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219456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  <p15:guide id="3" pos="6912" userDrawn="1">
          <p15:clr>
            <a:srgbClr val="A4A3A4"/>
          </p15:clr>
        </p15:guide>
        <p15:guide id="4" pos="13824" userDrawn="1">
          <p15:clr>
            <a:srgbClr val="A4A3A4"/>
          </p15:clr>
        </p15:guide>
        <p15:guide id="5" orient="horz" pos="576" userDrawn="1">
          <p15:clr>
            <a:srgbClr val="A4A3A4"/>
          </p15:clr>
        </p15:guide>
        <p15:guide id="6" pos="576" userDrawn="1">
          <p15:clr>
            <a:srgbClr val="A4A3A4"/>
          </p15:clr>
        </p15:guide>
        <p15:guide id="7" orient="horz" pos="13248" userDrawn="1">
          <p15:clr>
            <a:srgbClr val="A4A3A4"/>
          </p15:clr>
        </p15:guide>
        <p15:guide id="8" orient="horz" pos="2448" userDrawn="1">
          <p15:clr>
            <a:srgbClr val="A4A3A4"/>
          </p15:clr>
        </p15:guide>
        <p15:guide id="9" pos="20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230"/>
    <a:srgbClr val="760101"/>
    <a:srgbClr val="41719C"/>
    <a:srgbClr val="0071A9"/>
    <a:srgbClr val="A4CCE0"/>
    <a:srgbClr val="6EA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2" autoAdjust="0"/>
    <p:restoredTop sz="94660"/>
  </p:normalViewPr>
  <p:slideViewPr>
    <p:cSldViewPr snapToGrid="0">
      <p:cViewPr>
        <p:scale>
          <a:sx n="29" d="100"/>
          <a:sy n="29" d="100"/>
        </p:scale>
        <p:origin x="868" y="88"/>
      </p:cViewPr>
      <p:guideLst>
        <p:guide orient="horz" pos="6912"/>
        <p:guide pos="10368"/>
        <p:guide pos="6912"/>
        <p:guide pos="13824"/>
        <p:guide orient="horz" pos="576"/>
        <p:guide pos="576"/>
        <p:guide orient="horz" pos="13248"/>
        <p:guide orient="horz" pos="2448"/>
        <p:guide pos="20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2BEF-54F2-49A8-B286-B62A74F504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164-ACF2-46F9-8D28-75FD905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1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2BEF-54F2-49A8-B286-B62A74F504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164-ACF2-46F9-8D28-75FD905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8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2BEF-54F2-49A8-B286-B62A74F504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164-ACF2-46F9-8D28-75FD905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6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2BEF-54F2-49A8-B286-B62A74F504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164-ACF2-46F9-8D28-75FD905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2BEF-54F2-49A8-B286-B62A74F504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164-ACF2-46F9-8D28-75FD905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7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2BEF-54F2-49A8-B286-B62A74F504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164-ACF2-46F9-8D28-75FD905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2BEF-54F2-49A8-B286-B62A74F504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164-ACF2-46F9-8D28-75FD905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2BEF-54F2-49A8-B286-B62A74F504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164-ACF2-46F9-8D28-75FD905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2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2BEF-54F2-49A8-B286-B62A74F504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164-ACF2-46F9-8D28-75FD905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7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2BEF-54F2-49A8-B286-B62A74F504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164-ACF2-46F9-8D28-75FD905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2BEF-54F2-49A8-B286-B62A74F504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164-ACF2-46F9-8D28-75FD905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0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2BEF-54F2-49A8-B286-B62A74F504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A164-ACF2-46F9-8D28-75FD905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8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DBA6857-E754-4C51-8E53-288A622E689A}"/>
              </a:ext>
            </a:extLst>
          </p:cNvPr>
          <p:cNvSpPr/>
          <p:nvPr/>
        </p:nvSpPr>
        <p:spPr>
          <a:xfrm>
            <a:off x="18207306" y="12612730"/>
            <a:ext cx="3461152" cy="4514500"/>
          </a:xfrm>
          <a:prstGeom prst="roundRect">
            <a:avLst/>
          </a:prstGeom>
          <a:gradFill flip="none" rotWithShape="1">
            <a:gsLst>
              <a:gs pos="0">
                <a:srgbClr val="0071A9">
                  <a:tint val="66000"/>
                  <a:satMod val="160000"/>
                </a:srgbClr>
              </a:gs>
              <a:gs pos="50000">
                <a:srgbClr val="0071A9">
                  <a:tint val="44500"/>
                  <a:satMod val="160000"/>
                </a:srgbClr>
              </a:gs>
              <a:gs pos="100000">
                <a:srgbClr val="0071A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rgbClr val="41719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5EB570C-36AD-4748-8B0C-43BB1245352C}"/>
              </a:ext>
            </a:extLst>
          </p:cNvPr>
          <p:cNvSpPr/>
          <p:nvPr/>
        </p:nvSpPr>
        <p:spPr>
          <a:xfrm>
            <a:off x="926539" y="3875516"/>
            <a:ext cx="9824700" cy="5239119"/>
          </a:xfrm>
          <a:prstGeom prst="roundRect">
            <a:avLst/>
          </a:prstGeom>
          <a:gradFill flip="none" rotWithShape="1">
            <a:gsLst>
              <a:gs pos="0">
                <a:srgbClr val="0071A9">
                  <a:tint val="66000"/>
                  <a:satMod val="160000"/>
                </a:srgbClr>
              </a:gs>
              <a:gs pos="50000">
                <a:srgbClr val="0071A9">
                  <a:tint val="44500"/>
                  <a:satMod val="160000"/>
                </a:srgbClr>
              </a:gs>
              <a:gs pos="100000">
                <a:srgbClr val="0071A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rgbClr val="41719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6E71BA8-7D8B-4546-A535-BB1F4CEBD8C3}"/>
              </a:ext>
            </a:extLst>
          </p:cNvPr>
          <p:cNvSpPr/>
          <p:nvPr/>
        </p:nvSpPr>
        <p:spPr>
          <a:xfrm>
            <a:off x="11168259" y="17390817"/>
            <a:ext cx="10500199" cy="3634998"/>
          </a:xfrm>
          <a:prstGeom prst="roundRect">
            <a:avLst/>
          </a:prstGeom>
          <a:gradFill flip="none" rotWithShape="1">
            <a:gsLst>
              <a:gs pos="0">
                <a:srgbClr val="0071A9">
                  <a:tint val="66000"/>
                  <a:satMod val="160000"/>
                </a:srgbClr>
              </a:gs>
              <a:gs pos="50000">
                <a:srgbClr val="0071A9">
                  <a:tint val="44500"/>
                  <a:satMod val="160000"/>
                </a:srgbClr>
              </a:gs>
              <a:gs pos="100000">
                <a:srgbClr val="0071A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rgbClr val="41719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185A537-6C0B-435D-8A23-DC7CF5653BD2}"/>
              </a:ext>
            </a:extLst>
          </p:cNvPr>
          <p:cNvSpPr/>
          <p:nvPr/>
        </p:nvSpPr>
        <p:spPr>
          <a:xfrm>
            <a:off x="22204940" y="16493037"/>
            <a:ext cx="9805073" cy="4538611"/>
          </a:xfrm>
          <a:prstGeom prst="roundRect">
            <a:avLst/>
          </a:prstGeom>
          <a:gradFill flip="none" rotWithShape="1">
            <a:gsLst>
              <a:gs pos="0">
                <a:srgbClr val="0071A9">
                  <a:tint val="66000"/>
                  <a:satMod val="160000"/>
                </a:srgbClr>
              </a:gs>
              <a:gs pos="50000">
                <a:srgbClr val="0071A9">
                  <a:tint val="44500"/>
                  <a:satMod val="160000"/>
                </a:srgbClr>
              </a:gs>
              <a:gs pos="100000">
                <a:srgbClr val="0071A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rgbClr val="41719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5" name="Rectangle: Rounded Corners 38">
            <a:extLst>
              <a:ext uri="{FF2B5EF4-FFF2-40B4-BE49-F238E27FC236}">
                <a16:creationId xmlns:a16="http://schemas.microsoft.com/office/drawing/2014/main" id="{E3099CAA-7ABC-45E3-AD78-1B515BF1C065}"/>
              </a:ext>
            </a:extLst>
          </p:cNvPr>
          <p:cNvSpPr/>
          <p:nvPr/>
        </p:nvSpPr>
        <p:spPr>
          <a:xfrm>
            <a:off x="22207039" y="9474525"/>
            <a:ext cx="9784823" cy="6765164"/>
          </a:xfrm>
          <a:prstGeom prst="roundRect">
            <a:avLst/>
          </a:prstGeom>
          <a:gradFill flip="none" rotWithShape="1">
            <a:gsLst>
              <a:gs pos="0">
                <a:srgbClr val="0071A9">
                  <a:tint val="66000"/>
                  <a:satMod val="160000"/>
                </a:srgbClr>
              </a:gs>
              <a:gs pos="50000">
                <a:srgbClr val="0071A9">
                  <a:tint val="44500"/>
                  <a:satMod val="160000"/>
                </a:srgbClr>
              </a:gs>
              <a:gs pos="100000">
                <a:srgbClr val="0071A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rgbClr val="41719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16" name="Picture 2" descr="WPI Logo in red with color seal">
            <a:extLst>
              <a:ext uri="{FF2B5EF4-FFF2-40B4-BE49-F238E27FC236}">
                <a16:creationId xmlns:a16="http://schemas.microsoft.com/office/drawing/2014/main" id="{3FD19FAE-EADB-45F3-8556-A3635E5CC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45" y="1281537"/>
            <a:ext cx="4989207" cy="161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www.nestlab.net/lib/exe/fetch.php/logo.png">
            <a:extLst>
              <a:ext uri="{FF2B5EF4-FFF2-40B4-BE49-F238E27FC236}">
                <a16:creationId xmlns:a16="http://schemas.microsoft.com/office/drawing/2014/main" id="{EFDE63AD-5F35-4C87-8C3F-736FAB01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753" y="1556117"/>
            <a:ext cx="4933052" cy="106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1C565C-7EF2-422D-9923-721818308ABB}"/>
              </a:ext>
            </a:extLst>
          </p:cNvPr>
          <p:cNvSpPr txBox="1"/>
          <p:nvPr/>
        </p:nvSpPr>
        <p:spPr>
          <a:xfrm>
            <a:off x="7583252" y="763957"/>
            <a:ext cx="17718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FRED: Firefighting Remote Exploration Device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BF4741-72DE-456D-B922-2AE00DF4A52B}"/>
              </a:ext>
            </a:extLst>
          </p:cNvPr>
          <p:cNvSpPr txBox="1"/>
          <p:nvPr/>
        </p:nvSpPr>
        <p:spPr>
          <a:xfrm>
            <a:off x="8496023" y="1880922"/>
            <a:ext cx="159664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Eva Barinelli (RBE), Jacob Berman-</a:t>
            </a:r>
            <a:r>
              <a:rPr lang="en-US" sz="4000" dirty="0" err="1"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Jolton</a:t>
            </a:r>
            <a:r>
              <a:rPr lang="en-US" sz="4000" dirty="0"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 (RBE), Gavin MacNeal (RBE/CS), Karina Naras (RBE), Yil Verdeja (ECE/RBE)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Advisors: Carlo Pinciroli, Sarah </a:t>
            </a:r>
            <a:r>
              <a:rPr lang="en-US" sz="3600" dirty="0" err="1"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Wodin</a:t>
            </a:r>
            <a:r>
              <a:rPr lang="en-US" sz="3600" dirty="0"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-Schwartz, William Michalson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Graduate Advisors: Dominic Cupo, Joshua Bloom</a:t>
            </a:r>
          </a:p>
          <a:p>
            <a:pPr algn="ctr"/>
            <a:endParaRPr lang="en-US" sz="4000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92B7FA-C0F8-4EA8-A026-FE83BE0B25D3}"/>
              </a:ext>
            </a:extLst>
          </p:cNvPr>
          <p:cNvSpPr txBox="1"/>
          <p:nvPr/>
        </p:nvSpPr>
        <p:spPr>
          <a:xfrm>
            <a:off x="1136392" y="4391041"/>
            <a:ext cx="95231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Fire environments are dangerous and constantly changing. The goal of this project is to design and build a robot to provide firefighters with additional information about a fire environment to help them make more informed decisions when fighting a fire. We have built a prototype robot that is compact and quick to deploy, with a heat, water, and impact-resistant chassis designed to function in an unpredictable fireground. The remote-controlled robot returns a real-time video feed and a heat map of a designated area in a building.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4C6FE2C-51D6-4DEE-AD6B-9D69E3BE00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b="17274"/>
          <a:stretch/>
        </p:blipFill>
        <p:spPr>
          <a:xfrm>
            <a:off x="11210080" y="4275987"/>
            <a:ext cx="10500201" cy="80408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6FC05DA-295C-447A-B4DD-2E714D2D1D53}"/>
              </a:ext>
            </a:extLst>
          </p:cNvPr>
          <p:cNvSpPr txBox="1"/>
          <p:nvPr/>
        </p:nvSpPr>
        <p:spPr>
          <a:xfrm>
            <a:off x="1048216" y="9203844"/>
            <a:ext cx="9523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Project</a:t>
            </a:r>
            <a:r>
              <a:rPr lang="en-US" sz="4000" b="1" dirty="0"/>
              <a:t> </a:t>
            </a:r>
            <a:r>
              <a:rPr lang="en-US" sz="4400" b="1" dirty="0"/>
              <a:t>Goals</a:t>
            </a:r>
            <a:endParaRPr lang="en-US" sz="4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B2E1CD-C3F9-41D4-8620-DF9F2AFBC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43795"/>
              </p:ext>
            </p:extLst>
          </p:nvPr>
        </p:nvGraphicFramePr>
        <p:xfrm>
          <a:off x="905494" y="9919705"/>
          <a:ext cx="9801656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179">
                  <a:extLst>
                    <a:ext uri="{9D8B030D-6E8A-4147-A177-3AD203B41FA5}">
                      <a16:colId xmlns:a16="http://schemas.microsoft.com/office/drawing/2014/main" val="2684529845"/>
                    </a:ext>
                  </a:extLst>
                </a:gridCol>
                <a:gridCol w="5671477">
                  <a:extLst>
                    <a:ext uri="{9D8B030D-6E8A-4147-A177-3AD203B41FA5}">
                      <a16:colId xmlns:a16="http://schemas.microsoft.com/office/drawing/2014/main" val="2653692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Robot Requirement</a:t>
                      </a:r>
                    </a:p>
                  </a:txBody>
                  <a:tcPr>
                    <a:solidFill>
                      <a:srgbClr val="0071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Measurement Metric</a:t>
                      </a:r>
                    </a:p>
                  </a:txBody>
                  <a:tcPr>
                    <a:solidFill>
                      <a:srgbClr val="00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746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Heat-Resistant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Survive 15min at 300°F, maintain internal temperature &lt;140°F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63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Water-Resistant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Survive 5 gallon water</a:t>
                      </a:r>
                      <a:r>
                        <a:rPr lang="en-US" sz="2800" baseline="0" dirty="0"/>
                        <a:t> pour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77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Impact Resistant*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Withstand impact of items up to 2kg dropped from 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77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Collect environmental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Detect environmental temperature and heat flux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01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Communicate wirelessly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Maintain</a:t>
                      </a:r>
                      <a:r>
                        <a:rPr lang="en-US" sz="2800" baseline="0" dirty="0"/>
                        <a:t> video feed and teleoperation through a single wall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39065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66D5820-EDC0-4ED7-918A-5391CB3F8E2D}"/>
              </a:ext>
            </a:extLst>
          </p:cNvPr>
          <p:cNvSpPr txBox="1"/>
          <p:nvPr/>
        </p:nvSpPr>
        <p:spPr>
          <a:xfrm>
            <a:off x="22347043" y="9574097"/>
            <a:ext cx="9523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User</a:t>
            </a:r>
            <a:r>
              <a:rPr lang="en-US" sz="4000" b="1" dirty="0"/>
              <a:t> </a:t>
            </a:r>
            <a:r>
              <a:rPr lang="en-US" sz="4400" b="1" dirty="0"/>
              <a:t>Interface</a:t>
            </a:r>
            <a:endParaRPr lang="en-US" sz="40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A183D9-459B-43E6-AA40-54C016EB898A}"/>
              </a:ext>
            </a:extLst>
          </p:cNvPr>
          <p:cNvSpPr/>
          <p:nvPr/>
        </p:nvSpPr>
        <p:spPr>
          <a:xfrm>
            <a:off x="22178396" y="3886822"/>
            <a:ext cx="4753018" cy="5342727"/>
          </a:xfrm>
          <a:prstGeom prst="roundRect">
            <a:avLst/>
          </a:prstGeom>
          <a:gradFill flip="none" rotWithShape="1">
            <a:gsLst>
              <a:gs pos="0">
                <a:srgbClr val="0071A9">
                  <a:tint val="66000"/>
                  <a:satMod val="160000"/>
                </a:srgbClr>
              </a:gs>
              <a:gs pos="50000">
                <a:srgbClr val="0071A9">
                  <a:tint val="44500"/>
                  <a:satMod val="160000"/>
                </a:srgbClr>
              </a:gs>
              <a:gs pos="100000">
                <a:srgbClr val="0071A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rgbClr val="0071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BF6DD3-C43C-4B37-A8E7-3777DF3A8C09}"/>
              </a:ext>
            </a:extLst>
          </p:cNvPr>
          <p:cNvSpPr txBox="1"/>
          <p:nvPr/>
        </p:nvSpPr>
        <p:spPr>
          <a:xfrm>
            <a:off x="22311377" y="17173275"/>
            <a:ext cx="96368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Most of the lessons learned in this project stem from the fact that heat-proofing a robot is very difficult. Designing a heat-resistant robot requires a strong background in materials science and thermodynamics. Many thermally insulating materials are expensive, so keeping the robot low-cost was difficult. Lastly, we learned to be more careful researching sensor compatibility, because the I2C used by the thermal sensors does not integrate well with the Raspberry Pi.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55B4F8-10F2-4BA6-8951-2C141E267FD8}"/>
              </a:ext>
            </a:extLst>
          </p:cNvPr>
          <p:cNvSpPr txBox="1"/>
          <p:nvPr/>
        </p:nvSpPr>
        <p:spPr>
          <a:xfrm>
            <a:off x="11365881" y="18162194"/>
            <a:ext cx="10449658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Autogenerate map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Integrate autonomous capabilities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Improve user interface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Refine thermal data  collection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Seek alternative adhesive to seal edges of Teflon layer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Implement phase change or active cooling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Add another material layer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Improve impact resistance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8CE8C-E347-4884-905D-F8BF55B66A0F}"/>
              </a:ext>
            </a:extLst>
          </p:cNvPr>
          <p:cNvSpPr txBox="1"/>
          <p:nvPr/>
        </p:nvSpPr>
        <p:spPr>
          <a:xfrm>
            <a:off x="13133877" y="17396651"/>
            <a:ext cx="6556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Future Work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9EC63FA-2228-4551-83D6-1E9D4B013BFF}"/>
              </a:ext>
            </a:extLst>
          </p:cNvPr>
          <p:cNvSpPr/>
          <p:nvPr/>
        </p:nvSpPr>
        <p:spPr>
          <a:xfrm>
            <a:off x="27246154" y="3878450"/>
            <a:ext cx="4804824" cy="5342727"/>
          </a:xfrm>
          <a:prstGeom prst="roundRect">
            <a:avLst/>
          </a:prstGeom>
          <a:gradFill flip="none" rotWithShape="1">
            <a:gsLst>
              <a:gs pos="0">
                <a:srgbClr val="0071A9">
                  <a:tint val="66000"/>
                  <a:satMod val="160000"/>
                </a:srgbClr>
              </a:gs>
              <a:gs pos="50000">
                <a:srgbClr val="0071A9">
                  <a:tint val="44500"/>
                  <a:satMod val="160000"/>
                </a:srgbClr>
              </a:gs>
              <a:gs pos="100000">
                <a:srgbClr val="0071A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rgbClr val="0071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50A66-C76E-464A-83E9-31B241F4EF5E}"/>
              </a:ext>
            </a:extLst>
          </p:cNvPr>
          <p:cNvSpPr txBox="1"/>
          <p:nvPr/>
        </p:nvSpPr>
        <p:spPr>
          <a:xfrm>
            <a:off x="23199298" y="3882657"/>
            <a:ext cx="267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Whegs</a:t>
            </a:r>
            <a:endParaRPr lang="en-US" sz="6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31C8C5-3D90-40E8-ADD6-EF81894AF4F9}"/>
              </a:ext>
            </a:extLst>
          </p:cNvPr>
          <p:cNvSpPr txBox="1"/>
          <p:nvPr/>
        </p:nvSpPr>
        <p:spPr>
          <a:xfrm>
            <a:off x="28257409" y="3882658"/>
            <a:ext cx="267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Layers</a:t>
            </a:r>
            <a:endParaRPr lang="en-US" sz="5400" b="1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995A9-555B-4690-B463-D5DE22C3C328}"/>
              </a:ext>
            </a:extLst>
          </p:cNvPr>
          <p:cNvSpPr/>
          <p:nvPr/>
        </p:nvSpPr>
        <p:spPr>
          <a:xfrm>
            <a:off x="926538" y="14953697"/>
            <a:ext cx="9801656" cy="6077502"/>
          </a:xfrm>
          <a:prstGeom prst="roundRect">
            <a:avLst/>
          </a:prstGeom>
          <a:gradFill flip="none" rotWithShape="1">
            <a:gsLst>
              <a:gs pos="0">
                <a:srgbClr val="0071A9">
                  <a:tint val="66000"/>
                  <a:satMod val="160000"/>
                </a:srgbClr>
              </a:gs>
              <a:gs pos="50000">
                <a:srgbClr val="0071A9">
                  <a:tint val="44500"/>
                  <a:satMod val="160000"/>
                </a:srgbClr>
              </a:gs>
              <a:gs pos="100000">
                <a:srgbClr val="0071A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rgbClr val="0071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s://lh3.googleusercontent.com/XhYxqaGG635XxIQaBB80Xc4UBmQdiasZ_c1jQ-KiBRIW5I5VkjAp1FRu2zAGlVS9o-ilQGLczj1roTPzznS0xKsEwC436HTunMjbLlTIAajCx6xgz3i3B3MxWZqqLiOtfGgS_4fTQRJTX_rj2vd5xaBm9HFgw7dHjwaYru5dcEpnTxQTopoGvYcXp3yB6YLjuY81EVf4MIuRzqXpWIuy84AewjHPVa1WlaEpU2yOOuONT_McH0kP5MjOi2EUClEv_O9hHalILa43uhO-BG1-6ckYXUg9eoCF85MqYNNA-aHKF_XtzSFcnnsrN2211DOL30_NX9ZqM080Bs-KRO7UwSuzI-N2x5Q84OTdPJWkdeQVgKF9gmaB5zOQ5YooNrol8AK7bURf2J2dGYhW1SsJHj89ZZxNYMaBKLEK84enaXOY5Eltbn5TAbBcWvJe3SXa2BP78_kohxUFQKHgJk8c2fL2hJkHg1WWT3nRx8nT4tSG2rSUjqZfcoc92TYfeVw_3Fy3NhpeUG7ODsplDkSQWuA0K-jjpCP9bcSatwJyppQ_oIYCFFhtFOMSPaJOD3-E_g4ODLF0LP-jSGWq-HmEMjVzKpP7PCDZ3qgFpHIMKrYJCJNKuWCSiaUEAdSTD-QYX422ggz2YFSk9U5I08yAZz8PYwRW4IML=w957-h1275-no">
            <a:extLst>
              <a:ext uri="{FF2B5EF4-FFF2-40B4-BE49-F238E27FC236}">
                <a16:creationId xmlns:a16="http://schemas.microsoft.com/office/drawing/2014/main" id="{0504DFD3-07F5-4761-9FD8-B9271F7D9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2" t="15107" b="5044"/>
          <a:stretch/>
        </p:blipFill>
        <p:spPr bwMode="auto">
          <a:xfrm>
            <a:off x="1117624" y="15977491"/>
            <a:ext cx="2716099" cy="401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t-peWGt_inw8I0nkCVQqTOGIbdGYWLxFKHE00iBHDKWDwY7i86JNRmANwAU8MQUTfI-Wo_V9QgOZYkQ6TJAqvMfAodKM7JyjrGhYzOvey3ALlQnWR1GquA7AZHZ5oe2QHSSKRc--pgQrjiGtObfy7EiauGQw5wb6OmVaU1TiZ8igx559-oBQhXWKXQ-9EbFds1c7EUZGBXU7ngZSl2swwuhc_WXM8coXq-wiyYhJ79aMrvHZLE_4Mwu3BBoqSKq8Pewm1cLu2tF52Opxf0LkDRWH3nInI3sUdfPCnr26NpaiazP53Yfh91LSZkTp2i1Qtu9muQ0wzMneC15rnyrdeebF4QwoaXsf9i8MuRYqii_tW2qfkifzwa64vTXlRmNhdmG8xGJjJZpC5JkzBreKK-mGDXcxCGgKTlAWrRhME9u7oiVy9AvUXwvEWj8gyL_y_0J2K07L7R1yiLue8yufkGPFkvbBvpdawPTdldeC2_qS6NPtyStyD4MMdRVkIUcxJY72NYL1ljXi9d8JB3yrVgWTeq1kwmPQ5Z3FlzStnjfRknPAVYKPldfwQoVt34hk2xgRS34GiKqTT4jflQlYtyBvpwBtOs6v7OvzZCWcPZADsl9kqZHvkQIA5Pr242bFr6qS1c1nBfg_NIjjfTVLSQBaEdtEUd8W=w1701-h1275-no">
            <a:extLst>
              <a:ext uri="{FF2B5EF4-FFF2-40B4-BE49-F238E27FC236}">
                <a16:creationId xmlns:a16="http://schemas.microsoft.com/office/drawing/2014/main" id="{C1F2EFCE-4928-45CF-A57E-087DFF3B4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5" r="17281" b="13523"/>
          <a:stretch/>
        </p:blipFill>
        <p:spPr bwMode="auto">
          <a:xfrm>
            <a:off x="3937475" y="18172035"/>
            <a:ext cx="3432768" cy="208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3099CAA-7ABC-45E3-AD78-1B515BF1C065}"/>
              </a:ext>
            </a:extLst>
          </p:cNvPr>
          <p:cNvSpPr/>
          <p:nvPr/>
        </p:nvSpPr>
        <p:spPr>
          <a:xfrm>
            <a:off x="11238879" y="12573349"/>
            <a:ext cx="6704085" cy="4514500"/>
          </a:xfrm>
          <a:prstGeom prst="roundRect">
            <a:avLst/>
          </a:prstGeom>
          <a:gradFill flip="none" rotWithShape="1">
            <a:gsLst>
              <a:gs pos="0">
                <a:srgbClr val="0071A9">
                  <a:tint val="66000"/>
                  <a:satMod val="160000"/>
                </a:srgbClr>
              </a:gs>
              <a:gs pos="50000">
                <a:srgbClr val="0071A9">
                  <a:tint val="44500"/>
                  <a:satMod val="160000"/>
                </a:srgbClr>
              </a:gs>
              <a:gs pos="100000">
                <a:srgbClr val="0071A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rgbClr val="41719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71836D-B84D-4703-BF67-B6C77BD3306D}"/>
              </a:ext>
            </a:extLst>
          </p:cNvPr>
          <p:cNvSpPr txBox="1"/>
          <p:nvPr/>
        </p:nvSpPr>
        <p:spPr>
          <a:xfrm>
            <a:off x="18230130" y="13270023"/>
            <a:ext cx="3585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IR Arrays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Ambient Temp and Humidity sensors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Camera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Distance sensors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IMU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14.4V NMC battery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2x 12V DC motor</a:t>
            </a:r>
            <a:endParaRPr lang="en-US" sz="2400" dirty="0"/>
          </a:p>
        </p:txBody>
      </p:sp>
      <p:pic>
        <p:nvPicPr>
          <p:cNvPr id="1032" name="Picture 8" descr="https://lh4.googleusercontent.com/EplZNI-Vw4ZMcb_yZQLi2VfjKZ3zGlDXwo2Kw0hcOjlguq5i2-t11uC__X781h1zWAZSQ1wuAxg7CjHHrbTvMmkj36REILyea0wXHh8nh8IgbYwUed2KRL3ga_5_TmHS79Em_m93XU4">
            <a:extLst>
              <a:ext uri="{FF2B5EF4-FFF2-40B4-BE49-F238E27FC236}">
                <a16:creationId xmlns:a16="http://schemas.microsoft.com/office/drawing/2014/main" id="{57526518-A270-4F8E-89B1-D6AFFF4BB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172" y="4409517"/>
            <a:ext cx="2565943" cy="19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5.googleusercontent.com/-JIvHUl5iWq7HvP3WKQaBqZzKwt6ImloQZ2hT-7NT9p1c0csb7FpH1GUFzWIXlFk6Vh1U4IvZdTYs5nx59Qt5kI-vMnJd_FNWmily1ouRUG_hWX8jJqoXPYCiBHhtoy2T_XjdyNpdtA">
            <a:extLst>
              <a:ext uri="{FF2B5EF4-FFF2-40B4-BE49-F238E27FC236}">
                <a16:creationId xmlns:a16="http://schemas.microsoft.com/office/drawing/2014/main" id="{FFB5BEEE-8F32-44F5-9771-7E3F9337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281" y="6187194"/>
            <a:ext cx="3119047" cy="302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250984" y="7626192"/>
            <a:ext cx="1406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Rigid Thermal Foam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441843" y="7825976"/>
            <a:ext cx="140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Air Layer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445848" y="8092313"/>
            <a:ext cx="1683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Teflon covered in Reflect-A-Cool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636707" y="7626192"/>
            <a:ext cx="140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Aluminum Shield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642" y="4828290"/>
            <a:ext cx="4450542" cy="273162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1C6960-3198-427C-BDCF-B0365E17C46D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954204" y="6829370"/>
            <a:ext cx="235105" cy="796822"/>
          </a:xfrm>
          <a:prstGeom prst="straightConnector1">
            <a:avLst/>
          </a:prstGeom>
          <a:ln w="76200">
            <a:solidFill>
              <a:srgbClr val="C412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4CF70D9-B3A4-4108-A9FB-B41D5BBCCC31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29145063" y="7158624"/>
            <a:ext cx="0" cy="667352"/>
          </a:xfrm>
          <a:prstGeom prst="straightConnector1">
            <a:avLst/>
          </a:prstGeom>
          <a:ln w="76200">
            <a:solidFill>
              <a:srgbClr val="C412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2E3F742-560B-44A5-9D20-4D3E7AD50E45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30287601" y="7011761"/>
            <a:ext cx="309952" cy="1080552"/>
          </a:xfrm>
          <a:prstGeom prst="straightConnector1">
            <a:avLst/>
          </a:prstGeom>
          <a:ln w="76200">
            <a:solidFill>
              <a:srgbClr val="C412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775916-274C-48DD-A969-6497C4232A11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30492854" y="5504005"/>
            <a:ext cx="847073" cy="2122187"/>
          </a:xfrm>
          <a:prstGeom prst="straightConnector1">
            <a:avLst/>
          </a:prstGeom>
          <a:ln w="76200">
            <a:solidFill>
              <a:srgbClr val="C412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2478C3D-CC7C-4EAE-9264-8E45C1E5E99E}"/>
              </a:ext>
            </a:extLst>
          </p:cNvPr>
          <p:cNvSpPr txBox="1"/>
          <p:nvPr/>
        </p:nvSpPr>
        <p:spPr>
          <a:xfrm>
            <a:off x="22328233" y="6357915"/>
            <a:ext cx="140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Trigger Leg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6CA64AB-B50F-4C69-90DB-7F4CEDD7FF84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23031453" y="5791881"/>
            <a:ext cx="531596" cy="566034"/>
          </a:xfrm>
          <a:prstGeom prst="straightConnector1">
            <a:avLst/>
          </a:prstGeom>
          <a:ln w="76200">
            <a:solidFill>
              <a:srgbClr val="C412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A80E764-6465-456B-8BBD-C6857CA9F6C8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23031453" y="6758025"/>
            <a:ext cx="181797" cy="616735"/>
          </a:xfrm>
          <a:prstGeom prst="straightConnector1">
            <a:avLst/>
          </a:prstGeom>
          <a:ln w="76200">
            <a:solidFill>
              <a:srgbClr val="C412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 descr="https://lh5.googleusercontent.com/Kq42HN_Ci7fmJyrCD91lfH6vbfDP1ptiAN1trTQZ5qYYnXH3fFFnGtKkLz8Ty12UPIjhm1v75u_68KvBylgk_jqg9BYd3zxai2PlttdcOoAp2AATVHMkNFxNlj31bJyOpyGVyKHPV-c">
            <a:extLst>
              <a:ext uri="{FF2B5EF4-FFF2-40B4-BE49-F238E27FC236}">
                <a16:creationId xmlns:a16="http://schemas.microsoft.com/office/drawing/2014/main" id="{7DF7B865-4EEF-4F34-80EE-161C6E87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032" y="13914768"/>
            <a:ext cx="2246033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B1E0F39-8803-489B-ACEC-664D46243161}"/>
              </a:ext>
            </a:extLst>
          </p:cNvPr>
          <p:cNvSpPr txBox="1"/>
          <p:nvPr/>
        </p:nvSpPr>
        <p:spPr>
          <a:xfrm>
            <a:off x="1077318" y="3863898"/>
            <a:ext cx="9523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Abstract</a:t>
            </a:r>
            <a:endParaRPr lang="en-US" sz="4000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898996B-9D7B-41A8-9B1A-8A3C011004D7}"/>
              </a:ext>
            </a:extLst>
          </p:cNvPr>
          <p:cNvSpPr txBox="1"/>
          <p:nvPr/>
        </p:nvSpPr>
        <p:spPr>
          <a:xfrm>
            <a:off x="1077317" y="19994329"/>
            <a:ext cx="272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Screening E119 Furnace at WPI FPE Lab</a:t>
            </a:r>
          </a:p>
        </p:txBody>
      </p:sp>
      <p:pic>
        <p:nvPicPr>
          <p:cNvPr id="17" name="Picture 4" descr="Image result for computer graphic">
            <a:extLst>
              <a:ext uri="{FF2B5EF4-FFF2-40B4-BE49-F238E27FC236}">
                <a16:creationId xmlns:a16="http://schemas.microsoft.com/office/drawing/2014/main" id="{3672F096-749F-4E8C-A589-A8B30C86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245" y="10319246"/>
            <a:ext cx="6967467" cy="5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5CD0D642-344D-4260-B40D-01C5235F132B}"/>
              </a:ext>
            </a:extLst>
          </p:cNvPr>
          <p:cNvSpPr txBox="1"/>
          <p:nvPr/>
        </p:nvSpPr>
        <p:spPr>
          <a:xfrm>
            <a:off x="23674405" y="16494087"/>
            <a:ext cx="6556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Lessons Learned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C1C4B8-059C-4855-BD33-9AAC61E870C0}"/>
              </a:ext>
            </a:extLst>
          </p:cNvPr>
          <p:cNvSpPr txBox="1"/>
          <p:nvPr/>
        </p:nvSpPr>
        <p:spPr>
          <a:xfrm>
            <a:off x="1555901" y="15060847"/>
            <a:ext cx="5228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Testing &amp; Results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D389ED-87D2-454F-8727-E26B13469E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3995" y="15173550"/>
            <a:ext cx="2716099" cy="563385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33F4A2-51AE-4344-93F3-9E7F51DADC3F}"/>
              </a:ext>
            </a:extLst>
          </p:cNvPr>
          <p:cNvSpPr/>
          <p:nvPr/>
        </p:nvSpPr>
        <p:spPr>
          <a:xfrm>
            <a:off x="11460220" y="13131705"/>
            <a:ext cx="1733440" cy="1234589"/>
          </a:xfrm>
          <a:prstGeom prst="rect">
            <a:avLst/>
          </a:prstGeom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668384-EF7A-434D-AD97-D8BE58D6FEDE}"/>
              </a:ext>
            </a:extLst>
          </p:cNvPr>
          <p:cNvSpPr txBox="1"/>
          <p:nvPr/>
        </p:nvSpPr>
        <p:spPr>
          <a:xfrm>
            <a:off x="11482072" y="13384222"/>
            <a:ext cx="168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Operation Device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4B385EF-943C-4B17-9BC4-519754E95BBA}"/>
              </a:ext>
            </a:extLst>
          </p:cNvPr>
          <p:cNvSpPr/>
          <p:nvPr/>
        </p:nvSpPr>
        <p:spPr>
          <a:xfrm>
            <a:off x="13765547" y="14977587"/>
            <a:ext cx="1539822" cy="1512415"/>
          </a:xfrm>
          <a:prstGeom prst="rect">
            <a:avLst/>
          </a:prstGeom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D03622A-A118-4E6E-A08D-6553A2E515EB}"/>
              </a:ext>
            </a:extLst>
          </p:cNvPr>
          <p:cNvSpPr txBox="1"/>
          <p:nvPr/>
        </p:nvSpPr>
        <p:spPr>
          <a:xfrm>
            <a:off x="13692796" y="15101617"/>
            <a:ext cx="168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Raspberry Pi</a:t>
            </a:r>
          </a:p>
        </p:txBody>
      </p:sp>
      <p:pic>
        <p:nvPicPr>
          <p:cNvPr id="23" name="Picture 6" descr="Image result for raspberry pi logo">
            <a:extLst>
              <a:ext uri="{FF2B5EF4-FFF2-40B4-BE49-F238E27FC236}">
                <a16:creationId xmlns:a16="http://schemas.microsoft.com/office/drawing/2014/main" id="{5C972B46-52EB-41BD-9C5C-7BE73141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527" y="15433618"/>
            <a:ext cx="994381" cy="8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6E64D8CA-1AE3-4916-921B-735375993D90}"/>
              </a:ext>
            </a:extLst>
          </p:cNvPr>
          <p:cNvSpPr/>
          <p:nvPr/>
        </p:nvSpPr>
        <p:spPr>
          <a:xfrm>
            <a:off x="16862390" y="15199778"/>
            <a:ext cx="951337" cy="1068034"/>
          </a:xfrm>
          <a:prstGeom prst="rect">
            <a:avLst/>
          </a:prstGeom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EF3CC44-296B-478E-BDCE-FEC11DE69CA6}"/>
              </a:ext>
            </a:extLst>
          </p:cNvPr>
          <p:cNvSpPr txBox="1"/>
          <p:nvPr/>
        </p:nvSpPr>
        <p:spPr>
          <a:xfrm>
            <a:off x="16894782" y="15573375"/>
            <a:ext cx="89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ESP-32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4E4D22C-BC8F-4970-A3D3-413B5109094F}"/>
              </a:ext>
            </a:extLst>
          </p:cNvPr>
          <p:cNvSpPr/>
          <p:nvPr/>
        </p:nvSpPr>
        <p:spPr>
          <a:xfrm>
            <a:off x="13467002" y="13376281"/>
            <a:ext cx="1733440" cy="454977"/>
          </a:xfrm>
          <a:prstGeom prst="roundRect">
            <a:avLst/>
          </a:prstGeom>
          <a:ln w="38100">
            <a:solidFill>
              <a:srgbClr val="76010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F28D1CEC-652C-4C9F-8146-49A76895E544}"/>
              </a:ext>
            </a:extLst>
          </p:cNvPr>
          <p:cNvSpPr/>
          <p:nvPr/>
        </p:nvSpPr>
        <p:spPr>
          <a:xfrm>
            <a:off x="11353777" y="15413477"/>
            <a:ext cx="2088214" cy="925074"/>
          </a:xfrm>
          <a:prstGeom prst="roundRect">
            <a:avLst/>
          </a:prstGeom>
          <a:ln w="38100">
            <a:solidFill>
              <a:srgbClr val="76010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AEE044-73D1-49E7-9C8B-57F55D95A284}"/>
              </a:ext>
            </a:extLst>
          </p:cNvPr>
          <p:cNvSpPr txBox="1"/>
          <p:nvPr/>
        </p:nvSpPr>
        <p:spPr>
          <a:xfrm>
            <a:off x="11286304" y="15437571"/>
            <a:ext cx="2221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Camera Data</a:t>
            </a:r>
          </a:p>
          <a:p>
            <a:pPr algn="ctr"/>
            <a:r>
              <a:rPr lang="en-US" sz="1600" dirty="0"/>
              <a:t>Encoders</a:t>
            </a:r>
          </a:p>
          <a:p>
            <a:pPr algn="ctr"/>
            <a:r>
              <a:rPr lang="en-US" sz="1600" dirty="0"/>
              <a:t>Forwarded Sensor Data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3E95410-17AD-4350-B57E-D647C634E66B}"/>
              </a:ext>
            </a:extLst>
          </p:cNvPr>
          <p:cNvSpPr txBox="1"/>
          <p:nvPr/>
        </p:nvSpPr>
        <p:spPr>
          <a:xfrm>
            <a:off x="13409911" y="13434492"/>
            <a:ext cx="1847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Motor Commands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05CCDD3-0EF9-4E4F-914D-D4D7DB30EE17}"/>
              </a:ext>
            </a:extLst>
          </p:cNvPr>
          <p:cNvCxnSpPr>
            <a:cxnSpLocks/>
          </p:cNvCxnSpPr>
          <p:nvPr/>
        </p:nvCxnSpPr>
        <p:spPr>
          <a:xfrm flipH="1" flipV="1">
            <a:off x="12956078" y="14366294"/>
            <a:ext cx="804552" cy="826962"/>
          </a:xfrm>
          <a:prstGeom prst="straightConnector1">
            <a:avLst/>
          </a:prstGeom>
          <a:ln w="38100">
            <a:solidFill>
              <a:srgbClr val="760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E129B33-6CF0-4D1F-931D-DABBEC97F439}"/>
              </a:ext>
            </a:extLst>
          </p:cNvPr>
          <p:cNvCxnSpPr>
            <a:cxnSpLocks/>
          </p:cNvCxnSpPr>
          <p:nvPr/>
        </p:nvCxnSpPr>
        <p:spPr>
          <a:xfrm>
            <a:off x="13189249" y="14036335"/>
            <a:ext cx="873694" cy="917362"/>
          </a:xfrm>
          <a:prstGeom prst="straightConnector1">
            <a:avLst/>
          </a:prstGeom>
          <a:ln w="38100">
            <a:solidFill>
              <a:srgbClr val="760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7C4E013-4F97-4E85-889F-70E54AA21420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12397884" y="14666000"/>
            <a:ext cx="865988" cy="747477"/>
          </a:xfrm>
          <a:prstGeom prst="line">
            <a:avLst/>
          </a:prstGeom>
          <a:ln w="38100">
            <a:solidFill>
              <a:srgbClr val="76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050F070-602F-4F85-AE7F-99D59F2A45A6}"/>
              </a:ext>
            </a:extLst>
          </p:cNvPr>
          <p:cNvCxnSpPr>
            <a:cxnSpLocks/>
            <a:stCxn id="72" idx="1"/>
            <a:endCxn id="68" idx="3"/>
          </p:cNvCxnSpPr>
          <p:nvPr/>
        </p:nvCxnSpPr>
        <p:spPr>
          <a:xfrm flipH="1">
            <a:off x="15305369" y="15733795"/>
            <a:ext cx="1557021" cy="0"/>
          </a:xfrm>
          <a:prstGeom prst="straightConnector1">
            <a:avLst/>
          </a:prstGeom>
          <a:ln w="38100">
            <a:solidFill>
              <a:srgbClr val="C412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7BB0FF0-3B38-45CD-83DA-68AB30A81A4C}"/>
              </a:ext>
            </a:extLst>
          </p:cNvPr>
          <p:cNvSpPr/>
          <p:nvPr/>
        </p:nvSpPr>
        <p:spPr>
          <a:xfrm>
            <a:off x="15323201" y="13773046"/>
            <a:ext cx="1953933" cy="1115853"/>
          </a:xfrm>
          <a:prstGeom prst="roundRect">
            <a:avLst/>
          </a:prstGeom>
          <a:ln w="38100">
            <a:solidFill>
              <a:srgbClr val="C412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6A238F9-605D-408C-987E-597B0A56F85B}"/>
              </a:ext>
            </a:extLst>
          </p:cNvPr>
          <p:cNvSpPr txBox="1"/>
          <p:nvPr/>
        </p:nvSpPr>
        <p:spPr>
          <a:xfrm>
            <a:off x="15412848" y="13792762"/>
            <a:ext cx="1756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Sensor Data: </a:t>
            </a:r>
          </a:p>
          <a:p>
            <a:pPr algn="ctr"/>
            <a:r>
              <a:rPr lang="en-US" sz="1600" dirty="0"/>
              <a:t>Thermal Arrays </a:t>
            </a:r>
          </a:p>
          <a:p>
            <a:pPr algn="ctr"/>
            <a:r>
              <a:rPr lang="en-US" sz="1600" dirty="0"/>
              <a:t>Internal Conditions </a:t>
            </a:r>
          </a:p>
          <a:p>
            <a:pPr algn="ctr"/>
            <a:r>
              <a:rPr lang="en-US" sz="1600" dirty="0"/>
              <a:t>TOF Distance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F2FDBCD-D07D-4F18-BD48-AA0A921C3D17}"/>
              </a:ext>
            </a:extLst>
          </p:cNvPr>
          <p:cNvCxnSpPr>
            <a:cxnSpLocks/>
            <a:stCxn id="95" idx="2"/>
          </p:cNvCxnSpPr>
          <p:nvPr/>
        </p:nvCxnSpPr>
        <p:spPr>
          <a:xfrm>
            <a:off x="16300168" y="14888899"/>
            <a:ext cx="0" cy="828427"/>
          </a:xfrm>
          <a:prstGeom prst="line">
            <a:avLst/>
          </a:prstGeom>
          <a:ln w="38100">
            <a:solidFill>
              <a:srgbClr val="C41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6B434F7-6DB4-4573-8639-0C9068F61349}"/>
              </a:ext>
            </a:extLst>
          </p:cNvPr>
          <p:cNvCxnSpPr>
            <a:cxnSpLocks/>
          </p:cNvCxnSpPr>
          <p:nvPr/>
        </p:nvCxnSpPr>
        <p:spPr>
          <a:xfrm flipH="1">
            <a:off x="13566284" y="13838601"/>
            <a:ext cx="693459" cy="571576"/>
          </a:xfrm>
          <a:prstGeom prst="line">
            <a:avLst/>
          </a:prstGeom>
          <a:ln w="38100">
            <a:solidFill>
              <a:srgbClr val="76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2F2FDEFF-AD2A-40A0-B275-DDB93C855EBF}"/>
              </a:ext>
            </a:extLst>
          </p:cNvPr>
          <p:cNvSpPr txBox="1"/>
          <p:nvPr/>
        </p:nvSpPr>
        <p:spPr>
          <a:xfrm>
            <a:off x="13180742" y="12589832"/>
            <a:ext cx="4316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Communication</a:t>
            </a:r>
            <a:endParaRPr lang="en-US" sz="4800" b="1" dirty="0"/>
          </a:p>
        </p:txBody>
      </p: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681C59D3-5589-44E6-8A75-DE3E059D3404}"/>
              </a:ext>
            </a:extLst>
          </p:cNvPr>
          <p:cNvCxnSpPr/>
          <p:nvPr/>
        </p:nvCxnSpPr>
        <p:spPr>
          <a:xfrm>
            <a:off x="12744450" y="16802100"/>
            <a:ext cx="743653" cy="0"/>
          </a:xfrm>
          <a:prstGeom prst="straightConnector1">
            <a:avLst/>
          </a:prstGeom>
          <a:ln w="38100">
            <a:solidFill>
              <a:srgbClr val="760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>
            <a:extLst>
              <a:ext uri="{FF2B5EF4-FFF2-40B4-BE49-F238E27FC236}">
                <a16:creationId xmlns:a16="http://schemas.microsoft.com/office/drawing/2014/main" id="{9DAB82A7-EA6B-4680-B458-4C83DD6CAA14}"/>
              </a:ext>
            </a:extLst>
          </p:cNvPr>
          <p:cNvSpPr txBox="1"/>
          <p:nvPr/>
        </p:nvSpPr>
        <p:spPr>
          <a:xfrm>
            <a:off x="13565283" y="16618018"/>
            <a:ext cx="80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60101"/>
                </a:solidFill>
              </a:rPr>
              <a:t>Wi-Fi</a:t>
            </a: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F397E74-83CC-4C70-8DBE-17A6484DF8C8}"/>
              </a:ext>
            </a:extLst>
          </p:cNvPr>
          <p:cNvCxnSpPr/>
          <p:nvPr/>
        </p:nvCxnSpPr>
        <p:spPr>
          <a:xfrm>
            <a:off x="15464408" y="16802100"/>
            <a:ext cx="743653" cy="0"/>
          </a:xfrm>
          <a:prstGeom prst="straightConnector1">
            <a:avLst/>
          </a:prstGeom>
          <a:ln w="38100">
            <a:solidFill>
              <a:srgbClr val="C412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E4768F21-F0FE-4FA7-8F82-7AB0C727F6CA}"/>
              </a:ext>
            </a:extLst>
          </p:cNvPr>
          <p:cNvSpPr txBox="1"/>
          <p:nvPr/>
        </p:nvSpPr>
        <p:spPr>
          <a:xfrm>
            <a:off x="16285241" y="16618018"/>
            <a:ext cx="80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41230"/>
                </a:solidFill>
              </a:rPr>
              <a:t>Serial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74AEB2A-C6CB-4283-9133-82D3AAA71C15}"/>
              </a:ext>
            </a:extLst>
          </p:cNvPr>
          <p:cNvSpPr txBox="1"/>
          <p:nvPr/>
        </p:nvSpPr>
        <p:spPr>
          <a:xfrm>
            <a:off x="18305003" y="12618383"/>
            <a:ext cx="3265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Electronics</a:t>
            </a:r>
            <a:endParaRPr lang="en-US" sz="4800" b="1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B893D7F-AED8-4E2F-B26D-2BB2EA3C0218}"/>
              </a:ext>
            </a:extLst>
          </p:cNvPr>
          <p:cNvSpPr txBox="1"/>
          <p:nvPr/>
        </p:nvSpPr>
        <p:spPr>
          <a:xfrm>
            <a:off x="4029424" y="15765621"/>
            <a:ext cx="3334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Water Testing:</a:t>
            </a:r>
          </a:p>
          <a:p>
            <a:pPr algn="r"/>
            <a:r>
              <a:rPr lang="en-US" sz="2000" dirty="0"/>
              <a:t>5gal poured from ~1m</a:t>
            </a:r>
          </a:p>
          <a:p>
            <a:pPr algn="r"/>
            <a:r>
              <a:rPr lang="en-US" sz="2000" dirty="0"/>
              <a:t>Interior of foam remained dry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0ED495F-FE26-4A5F-B476-F25196541DAE}"/>
              </a:ext>
            </a:extLst>
          </p:cNvPr>
          <p:cNvSpPr txBox="1"/>
          <p:nvPr/>
        </p:nvSpPr>
        <p:spPr>
          <a:xfrm>
            <a:off x="3936609" y="17166527"/>
            <a:ext cx="343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Thermal Testing:</a:t>
            </a:r>
          </a:p>
          <a:p>
            <a:r>
              <a:rPr lang="en-US" sz="2000" dirty="0"/>
              <a:t>11m 36s until internal temperature reached 140°F</a:t>
            </a:r>
          </a:p>
          <a:p>
            <a:endParaRPr lang="en-US" sz="2000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342192C-2582-4558-835D-8B2858602099}"/>
              </a:ext>
            </a:extLst>
          </p:cNvPr>
          <p:cNvSpPr txBox="1"/>
          <p:nvPr/>
        </p:nvSpPr>
        <p:spPr>
          <a:xfrm>
            <a:off x="1850339" y="20774958"/>
            <a:ext cx="573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*Impact testing not yet conducted at time of poster printing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687E5BA-742E-4350-9E66-44C86857BFE7}"/>
              </a:ext>
            </a:extLst>
          </p:cNvPr>
          <p:cNvSpPr txBox="1"/>
          <p:nvPr/>
        </p:nvSpPr>
        <p:spPr>
          <a:xfrm>
            <a:off x="3937475" y="20255481"/>
            <a:ext cx="343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Thermocouples between chassis layers</a:t>
            </a:r>
          </a:p>
        </p:txBody>
      </p:sp>
      <p:pic>
        <p:nvPicPr>
          <p:cNvPr id="1044" name="Picture 1043">
            <a:extLst>
              <a:ext uri="{FF2B5EF4-FFF2-40B4-BE49-F238E27FC236}">
                <a16:creationId xmlns:a16="http://schemas.microsoft.com/office/drawing/2014/main" id="{9839F285-75BD-43E9-931F-E06ACD2D05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544" y="10691585"/>
            <a:ext cx="6467389" cy="36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8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3301</TotalTime>
  <Words>434</Words>
  <Application>Microsoft Office PowerPoint</Application>
  <PresentationFormat>Custom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Dotum</vt:lpstr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Ghorbani Faal, Siamak</dc:creator>
  <cp:lastModifiedBy>Karina Naras</cp:lastModifiedBy>
  <cp:revision>70</cp:revision>
  <cp:lastPrinted>2018-02-22T15:27:01Z</cp:lastPrinted>
  <dcterms:created xsi:type="dcterms:W3CDTF">2016-08-12T18:11:41Z</dcterms:created>
  <dcterms:modified xsi:type="dcterms:W3CDTF">2019-04-11T16:37:54Z</dcterms:modified>
</cp:coreProperties>
</file>