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25603200"/>
  <p:notesSz cx="6858000" cy="9144000"/>
  <p:defaultText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031"/>
    <a:srgbClr val="C60032"/>
    <a:srgbClr val="B2B8BB"/>
    <a:srgbClr val="D3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7566" autoAdjust="0"/>
  </p:normalViewPr>
  <p:slideViewPr>
    <p:cSldViewPr snapToGrid="0" snapToObjects="1">
      <p:cViewPr varScale="1">
        <p:scale>
          <a:sx n="34" d="100"/>
          <a:sy n="34" d="100"/>
        </p:scale>
        <p:origin x="-112" y="-1008"/>
      </p:cViewPr>
      <p:guideLst>
        <p:guide orient="horz" pos="806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image" Target="../media/image1.emf"/><Relationship Id="rId2"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953589"/>
            <a:ext cx="27980640" cy="5488093"/>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4508480"/>
            <a:ext cx="23042880" cy="6543040"/>
          </a:xfrm>
        </p:spPr>
        <p:txBody>
          <a:bodyPr/>
          <a:lstStyle>
            <a:lvl1pPr marL="0" indent="0" algn="ctr">
              <a:buNone/>
              <a:defRPr>
                <a:solidFill>
                  <a:schemeClr val="tx1">
                    <a:tint val="75000"/>
                  </a:schemeClr>
                </a:solidFill>
              </a:defRPr>
            </a:lvl1pPr>
            <a:lvl2pPr marL="1672026" indent="0" algn="ctr">
              <a:buNone/>
              <a:defRPr>
                <a:solidFill>
                  <a:schemeClr val="tx1">
                    <a:tint val="75000"/>
                  </a:schemeClr>
                </a:solidFill>
              </a:defRPr>
            </a:lvl2pPr>
            <a:lvl3pPr marL="3344052" indent="0" algn="ctr">
              <a:buNone/>
              <a:defRPr>
                <a:solidFill>
                  <a:schemeClr val="tx1">
                    <a:tint val="75000"/>
                  </a:schemeClr>
                </a:solidFill>
              </a:defRPr>
            </a:lvl3pPr>
            <a:lvl4pPr marL="5016078" indent="0" algn="ctr">
              <a:buNone/>
              <a:defRPr>
                <a:solidFill>
                  <a:schemeClr val="tx1">
                    <a:tint val="75000"/>
                  </a:schemeClr>
                </a:solidFill>
              </a:defRPr>
            </a:lvl4pPr>
            <a:lvl5pPr marL="6688104" indent="0" algn="ctr">
              <a:buNone/>
              <a:defRPr>
                <a:solidFill>
                  <a:schemeClr val="tx1">
                    <a:tint val="75000"/>
                  </a:schemeClr>
                </a:solidFill>
              </a:defRPr>
            </a:lvl5pPr>
            <a:lvl6pPr marL="8360131" indent="0" algn="ctr">
              <a:buNone/>
              <a:defRPr>
                <a:solidFill>
                  <a:schemeClr val="tx1">
                    <a:tint val="75000"/>
                  </a:schemeClr>
                </a:solidFill>
              </a:defRPr>
            </a:lvl6pPr>
            <a:lvl7pPr marL="10032157" indent="0" algn="ctr">
              <a:buNone/>
              <a:defRPr>
                <a:solidFill>
                  <a:schemeClr val="tx1">
                    <a:tint val="75000"/>
                  </a:schemeClr>
                </a:solidFill>
              </a:defRPr>
            </a:lvl7pPr>
            <a:lvl8pPr marL="11704183" indent="0" algn="ctr">
              <a:buNone/>
              <a:defRPr>
                <a:solidFill>
                  <a:schemeClr val="tx1">
                    <a:tint val="75000"/>
                  </a:schemeClr>
                </a:solidFill>
              </a:defRPr>
            </a:lvl8pPr>
            <a:lvl9pPr marL="133762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70BB74-F311-B042-B835-5212F2F83261}" type="datetimeFigureOut">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65151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0BB74-F311-B042-B835-5212F2F83261}" type="datetimeFigureOut">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168002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3828627"/>
            <a:ext cx="26660477" cy="8155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3828627"/>
            <a:ext cx="79444213" cy="8155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0BB74-F311-B042-B835-5212F2F83261}" type="datetimeFigureOut">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365105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0BB74-F311-B042-B835-5212F2F83261}" type="datetimeFigureOut">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131856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6452429"/>
            <a:ext cx="27980640" cy="5085080"/>
          </a:xfrm>
        </p:spPr>
        <p:txBody>
          <a:bodyPr anchor="t"/>
          <a:lstStyle>
            <a:lvl1pPr algn="l">
              <a:defRPr sz="146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0851730"/>
            <a:ext cx="27980640" cy="5600698"/>
          </a:xfrm>
        </p:spPr>
        <p:txBody>
          <a:bodyPr anchor="b"/>
          <a:lstStyle>
            <a:lvl1pPr marL="0" indent="0">
              <a:buNone/>
              <a:defRPr sz="7300">
                <a:solidFill>
                  <a:schemeClr val="tx1">
                    <a:tint val="75000"/>
                  </a:schemeClr>
                </a:solidFill>
              </a:defRPr>
            </a:lvl1pPr>
            <a:lvl2pPr marL="1672026" indent="0">
              <a:buNone/>
              <a:defRPr sz="6600">
                <a:solidFill>
                  <a:schemeClr val="tx1">
                    <a:tint val="75000"/>
                  </a:schemeClr>
                </a:solidFill>
              </a:defRPr>
            </a:lvl2pPr>
            <a:lvl3pPr marL="3344052" indent="0">
              <a:buNone/>
              <a:defRPr sz="5900">
                <a:solidFill>
                  <a:schemeClr val="tx1">
                    <a:tint val="75000"/>
                  </a:schemeClr>
                </a:solidFill>
              </a:defRPr>
            </a:lvl3pPr>
            <a:lvl4pPr marL="5016078" indent="0">
              <a:buNone/>
              <a:defRPr sz="5100">
                <a:solidFill>
                  <a:schemeClr val="tx1">
                    <a:tint val="75000"/>
                  </a:schemeClr>
                </a:solidFill>
              </a:defRPr>
            </a:lvl4pPr>
            <a:lvl5pPr marL="6688104" indent="0">
              <a:buNone/>
              <a:defRPr sz="5100">
                <a:solidFill>
                  <a:schemeClr val="tx1">
                    <a:tint val="75000"/>
                  </a:schemeClr>
                </a:solidFill>
              </a:defRPr>
            </a:lvl5pPr>
            <a:lvl6pPr marL="8360131" indent="0">
              <a:buNone/>
              <a:defRPr sz="5100">
                <a:solidFill>
                  <a:schemeClr val="tx1">
                    <a:tint val="75000"/>
                  </a:schemeClr>
                </a:solidFill>
              </a:defRPr>
            </a:lvl6pPr>
            <a:lvl7pPr marL="10032157" indent="0">
              <a:buNone/>
              <a:defRPr sz="5100">
                <a:solidFill>
                  <a:schemeClr val="tx1">
                    <a:tint val="75000"/>
                  </a:schemeClr>
                </a:solidFill>
              </a:defRPr>
            </a:lvl7pPr>
            <a:lvl8pPr marL="11704183" indent="0">
              <a:buNone/>
              <a:defRPr sz="5100">
                <a:solidFill>
                  <a:schemeClr val="tx1">
                    <a:tint val="75000"/>
                  </a:schemeClr>
                </a:solidFill>
              </a:defRPr>
            </a:lvl8pPr>
            <a:lvl9pPr marL="13376209" indent="0">
              <a:buNone/>
              <a:defRPr sz="5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0BB74-F311-B042-B835-5212F2F83261}" type="datetimeFigureOut">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125071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22302049"/>
            <a:ext cx="53052343" cy="63083440"/>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22302049"/>
            <a:ext cx="53052347" cy="63083440"/>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70BB74-F311-B042-B835-5212F2F83261}" type="datetimeFigureOut">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250623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025315"/>
            <a:ext cx="2962656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5731088"/>
            <a:ext cx="14544677" cy="2388445"/>
          </a:xfrm>
        </p:spPr>
        <p:txBody>
          <a:bodyPr anchor="b"/>
          <a:lstStyle>
            <a:lvl1pPr marL="0" indent="0">
              <a:buNone/>
              <a:defRPr sz="8800" b="1"/>
            </a:lvl1pPr>
            <a:lvl2pPr marL="1672026" indent="0">
              <a:buNone/>
              <a:defRPr sz="7300" b="1"/>
            </a:lvl2pPr>
            <a:lvl3pPr marL="3344052" indent="0">
              <a:buNone/>
              <a:defRPr sz="6600" b="1"/>
            </a:lvl3pPr>
            <a:lvl4pPr marL="5016078" indent="0">
              <a:buNone/>
              <a:defRPr sz="5900" b="1"/>
            </a:lvl4pPr>
            <a:lvl5pPr marL="6688104" indent="0">
              <a:buNone/>
              <a:defRPr sz="5900" b="1"/>
            </a:lvl5pPr>
            <a:lvl6pPr marL="8360131" indent="0">
              <a:buNone/>
              <a:defRPr sz="5900" b="1"/>
            </a:lvl6pPr>
            <a:lvl7pPr marL="10032157" indent="0">
              <a:buNone/>
              <a:defRPr sz="5900" b="1"/>
            </a:lvl7pPr>
            <a:lvl8pPr marL="11704183" indent="0">
              <a:buNone/>
              <a:defRPr sz="5900" b="1"/>
            </a:lvl8pPr>
            <a:lvl9pPr marL="13376209" indent="0">
              <a:buNone/>
              <a:defRPr sz="5900" b="1"/>
            </a:lvl9pPr>
          </a:lstStyle>
          <a:p>
            <a:pPr lvl="0"/>
            <a:r>
              <a:rPr lang="en-US" smtClean="0"/>
              <a:t>Click to edit Master text styles</a:t>
            </a:r>
          </a:p>
        </p:txBody>
      </p:sp>
      <p:sp>
        <p:nvSpPr>
          <p:cNvPr id="4" name="Content Placeholder 3"/>
          <p:cNvSpPr>
            <a:spLocks noGrp="1"/>
          </p:cNvSpPr>
          <p:nvPr>
            <p:ph sz="half" idx="2"/>
          </p:nvPr>
        </p:nvSpPr>
        <p:spPr>
          <a:xfrm>
            <a:off x="1645920" y="8119533"/>
            <a:ext cx="14544677" cy="14751475"/>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5731088"/>
            <a:ext cx="14550390" cy="2388445"/>
          </a:xfrm>
        </p:spPr>
        <p:txBody>
          <a:bodyPr anchor="b"/>
          <a:lstStyle>
            <a:lvl1pPr marL="0" indent="0">
              <a:buNone/>
              <a:defRPr sz="8800" b="1"/>
            </a:lvl1pPr>
            <a:lvl2pPr marL="1672026" indent="0">
              <a:buNone/>
              <a:defRPr sz="7300" b="1"/>
            </a:lvl2pPr>
            <a:lvl3pPr marL="3344052" indent="0">
              <a:buNone/>
              <a:defRPr sz="6600" b="1"/>
            </a:lvl3pPr>
            <a:lvl4pPr marL="5016078" indent="0">
              <a:buNone/>
              <a:defRPr sz="5900" b="1"/>
            </a:lvl4pPr>
            <a:lvl5pPr marL="6688104" indent="0">
              <a:buNone/>
              <a:defRPr sz="5900" b="1"/>
            </a:lvl5pPr>
            <a:lvl6pPr marL="8360131" indent="0">
              <a:buNone/>
              <a:defRPr sz="5900" b="1"/>
            </a:lvl6pPr>
            <a:lvl7pPr marL="10032157" indent="0">
              <a:buNone/>
              <a:defRPr sz="5900" b="1"/>
            </a:lvl7pPr>
            <a:lvl8pPr marL="11704183" indent="0">
              <a:buNone/>
              <a:defRPr sz="5900" b="1"/>
            </a:lvl8pPr>
            <a:lvl9pPr marL="13376209" indent="0">
              <a:buNone/>
              <a:defRPr sz="5900" b="1"/>
            </a:lvl9pPr>
          </a:lstStyle>
          <a:p>
            <a:pPr lvl="0"/>
            <a:r>
              <a:rPr lang="en-US" smtClean="0"/>
              <a:t>Click to edit Master text styles</a:t>
            </a:r>
          </a:p>
        </p:txBody>
      </p:sp>
      <p:sp>
        <p:nvSpPr>
          <p:cNvPr id="6" name="Content Placeholder 5"/>
          <p:cNvSpPr>
            <a:spLocks noGrp="1"/>
          </p:cNvSpPr>
          <p:nvPr>
            <p:ph sz="quarter" idx="4"/>
          </p:nvPr>
        </p:nvSpPr>
        <p:spPr>
          <a:xfrm>
            <a:off x="16722092" y="8119533"/>
            <a:ext cx="14550390" cy="14751475"/>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70BB74-F311-B042-B835-5212F2F83261}" type="datetimeFigureOut">
              <a:rPr lang="en-US" smtClean="0"/>
              <a:t>4/30/14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286295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70BB74-F311-B042-B835-5212F2F83261}" type="datetimeFigureOut">
              <a:rPr lang="en-US" smtClean="0"/>
              <a:t>4/30/14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118144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0BB74-F311-B042-B835-5212F2F83261}" type="datetimeFigureOut">
              <a:rPr lang="en-US" smtClean="0"/>
              <a:t>4/30/14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253274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019387"/>
            <a:ext cx="10829927" cy="4338320"/>
          </a:xfrm>
        </p:spPr>
        <p:txBody>
          <a:bodyPr anchor="b"/>
          <a:lstStyle>
            <a:lvl1pPr algn="l">
              <a:defRPr sz="7300" b="1"/>
            </a:lvl1pPr>
          </a:lstStyle>
          <a:p>
            <a:r>
              <a:rPr lang="en-US" smtClean="0"/>
              <a:t>Click to edit Master title style</a:t>
            </a:r>
            <a:endParaRPr lang="en-US"/>
          </a:p>
        </p:txBody>
      </p:sp>
      <p:sp>
        <p:nvSpPr>
          <p:cNvPr id="3" name="Content Placeholder 2"/>
          <p:cNvSpPr>
            <a:spLocks noGrp="1"/>
          </p:cNvSpPr>
          <p:nvPr>
            <p:ph idx="1"/>
          </p:nvPr>
        </p:nvSpPr>
        <p:spPr>
          <a:xfrm>
            <a:off x="12870180" y="1019388"/>
            <a:ext cx="18402300" cy="21851622"/>
          </a:xfrm>
        </p:spPr>
        <p:txBody>
          <a:bodyPr/>
          <a:lstStyle>
            <a:lvl1pPr>
              <a:defRPr sz="11700"/>
            </a:lvl1pPr>
            <a:lvl2pPr>
              <a:defRPr sz="10200"/>
            </a:lvl2pPr>
            <a:lvl3pPr>
              <a:defRPr sz="88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5357708"/>
            <a:ext cx="10829927" cy="17513302"/>
          </a:xfrm>
        </p:spPr>
        <p:txBody>
          <a:bodyPr/>
          <a:lstStyle>
            <a:lvl1pPr marL="0" indent="0">
              <a:buNone/>
              <a:defRPr sz="5100"/>
            </a:lvl1pPr>
            <a:lvl2pPr marL="1672026" indent="0">
              <a:buNone/>
              <a:defRPr sz="4400"/>
            </a:lvl2pPr>
            <a:lvl3pPr marL="3344052" indent="0">
              <a:buNone/>
              <a:defRPr sz="3700"/>
            </a:lvl3pPr>
            <a:lvl4pPr marL="5016078" indent="0">
              <a:buNone/>
              <a:defRPr sz="3300"/>
            </a:lvl4pPr>
            <a:lvl5pPr marL="6688104" indent="0">
              <a:buNone/>
              <a:defRPr sz="3300"/>
            </a:lvl5pPr>
            <a:lvl6pPr marL="8360131" indent="0">
              <a:buNone/>
              <a:defRPr sz="3300"/>
            </a:lvl6pPr>
            <a:lvl7pPr marL="10032157" indent="0">
              <a:buNone/>
              <a:defRPr sz="3300"/>
            </a:lvl7pPr>
            <a:lvl8pPr marL="11704183" indent="0">
              <a:buNone/>
              <a:defRPr sz="3300"/>
            </a:lvl8pPr>
            <a:lvl9pPr marL="13376209" indent="0">
              <a:buNone/>
              <a:defRPr sz="3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0BB74-F311-B042-B835-5212F2F83261}" type="datetimeFigureOut">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82841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7922240"/>
            <a:ext cx="19751040" cy="2115822"/>
          </a:xfrm>
        </p:spPr>
        <p:txBody>
          <a:bodyPr anchor="b"/>
          <a:lstStyle>
            <a:lvl1pPr algn="l">
              <a:defRPr sz="7300" b="1"/>
            </a:lvl1pPr>
          </a:lstStyle>
          <a:p>
            <a:r>
              <a:rPr lang="en-US" smtClean="0"/>
              <a:t>Click to edit Master title style</a:t>
            </a:r>
            <a:endParaRPr lang="en-US"/>
          </a:p>
        </p:txBody>
      </p:sp>
      <p:sp>
        <p:nvSpPr>
          <p:cNvPr id="3" name="Picture Placeholder 2"/>
          <p:cNvSpPr>
            <a:spLocks noGrp="1"/>
          </p:cNvSpPr>
          <p:nvPr>
            <p:ph type="pic" idx="1"/>
          </p:nvPr>
        </p:nvSpPr>
        <p:spPr>
          <a:xfrm>
            <a:off x="6452237" y="2287693"/>
            <a:ext cx="19751040" cy="15361920"/>
          </a:xfrm>
        </p:spPr>
        <p:txBody>
          <a:bodyPr/>
          <a:lstStyle>
            <a:lvl1pPr marL="0" indent="0">
              <a:buNone/>
              <a:defRPr sz="11700"/>
            </a:lvl1pPr>
            <a:lvl2pPr marL="1672026" indent="0">
              <a:buNone/>
              <a:defRPr sz="10200"/>
            </a:lvl2pPr>
            <a:lvl3pPr marL="3344052" indent="0">
              <a:buNone/>
              <a:defRPr sz="8800"/>
            </a:lvl3pPr>
            <a:lvl4pPr marL="5016078" indent="0">
              <a:buNone/>
              <a:defRPr sz="7300"/>
            </a:lvl4pPr>
            <a:lvl5pPr marL="6688104" indent="0">
              <a:buNone/>
              <a:defRPr sz="7300"/>
            </a:lvl5pPr>
            <a:lvl6pPr marL="8360131" indent="0">
              <a:buNone/>
              <a:defRPr sz="7300"/>
            </a:lvl6pPr>
            <a:lvl7pPr marL="10032157" indent="0">
              <a:buNone/>
              <a:defRPr sz="7300"/>
            </a:lvl7pPr>
            <a:lvl8pPr marL="11704183" indent="0">
              <a:buNone/>
              <a:defRPr sz="7300"/>
            </a:lvl8pPr>
            <a:lvl9pPr marL="13376209" indent="0">
              <a:buNone/>
              <a:defRPr sz="7300"/>
            </a:lvl9pPr>
          </a:lstStyle>
          <a:p>
            <a:endParaRPr lang="en-US"/>
          </a:p>
        </p:txBody>
      </p:sp>
      <p:sp>
        <p:nvSpPr>
          <p:cNvPr id="4" name="Text Placeholder 3"/>
          <p:cNvSpPr>
            <a:spLocks noGrp="1"/>
          </p:cNvSpPr>
          <p:nvPr>
            <p:ph type="body" sz="half" idx="2"/>
          </p:nvPr>
        </p:nvSpPr>
        <p:spPr>
          <a:xfrm>
            <a:off x="6452237" y="20038062"/>
            <a:ext cx="19751040" cy="3004818"/>
          </a:xfrm>
        </p:spPr>
        <p:txBody>
          <a:bodyPr/>
          <a:lstStyle>
            <a:lvl1pPr marL="0" indent="0">
              <a:buNone/>
              <a:defRPr sz="5100"/>
            </a:lvl1pPr>
            <a:lvl2pPr marL="1672026" indent="0">
              <a:buNone/>
              <a:defRPr sz="4400"/>
            </a:lvl2pPr>
            <a:lvl3pPr marL="3344052" indent="0">
              <a:buNone/>
              <a:defRPr sz="3700"/>
            </a:lvl3pPr>
            <a:lvl4pPr marL="5016078" indent="0">
              <a:buNone/>
              <a:defRPr sz="3300"/>
            </a:lvl4pPr>
            <a:lvl5pPr marL="6688104" indent="0">
              <a:buNone/>
              <a:defRPr sz="3300"/>
            </a:lvl5pPr>
            <a:lvl6pPr marL="8360131" indent="0">
              <a:buNone/>
              <a:defRPr sz="3300"/>
            </a:lvl6pPr>
            <a:lvl7pPr marL="10032157" indent="0">
              <a:buNone/>
              <a:defRPr sz="3300"/>
            </a:lvl7pPr>
            <a:lvl8pPr marL="11704183" indent="0">
              <a:buNone/>
              <a:defRPr sz="3300"/>
            </a:lvl8pPr>
            <a:lvl9pPr marL="13376209" indent="0">
              <a:buNone/>
              <a:defRPr sz="3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0BB74-F311-B042-B835-5212F2F83261}" type="datetimeFigureOut">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6165E-390F-0245-B77C-500CA348C500}" type="slidenum">
              <a:rPr lang="en-US" smtClean="0"/>
              <a:t>‹#›</a:t>
            </a:fld>
            <a:endParaRPr lang="en-US"/>
          </a:p>
        </p:txBody>
      </p:sp>
    </p:spTree>
    <p:extLst>
      <p:ext uri="{BB962C8B-B14F-4D97-AF65-F5344CB8AC3E}">
        <p14:creationId xmlns:p14="http://schemas.microsoft.com/office/powerpoint/2010/main" val="15561446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025315"/>
            <a:ext cx="29626560" cy="4267200"/>
          </a:xfrm>
          <a:prstGeom prst="rect">
            <a:avLst/>
          </a:prstGeom>
        </p:spPr>
        <p:txBody>
          <a:bodyPr vert="horz" lIns="334405" tIns="167203" rIns="334405" bIns="1672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974082"/>
            <a:ext cx="29626560" cy="16896929"/>
          </a:xfrm>
          <a:prstGeom prst="rect">
            <a:avLst/>
          </a:prstGeom>
        </p:spPr>
        <p:txBody>
          <a:bodyPr vert="horz" lIns="334405" tIns="167203" rIns="334405" bIns="1672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3730375"/>
            <a:ext cx="7680960" cy="1363133"/>
          </a:xfrm>
          <a:prstGeom prst="rect">
            <a:avLst/>
          </a:prstGeom>
        </p:spPr>
        <p:txBody>
          <a:bodyPr vert="horz" lIns="334405" tIns="167203" rIns="334405" bIns="167203" rtlCol="0" anchor="ctr"/>
          <a:lstStyle>
            <a:lvl1pPr algn="l">
              <a:defRPr sz="4400">
                <a:solidFill>
                  <a:schemeClr val="tx1">
                    <a:tint val="75000"/>
                  </a:schemeClr>
                </a:solidFill>
              </a:defRPr>
            </a:lvl1pPr>
          </a:lstStyle>
          <a:p>
            <a:fld id="{6E70BB74-F311-B042-B835-5212F2F83261}" type="datetimeFigureOut">
              <a:rPr lang="en-US" smtClean="0"/>
              <a:t>4/30/14</a:t>
            </a:fld>
            <a:endParaRPr lang="en-US"/>
          </a:p>
        </p:txBody>
      </p:sp>
      <p:sp>
        <p:nvSpPr>
          <p:cNvPr id="5" name="Footer Placeholder 4"/>
          <p:cNvSpPr>
            <a:spLocks noGrp="1"/>
          </p:cNvSpPr>
          <p:nvPr>
            <p:ph type="ftr" sz="quarter" idx="3"/>
          </p:nvPr>
        </p:nvSpPr>
        <p:spPr>
          <a:xfrm>
            <a:off x="11247120" y="23730375"/>
            <a:ext cx="10424160" cy="1363133"/>
          </a:xfrm>
          <a:prstGeom prst="rect">
            <a:avLst/>
          </a:prstGeom>
        </p:spPr>
        <p:txBody>
          <a:bodyPr vert="horz" lIns="334405" tIns="167203" rIns="334405" bIns="167203"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3730375"/>
            <a:ext cx="7680960" cy="1363133"/>
          </a:xfrm>
          <a:prstGeom prst="rect">
            <a:avLst/>
          </a:prstGeom>
        </p:spPr>
        <p:txBody>
          <a:bodyPr vert="horz" lIns="334405" tIns="167203" rIns="334405" bIns="167203" rtlCol="0" anchor="ctr"/>
          <a:lstStyle>
            <a:lvl1pPr algn="r">
              <a:defRPr sz="4400">
                <a:solidFill>
                  <a:schemeClr val="tx1">
                    <a:tint val="75000"/>
                  </a:schemeClr>
                </a:solidFill>
              </a:defRPr>
            </a:lvl1pPr>
          </a:lstStyle>
          <a:p>
            <a:fld id="{1C76165E-390F-0245-B77C-500CA348C500}" type="slidenum">
              <a:rPr lang="en-US" smtClean="0"/>
              <a:t>‹#›</a:t>
            </a:fld>
            <a:endParaRPr lang="en-US"/>
          </a:p>
        </p:txBody>
      </p:sp>
    </p:spTree>
    <p:extLst>
      <p:ext uri="{BB962C8B-B14F-4D97-AF65-F5344CB8AC3E}">
        <p14:creationId xmlns:p14="http://schemas.microsoft.com/office/powerpoint/2010/main" val="393144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jpg"/><Relationship Id="rId20" Type="http://schemas.openxmlformats.org/officeDocument/2006/relationships/image" Target="../media/image4.emf"/><Relationship Id="rId21" Type="http://schemas.openxmlformats.org/officeDocument/2006/relationships/oleObject" Target="../embeddings/oleObject5.bin"/><Relationship Id="rId22" Type="http://schemas.openxmlformats.org/officeDocument/2006/relationships/image" Target="../media/image5.emf"/><Relationship Id="rId23" Type="http://schemas.openxmlformats.org/officeDocument/2006/relationships/oleObject" Target="../embeddings/oleObject6.bin"/><Relationship Id="rId24" Type="http://schemas.openxmlformats.org/officeDocument/2006/relationships/image" Target="../media/image6.emf"/><Relationship Id="rId10" Type="http://schemas.openxmlformats.org/officeDocument/2006/relationships/image" Target="../media/image14.png"/><Relationship Id="rId11" Type="http://schemas.openxmlformats.org/officeDocument/2006/relationships/image" Target="../media/image15.png"/><Relationship Id="rId12" Type="http://schemas.microsoft.com/office/2007/relationships/hdphoto" Target="../media/hdphoto1.wdp"/><Relationship Id="rId13" Type="http://schemas.openxmlformats.org/officeDocument/2006/relationships/oleObject" Target="../embeddings/oleObject1.bin"/><Relationship Id="rId14" Type="http://schemas.openxmlformats.org/officeDocument/2006/relationships/image" Target="../media/image1.emf"/><Relationship Id="rId15" Type="http://schemas.openxmlformats.org/officeDocument/2006/relationships/oleObject" Target="../embeddings/oleObject2.bin"/><Relationship Id="rId16" Type="http://schemas.openxmlformats.org/officeDocument/2006/relationships/image" Target="../media/image2.emf"/><Relationship Id="rId17" Type="http://schemas.openxmlformats.org/officeDocument/2006/relationships/oleObject" Target="../embeddings/oleObject3.bin"/><Relationship Id="rId18" Type="http://schemas.openxmlformats.org/officeDocument/2006/relationships/image" Target="../media/image3.emf"/><Relationship Id="rId19"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019211" y="873006"/>
            <a:ext cx="16845101" cy="9475370"/>
          </a:xfrm>
          <a:prstGeom prst="rect">
            <a:avLst/>
          </a:prstGeom>
        </p:spPr>
      </p:pic>
      <p:pic>
        <p:nvPicPr>
          <p:cNvPr id="19" name="Picture 18" descr="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8533" y="20279897"/>
            <a:ext cx="5361306" cy="4651108"/>
          </a:xfrm>
          <a:prstGeom prst="rect">
            <a:avLst/>
          </a:prstGeom>
        </p:spPr>
      </p:pic>
      <p:pic>
        <p:nvPicPr>
          <p:cNvPr id="18" name="Picture 17" desc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1026" y="20306919"/>
            <a:ext cx="5378308" cy="4540130"/>
          </a:xfrm>
          <a:prstGeom prst="rect">
            <a:avLst/>
          </a:prstGeom>
        </p:spPr>
      </p:pic>
      <p:pic>
        <p:nvPicPr>
          <p:cNvPr id="16" name="Picture 15" descr="to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7281" y="15095144"/>
            <a:ext cx="6624210" cy="4526543"/>
          </a:xfrm>
          <a:prstGeom prst="rect">
            <a:avLst/>
          </a:prstGeom>
        </p:spPr>
      </p:pic>
      <p:pic>
        <p:nvPicPr>
          <p:cNvPr id="15" name="Picture 14" descr="bac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9150" y="15095144"/>
            <a:ext cx="3825200" cy="4515670"/>
          </a:xfrm>
          <a:prstGeom prst="rect">
            <a:avLst/>
          </a:prstGeom>
        </p:spPr>
      </p:pic>
      <p:pic>
        <p:nvPicPr>
          <p:cNvPr id="14" name="Picture 13" descr="sid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5468" y="10024537"/>
            <a:ext cx="6069359" cy="4375584"/>
          </a:xfrm>
          <a:prstGeom prst="rect">
            <a:avLst/>
          </a:prstGeom>
        </p:spPr>
      </p:pic>
      <p:pic>
        <p:nvPicPr>
          <p:cNvPr id="9" name="Picture 8" descr="front.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11223" y="9743420"/>
            <a:ext cx="4766542" cy="4569692"/>
          </a:xfrm>
          <a:prstGeom prst="rect">
            <a:avLst/>
          </a:prstGeom>
        </p:spPr>
      </p:pic>
      <p:cxnSp>
        <p:nvCxnSpPr>
          <p:cNvPr id="6" name="Straight Connector 5"/>
          <p:cNvCxnSpPr/>
          <p:nvPr/>
        </p:nvCxnSpPr>
        <p:spPr>
          <a:xfrm flipV="1">
            <a:off x="0" y="2303890"/>
            <a:ext cx="32918400" cy="0"/>
          </a:xfrm>
          <a:prstGeom prst="line">
            <a:avLst/>
          </a:prstGeom>
          <a:ln w="76200" cmpd="sng">
            <a:solidFill>
              <a:srgbClr val="C5003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10"/>
          <a:srcRect t="29274" b="29595"/>
          <a:stretch/>
        </p:blipFill>
        <p:spPr>
          <a:xfrm>
            <a:off x="465499" y="447755"/>
            <a:ext cx="3596284" cy="1143000"/>
          </a:xfrm>
          <a:prstGeom prst="rect">
            <a:avLst/>
          </a:prstGeom>
        </p:spPr>
      </p:pic>
      <p:pic>
        <p:nvPicPr>
          <p:cNvPr id="22" name="Picture 21"/>
          <p:cNvPicPr>
            <a:picLocks noChangeAspect="1"/>
          </p:cNvPicPr>
          <p:nvPr/>
        </p:nvPicPr>
        <p:blipFill rotWithShape="1">
          <a:blip r:embed="rId11">
            <a:clrChange>
              <a:clrFrom>
                <a:srgbClr val="FFFFFF"/>
              </a:clrFrom>
              <a:clrTo>
                <a:srgbClr val="FFFFFF">
                  <a:alpha val="0"/>
                </a:srgbClr>
              </a:clrTo>
            </a:clrChange>
            <a:duotone>
              <a:prstClr val="black"/>
              <a:srgbClr val="D9C3A5">
                <a:tint val="50000"/>
                <a:satMod val="180000"/>
              </a:srgbClr>
            </a:duotone>
            <a:extLst>
              <a:ext uri="{BEBA8EAE-BF5A-486C-A8C5-ECC9F3942E4B}">
                <a14:imgProps xmlns:a14="http://schemas.microsoft.com/office/drawing/2010/main">
                  <a14:imgLayer r:embed="rId12">
                    <a14:imgEffect>
                      <a14:backgroundRemoval t="0" b="100000" l="0" r="100000">
                        <a14:foregroundMark x1="52381" y1="24000" x2="52381" y2="24000"/>
                        <a14:foregroundMark x1="71726" y1="19333" x2="71726" y2="19333"/>
                        <a14:foregroundMark x1="29762" y1="19333" x2="29762" y2="19333"/>
                      </a14:backgroundRemoval>
                    </a14:imgEffect>
                  </a14:imgLayer>
                </a14:imgProps>
              </a:ext>
            </a:extLst>
          </a:blip>
          <a:srcRect b="4314"/>
          <a:stretch/>
        </p:blipFill>
        <p:spPr>
          <a:xfrm>
            <a:off x="29876100" y="497095"/>
            <a:ext cx="2675774" cy="1143000"/>
          </a:xfrm>
          <a:prstGeom prst="rect">
            <a:avLst/>
          </a:prstGeom>
        </p:spPr>
      </p:pic>
      <p:sp>
        <p:nvSpPr>
          <p:cNvPr id="23" name="TextBox 22"/>
          <p:cNvSpPr txBox="1"/>
          <p:nvPr/>
        </p:nvSpPr>
        <p:spPr>
          <a:xfrm>
            <a:off x="465498" y="484828"/>
            <a:ext cx="32086376" cy="1025922"/>
          </a:xfrm>
          <a:prstGeom prst="rect">
            <a:avLst/>
          </a:prstGeom>
          <a:noFill/>
        </p:spPr>
        <p:txBody>
          <a:bodyPr wrap="square" lIns="0" tIns="0" rIns="0" bIns="0" rtlCol="0">
            <a:spAutoFit/>
          </a:bodyPr>
          <a:lstStyle/>
          <a:p>
            <a:pPr algn="ctr">
              <a:lnSpc>
                <a:spcPct val="80000"/>
              </a:lnSpc>
            </a:pPr>
            <a:r>
              <a:rPr lang="en-US" sz="8000" dirty="0" smtClean="0">
                <a:latin typeface="Avenir Heavy"/>
                <a:cs typeface="Avenir Heavy"/>
              </a:rPr>
              <a:t>Design of a Baja SAE Vehicle</a:t>
            </a:r>
            <a:endParaRPr lang="en-US" sz="8000" dirty="0">
              <a:latin typeface="Avenir Heavy"/>
              <a:cs typeface="Avenir Heavy"/>
            </a:endParaRPr>
          </a:p>
        </p:txBody>
      </p:sp>
      <p:cxnSp>
        <p:nvCxnSpPr>
          <p:cNvPr id="26" name="Straight Connector 25"/>
          <p:cNvCxnSpPr/>
          <p:nvPr/>
        </p:nvCxnSpPr>
        <p:spPr>
          <a:xfrm flipV="1">
            <a:off x="457657" y="3106939"/>
            <a:ext cx="9370029" cy="1"/>
          </a:xfrm>
          <a:prstGeom prst="line">
            <a:avLst/>
          </a:prstGeom>
          <a:ln w="38100" cmpd="sng">
            <a:solidFill>
              <a:srgbClr val="C5003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65468" y="2632198"/>
            <a:ext cx="9364297" cy="461665"/>
          </a:xfrm>
          <a:prstGeom prst="rect">
            <a:avLst/>
          </a:prstGeom>
          <a:noFill/>
        </p:spPr>
        <p:txBody>
          <a:bodyPr wrap="square" lIns="0" tIns="0" rIns="0" bIns="0" rtlCol="0">
            <a:spAutoFit/>
          </a:bodyPr>
          <a:lstStyle/>
          <a:p>
            <a:pPr algn="ctr">
              <a:lnSpc>
                <a:spcPct val="80000"/>
              </a:lnSpc>
            </a:pPr>
            <a:r>
              <a:rPr lang="en-US" sz="3600" dirty="0" smtClean="0">
                <a:solidFill>
                  <a:srgbClr val="C60032"/>
                </a:solidFill>
                <a:latin typeface="Avenir Heavy"/>
                <a:cs typeface="Avenir Heavy"/>
              </a:rPr>
              <a:t>Abstract</a:t>
            </a:r>
            <a:endParaRPr lang="en-US" sz="3600" dirty="0">
              <a:solidFill>
                <a:srgbClr val="C60032"/>
              </a:solidFill>
              <a:latin typeface="Avenir Heavy"/>
              <a:cs typeface="Avenir Heavy"/>
            </a:endParaRPr>
          </a:p>
        </p:txBody>
      </p:sp>
      <p:cxnSp>
        <p:nvCxnSpPr>
          <p:cNvPr id="37" name="Straight Connector 36"/>
          <p:cNvCxnSpPr/>
          <p:nvPr/>
        </p:nvCxnSpPr>
        <p:spPr>
          <a:xfrm>
            <a:off x="457660" y="15422720"/>
            <a:ext cx="9353173" cy="1"/>
          </a:xfrm>
          <a:prstGeom prst="line">
            <a:avLst/>
          </a:prstGeom>
          <a:ln w="38100" cmpd="sng">
            <a:solidFill>
              <a:srgbClr val="C50031"/>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57660" y="14961056"/>
            <a:ext cx="9364294" cy="461665"/>
          </a:xfrm>
          <a:prstGeom prst="rect">
            <a:avLst/>
          </a:prstGeom>
          <a:noFill/>
        </p:spPr>
        <p:txBody>
          <a:bodyPr wrap="square" lIns="0" tIns="0" rIns="0" bIns="0" rtlCol="0">
            <a:spAutoFit/>
          </a:bodyPr>
          <a:lstStyle/>
          <a:p>
            <a:pPr algn="ctr">
              <a:lnSpc>
                <a:spcPct val="80000"/>
              </a:lnSpc>
            </a:pPr>
            <a:r>
              <a:rPr lang="en-US" sz="3600" dirty="0" smtClean="0">
                <a:solidFill>
                  <a:srgbClr val="C50031"/>
                </a:solidFill>
                <a:latin typeface="Avenir Heavy"/>
                <a:cs typeface="Avenir Heavy"/>
              </a:rPr>
              <a:t>Methodology</a:t>
            </a:r>
            <a:endParaRPr lang="en-US" sz="3600" dirty="0">
              <a:solidFill>
                <a:srgbClr val="C50031"/>
              </a:solidFill>
              <a:latin typeface="Avenir Heavy"/>
              <a:cs typeface="Avenir Heavy"/>
            </a:endParaRPr>
          </a:p>
        </p:txBody>
      </p:sp>
      <p:sp>
        <p:nvSpPr>
          <p:cNvPr id="39" name="Rectangle 38"/>
          <p:cNvSpPr/>
          <p:nvPr/>
        </p:nvSpPr>
        <p:spPr>
          <a:xfrm>
            <a:off x="473307" y="3106940"/>
            <a:ext cx="9364302" cy="4401205"/>
          </a:xfrm>
          <a:prstGeom prst="rect">
            <a:avLst/>
          </a:prstGeom>
        </p:spPr>
        <p:txBody>
          <a:bodyPr wrap="square">
            <a:spAutoFit/>
          </a:bodyPr>
          <a:lstStyle/>
          <a:p>
            <a:pPr>
              <a:tabLst>
                <a:tab pos="342900" algn="l"/>
              </a:tabLst>
            </a:pPr>
            <a:r>
              <a:rPr lang="en-US" sz="2800" dirty="0" smtClean="0">
                <a:latin typeface="Avenir Light"/>
                <a:cs typeface="Avenir Light"/>
              </a:rPr>
              <a:t>	</a:t>
            </a:r>
            <a:r>
              <a:rPr lang="en-US" sz="2800" dirty="0">
                <a:latin typeface="Avenir Light"/>
                <a:cs typeface="Avenir Light"/>
              </a:rPr>
              <a:t>The Baja SAE competition is an off-road/rally type event where universities from around the world compete. All teams have the same engine so a lightweight vehicle is crucial to be successful. </a:t>
            </a:r>
            <a:r>
              <a:rPr lang="en-US" sz="2800" dirty="0" smtClean="0">
                <a:latin typeface="Avenir Light"/>
                <a:cs typeface="Avenir Light"/>
              </a:rPr>
              <a:t>Due to changes in the Baja SAE competition’s rules, the WPI racecar became ineligible to compete. This </a:t>
            </a:r>
            <a:r>
              <a:rPr lang="en-US" sz="2800" dirty="0">
                <a:latin typeface="Avenir Light"/>
                <a:cs typeface="Avenir Light"/>
              </a:rPr>
              <a:t>p</a:t>
            </a:r>
            <a:r>
              <a:rPr lang="en-US" sz="2800" dirty="0" smtClean="0">
                <a:latin typeface="Avenir Light"/>
                <a:cs typeface="Avenir Light"/>
              </a:rPr>
              <a:t>roject tested the old racecar, identified weaknesses, then developed and fabricated a completely updated and legal Baja SAE racecar. Additionally, the team undertook an outreach initiative by collaborating with </a:t>
            </a:r>
            <a:r>
              <a:rPr lang="en-US" sz="2800" dirty="0" err="1" smtClean="0">
                <a:latin typeface="Avenir Light"/>
                <a:cs typeface="Avenir Light"/>
              </a:rPr>
              <a:t>Assabet</a:t>
            </a:r>
            <a:r>
              <a:rPr lang="en-US" sz="2800" dirty="0" smtClean="0">
                <a:latin typeface="Avenir Light"/>
                <a:cs typeface="Avenir Light"/>
              </a:rPr>
              <a:t> Valley Regional Technical High School. </a:t>
            </a:r>
          </a:p>
        </p:txBody>
      </p:sp>
      <p:sp>
        <p:nvSpPr>
          <p:cNvPr id="50" name="Rectangle 49"/>
          <p:cNvSpPr/>
          <p:nvPr/>
        </p:nvSpPr>
        <p:spPr>
          <a:xfrm>
            <a:off x="465499" y="15427260"/>
            <a:ext cx="9362222" cy="10187402"/>
          </a:xfrm>
          <a:prstGeom prst="rect">
            <a:avLst/>
          </a:prstGeom>
        </p:spPr>
        <p:txBody>
          <a:bodyPr wrap="square">
            <a:spAutoFit/>
          </a:bodyPr>
          <a:lstStyle/>
          <a:p>
            <a:pPr>
              <a:tabLst>
                <a:tab pos="346075" algn="l"/>
              </a:tabLst>
            </a:pPr>
            <a:r>
              <a:rPr lang="en-US" sz="2800" dirty="0" smtClean="0">
                <a:latin typeface="Avenir Light"/>
                <a:cs typeface="Avenir Light"/>
              </a:rPr>
              <a:t>	Material properties were compared and AISI 4130 was chosen. Table 2 shows the materials that were considered. FEA simulations were conducted to optimize designed parts. The frame had to withstand perfectly inelastic collisions at 60kph (~37mph). Fully loaded, the frame weighs 270kg (~600lb) and comes to a complete stop in 0.1s. Impact forces were calculated using:</a:t>
            </a:r>
          </a:p>
          <a:p>
            <a:pPr>
              <a:tabLst>
                <a:tab pos="346075" algn="l"/>
              </a:tabLst>
            </a:pPr>
            <a:endParaRPr lang="en-US" sz="2800" dirty="0">
              <a:latin typeface="Avenir Light"/>
              <a:cs typeface="Avenir Light"/>
            </a:endParaRPr>
          </a:p>
          <a:p>
            <a:pPr>
              <a:tabLst>
                <a:tab pos="346075" algn="l"/>
              </a:tabLst>
            </a:pPr>
            <a:endParaRPr lang="en-US" sz="2800" dirty="0" smtClean="0">
              <a:latin typeface="Avenir Light"/>
              <a:cs typeface="Avenir Light"/>
            </a:endParaRPr>
          </a:p>
          <a:p>
            <a:pPr>
              <a:tabLst>
                <a:tab pos="346075" algn="l"/>
              </a:tabLst>
            </a:pPr>
            <a:endParaRPr lang="en-US" sz="4000" dirty="0">
              <a:latin typeface="Avenir Light"/>
              <a:cs typeface="Avenir Light"/>
            </a:endParaRPr>
          </a:p>
          <a:p>
            <a:pPr>
              <a:tabLst>
                <a:tab pos="346075" algn="l"/>
              </a:tabLst>
            </a:pPr>
            <a:endParaRPr lang="en-US" sz="2800" dirty="0" smtClean="0">
              <a:latin typeface="Avenir Light"/>
              <a:cs typeface="Avenir Light"/>
            </a:endParaRPr>
          </a:p>
          <a:p>
            <a:pPr>
              <a:tabLst>
                <a:tab pos="346075" algn="l"/>
              </a:tabLst>
            </a:pPr>
            <a:endParaRPr lang="en-US" sz="2800" dirty="0" smtClean="0">
              <a:latin typeface="Avenir Light"/>
              <a:cs typeface="Avenir Light"/>
            </a:endParaRPr>
          </a:p>
          <a:p>
            <a:pPr>
              <a:tabLst>
                <a:tab pos="346075" algn="l"/>
              </a:tabLst>
            </a:pPr>
            <a:r>
              <a:rPr lang="en-US" sz="2800" dirty="0" smtClean="0">
                <a:latin typeface="Avenir Light"/>
                <a:cs typeface="Avenir Light"/>
              </a:rPr>
              <a:t>	</a:t>
            </a:r>
            <a:r>
              <a:rPr lang="en-US" sz="2800" dirty="0">
                <a:latin typeface="Avenir Light"/>
                <a:cs typeface="Avenir Light"/>
              </a:rPr>
              <a:t>T</a:t>
            </a:r>
            <a:r>
              <a:rPr lang="en-US" sz="2800" dirty="0" smtClean="0">
                <a:latin typeface="Avenir Light"/>
                <a:cs typeface="Avenir Light"/>
              </a:rPr>
              <a:t>he frame also has to protect the occupant if another identical vehicle lands on it from a height difference of 6m (~20ft). This force causes the suspensio</a:t>
            </a:r>
            <a:r>
              <a:rPr lang="en-US" sz="2800" dirty="0">
                <a:latin typeface="Avenir Light"/>
                <a:cs typeface="Avenir Light"/>
              </a:rPr>
              <a:t>n</a:t>
            </a:r>
            <a:r>
              <a:rPr lang="en-US" sz="2800" dirty="0" smtClean="0">
                <a:latin typeface="Avenir Light"/>
                <a:cs typeface="Avenir Light"/>
              </a:rPr>
              <a:t> to travel 0.25m (~10in). This impact force was calculated by:</a:t>
            </a:r>
          </a:p>
          <a:p>
            <a:pPr>
              <a:tabLst>
                <a:tab pos="346075" algn="l"/>
              </a:tabLst>
            </a:pPr>
            <a:endParaRPr lang="en-US" sz="2800" dirty="0">
              <a:latin typeface="Avenir Light"/>
              <a:cs typeface="Avenir Light"/>
            </a:endParaRPr>
          </a:p>
          <a:p>
            <a:pPr>
              <a:tabLst>
                <a:tab pos="346075" algn="l"/>
              </a:tabLst>
            </a:pPr>
            <a:endParaRPr lang="en-US" sz="2400" dirty="0" smtClean="0">
              <a:latin typeface="Avenir Light"/>
              <a:cs typeface="Avenir Light"/>
            </a:endParaRPr>
          </a:p>
          <a:p>
            <a:pPr>
              <a:tabLst>
                <a:tab pos="346075" algn="l"/>
              </a:tabLst>
            </a:pPr>
            <a:endParaRPr lang="en-US" sz="2800" dirty="0" smtClean="0">
              <a:latin typeface="Avenir Light"/>
              <a:cs typeface="Avenir Light"/>
            </a:endParaRPr>
          </a:p>
          <a:p>
            <a:pPr>
              <a:tabLst>
                <a:tab pos="346075" algn="l"/>
              </a:tabLst>
            </a:pPr>
            <a:r>
              <a:rPr lang="en-US" sz="2800" dirty="0" smtClean="0">
                <a:latin typeface="Avenir Light"/>
                <a:cs typeface="Avenir Light"/>
              </a:rPr>
              <a:t>	The new front and rear suspension had to withstand forces of 5G. This impact force was calculated with:</a:t>
            </a:r>
          </a:p>
          <a:p>
            <a:pPr>
              <a:tabLst>
                <a:tab pos="346075" algn="l"/>
              </a:tabLst>
            </a:pPr>
            <a:endParaRPr lang="en-US" sz="2800" dirty="0" smtClean="0">
              <a:latin typeface="Avenir Light"/>
              <a:cs typeface="Avenir Light"/>
            </a:endParaRPr>
          </a:p>
          <a:p>
            <a:pPr>
              <a:tabLst>
                <a:tab pos="346075" algn="l"/>
              </a:tabLst>
            </a:pPr>
            <a:endParaRPr lang="en-US" sz="2800" dirty="0">
              <a:latin typeface="Avenir Light"/>
              <a:cs typeface="Avenir Light"/>
            </a:endParaRPr>
          </a:p>
        </p:txBody>
      </p:sp>
      <p:cxnSp>
        <p:nvCxnSpPr>
          <p:cNvPr id="53" name="Straight Connector 52"/>
          <p:cNvCxnSpPr/>
          <p:nvPr/>
        </p:nvCxnSpPr>
        <p:spPr>
          <a:xfrm flipV="1">
            <a:off x="23082809" y="7193175"/>
            <a:ext cx="9447647" cy="2997"/>
          </a:xfrm>
          <a:prstGeom prst="line">
            <a:avLst/>
          </a:prstGeom>
          <a:ln w="38100" cmpd="sng">
            <a:solidFill>
              <a:srgbClr val="C50031"/>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3153779" y="6731510"/>
            <a:ext cx="9385587" cy="461665"/>
          </a:xfrm>
          <a:prstGeom prst="rect">
            <a:avLst/>
          </a:prstGeom>
          <a:noFill/>
        </p:spPr>
        <p:txBody>
          <a:bodyPr wrap="square" lIns="0" tIns="0" rIns="0" bIns="0" rtlCol="0">
            <a:spAutoFit/>
          </a:bodyPr>
          <a:lstStyle/>
          <a:p>
            <a:pPr algn="ctr">
              <a:lnSpc>
                <a:spcPct val="80000"/>
              </a:lnSpc>
            </a:pPr>
            <a:r>
              <a:rPr lang="en-US" sz="3600" dirty="0" smtClean="0">
                <a:solidFill>
                  <a:srgbClr val="C50031"/>
                </a:solidFill>
                <a:latin typeface="Avenir Heavy"/>
                <a:cs typeface="Avenir Heavy"/>
              </a:rPr>
              <a:t>Results</a:t>
            </a:r>
            <a:endParaRPr lang="en-US" sz="3600" dirty="0">
              <a:solidFill>
                <a:srgbClr val="C50031"/>
              </a:solidFill>
              <a:latin typeface="Avenir Heavy"/>
              <a:cs typeface="Avenir Heavy"/>
            </a:endParaRPr>
          </a:p>
        </p:txBody>
      </p:sp>
      <p:sp>
        <p:nvSpPr>
          <p:cNvPr id="55" name="Rectangle 54"/>
          <p:cNvSpPr/>
          <p:nvPr/>
        </p:nvSpPr>
        <p:spPr>
          <a:xfrm>
            <a:off x="23125556" y="7196173"/>
            <a:ext cx="9419515" cy="4832093"/>
          </a:xfrm>
          <a:prstGeom prst="rect">
            <a:avLst/>
          </a:prstGeom>
        </p:spPr>
        <p:txBody>
          <a:bodyPr wrap="square">
            <a:spAutoFit/>
          </a:bodyPr>
          <a:lstStyle/>
          <a:p>
            <a:pPr>
              <a:tabLst>
                <a:tab pos="342900" algn="l"/>
              </a:tabLst>
            </a:pPr>
            <a:r>
              <a:rPr lang="en-US" sz="2800" dirty="0" smtClean="0">
                <a:latin typeface="Avenir Light"/>
                <a:cs typeface="Avenir Light"/>
              </a:rPr>
              <a:t>	According to the simulations, the frame is well designed for frontal, side, and rear impacts. </a:t>
            </a:r>
            <a:r>
              <a:rPr lang="en-US" sz="2800" dirty="0">
                <a:latin typeface="Avenir Light"/>
                <a:cs typeface="Avenir Light"/>
              </a:rPr>
              <a:t>It </a:t>
            </a:r>
            <a:r>
              <a:rPr lang="en-US" sz="2800" dirty="0" smtClean="0">
                <a:latin typeface="Avenir Light"/>
                <a:cs typeface="Avenir Light"/>
              </a:rPr>
              <a:t>also protects </a:t>
            </a:r>
            <a:r>
              <a:rPr lang="en-US" sz="2800" dirty="0">
                <a:latin typeface="Avenir Light"/>
                <a:cs typeface="Avenir Light"/>
              </a:rPr>
              <a:t>the occupant when another Baja vehicle lands on it from </a:t>
            </a:r>
            <a:r>
              <a:rPr lang="en-US" sz="2800" dirty="0" smtClean="0">
                <a:latin typeface="Avenir Light"/>
                <a:cs typeface="Avenir Light"/>
              </a:rPr>
              <a:t>20ft. The deformation does not exceed 44mm (~1.75in). The frame is 10% lighter than last year’s frame and that should improve performance.</a:t>
            </a:r>
          </a:p>
          <a:p>
            <a:pPr>
              <a:tabLst>
                <a:tab pos="342900" algn="l"/>
              </a:tabLst>
            </a:pPr>
            <a:r>
              <a:rPr lang="en-US" sz="2800" dirty="0">
                <a:latin typeface="Avenir Light"/>
                <a:cs typeface="Avenir Light"/>
              </a:rPr>
              <a:t>	</a:t>
            </a:r>
            <a:r>
              <a:rPr lang="en-US" sz="2800" dirty="0" smtClean="0">
                <a:latin typeface="Avenir Light"/>
                <a:cs typeface="Avenir Light"/>
              </a:rPr>
              <a:t>The new suspension is capable of supporting 5Gs and offers an extra 2in of ground clearance to get over challenging obstacles. The steering provides a turning radius of 12ft at most. The camber angle adjusts from 0</a:t>
            </a:r>
            <a:r>
              <a:rPr lang="en-US" sz="2800" baseline="30000" dirty="0" smtClean="0">
                <a:latin typeface="Avenir Light"/>
                <a:cs typeface="Avenir Light"/>
              </a:rPr>
              <a:t>o</a:t>
            </a:r>
            <a:r>
              <a:rPr lang="en-US" sz="2800" dirty="0" smtClean="0">
                <a:latin typeface="Avenir Light"/>
                <a:cs typeface="Avenir Light"/>
              </a:rPr>
              <a:t> to -8</a:t>
            </a:r>
            <a:r>
              <a:rPr lang="en-US" sz="2800" baseline="30000" dirty="0" smtClean="0">
                <a:latin typeface="Avenir Light"/>
                <a:cs typeface="Avenir Light"/>
              </a:rPr>
              <a:t>o</a:t>
            </a:r>
            <a:r>
              <a:rPr lang="en-US" sz="2800" dirty="0" smtClean="0">
                <a:latin typeface="Avenir Light"/>
                <a:cs typeface="Avenir Light"/>
              </a:rPr>
              <a:t> for optimum handling.</a:t>
            </a:r>
          </a:p>
        </p:txBody>
      </p:sp>
      <p:cxnSp>
        <p:nvCxnSpPr>
          <p:cNvPr id="57" name="Straight Connector 56"/>
          <p:cNvCxnSpPr>
            <a:cxnSpLocks/>
          </p:cNvCxnSpPr>
          <p:nvPr/>
        </p:nvCxnSpPr>
        <p:spPr>
          <a:xfrm>
            <a:off x="457657" y="8296436"/>
            <a:ext cx="9373492" cy="0"/>
          </a:xfrm>
          <a:prstGeom prst="line">
            <a:avLst/>
          </a:prstGeom>
          <a:ln w="38100" cmpd="sng">
            <a:solidFill>
              <a:srgbClr val="C50031"/>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473307" y="7834771"/>
            <a:ext cx="9366390" cy="461665"/>
          </a:xfrm>
          <a:prstGeom prst="rect">
            <a:avLst/>
          </a:prstGeom>
          <a:noFill/>
        </p:spPr>
        <p:txBody>
          <a:bodyPr wrap="square" lIns="0" tIns="0" rIns="0" bIns="0" rtlCol="0">
            <a:spAutoFit/>
          </a:bodyPr>
          <a:lstStyle/>
          <a:p>
            <a:pPr algn="ctr">
              <a:lnSpc>
                <a:spcPct val="80000"/>
              </a:lnSpc>
            </a:pPr>
            <a:r>
              <a:rPr lang="en-US" sz="3600" dirty="0" smtClean="0">
                <a:solidFill>
                  <a:srgbClr val="C50031"/>
                </a:solidFill>
                <a:latin typeface="Avenir Heavy"/>
                <a:cs typeface="Avenir Heavy"/>
              </a:rPr>
              <a:t>Objectives</a:t>
            </a:r>
            <a:endParaRPr lang="en-US" sz="3600" dirty="0">
              <a:solidFill>
                <a:srgbClr val="C50031"/>
              </a:solidFill>
              <a:latin typeface="Avenir Heavy"/>
              <a:cs typeface="Avenir Heavy"/>
            </a:endParaRPr>
          </a:p>
        </p:txBody>
      </p:sp>
      <p:sp>
        <p:nvSpPr>
          <p:cNvPr id="59" name="Rectangle 58"/>
          <p:cNvSpPr/>
          <p:nvPr/>
        </p:nvSpPr>
        <p:spPr>
          <a:xfrm>
            <a:off x="23082809" y="22065894"/>
            <a:ext cx="9427326" cy="3108544"/>
          </a:xfrm>
          <a:prstGeom prst="rect">
            <a:avLst/>
          </a:prstGeom>
        </p:spPr>
        <p:txBody>
          <a:bodyPr wrap="square">
            <a:spAutoFit/>
          </a:bodyPr>
          <a:lstStyle/>
          <a:p>
            <a:pPr>
              <a:buClr>
                <a:srgbClr val="B2B8BB"/>
              </a:buClr>
              <a:tabLst>
                <a:tab pos="341313" algn="l"/>
              </a:tabLst>
            </a:pPr>
            <a:r>
              <a:rPr lang="en-US" sz="2800" dirty="0" smtClean="0">
                <a:latin typeface="Avenir Light"/>
                <a:cs typeface="Avenir Light"/>
              </a:rPr>
              <a:t>	We would like to thank the following people and organizations for their contributions to this project:</a:t>
            </a:r>
          </a:p>
          <a:p>
            <a:pPr marL="460375" indent="-342900">
              <a:buClr>
                <a:srgbClr val="B2B8BB"/>
              </a:buClr>
              <a:buFont typeface="Wingdings" charset="2"/>
              <a:buChar char="§"/>
            </a:pPr>
            <a:r>
              <a:rPr lang="en-US" sz="2800" dirty="0" smtClean="0">
                <a:latin typeface="Avenir Light"/>
                <a:cs typeface="Avenir Light"/>
              </a:rPr>
              <a:t>Worcester Polytechnic Institute</a:t>
            </a:r>
          </a:p>
          <a:p>
            <a:pPr marL="460375" indent="-342900">
              <a:buClr>
                <a:srgbClr val="B2B8BB"/>
              </a:buClr>
              <a:buFont typeface="Wingdings" charset="2"/>
              <a:buChar char="§"/>
            </a:pPr>
            <a:r>
              <a:rPr lang="en-US" sz="2800" dirty="0" smtClean="0">
                <a:latin typeface="Avenir Light"/>
                <a:cs typeface="Avenir Light"/>
              </a:rPr>
              <a:t>Dean of Mechanical Engineering: Prof. Jamal </a:t>
            </a:r>
            <a:r>
              <a:rPr lang="en-US" sz="2800" dirty="0" err="1" smtClean="0">
                <a:latin typeface="Avenir Light"/>
                <a:cs typeface="Avenir Light"/>
              </a:rPr>
              <a:t>Yagoobi</a:t>
            </a:r>
            <a:endParaRPr lang="en-US" sz="2800" dirty="0" smtClean="0">
              <a:latin typeface="Avenir Light"/>
              <a:cs typeface="Avenir Light"/>
            </a:endParaRPr>
          </a:p>
          <a:p>
            <a:pPr marL="460375" indent="-342900">
              <a:buClr>
                <a:srgbClr val="B2B8BB"/>
              </a:buClr>
              <a:buFont typeface="Wingdings" charset="2"/>
              <a:buChar char="§"/>
            </a:pPr>
            <a:r>
              <a:rPr lang="en-US" sz="2800" dirty="0" smtClean="0">
                <a:latin typeface="Avenir Light"/>
                <a:cs typeface="Avenir Light"/>
              </a:rPr>
              <a:t>Worcester Manufacturing, Inc</a:t>
            </a:r>
            <a:r>
              <a:rPr lang="en-US" sz="2800" dirty="0">
                <a:latin typeface="Avenir Light"/>
                <a:cs typeface="Avenir Light"/>
              </a:rPr>
              <a:t>.</a:t>
            </a:r>
            <a:endParaRPr lang="en-US" sz="2800" dirty="0" smtClean="0">
              <a:latin typeface="Avenir Light"/>
              <a:cs typeface="Avenir Light"/>
            </a:endParaRPr>
          </a:p>
          <a:p>
            <a:pPr marL="460375" indent="-342900">
              <a:buClr>
                <a:srgbClr val="B2B8BB"/>
              </a:buClr>
              <a:buFont typeface="Wingdings" charset="2"/>
              <a:buChar char="§"/>
            </a:pPr>
            <a:r>
              <a:rPr lang="en-US" sz="2800" dirty="0" err="1" smtClean="0">
                <a:latin typeface="Avenir Light"/>
                <a:cs typeface="Avenir Light"/>
              </a:rPr>
              <a:t>Assabet</a:t>
            </a:r>
            <a:r>
              <a:rPr lang="en-US" sz="2800" dirty="0" smtClean="0">
                <a:latin typeface="Avenir Light"/>
                <a:cs typeface="Avenir Light"/>
              </a:rPr>
              <a:t> </a:t>
            </a:r>
            <a:r>
              <a:rPr lang="en-US" sz="2800" dirty="0">
                <a:latin typeface="Avenir Light"/>
                <a:cs typeface="Avenir Light"/>
              </a:rPr>
              <a:t>Valley Regional Technical High </a:t>
            </a:r>
            <a:r>
              <a:rPr lang="en-US" sz="2800" dirty="0" smtClean="0">
                <a:latin typeface="Avenir Light"/>
                <a:cs typeface="Avenir Light"/>
              </a:rPr>
              <a:t>School</a:t>
            </a:r>
          </a:p>
          <a:p>
            <a:pPr marL="460375" indent="-342900">
              <a:buClr>
                <a:srgbClr val="B2B8BB"/>
              </a:buClr>
              <a:buFont typeface="Wingdings" charset="2"/>
              <a:buChar char="§"/>
            </a:pPr>
            <a:r>
              <a:rPr lang="en-US" sz="2800" dirty="0" smtClean="0">
                <a:latin typeface="Avenir Light"/>
                <a:cs typeface="Avenir Light"/>
              </a:rPr>
              <a:t>Bryant </a:t>
            </a:r>
            <a:r>
              <a:rPr lang="en-US" sz="2800" dirty="0" err="1" smtClean="0">
                <a:latin typeface="Avenir Light"/>
                <a:cs typeface="Avenir Light"/>
              </a:rPr>
              <a:t>Laflamme</a:t>
            </a:r>
            <a:endParaRPr lang="en-US" sz="2800" dirty="0">
              <a:latin typeface="Avenir Light"/>
              <a:cs typeface="Avenir Light"/>
            </a:endParaRPr>
          </a:p>
        </p:txBody>
      </p:sp>
      <p:cxnSp>
        <p:nvCxnSpPr>
          <p:cNvPr id="61" name="Straight Connector 60"/>
          <p:cNvCxnSpPr/>
          <p:nvPr/>
        </p:nvCxnSpPr>
        <p:spPr>
          <a:xfrm>
            <a:off x="23104705" y="12865401"/>
            <a:ext cx="9425751" cy="0"/>
          </a:xfrm>
          <a:prstGeom prst="line">
            <a:avLst/>
          </a:prstGeom>
          <a:ln w="38100" cmpd="sng">
            <a:solidFill>
              <a:srgbClr val="C5003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3104227" y="12403737"/>
            <a:ext cx="9427327" cy="461665"/>
          </a:xfrm>
          <a:prstGeom prst="rect">
            <a:avLst/>
          </a:prstGeom>
          <a:noFill/>
        </p:spPr>
        <p:txBody>
          <a:bodyPr wrap="square" lIns="0" tIns="0" rIns="0" bIns="0" rtlCol="0">
            <a:spAutoFit/>
          </a:bodyPr>
          <a:lstStyle/>
          <a:p>
            <a:pPr algn="ctr">
              <a:lnSpc>
                <a:spcPct val="80000"/>
              </a:lnSpc>
            </a:pPr>
            <a:r>
              <a:rPr lang="en-US" sz="3600" dirty="0" smtClean="0">
                <a:solidFill>
                  <a:srgbClr val="C50031"/>
                </a:solidFill>
                <a:latin typeface="Avenir Heavy"/>
                <a:cs typeface="Avenir Heavy"/>
              </a:rPr>
              <a:t>Conclusions</a:t>
            </a:r>
            <a:endParaRPr lang="en-US" sz="3600" dirty="0">
              <a:solidFill>
                <a:srgbClr val="C50031"/>
              </a:solidFill>
              <a:latin typeface="Avenir Heavy"/>
              <a:cs typeface="Avenir Heavy"/>
            </a:endParaRPr>
          </a:p>
        </p:txBody>
      </p:sp>
      <p:cxnSp>
        <p:nvCxnSpPr>
          <p:cNvPr id="63" name="Straight Connector 62"/>
          <p:cNvCxnSpPr/>
          <p:nvPr/>
        </p:nvCxnSpPr>
        <p:spPr>
          <a:xfrm>
            <a:off x="23082809" y="17644025"/>
            <a:ext cx="9477426" cy="0"/>
          </a:xfrm>
          <a:prstGeom prst="line">
            <a:avLst/>
          </a:prstGeom>
          <a:ln w="38100" cmpd="sng">
            <a:solidFill>
              <a:srgbClr val="C5003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3082810" y="17182360"/>
            <a:ext cx="9447646" cy="461665"/>
          </a:xfrm>
          <a:prstGeom prst="rect">
            <a:avLst/>
          </a:prstGeom>
          <a:noFill/>
        </p:spPr>
        <p:txBody>
          <a:bodyPr wrap="square" lIns="0" tIns="0" rIns="0" bIns="0" rtlCol="0">
            <a:spAutoFit/>
          </a:bodyPr>
          <a:lstStyle/>
          <a:p>
            <a:pPr algn="ctr">
              <a:lnSpc>
                <a:spcPct val="80000"/>
              </a:lnSpc>
            </a:pPr>
            <a:r>
              <a:rPr lang="en-US" sz="3600" dirty="0" smtClean="0">
                <a:solidFill>
                  <a:srgbClr val="C50031"/>
                </a:solidFill>
                <a:latin typeface="Avenir Heavy"/>
                <a:cs typeface="Avenir Heavy"/>
              </a:rPr>
              <a:t>Future Work</a:t>
            </a:r>
            <a:endParaRPr lang="en-US" sz="3600" dirty="0">
              <a:solidFill>
                <a:srgbClr val="C50031"/>
              </a:solidFill>
              <a:latin typeface="Avenir Heavy"/>
              <a:cs typeface="Avenir Heavy"/>
            </a:endParaRPr>
          </a:p>
        </p:txBody>
      </p:sp>
      <p:sp>
        <p:nvSpPr>
          <p:cNvPr id="65" name="Rectangle 64"/>
          <p:cNvSpPr/>
          <p:nvPr/>
        </p:nvSpPr>
        <p:spPr>
          <a:xfrm>
            <a:off x="23111033" y="12865402"/>
            <a:ext cx="9419515" cy="3970318"/>
          </a:xfrm>
          <a:prstGeom prst="rect">
            <a:avLst/>
          </a:prstGeom>
        </p:spPr>
        <p:txBody>
          <a:bodyPr wrap="square">
            <a:spAutoFit/>
          </a:bodyPr>
          <a:lstStyle/>
          <a:p>
            <a:pPr>
              <a:tabLst>
                <a:tab pos="334963" algn="l"/>
              </a:tabLst>
            </a:pPr>
            <a:r>
              <a:rPr lang="en-US" sz="2800" dirty="0" smtClean="0">
                <a:latin typeface="Avenir Light"/>
                <a:cs typeface="Avenir Light"/>
              </a:rPr>
              <a:t>	The new frame is an improvement over last year’s frame. It is lighter, stronger, and safer. This frame is eligible for competition and should perform better than the previous one based on the results that were obtained.</a:t>
            </a:r>
          </a:p>
          <a:p>
            <a:pPr>
              <a:tabLst>
                <a:tab pos="334963" algn="l"/>
              </a:tabLst>
            </a:pPr>
            <a:r>
              <a:rPr lang="en-US" sz="2800" dirty="0" smtClean="0">
                <a:latin typeface="Avenir Light"/>
                <a:cs typeface="Avenir Light"/>
              </a:rPr>
              <a:t>	The new suspension eliminates camber issues in previous Baja vehicles and provides for greater handling characteristics in off-road conditions. The steering was also improved and combined with the new suspension, they make the vehicle more maneuverable and stable. </a:t>
            </a:r>
          </a:p>
        </p:txBody>
      </p:sp>
      <p:cxnSp>
        <p:nvCxnSpPr>
          <p:cNvPr id="66" name="Straight Connector 65"/>
          <p:cNvCxnSpPr/>
          <p:nvPr/>
        </p:nvCxnSpPr>
        <p:spPr>
          <a:xfrm>
            <a:off x="23095139" y="22065893"/>
            <a:ext cx="9414996" cy="0"/>
          </a:xfrm>
          <a:prstGeom prst="line">
            <a:avLst/>
          </a:prstGeom>
          <a:ln w="38100" cmpd="sng">
            <a:solidFill>
              <a:srgbClr val="C50031"/>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3132909" y="21604228"/>
            <a:ext cx="9427326" cy="461665"/>
          </a:xfrm>
          <a:prstGeom prst="rect">
            <a:avLst/>
          </a:prstGeom>
          <a:noFill/>
        </p:spPr>
        <p:txBody>
          <a:bodyPr wrap="square" lIns="0" tIns="0" rIns="0" bIns="0" rtlCol="0">
            <a:spAutoFit/>
          </a:bodyPr>
          <a:lstStyle/>
          <a:p>
            <a:pPr algn="ctr">
              <a:lnSpc>
                <a:spcPct val="80000"/>
              </a:lnSpc>
            </a:pPr>
            <a:r>
              <a:rPr lang="en-US" sz="3600" dirty="0" smtClean="0">
                <a:solidFill>
                  <a:srgbClr val="C50031"/>
                </a:solidFill>
                <a:latin typeface="Avenir Heavy"/>
                <a:cs typeface="Avenir Heavy"/>
              </a:rPr>
              <a:t>Acknowledgements</a:t>
            </a:r>
            <a:endParaRPr lang="en-US" sz="3600" dirty="0">
              <a:solidFill>
                <a:srgbClr val="C50031"/>
              </a:solidFill>
              <a:latin typeface="Avenir Heavy"/>
              <a:cs typeface="Avenir Heavy"/>
            </a:endParaRPr>
          </a:p>
        </p:txBody>
      </p:sp>
      <p:sp>
        <p:nvSpPr>
          <p:cNvPr id="78" name="TextBox 77"/>
          <p:cNvSpPr txBox="1"/>
          <p:nvPr/>
        </p:nvSpPr>
        <p:spPr>
          <a:xfrm>
            <a:off x="16474827" y="14252232"/>
            <a:ext cx="6416432"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Figure </a:t>
            </a:r>
            <a:r>
              <a:rPr lang="en-US" sz="2200" dirty="0">
                <a:latin typeface="Avenir Light"/>
                <a:cs typeface="Avenir Light"/>
              </a:rPr>
              <a:t>3</a:t>
            </a:r>
            <a:r>
              <a:rPr lang="en-US" sz="2200" dirty="0" smtClean="0">
                <a:latin typeface="Avenir Light"/>
                <a:cs typeface="Avenir Light"/>
              </a:rPr>
              <a:t>: Frontal Impact Stresses</a:t>
            </a:r>
          </a:p>
        </p:txBody>
      </p:sp>
      <p:sp>
        <p:nvSpPr>
          <p:cNvPr id="83" name="TextBox 82"/>
          <p:cNvSpPr txBox="1"/>
          <p:nvPr/>
        </p:nvSpPr>
        <p:spPr>
          <a:xfrm>
            <a:off x="10050579" y="14252232"/>
            <a:ext cx="6424248"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Figure 2: Side Impact Stresses</a:t>
            </a:r>
          </a:p>
        </p:txBody>
      </p:sp>
      <p:sp>
        <p:nvSpPr>
          <p:cNvPr id="85" name="TextBox 84"/>
          <p:cNvSpPr txBox="1"/>
          <p:nvPr/>
        </p:nvSpPr>
        <p:spPr>
          <a:xfrm>
            <a:off x="10050579" y="19503961"/>
            <a:ext cx="5492222"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Figure 4: Rear Impact Stresses</a:t>
            </a:r>
          </a:p>
        </p:txBody>
      </p:sp>
      <p:graphicFrame>
        <p:nvGraphicFramePr>
          <p:cNvPr id="90" name="Table 89"/>
          <p:cNvGraphicFramePr>
            <a:graphicFrameLocks noGrp="1"/>
          </p:cNvGraphicFramePr>
          <p:nvPr>
            <p:extLst>
              <p:ext uri="{D42A27DB-BD31-4B8C-83A1-F6EECF244321}">
                <p14:modId xmlns:p14="http://schemas.microsoft.com/office/powerpoint/2010/main" val="2512010363"/>
              </p:ext>
            </p:extLst>
          </p:nvPr>
        </p:nvGraphicFramePr>
        <p:xfrm>
          <a:off x="23112040" y="2413000"/>
          <a:ext cx="9419515" cy="3413759"/>
        </p:xfrm>
        <a:graphic>
          <a:graphicData uri="http://schemas.openxmlformats.org/drawingml/2006/table">
            <a:tbl>
              <a:tblPr firstRow="1" bandRow="1">
                <a:tableStyleId>{5C22544A-7EE6-4342-B048-85BDC9FD1C3A}</a:tableStyleId>
              </a:tblPr>
              <a:tblGrid>
                <a:gridCol w="1623663"/>
                <a:gridCol w="2655408"/>
                <a:gridCol w="1325965"/>
                <a:gridCol w="1733526"/>
                <a:gridCol w="2080953"/>
              </a:tblGrid>
              <a:tr h="426720">
                <a:tc rowSpan="2">
                  <a:txBody>
                    <a:bodyPr/>
                    <a:lstStyle/>
                    <a:p>
                      <a:pPr algn="ctr">
                        <a:lnSpc>
                          <a:spcPct val="100000"/>
                        </a:lnSpc>
                        <a:spcAft>
                          <a:spcPts val="0"/>
                        </a:spcAft>
                      </a:pPr>
                      <a:r>
                        <a:rPr lang="en-US" sz="2800" b="0" dirty="0">
                          <a:solidFill>
                            <a:srgbClr val="FFFFFF"/>
                          </a:solidFill>
                          <a:effectLst/>
                          <a:latin typeface="Avenir Heavy"/>
                          <a:ea typeface="Times New Roman"/>
                          <a:cs typeface="Avenir Heavy"/>
                        </a:rPr>
                        <a:t>Material</a:t>
                      </a:r>
                      <a:endParaRPr lang="en-US" sz="2800" b="0" dirty="0">
                        <a:effectLst/>
                        <a:latin typeface="Avenir Heavy"/>
                        <a:cs typeface="Avenir Heavy"/>
                      </a:endParaRPr>
                    </a:p>
                  </a:txBody>
                  <a:tcPr marL="68580" marR="68580" marT="0" marB="0" anchor="ctr">
                    <a:lnL w="38100" cap="flat" cmpd="sng" algn="ctr">
                      <a:solidFill>
                        <a:srgbClr val="C60032"/>
                      </a:solidFill>
                      <a:prstDash val="solid"/>
                      <a:round/>
                      <a:headEnd type="none" w="med" len="med"/>
                      <a:tailEnd type="none" w="med" len="med"/>
                    </a:lnL>
                    <a:lnR w="12700" cmpd="sng">
                      <a:noFill/>
                    </a:lnR>
                    <a:lnT w="38100" cap="flat" cmpd="sng" algn="ctr">
                      <a:solidFill>
                        <a:srgbClr val="C6003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C50031"/>
                    </a:solidFill>
                  </a:tcPr>
                </a:tc>
                <a:tc rowSpan="2">
                  <a:txBody>
                    <a:bodyPr/>
                    <a:lstStyle/>
                    <a:p>
                      <a:pPr algn="ctr">
                        <a:lnSpc>
                          <a:spcPct val="100000"/>
                        </a:lnSpc>
                        <a:spcAft>
                          <a:spcPts val="0"/>
                        </a:spcAft>
                      </a:pPr>
                      <a:r>
                        <a:rPr lang="en-US" sz="2800" b="0" dirty="0">
                          <a:solidFill>
                            <a:srgbClr val="FFFFFF"/>
                          </a:solidFill>
                          <a:effectLst/>
                          <a:latin typeface="Avenir Heavy"/>
                          <a:ea typeface="Times New Roman"/>
                          <a:cs typeface="Avenir Heavy"/>
                        </a:rPr>
                        <a:t>Young's Modulus </a:t>
                      </a:r>
                      <a:r>
                        <a:rPr lang="en-US" sz="2800" b="0" dirty="0" smtClean="0">
                          <a:solidFill>
                            <a:srgbClr val="FFFFFF"/>
                          </a:solidFill>
                          <a:effectLst/>
                          <a:latin typeface="Avenir Heavy"/>
                          <a:ea typeface="Times New Roman"/>
                          <a:cs typeface="Avenir Heavy"/>
                        </a:rPr>
                        <a:t>[</a:t>
                      </a:r>
                      <a:r>
                        <a:rPr lang="en-US" sz="2800" b="0" dirty="0" err="1" smtClean="0">
                          <a:solidFill>
                            <a:srgbClr val="FFFFFF"/>
                          </a:solidFill>
                          <a:effectLst/>
                          <a:latin typeface="Avenir Heavy"/>
                          <a:ea typeface="Times New Roman"/>
                          <a:cs typeface="Avenir Heavy"/>
                        </a:rPr>
                        <a:t>GPa</a:t>
                      </a:r>
                      <a:r>
                        <a:rPr lang="en-US" sz="2800" b="0" dirty="0" smtClean="0">
                          <a:solidFill>
                            <a:srgbClr val="FFFFFF"/>
                          </a:solidFill>
                          <a:effectLst/>
                          <a:latin typeface="Avenir Heavy"/>
                          <a:ea typeface="Times New Roman"/>
                          <a:cs typeface="Avenir Heavy"/>
                        </a:rPr>
                        <a:t>]</a:t>
                      </a:r>
                      <a:endParaRPr lang="en-US" sz="2800" b="0" dirty="0">
                        <a:effectLst/>
                        <a:latin typeface="Avenir Heavy"/>
                        <a:cs typeface="Avenir Heavy"/>
                      </a:endParaRPr>
                    </a:p>
                  </a:txBody>
                  <a:tcPr marL="68580" marR="68580" marT="0" marB="0" anchor="ctr">
                    <a:lnL w="12700" cmpd="sng">
                      <a:noFill/>
                    </a:lnL>
                    <a:lnR w="12700" cmpd="sng">
                      <a:noFill/>
                    </a:lnR>
                    <a:lnT w="38100" cap="flat" cmpd="sng" algn="ctr">
                      <a:solidFill>
                        <a:srgbClr val="C6003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C50031"/>
                    </a:solidFill>
                  </a:tcPr>
                </a:tc>
                <a:tc gridSpan="2">
                  <a:txBody>
                    <a:bodyPr/>
                    <a:lstStyle/>
                    <a:p>
                      <a:pPr algn="ctr">
                        <a:lnSpc>
                          <a:spcPct val="100000"/>
                        </a:lnSpc>
                        <a:spcAft>
                          <a:spcPts val="0"/>
                        </a:spcAft>
                      </a:pPr>
                      <a:r>
                        <a:rPr lang="en-US" sz="2800" b="0" dirty="0" smtClean="0">
                          <a:solidFill>
                            <a:srgbClr val="FFFFFF"/>
                          </a:solidFill>
                          <a:effectLst/>
                          <a:latin typeface="Avenir Heavy"/>
                          <a:ea typeface="Times New Roman"/>
                          <a:cs typeface="Avenir Heavy"/>
                        </a:rPr>
                        <a:t>Strength [</a:t>
                      </a:r>
                      <a:r>
                        <a:rPr lang="en-US" sz="2800" b="0" dirty="0" err="1" smtClean="0">
                          <a:solidFill>
                            <a:srgbClr val="FFFFFF"/>
                          </a:solidFill>
                          <a:effectLst/>
                          <a:latin typeface="Avenir Heavy"/>
                          <a:ea typeface="Times New Roman"/>
                          <a:cs typeface="Avenir Heavy"/>
                        </a:rPr>
                        <a:t>MPa</a:t>
                      </a:r>
                      <a:r>
                        <a:rPr lang="en-US" sz="2800" b="0" dirty="0" smtClean="0">
                          <a:solidFill>
                            <a:srgbClr val="FFFFFF"/>
                          </a:solidFill>
                          <a:effectLst/>
                          <a:latin typeface="Avenir Heavy"/>
                          <a:ea typeface="Times New Roman"/>
                          <a:cs typeface="Avenir Heavy"/>
                        </a:rPr>
                        <a:t>]</a:t>
                      </a:r>
                      <a:endParaRPr lang="en-US" sz="2800" b="0" dirty="0">
                        <a:effectLst/>
                        <a:latin typeface="Avenir Heavy"/>
                        <a:cs typeface="Avenir Heavy"/>
                      </a:endParaRPr>
                    </a:p>
                  </a:txBody>
                  <a:tcPr marL="68580" marR="68580" marT="0" marB="0" anchor="ctr">
                    <a:lnL w="12700" cmpd="sng">
                      <a:noFill/>
                    </a:lnL>
                    <a:lnR w="12700" cmpd="sng">
                      <a:noFill/>
                    </a:lnR>
                    <a:lnT w="38100" cap="flat" cmpd="sng" algn="ctr">
                      <a:solidFill>
                        <a:srgbClr val="C6003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C50031"/>
                    </a:solidFill>
                  </a:tcPr>
                </a:tc>
                <a:tc hMerge="1">
                  <a:txBody>
                    <a:bodyPr/>
                    <a:lstStyle/>
                    <a:p>
                      <a:pPr algn="ctr">
                        <a:lnSpc>
                          <a:spcPct val="100000"/>
                        </a:lnSpc>
                        <a:spcAft>
                          <a:spcPts val="0"/>
                        </a:spcAft>
                      </a:pPr>
                      <a:endParaRPr lang="en-US" sz="2800" b="0" dirty="0">
                        <a:effectLst/>
                        <a:latin typeface="Avenir Heavy"/>
                        <a:cs typeface="Avenir Heavy"/>
                      </a:endParaRPr>
                    </a:p>
                  </a:txBody>
                  <a:tcPr marL="68580" marR="68580" marT="0" marB="0" anchor="ctr">
                    <a:lnL w="12700" cmpd="sng">
                      <a:noFill/>
                    </a:lnL>
                    <a:lnR w="12700" cmpd="sng">
                      <a:noFill/>
                    </a:lnR>
                    <a:lnT w="38100" cap="flat" cmpd="sng" algn="ctr">
                      <a:solidFill>
                        <a:srgbClr val="C6003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C50031"/>
                    </a:solidFill>
                  </a:tcPr>
                </a:tc>
                <a:tc rowSpan="2">
                  <a:txBody>
                    <a:bodyPr/>
                    <a:lstStyle/>
                    <a:p>
                      <a:pPr algn="ctr">
                        <a:lnSpc>
                          <a:spcPct val="100000"/>
                        </a:lnSpc>
                        <a:spcAft>
                          <a:spcPts val="0"/>
                        </a:spcAft>
                      </a:pPr>
                      <a:r>
                        <a:rPr lang="en-US" sz="2800" b="0" dirty="0">
                          <a:solidFill>
                            <a:srgbClr val="FFFFFF"/>
                          </a:solidFill>
                          <a:effectLst/>
                          <a:latin typeface="Avenir Heavy"/>
                          <a:ea typeface="Times New Roman"/>
                          <a:cs typeface="Avenir Heavy"/>
                        </a:rPr>
                        <a:t>Density </a:t>
                      </a:r>
                      <a:endParaRPr lang="en-US" sz="2800" b="0" dirty="0" smtClean="0">
                        <a:solidFill>
                          <a:srgbClr val="FFFFFF"/>
                        </a:solidFill>
                        <a:effectLst/>
                        <a:latin typeface="Avenir Heavy"/>
                        <a:ea typeface="Times New Roman"/>
                        <a:cs typeface="Avenir Heavy"/>
                      </a:endParaRPr>
                    </a:p>
                    <a:p>
                      <a:pPr algn="ctr">
                        <a:lnSpc>
                          <a:spcPct val="100000"/>
                        </a:lnSpc>
                        <a:spcAft>
                          <a:spcPts val="0"/>
                        </a:spcAft>
                      </a:pPr>
                      <a:r>
                        <a:rPr lang="en-US" sz="2800" b="0" dirty="0" smtClean="0">
                          <a:solidFill>
                            <a:srgbClr val="FFFFFF"/>
                          </a:solidFill>
                          <a:effectLst/>
                          <a:latin typeface="Avenir Heavy"/>
                          <a:ea typeface="Times New Roman"/>
                          <a:cs typeface="Avenir Heavy"/>
                        </a:rPr>
                        <a:t>[g</a:t>
                      </a:r>
                      <a:r>
                        <a:rPr lang="en-US" sz="2800" b="0" dirty="0">
                          <a:solidFill>
                            <a:srgbClr val="FFFFFF"/>
                          </a:solidFill>
                          <a:effectLst/>
                          <a:latin typeface="Avenir Heavy"/>
                          <a:ea typeface="Times New Roman"/>
                          <a:cs typeface="Avenir Heavy"/>
                        </a:rPr>
                        <a:t>/</a:t>
                      </a:r>
                      <a:r>
                        <a:rPr lang="en-US" sz="2800" b="0" dirty="0" smtClean="0">
                          <a:solidFill>
                            <a:srgbClr val="FFFFFF"/>
                          </a:solidFill>
                          <a:effectLst/>
                          <a:latin typeface="Avenir Heavy"/>
                          <a:ea typeface="Times New Roman"/>
                          <a:cs typeface="Avenir Heavy"/>
                        </a:rPr>
                        <a:t>cc]</a:t>
                      </a:r>
                      <a:endParaRPr lang="en-US" sz="2800" b="0" dirty="0">
                        <a:effectLst/>
                        <a:latin typeface="Avenir Heavy"/>
                        <a:cs typeface="Avenir Heavy"/>
                      </a:endParaRPr>
                    </a:p>
                  </a:txBody>
                  <a:tcPr marL="68580" marR="68580" marT="0" marB="0" anchor="ctr">
                    <a:lnL w="12700" cmpd="sng">
                      <a:noFill/>
                    </a:lnL>
                    <a:lnR w="38100" cap="flat" cmpd="sng" algn="ctr">
                      <a:solidFill>
                        <a:srgbClr val="C60032"/>
                      </a:solidFill>
                      <a:prstDash val="solid"/>
                      <a:round/>
                      <a:headEnd type="none" w="med" len="med"/>
                      <a:tailEnd type="none" w="med" len="med"/>
                    </a:lnR>
                    <a:lnT w="38100" cap="flat" cmpd="sng" algn="ctr">
                      <a:solidFill>
                        <a:srgbClr val="C6003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C50031"/>
                    </a:solidFill>
                  </a:tcPr>
                </a:tc>
              </a:tr>
              <a:tr h="426720">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800" b="0" dirty="0" smtClean="0">
                          <a:solidFill>
                            <a:schemeClr val="bg1"/>
                          </a:solidFill>
                          <a:effectLst/>
                          <a:latin typeface="Avenir Heavy"/>
                          <a:cs typeface="Avenir Heavy"/>
                        </a:rPr>
                        <a:t>Yield</a:t>
                      </a:r>
                      <a:endParaRPr lang="en-US" sz="2800" b="0" dirty="0">
                        <a:solidFill>
                          <a:schemeClr val="bg1"/>
                        </a:solidFill>
                        <a:effectLst/>
                        <a:latin typeface="Avenir Heavy"/>
                        <a:cs typeface="Avenir Heavy"/>
                      </a:endParaRPr>
                    </a:p>
                  </a:txBody>
                  <a:tcPr marL="68580" marR="68580" marT="0" marB="0" anchor="ctr">
                    <a:lnL w="12700" cmpd="sng">
                      <a:noFill/>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C50031"/>
                    </a:solidFill>
                  </a:tcPr>
                </a:tc>
                <a:tc>
                  <a:txBody>
                    <a:bodyPr/>
                    <a:lstStyle/>
                    <a:p>
                      <a:pPr algn="ctr">
                        <a:lnSpc>
                          <a:spcPct val="100000"/>
                        </a:lnSpc>
                        <a:spcAft>
                          <a:spcPts val="0"/>
                        </a:spcAft>
                      </a:pPr>
                      <a:r>
                        <a:rPr lang="en-US" sz="2800" b="0" dirty="0" smtClean="0">
                          <a:solidFill>
                            <a:schemeClr val="bg1"/>
                          </a:solidFill>
                          <a:effectLst/>
                          <a:latin typeface="Avenir Heavy"/>
                          <a:cs typeface="Avenir Heavy"/>
                        </a:rPr>
                        <a:t>Tensile</a:t>
                      </a:r>
                      <a:endParaRPr lang="en-US" sz="2800" b="0" dirty="0">
                        <a:solidFill>
                          <a:schemeClr val="bg1"/>
                        </a:solidFill>
                        <a:effectLst/>
                        <a:latin typeface="Avenir Heavy"/>
                        <a:cs typeface="Avenir Heavy"/>
                      </a:endParaRPr>
                    </a:p>
                  </a:txBody>
                  <a:tcPr marL="68580" marR="68580" marT="0" marB="0" anchor="ctr">
                    <a:lnL w="12700" cmpd="sng">
                      <a:noFill/>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C50031"/>
                    </a:solidFill>
                  </a:tcPr>
                </a:tc>
                <a:tc vMerge="1">
                  <a:txBody>
                    <a:bodyPr/>
                    <a:lstStyle/>
                    <a:p>
                      <a:endParaRPr lang="en-US"/>
                    </a:p>
                  </a:txBody>
                  <a:tcPr/>
                </a:tc>
              </a:tr>
              <a:tr h="370840">
                <a:tc>
                  <a:txBody>
                    <a:bodyPr/>
                    <a:lstStyle/>
                    <a:p>
                      <a:pPr algn="ctr">
                        <a:lnSpc>
                          <a:spcPct val="100000"/>
                        </a:lnSpc>
                        <a:spcAft>
                          <a:spcPts val="0"/>
                        </a:spcAft>
                      </a:pPr>
                      <a:r>
                        <a:rPr lang="en-US" sz="2800" b="0" dirty="0" smtClean="0">
                          <a:effectLst/>
                          <a:latin typeface="Avenir Light"/>
                          <a:cs typeface="Avenir Light"/>
                        </a:rPr>
                        <a:t>6061 T6</a:t>
                      </a:r>
                      <a:endParaRPr lang="en-US" sz="2800" b="0" dirty="0">
                        <a:effectLst/>
                        <a:latin typeface="Avenir Light"/>
                        <a:cs typeface="Avenir Light"/>
                      </a:endParaRPr>
                    </a:p>
                  </a:txBody>
                  <a:tcPr marL="68580" marR="68580" marT="0" marB="0" anchor="ctr">
                    <a:lnL w="38100" cap="flat" cmpd="sng" algn="ctr">
                      <a:solidFill>
                        <a:srgbClr val="C6003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70</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275</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310</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2.70</a:t>
                      </a:r>
                      <a:endParaRPr lang="en-US" sz="2800" b="0" dirty="0">
                        <a:effectLst/>
                        <a:latin typeface="Avenir Light"/>
                        <a:cs typeface="Avenir Light"/>
                      </a:endParaRPr>
                    </a:p>
                  </a:txBody>
                  <a:tcPr marL="68580" marR="68580" marT="0" marB="0" anchor="ctr">
                    <a:lnL w="12700" cmpd="sng">
                      <a:noFill/>
                    </a:lnL>
                    <a:lnR w="38100" cap="flat" cmpd="sng" algn="ctr">
                      <a:solidFill>
                        <a:srgbClr val="C6003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lnSpc>
                          <a:spcPct val="100000"/>
                        </a:lnSpc>
                        <a:spcAft>
                          <a:spcPts val="0"/>
                        </a:spcAft>
                      </a:pPr>
                      <a:r>
                        <a:rPr lang="en-US" sz="2800" b="0" dirty="0" smtClean="0">
                          <a:effectLst/>
                          <a:latin typeface="Avenir Light"/>
                          <a:cs typeface="Avenir Light"/>
                        </a:rPr>
                        <a:t>7075 T6</a:t>
                      </a:r>
                      <a:endParaRPr lang="en-US" sz="2800" b="0" dirty="0">
                        <a:effectLst/>
                        <a:latin typeface="Avenir Light"/>
                        <a:cs typeface="Avenir Light"/>
                      </a:endParaRPr>
                    </a:p>
                  </a:txBody>
                  <a:tcPr marL="68580" marR="68580" marT="0" marB="0" anchor="ctr">
                    <a:lnL w="38100" cap="flat" cmpd="sng" algn="ctr">
                      <a:solidFill>
                        <a:srgbClr val="C6003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smtClean="0">
                          <a:effectLst/>
                          <a:latin typeface="Avenir Light"/>
                          <a:cs typeface="Avenir Light"/>
                        </a:rPr>
                        <a:t>75</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smtClean="0">
                          <a:effectLst/>
                          <a:latin typeface="Avenir Light"/>
                          <a:cs typeface="Avenir Light"/>
                        </a:rPr>
                        <a:t>505</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smtClean="0">
                          <a:effectLst/>
                          <a:latin typeface="Avenir Light"/>
                          <a:cs typeface="Avenir Light"/>
                        </a:rPr>
                        <a:t>570</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smtClean="0">
                          <a:effectLst/>
                          <a:latin typeface="Avenir Light"/>
                          <a:cs typeface="Avenir Light"/>
                        </a:rPr>
                        <a:t>2.80</a:t>
                      </a:r>
                      <a:endParaRPr lang="en-US" sz="2800" b="0" dirty="0">
                        <a:effectLst/>
                        <a:latin typeface="Avenir Light"/>
                        <a:cs typeface="Avenir Light"/>
                      </a:endParaRPr>
                    </a:p>
                  </a:txBody>
                  <a:tcPr marL="68580" marR="68580" marT="0" marB="0" anchor="ctr">
                    <a:lnL w="12700" cmpd="sng">
                      <a:noFill/>
                    </a:lnL>
                    <a:lnR w="38100" cap="flat" cmpd="sng" algn="ctr">
                      <a:solidFill>
                        <a:srgbClr val="C6003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2B8BB"/>
                    </a:solidFill>
                  </a:tcPr>
                </a:tc>
              </a:tr>
              <a:tr h="370840">
                <a:tc>
                  <a:txBody>
                    <a:bodyPr/>
                    <a:lstStyle/>
                    <a:p>
                      <a:pPr algn="ctr">
                        <a:lnSpc>
                          <a:spcPct val="100000"/>
                        </a:lnSpc>
                        <a:spcAft>
                          <a:spcPts val="0"/>
                        </a:spcAft>
                      </a:pPr>
                      <a:r>
                        <a:rPr lang="en-US" sz="2800" b="0" dirty="0" smtClean="0">
                          <a:solidFill>
                            <a:srgbClr val="000000"/>
                          </a:solidFill>
                          <a:effectLst/>
                          <a:latin typeface="Avenir Light"/>
                          <a:ea typeface="Times New Roman"/>
                          <a:cs typeface="Avenir Light"/>
                        </a:rPr>
                        <a:t>AISI </a:t>
                      </a:r>
                      <a:r>
                        <a:rPr lang="en-US" sz="2800" b="0" dirty="0">
                          <a:solidFill>
                            <a:srgbClr val="000000"/>
                          </a:solidFill>
                          <a:effectLst/>
                          <a:latin typeface="Avenir Light"/>
                          <a:ea typeface="Times New Roman"/>
                          <a:cs typeface="Avenir Light"/>
                        </a:rPr>
                        <a:t>1018</a:t>
                      </a:r>
                      <a:endParaRPr lang="en-US" sz="2800" b="0" dirty="0">
                        <a:effectLst/>
                        <a:latin typeface="Avenir Light"/>
                        <a:cs typeface="Avenir Light"/>
                      </a:endParaRPr>
                    </a:p>
                  </a:txBody>
                  <a:tcPr marL="68580" marR="68580" marT="0" marB="0" anchor="ctr">
                    <a:lnL w="38100" cap="flat" cmpd="sng" algn="ctr">
                      <a:solidFill>
                        <a:srgbClr val="C6003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205</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370</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440</a:t>
                      </a:r>
                      <a:endParaRPr lang="en-US" sz="2800" b="0" dirty="0">
                        <a:effectLst/>
                        <a:latin typeface="Avenir Light"/>
                        <a:cs typeface="Avenir Light"/>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7.87</a:t>
                      </a:r>
                      <a:endParaRPr lang="en-US" sz="2800" b="0" dirty="0">
                        <a:effectLst/>
                        <a:latin typeface="Avenir Light"/>
                        <a:cs typeface="Avenir Light"/>
                      </a:endParaRPr>
                    </a:p>
                  </a:txBody>
                  <a:tcPr marL="68580" marR="68580" marT="0" marB="0" anchor="ctr">
                    <a:lnL w="12700" cmpd="sng">
                      <a:noFill/>
                    </a:lnL>
                    <a:lnR w="38100" cap="flat" cmpd="sng" algn="ctr">
                      <a:solidFill>
                        <a:srgbClr val="C6003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lnSpc>
                          <a:spcPct val="100000"/>
                        </a:lnSpc>
                        <a:spcAft>
                          <a:spcPts val="0"/>
                        </a:spcAft>
                      </a:pPr>
                      <a:r>
                        <a:rPr lang="en-US" sz="2800" b="0" dirty="0" smtClean="0">
                          <a:solidFill>
                            <a:srgbClr val="000000"/>
                          </a:solidFill>
                          <a:effectLst/>
                          <a:latin typeface="Avenir Light"/>
                          <a:ea typeface="Times New Roman"/>
                          <a:cs typeface="Avenir Light"/>
                        </a:rPr>
                        <a:t>AISI </a:t>
                      </a:r>
                      <a:r>
                        <a:rPr lang="en-US" sz="2800" b="0" dirty="0">
                          <a:solidFill>
                            <a:srgbClr val="000000"/>
                          </a:solidFill>
                          <a:effectLst/>
                          <a:latin typeface="Avenir Light"/>
                          <a:ea typeface="Times New Roman"/>
                          <a:cs typeface="Avenir Light"/>
                        </a:rPr>
                        <a:t>1020</a:t>
                      </a:r>
                      <a:endParaRPr lang="en-US" sz="2800" b="0" dirty="0">
                        <a:effectLst/>
                        <a:latin typeface="Avenir Light"/>
                        <a:cs typeface="Avenir Light"/>
                      </a:endParaRPr>
                    </a:p>
                  </a:txBody>
                  <a:tcPr marL="68580" marR="68580" marT="0" marB="0" anchor="ctr">
                    <a:lnL w="38100" cap="flat" cmpd="sng" algn="ctr">
                      <a:solidFill>
                        <a:srgbClr val="C6003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200</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295</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395</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7.87</a:t>
                      </a:r>
                      <a:endParaRPr lang="en-US" sz="2800" b="0" dirty="0">
                        <a:effectLst/>
                        <a:latin typeface="Avenir Light"/>
                        <a:cs typeface="Avenir Light"/>
                      </a:endParaRPr>
                    </a:p>
                  </a:txBody>
                  <a:tcPr marL="68580" marR="68580" marT="0" marB="0" anchor="ctr">
                    <a:lnL w="12700" cmpd="sng">
                      <a:noFill/>
                    </a:lnL>
                    <a:lnR w="38100" cap="flat" cmpd="sng" algn="ctr">
                      <a:solidFill>
                        <a:srgbClr val="C6003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2B8BB"/>
                    </a:solidFill>
                  </a:tcPr>
                </a:tc>
              </a:tr>
              <a:tr h="370840">
                <a:tc>
                  <a:txBody>
                    <a:bodyPr/>
                    <a:lstStyle/>
                    <a:p>
                      <a:pPr algn="ctr">
                        <a:lnSpc>
                          <a:spcPct val="100000"/>
                        </a:lnSpc>
                        <a:spcAft>
                          <a:spcPts val="0"/>
                        </a:spcAft>
                      </a:pPr>
                      <a:r>
                        <a:rPr lang="en-US" sz="2800" b="0" dirty="0" smtClean="0">
                          <a:effectLst/>
                          <a:latin typeface="Avenir Light"/>
                          <a:cs typeface="Avenir Light"/>
                        </a:rPr>
                        <a:t>AISI 3140</a:t>
                      </a:r>
                      <a:endParaRPr lang="en-US" sz="2800" b="0" dirty="0">
                        <a:effectLst/>
                        <a:latin typeface="Avenir Light"/>
                        <a:cs typeface="Avenir Light"/>
                      </a:endParaRPr>
                    </a:p>
                  </a:txBody>
                  <a:tcPr marL="68580" marR="68580" marT="0" marB="0" anchor="ctr">
                    <a:lnL w="38100" cap="flat" cmpd="sng" algn="ctr">
                      <a:solidFill>
                        <a:srgbClr val="C6003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210</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425</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690</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800" b="0" dirty="0" smtClean="0">
                          <a:effectLst/>
                          <a:latin typeface="Avenir Light"/>
                          <a:cs typeface="Avenir Light"/>
                        </a:rPr>
                        <a:t>7.87</a:t>
                      </a:r>
                      <a:endParaRPr lang="en-US" sz="2800" b="0" dirty="0">
                        <a:effectLst/>
                        <a:latin typeface="Avenir Light"/>
                        <a:cs typeface="Avenir Light"/>
                      </a:endParaRPr>
                    </a:p>
                  </a:txBody>
                  <a:tcPr marL="68580" marR="68580" marT="0" marB="0" anchor="ctr">
                    <a:lnL w="12700" cmpd="sng">
                      <a:noFill/>
                    </a:lnL>
                    <a:lnR w="38100" cap="flat" cmpd="sng" algn="ctr">
                      <a:solidFill>
                        <a:srgbClr val="C6003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lnSpc>
                          <a:spcPct val="100000"/>
                        </a:lnSpc>
                        <a:spcAft>
                          <a:spcPts val="0"/>
                        </a:spcAft>
                      </a:pPr>
                      <a:r>
                        <a:rPr lang="en-US" sz="2800" b="0" dirty="0" smtClean="0">
                          <a:solidFill>
                            <a:srgbClr val="000000"/>
                          </a:solidFill>
                          <a:effectLst/>
                          <a:latin typeface="Avenir Light"/>
                          <a:ea typeface="Times New Roman"/>
                          <a:cs typeface="Avenir Light"/>
                        </a:rPr>
                        <a:t>AISI </a:t>
                      </a:r>
                      <a:r>
                        <a:rPr lang="en-US" sz="2800" b="0" dirty="0">
                          <a:solidFill>
                            <a:srgbClr val="000000"/>
                          </a:solidFill>
                          <a:effectLst/>
                          <a:latin typeface="Avenir Light"/>
                          <a:ea typeface="Times New Roman"/>
                          <a:cs typeface="Avenir Light"/>
                        </a:rPr>
                        <a:t>4130</a:t>
                      </a:r>
                      <a:endParaRPr lang="en-US" sz="2800" b="0" dirty="0">
                        <a:effectLst/>
                        <a:latin typeface="Avenir Light"/>
                        <a:cs typeface="Avenir Light"/>
                      </a:endParaRPr>
                    </a:p>
                  </a:txBody>
                  <a:tcPr marL="68580" marR="68580" marT="0" marB="0" anchor="ctr">
                    <a:lnL w="38100" cap="flat" cmpd="sng" algn="ctr">
                      <a:solidFill>
                        <a:srgbClr val="C60032"/>
                      </a:solidFill>
                      <a:prstDash val="solid"/>
                      <a:round/>
                      <a:headEnd type="none" w="med" len="med"/>
                      <a:tailEnd type="none" w="med" len="med"/>
                    </a:lnL>
                    <a:lnR w="12700" cmpd="sng">
                      <a:noFill/>
                    </a:lnR>
                    <a:lnT w="12700" cmpd="sng">
                      <a:noFill/>
                    </a:lnT>
                    <a:lnB w="38100" cap="flat" cmpd="sng" algn="ctr">
                      <a:solidFill>
                        <a:srgbClr val="C60032"/>
                      </a:solidFill>
                      <a:prstDash val="solid"/>
                      <a:round/>
                      <a:headEnd type="none" w="med" len="med"/>
                      <a:tailEnd type="none" w="med" len="med"/>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a:solidFill>
                            <a:srgbClr val="000000"/>
                          </a:solidFill>
                          <a:effectLst/>
                          <a:latin typeface="Avenir Light"/>
                          <a:ea typeface="Times New Roman"/>
                          <a:cs typeface="Avenir Light"/>
                        </a:rPr>
                        <a:t>210</a:t>
                      </a:r>
                      <a:endParaRPr lang="en-US" sz="2800" b="0">
                        <a:effectLst/>
                        <a:latin typeface="Avenir Light"/>
                        <a:cs typeface="Avenir Light"/>
                      </a:endParaRPr>
                    </a:p>
                  </a:txBody>
                  <a:tcPr marL="68580" marR="68580" marT="0" marB="0" anchor="ctr">
                    <a:lnL w="12700" cmpd="sng">
                      <a:noFill/>
                    </a:lnL>
                    <a:lnR w="12700" cmpd="sng">
                      <a:noFill/>
                    </a:lnR>
                    <a:lnT w="12700" cmpd="sng">
                      <a:noFill/>
                    </a:lnT>
                    <a:lnB w="38100" cap="flat" cmpd="sng" algn="ctr">
                      <a:solidFill>
                        <a:srgbClr val="C60032"/>
                      </a:solidFill>
                      <a:prstDash val="solid"/>
                      <a:round/>
                      <a:headEnd type="none" w="med" len="med"/>
                      <a:tailEnd type="none" w="med" len="med"/>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460</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38100" cap="flat" cmpd="sng" algn="ctr">
                      <a:solidFill>
                        <a:srgbClr val="C60032"/>
                      </a:solidFill>
                      <a:prstDash val="solid"/>
                      <a:round/>
                      <a:headEnd type="none" w="med" len="med"/>
                      <a:tailEnd type="none" w="med" len="med"/>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560</a:t>
                      </a:r>
                      <a:endParaRPr lang="en-US" sz="2800" b="0" dirty="0">
                        <a:effectLst/>
                        <a:latin typeface="Avenir Light"/>
                        <a:cs typeface="Avenir Light"/>
                      </a:endParaRPr>
                    </a:p>
                  </a:txBody>
                  <a:tcPr marL="68580" marR="68580" marT="0" marB="0" anchor="ctr">
                    <a:lnL w="12700" cmpd="sng">
                      <a:noFill/>
                    </a:lnL>
                    <a:lnR w="12700" cmpd="sng">
                      <a:noFill/>
                    </a:lnR>
                    <a:lnT w="12700" cmpd="sng">
                      <a:noFill/>
                    </a:lnT>
                    <a:lnB w="38100" cap="flat" cmpd="sng" algn="ctr">
                      <a:solidFill>
                        <a:srgbClr val="C60032"/>
                      </a:solidFill>
                      <a:prstDash val="solid"/>
                      <a:round/>
                      <a:headEnd type="none" w="med" len="med"/>
                      <a:tailEnd type="none" w="med" len="med"/>
                    </a:lnB>
                    <a:lnTlToBr w="12700" cmpd="sng">
                      <a:noFill/>
                      <a:prstDash val="solid"/>
                    </a:lnTlToBr>
                    <a:lnBlToTr w="12700" cmpd="sng">
                      <a:noFill/>
                      <a:prstDash val="solid"/>
                    </a:lnBlToTr>
                    <a:solidFill>
                      <a:srgbClr val="B2B8BB"/>
                    </a:solidFill>
                  </a:tcPr>
                </a:tc>
                <a:tc>
                  <a:txBody>
                    <a:bodyPr/>
                    <a:lstStyle/>
                    <a:p>
                      <a:pPr algn="ctr">
                        <a:lnSpc>
                          <a:spcPct val="100000"/>
                        </a:lnSpc>
                        <a:spcAft>
                          <a:spcPts val="0"/>
                        </a:spcAft>
                      </a:pPr>
                      <a:r>
                        <a:rPr lang="en-US" sz="2800" b="0" dirty="0">
                          <a:solidFill>
                            <a:srgbClr val="000000"/>
                          </a:solidFill>
                          <a:effectLst/>
                          <a:latin typeface="Avenir Light"/>
                          <a:ea typeface="Times New Roman"/>
                          <a:cs typeface="Avenir Light"/>
                        </a:rPr>
                        <a:t>7.85</a:t>
                      </a:r>
                      <a:endParaRPr lang="en-US" sz="2800" b="0" dirty="0">
                        <a:effectLst/>
                        <a:latin typeface="Avenir Light"/>
                        <a:cs typeface="Avenir Light"/>
                      </a:endParaRPr>
                    </a:p>
                  </a:txBody>
                  <a:tcPr marL="68580" marR="68580" marT="0" marB="0" anchor="ctr">
                    <a:lnL w="12700" cmpd="sng">
                      <a:noFill/>
                    </a:lnL>
                    <a:lnR w="38100" cap="flat" cmpd="sng" algn="ctr">
                      <a:solidFill>
                        <a:srgbClr val="C60032"/>
                      </a:solidFill>
                      <a:prstDash val="solid"/>
                      <a:round/>
                      <a:headEnd type="none" w="med" len="med"/>
                      <a:tailEnd type="none" w="med" len="med"/>
                    </a:lnR>
                    <a:lnT w="12700" cmpd="sng">
                      <a:noFill/>
                    </a:lnT>
                    <a:lnB w="38100" cap="flat" cmpd="sng" algn="ctr">
                      <a:solidFill>
                        <a:srgbClr val="C60032"/>
                      </a:solidFill>
                      <a:prstDash val="solid"/>
                      <a:round/>
                      <a:headEnd type="none" w="med" len="med"/>
                      <a:tailEnd type="none" w="med" len="med"/>
                    </a:lnB>
                    <a:lnTlToBr w="12700" cmpd="sng">
                      <a:noFill/>
                      <a:prstDash val="solid"/>
                    </a:lnTlToBr>
                    <a:lnBlToTr w="12700" cmpd="sng">
                      <a:noFill/>
                      <a:prstDash val="solid"/>
                    </a:lnBlToTr>
                    <a:solidFill>
                      <a:srgbClr val="B2B8BB"/>
                    </a:solidFill>
                  </a:tcPr>
                </a:tc>
              </a:tr>
            </a:tbl>
          </a:graphicData>
        </a:graphic>
      </p:graphicFrame>
      <p:sp>
        <p:nvSpPr>
          <p:cNvPr id="91" name="TextBox 90"/>
          <p:cNvSpPr txBox="1"/>
          <p:nvPr/>
        </p:nvSpPr>
        <p:spPr>
          <a:xfrm>
            <a:off x="23082810" y="5826759"/>
            <a:ext cx="9477426"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Table 2: Possible Materials for Frame and Suspension</a:t>
            </a:r>
          </a:p>
        </p:txBody>
      </p:sp>
      <p:sp>
        <p:nvSpPr>
          <p:cNvPr id="92" name="TextBox 91"/>
          <p:cNvSpPr txBox="1"/>
          <p:nvPr/>
        </p:nvSpPr>
        <p:spPr>
          <a:xfrm>
            <a:off x="16459195" y="24743551"/>
            <a:ext cx="6400800"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Figure 7: Trailing Arm Impact Stresses</a:t>
            </a:r>
          </a:p>
        </p:txBody>
      </p:sp>
      <p:sp>
        <p:nvSpPr>
          <p:cNvPr id="93" name="TextBox 92"/>
          <p:cNvSpPr txBox="1"/>
          <p:nvPr/>
        </p:nvSpPr>
        <p:spPr>
          <a:xfrm>
            <a:off x="10074027" y="24743551"/>
            <a:ext cx="6400800"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Figure 6: A-Arm Impact Stresses</a:t>
            </a:r>
          </a:p>
        </p:txBody>
      </p:sp>
      <p:sp>
        <p:nvSpPr>
          <p:cNvPr id="95" name="TextBox 94"/>
          <p:cNvSpPr txBox="1"/>
          <p:nvPr/>
        </p:nvSpPr>
        <p:spPr>
          <a:xfrm>
            <a:off x="15779708" y="19503961"/>
            <a:ext cx="7080287" cy="374461"/>
          </a:xfrm>
          <a:prstGeom prst="rect">
            <a:avLst/>
          </a:prstGeom>
          <a:noFill/>
        </p:spPr>
        <p:txBody>
          <a:bodyPr wrap="square" rtlCol="0">
            <a:spAutoFit/>
          </a:bodyPr>
          <a:lstStyle/>
          <a:p>
            <a:pPr algn="ctr">
              <a:lnSpc>
                <a:spcPct val="80000"/>
              </a:lnSpc>
              <a:tabLst>
                <a:tab pos="461963" algn="l"/>
              </a:tabLst>
            </a:pPr>
            <a:r>
              <a:rPr lang="en-US" sz="2200" dirty="0" smtClean="0">
                <a:latin typeface="Avenir Light"/>
                <a:cs typeface="Avenir Light"/>
              </a:rPr>
              <a:t>Figure 5: Vehicle Landing on Vehicle Impact Stresses</a:t>
            </a:r>
          </a:p>
        </p:txBody>
      </p:sp>
      <p:sp>
        <p:nvSpPr>
          <p:cNvPr id="25" name="TextBox 24"/>
          <p:cNvSpPr txBox="1"/>
          <p:nvPr/>
        </p:nvSpPr>
        <p:spPr>
          <a:xfrm>
            <a:off x="463388" y="1521436"/>
            <a:ext cx="32046747" cy="782778"/>
          </a:xfrm>
          <a:prstGeom prst="rect">
            <a:avLst/>
          </a:prstGeom>
          <a:noFill/>
        </p:spPr>
        <p:txBody>
          <a:bodyPr wrap="square" lIns="0" tIns="0" rIns="0" bIns="0" rtlCol="0">
            <a:spAutoFit/>
          </a:bodyPr>
          <a:lstStyle/>
          <a:p>
            <a:pPr algn="ctr">
              <a:lnSpc>
                <a:spcPct val="90000"/>
              </a:lnSpc>
            </a:pPr>
            <a:r>
              <a:rPr lang="en-US" sz="2800" dirty="0" smtClean="0">
                <a:latin typeface="Avenir Light"/>
                <a:cs typeface="Avenir Light"/>
              </a:rPr>
              <a:t>Members: Bertan Atamer (ME), Julian </a:t>
            </a:r>
            <a:r>
              <a:rPr lang="en-US" sz="2800" dirty="0" err="1" smtClean="0">
                <a:latin typeface="Avenir Light"/>
                <a:cs typeface="Avenir Light"/>
              </a:rPr>
              <a:t>Enjamio</a:t>
            </a:r>
            <a:r>
              <a:rPr lang="en-US" sz="2800" dirty="0" smtClean="0">
                <a:latin typeface="Avenir Light"/>
                <a:cs typeface="Avenir Light"/>
              </a:rPr>
              <a:t> (ME), Stephen Oliveira (ME), Jeffery Wong (ME), Travis </a:t>
            </a:r>
            <a:r>
              <a:rPr lang="en-US" sz="2800" dirty="0" err="1" smtClean="0">
                <a:latin typeface="Avenir Light"/>
                <a:cs typeface="Avenir Light"/>
              </a:rPr>
              <a:t>VanDale</a:t>
            </a:r>
            <a:r>
              <a:rPr lang="en-US" sz="2800" dirty="0" smtClean="0">
                <a:latin typeface="Avenir Light"/>
                <a:cs typeface="Avenir Light"/>
              </a:rPr>
              <a:t> (ME)</a:t>
            </a:r>
          </a:p>
          <a:p>
            <a:pPr algn="ctr">
              <a:lnSpc>
                <a:spcPct val="90000"/>
              </a:lnSpc>
            </a:pPr>
            <a:r>
              <a:rPr lang="en-US" sz="2800" dirty="0" smtClean="0">
                <a:latin typeface="Avenir Light"/>
                <a:cs typeface="Avenir Light"/>
              </a:rPr>
              <a:t>Advisor: David </a:t>
            </a:r>
            <a:r>
              <a:rPr lang="en-US" sz="2800" dirty="0" err="1" smtClean="0">
                <a:latin typeface="Avenir Light"/>
                <a:cs typeface="Avenir Light"/>
              </a:rPr>
              <a:t>Planchard</a:t>
            </a:r>
            <a:endParaRPr lang="en-US" sz="2800" dirty="0">
              <a:latin typeface="Avenir Light"/>
              <a:cs typeface="Avenir Light"/>
            </a:endParaRPr>
          </a:p>
        </p:txBody>
      </p:sp>
      <p:graphicFrame>
        <p:nvGraphicFramePr>
          <p:cNvPr id="72" name="Table 71"/>
          <p:cNvGraphicFramePr>
            <a:graphicFrameLocks noGrp="1"/>
          </p:cNvGraphicFramePr>
          <p:nvPr>
            <p:extLst>
              <p:ext uri="{D42A27DB-BD31-4B8C-83A1-F6EECF244321}">
                <p14:modId xmlns:p14="http://schemas.microsoft.com/office/powerpoint/2010/main" val="2133508127"/>
              </p:ext>
            </p:extLst>
          </p:nvPr>
        </p:nvGraphicFramePr>
        <p:xfrm>
          <a:off x="457657" y="8393926"/>
          <a:ext cx="9364297" cy="5524752"/>
        </p:xfrm>
        <a:graphic>
          <a:graphicData uri="http://schemas.openxmlformats.org/drawingml/2006/table">
            <a:tbl>
              <a:tblPr firstRow="1" bandRow="1">
                <a:tableStyleId>{5C22544A-7EE6-4342-B048-85BDC9FD1C3A}</a:tableStyleId>
              </a:tblPr>
              <a:tblGrid>
                <a:gridCol w="6821204"/>
                <a:gridCol w="2543093"/>
              </a:tblGrid>
              <a:tr h="460396">
                <a:tc>
                  <a:txBody>
                    <a:bodyPr/>
                    <a:lstStyle/>
                    <a:p>
                      <a:pPr algn="l">
                        <a:lnSpc>
                          <a:spcPct val="100000"/>
                        </a:lnSpc>
                        <a:spcAft>
                          <a:spcPts val="0"/>
                        </a:spcAft>
                      </a:pPr>
                      <a:r>
                        <a:rPr lang="en-US" sz="2800" b="1" dirty="0" smtClean="0">
                          <a:solidFill>
                            <a:srgbClr val="FFFFFF"/>
                          </a:solidFill>
                          <a:effectLst/>
                          <a:latin typeface="Avenir Heavy"/>
                          <a:ea typeface="Times New Roman"/>
                          <a:cs typeface="Avenir Heavy"/>
                        </a:rPr>
                        <a:t>Objective</a:t>
                      </a:r>
                      <a:endParaRPr lang="en-US" sz="2800" dirty="0">
                        <a:effectLst/>
                        <a:latin typeface="Avenir Heavy"/>
                        <a:cs typeface="Avenir Heavy"/>
                      </a:endParaRPr>
                    </a:p>
                  </a:txBody>
                  <a:tcPr marL="68580" marR="68580" marT="0" marB="0">
                    <a:lnL w="38100" cap="flat" cmpd="sng" algn="ctr">
                      <a:solidFill>
                        <a:srgbClr val="C50031"/>
                      </a:solidFill>
                      <a:prstDash val="solid"/>
                      <a:round/>
                      <a:headEnd type="none" w="med" len="med"/>
                      <a:tailEnd type="none" w="med" len="med"/>
                    </a:lnL>
                    <a:lnR w="12700" cmpd="sng">
                      <a:noFill/>
                    </a:lnR>
                    <a:lnT w="38100" cap="flat" cmpd="sng" algn="ctr">
                      <a:solidFill>
                        <a:srgbClr val="C50031"/>
                      </a:solidFill>
                      <a:prstDash val="solid"/>
                      <a:round/>
                      <a:headEnd type="none" w="med" len="med"/>
                      <a:tailEnd type="none" w="med" len="med"/>
                    </a:lnT>
                    <a:lnB w="38100" cap="flat" cmpd="sng" algn="ctr">
                      <a:solidFill>
                        <a:srgbClr val="C60032"/>
                      </a:solidFill>
                      <a:prstDash val="solid"/>
                      <a:round/>
                      <a:headEnd type="none" w="med" len="med"/>
                      <a:tailEnd type="none" w="med" len="med"/>
                    </a:lnB>
                    <a:lnTlToBr w="12700" cmpd="sng">
                      <a:noFill/>
                      <a:prstDash val="solid"/>
                    </a:lnTlToBr>
                    <a:lnBlToTr w="12700" cmpd="sng">
                      <a:noFill/>
                      <a:prstDash val="solid"/>
                    </a:lnBlToTr>
                    <a:solidFill>
                      <a:srgbClr val="C50031"/>
                    </a:solidFill>
                  </a:tcPr>
                </a:tc>
                <a:tc>
                  <a:txBody>
                    <a:bodyPr/>
                    <a:lstStyle/>
                    <a:p>
                      <a:pPr algn="l">
                        <a:lnSpc>
                          <a:spcPct val="100000"/>
                        </a:lnSpc>
                        <a:spcAft>
                          <a:spcPts val="0"/>
                        </a:spcAft>
                      </a:pPr>
                      <a:r>
                        <a:rPr lang="en-US" sz="2800" b="1" dirty="0" smtClean="0">
                          <a:solidFill>
                            <a:srgbClr val="FFFFFF"/>
                          </a:solidFill>
                          <a:effectLst/>
                          <a:latin typeface="Avenir Heavy"/>
                          <a:ea typeface="Times New Roman"/>
                          <a:cs typeface="Avenir Heavy"/>
                        </a:rPr>
                        <a:t>Outcome</a:t>
                      </a:r>
                      <a:endParaRPr lang="en-US" sz="2800" dirty="0">
                        <a:effectLst/>
                        <a:latin typeface="Avenir Heavy"/>
                        <a:cs typeface="Avenir Heavy"/>
                      </a:endParaRPr>
                    </a:p>
                  </a:txBody>
                  <a:tcPr marL="68580" marR="68580" marT="0" marB="0">
                    <a:lnL w="12700" cmpd="sng">
                      <a:noFill/>
                    </a:lnL>
                    <a:lnR w="38100" cap="flat" cmpd="sng" algn="ctr">
                      <a:solidFill>
                        <a:srgbClr val="C50031"/>
                      </a:solidFill>
                      <a:prstDash val="solid"/>
                      <a:round/>
                      <a:headEnd type="none" w="med" len="med"/>
                      <a:tailEnd type="none" w="med" len="med"/>
                    </a:lnR>
                    <a:lnT w="38100" cap="flat" cmpd="sng" algn="ctr">
                      <a:solidFill>
                        <a:srgbClr val="C50031"/>
                      </a:solidFill>
                      <a:prstDash val="solid"/>
                      <a:round/>
                      <a:headEnd type="none" w="med" len="med"/>
                      <a:tailEnd type="none" w="med" len="med"/>
                    </a:lnT>
                    <a:lnB w="38100" cap="flat" cmpd="sng" algn="ctr">
                      <a:solidFill>
                        <a:srgbClr val="C60032"/>
                      </a:solidFill>
                      <a:prstDash val="solid"/>
                      <a:round/>
                      <a:headEnd type="none" w="med" len="med"/>
                      <a:tailEnd type="none" w="med" len="med"/>
                    </a:lnB>
                    <a:lnTlToBr w="12700" cmpd="sng">
                      <a:noFill/>
                      <a:prstDash val="solid"/>
                    </a:lnTlToBr>
                    <a:lnBlToTr w="12700" cmpd="sng">
                      <a:noFill/>
                      <a:prstDash val="solid"/>
                    </a:lnBlToTr>
                    <a:solidFill>
                      <a:srgbClr val="C50031"/>
                    </a:solidFill>
                  </a:tcPr>
                </a:tc>
              </a:tr>
              <a:tr h="460396">
                <a:tc>
                  <a:txBody>
                    <a:bodyPr/>
                    <a:lstStyle/>
                    <a:p>
                      <a:pPr algn="l">
                        <a:lnSpc>
                          <a:spcPct val="100000"/>
                        </a:lnSpc>
                        <a:spcAft>
                          <a:spcPts val="0"/>
                        </a:spcAft>
                      </a:pPr>
                      <a:r>
                        <a:rPr lang="en-US" sz="2800" dirty="0" smtClean="0">
                          <a:effectLst/>
                          <a:latin typeface="Avenir Light"/>
                          <a:cs typeface="Avenir Light"/>
                        </a:rPr>
                        <a:t>Test</a:t>
                      </a:r>
                      <a:r>
                        <a:rPr lang="en-US" sz="2800" baseline="0" dirty="0" smtClean="0">
                          <a:effectLst/>
                          <a:latin typeface="Avenir Light"/>
                          <a:cs typeface="Avenir Light"/>
                        </a:rPr>
                        <a:t> existing Baja SAE vehicle</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ap="flat" cmpd="sng" algn="ctr">
                      <a:solidFill>
                        <a:srgbClr val="C6003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lnSpc>
                          <a:spcPct val="100000"/>
                        </a:lnSpc>
                        <a:spcAft>
                          <a:spcPts val="0"/>
                        </a:spcAft>
                      </a:pPr>
                      <a:r>
                        <a:rPr lang="en-US" sz="2800" dirty="0" smtClean="0">
                          <a:solidFill>
                            <a:srgbClr val="008000"/>
                          </a:solidFill>
                          <a:effectLst/>
                          <a:latin typeface="Avenir Light"/>
                          <a:ea typeface="Zapf Dingbats"/>
                          <a:cs typeface="Avenir Light"/>
                          <a:sym typeface="Zapf Dingbats"/>
                        </a:rPr>
                        <a:t>✔</a:t>
                      </a:r>
                      <a:r>
                        <a:rPr lang="en-US" sz="2800" baseline="0" dirty="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Completed</a:t>
                      </a:r>
                      <a:endParaRPr lang="en-US" sz="2800" dirty="0">
                        <a:solidFill>
                          <a:srgbClr val="008000"/>
                        </a:solidFill>
                        <a:effectLst/>
                        <a:latin typeface="Avenir Light"/>
                        <a:cs typeface="Avenir Light"/>
                      </a:endParaRPr>
                    </a:p>
                  </a:txBody>
                  <a:tcPr marL="68580" marR="68580" marT="0" marB="0">
                    <a:lnL w="12700" cmpd="sng">
                      <a:noFill/>
                    </a:lnL>
                    <a:lnR w="38100" cap="flat" cmpd="sng" algn="ctr">
                      <a:solidFill>
                        <a:srgbClr val="C50031"/>
                      </a:solidFill>
                      <a:prstDash val="solid"/>
                      <a:round/>
                      <a:headEnd type="none" w="med" len="med"/>
                      <a:tailEnd type="none" w="med" len="med"/>
                    </a:lnR>
                    <a:lnT w="38100" cap="flat" cmpd="sng" algn="ctr">
                      <a:solidFill>
                        <a:srgbClr val="C6003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60396">
                <a:tc>
                  <a:txBody>
                    <a:bodyPr/>
                    <a:lstStyle/>
                    <a:p>
                      <a:pPr algn="l">
                        <a:lnSpc>
                          <a:spcPct val="100000"/>
                        </a:lnSpc>
                        <a:spcAft>
                          <a:spcPts val="0"/>
                        </a:spcAft>
                      </a:pPr>
                      <a:r>
                        <a:rPr lang="en-US" sz="2800" dirty="0" smtClean="0">
                          <a:effectLst/>
                          <a:latin typeface="Avenir Light"/>
                          <a:cs typeface="Avenir Light"/>
                        </a:rPr>
                        <a:t>Design and simulate new frame</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algn="l">
                        <a:lnSpc>
                          <a:spcPct val="100000"/>
                        </a:lnSpc>
                        <a:spcAft>
                          <a:spcPts val="0"/>
                        </a:spcAft>
                      </a:pPr>
                      <a:r>
                        <a:rPr lang="en-US" sz="2800" dirty="0" smtClean="0">
                          <a:solidFill>
                            <a:srgbClr val="008000"/>
                          </a:solidFill>
                          <a:effectLst/>
                          <a:latin typeface="Avenir Light"/>
                          <a:ea typeface="Zapf Dingbats"/>
                          <a:cs typeface="Avenir Light"/>
                          <a:sym typeface="Zapf Dingbats"/>
                        </a:rPr>
                        <a:t>✔</a:t>
                      </a:r>
                      <a:r>
                        <a:rPr lang="en-US" sz="2800" baseline="0" dirty="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Completed</a:t>
                      </a:r>
                      <a:endParaRPr lang="en-US" sz="2800" dirty="0">
                        <a:solidFill>
                          <a:srgbClr val="008000"/>
                        </a:solidFill>
                        <a:effectLst/>
                        <a:latin typeface="Avenir Light"/>
                        <a:cs typeface="Avenir Light"/>
                      </a:endParaRP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2B8BB"/>
                    </a:solidFill>
                  </a:tcPr>
                </a:tc>
              </a:tr>
              <a:tr h="460396">
                <a:tc>
                  <a:txBody>
                    <a:bodyPr/>
                    <a:lstStyle/>
                    <a:p>
                      <a:pPr algn="l">
                        <a:lnSpc>
                          <a:spcPct val="100000"/>
                        </a:lnSpc>
                        <a:spcAft>
                          <a:spcPts val="0"/>
                        </a:spcAft>
                      </a:pPr>
                      <a:r>
                        <a:rPr lang="en-US" sz="2800" dirty="0" smtClean="0">
                          <a:effectLst/>
                          <a:latin typeface="Avenir Light"/>
                          <a:cs typeface="Avenir Light"/>
                        </a:rPr>
                        <a:t>Design and simulate new suspension</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pPr algn="l">
                        <a:lnSpc>
                          <a:spcPct val="100000"/>
                        </a:lnSpc>
                        <a:spcAft>
                          <a:spcPts val="0"/>
                        </a:spcAft>
                      </a:pPr>
                      <a:r>
                        <a:rPr lang="en-US" sz="2800" dirty="0" smtClean="0">
                          <a:solidFill>
                            <a:srgbClr val="008000"/>
                          </a:solidFill>
                          <a:effectLst/>
                          <a:latin typeface="Avenir Light"/>
                          <a:ea typeface="Zapf Dingbats"/>
                          <a:cs typeface="Avenir Light"/>
                          <a:sym typeface="Zapf Dingbats"/>
                        </a:rPr>
                        <a:t>✔</a:t>
                      </a:r>
                      <a:r>
                        <a:rPr lang="en-US" sz="2800" baseline="0" dirty="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Completed</a:t>
                      </a:r>
                      <a:endParaRPr lang="en-US" sz="2800" dirty="0">
                        <a:solidFill>
                          <a:srgbClr val="008000"/>
                        </a:solidFill>
                        <a:effectLst/>
                        <a:latin typeface="Avenir Light"/>
                        <a:cs typeface="Avenir Light"/>
                      </a:endParaRP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solidFill>
                  </a:tcPr>
                </a:tc>
              </a:tr>
              <a:tr h="460396">
                <a:tc>
                  <a:txBody>
                    <a:bodyPr/>
                    <a:lstStyle/>
                    <a:p>
                      <a:pPr algn="l">
                        <a:lnSpc>
                          <a:spcPct val="100000"/>
                        </a:lnSpc>
                        <a:spcAft>
                          <a:spcPts val="0"/>
                        </a:spcAft>
                      </a:pPr>
                      <a:r>
                        <a:rPr lang="en-US" sz="2800" dirty="0" smtClean="0">
                          <a:effectLst/>
                          <a:latin typeface="Avenir Light"/>
                          <a:cs typeface="Avenir Light"/>
                        </a:rPr>
                        <a:t>Design</a:t>
                      </a:r>
                      <a:r>
                        <a:rPr lang="en-US" sz="2800" baseline="0" dirty="0" smtClean="0">
                          <a:effectLst/>
                          <a:latin typeface="Avenir Light"/>
                          <a:cs typeface="Avenir Light"/>
                        </a:rPr>
                        <a:t> new</a:t>
                      </a:r>
                      <a:r>
                        <a:rPr lang="en-US" sz="2800" dirty="0" smtClean="0">
                          <a:effectLst/>
                          <a:latin typeface="Avenir Light"/>
                          <a:cs typeface="Avenir Light"/>
                        </a:rPr>
                        <a:t> steering system</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effectLst/>
                          <a:latin typeface="Avenir Light"/>
                          <a:ea typeface="Zapf Dingbats"/>
                          <a:cs typeface="Avenir Light"/>
                          <a:sym typeface="Zapf Dingbats"/>
                        </a:rPr>
                        <a:t>✔</a:t>
                      </a:r>
                      <a:r>
                        <a:rPr lang="en-US" sz="2800" baseline="0" dirty="0" smtClean="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Completed</a:t>
                      </a: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2B8BB"/>
                    </a:solidFill>
                  </a:tcPr>
                </a:tc>
              </a:tr>
              <a:tr h="460396">
                <a:tc>
                  <a:txBody>
                    <a:bodyPr/>
                    <a:lstStyle/>
                    <a:p>
                      <a:pPr algn="l">
                        <a:lnSpc>
                          <a:spcPct val="100000"/>
                        </a:lnSpc>
                        <a:spcAft>
                          <a:spcPts val="0"/>
                        </a:spcAft>
                      </a:pPr>
                      <a:r>
                        <a:rPr lang="en-US" sz="2800" dirty="0" smtClean="0">
                          <a:effectLst/>
                          <a:latin typeface="Avenir Light"/>
                          <a:cs typeface="Avenir Light"/>
                        </a:rPr>
                        <a:t>Design and fabricate</a:t>
                      </a:r>
                      <a:r>
                        <a:rPr lang="en-US" sz="2800" baseline="0" dirty="0" smtClean="0">
                          <a:effectLst/>
                          <a:latin typeface="Avenir Light"/>
                          <a:cs typeface="Avenir Light"/>
                        </a:rPr>
                        <a:t> </a:t>
                      </a:r>
                      <a:r>
                        <a:rPr lang="en-US" sz="2800" dirty="0" smtClean="0">
                          <a:effectLst/>
                          <a:latin typeface="Avenir Light"/>
                          <a:cs typeface="Avenir Light"/>
                        </a:rPr>
                        <a:t>new body</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effectLst/>
                          <a:latin typeface="Avenir Light"/>
                          <a:ea typeface="Zapf Dingbats"/>
                          <a:cs typeface="Avenir Light"/>
                          <a:sym typeface="Zapf Dingbats"/>
                        </a:rPr>
                        <a:t>✔</a:t>
                      </a:r>
                      <a:r>
                        <a:rPr lang="en-US" sz="2800" baseline="0" dirty="0" smtClean="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Completed</a:t>
                      </a: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solidFill>
                  </a:tcPr>
                </a:tc>
              </a:tr>
              <a:tr h="460396">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effectLst/>
                          <a:latin typeface="Avenir Light"/>
                          <a:cs typeface="Avenir Light"/>
                        </a:rPr>
                        <a:t>Seek</a:t>
                      </a:r>
                      <a:r>
                        <a:rPr lang="en-US" sz="2800" baseline="0" dirty="0" smtClean="0">
                          <a:effectLst/>
                          <a:latin typeface="Avenir Light"/>
                          <a:cs typeface="Avenir Light"/>
                        </a:rPr>
                        <a:t> and </a:t>
                      </a:r>
                      <a:r>
                        <a:rPr lang="en-US" sz="2800" dirty="0" smtClean="0">
                          <a:effectLst/>
                          <a:latin typeface="Avenir Light"/>
                          <a:cs typeface="Avenir Light"/>
                        </a:rPr>
                        <a:t>acquire</a:t>
                      </a:r>
                      <a:r>
                        <a:rPr lang="en-US" sz="2800" baseline="0" dirty="0" smtClean="0">
                          <a:effectLst/>
                          <a:latin typeface="Avenir Light"/>
                          <a:cs typeface="Avenir Light"/>
                        </a:rPr>
                        <a:t> collaboration partners</a:t>
                      </a:r>
                      <a:endParaRPr lang="en-US" sz="2800" dirty="0" smtClean="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effectLst/>
                          <a:latin typeface="Avenir Light"/>
                          <a:ea typeface="Zapf Dingbats"/>
                          <a:cs typeface="Avenir Light"/>
                          <a:sym typeface="Zapf Dingbats"/>
                        </a:rPr>
                        <a:t>✔</a:t>
                      </a:r>
                      <a:r>
                        <a:rPr lang="en-US" sz="2800" baseline="0" dirty="0" smtClean="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Completed</a:t>
                      </a: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2B8BB"/>
                    </a:solidFill>
                  </a:tcPr>
                </a:tc>
              </a:tr>
              <a:tr h="460396">
                <a:tc>
                  <a:txBody>
                    <a:bodyPr/>
                    <a:lstStyle/>
                    <a:p>
                      <a:pPr algn="l">
                        <a:lnSpc>
                          <a:spcPct val="100000"/>
                        </a:lnSpc>
                        <a:spcAft>
                          <a:spcPts val="0"/>
                        </a:spcAft>
                      </a:pPr>
                      <a:r>
                        <a:rPr lang="en-US" sz="2800" dirty="0" smtClean="0">
                          <a:effectLst/>
                          <a:latin typeface="Avenir Light"/>
                          <a:cs typeface="Avenir Light"/>
                        </a:rPr>
                        <a:t>Comply with stricter</a:t>
                      </a:r>
                      <a:r>
                        <a:rPr lang="en-US" sz="2800" baseline="0" dirty="0" smtClean="0">
                          <a:effectLst/>
                          <a:latin typeface="Avenir Light"/>
                          <a:cs typeface="Avenir Light"/>
                        </a:rPr>
                        <a:t> competition rules</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pPr algn="l">
                        <a:lnSpc>
                          <a:spcPct val="100000"/>
                        </a:lnSpc>
                        <a:spcAft>
                          <a:spcPts val="0"/>
                        </a:spcAft>
                      </a:pPr>
                      <a:r>
                        <a:rPr lang="en-US" sz="2800" dirty="0" smtClean="0">
                          <a:solidFill>
                            <a:srgbClr val="008000"/>
                          </a:solidFill>
                          <a:effectLst/>
                          <a:latin typeface="Avenir Light"/>
                          <a:ea typeface="Zapf Dingbats"/>
                          <a:cs typeface="Avenir Light"/>
                          <a:sym typeface="Zapf Dingbats"/>
                        </a:rPr>
                        <a:t>✔</a:t>
                      </a:r>
                      <a:r>
                        <a:rPr lang="en-US" sz="2800" baseline="0" dirty="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Met</a:t>
                      </a:r>
                      <a:endParaRPr lang="en-US" sz="2800" dirty="0">
                        <a:solidFill>
                          <a:srgbClr val="008000"/>
                        </a:solidFill>
                        <a:effectLst/>
                        <a:latin typeface="Avenir Light"/>
                        <a:cs typeface="Avenir Light"/>
                      </a:endParaRP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solidFill>
                  </a:tcPr>
                </a:tc>
              </a:tr>
              <a:tr h="460396">
                <a:tc>
                  <a:txBody>
                    <a:bodyPr/>
                    <a:lstStyle/>
                    <a:p>
                      <a:pPr algn="l">
                        <a:lnSpc>
                          <a:spcPct val="100000"/>
                        </a:lnSpc>
                        <a:spcAft>
                          <a:spcPts val="0"/>
                        </a:spcAft>
                      </a:pPr>
                      <a:r>
                        <a:rPr lang="en-US" sz="2800" dirty="0" smtClean="0">
                          <a:effectLst/>
                          <a:latin typeface="Avenir Light"/>
                          <a:cs typeface="Avenir Light"/>
                        </a:rPr>
                        <a:t>Reduce weight of vehicle</a:t>
                      </a:r>
                      <a:r>
                        <a:rPr lang="en-US" sz="2800" baseline="0" dirty="0" smtClean="0">
                          <a:effectLst/>
                          <a:latin typeface="Avenir Light"/>
                          <a:cs typeface="Avenir Light"/>
                        </a:rPr>
                        <a:t> to under 400lb</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2B8BB"/>
                    </a:solidFill>
                  </a:tcPr>
                </a:tc>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effectLst/>
                          <a:latin typeface="Avenir Light"/>
                          <a:ea typeface="Zapf Dingbats"/>
                          <a:cs typeface="Avenir Light"/>
                          <a:sym typeface="Zapf Dingbats"/>
                        </a:rPr>
                        <a:t>✔ </a:t>
                      </a:r>
                      <a:r>
                        <a:rPr lang="en-US" sz="2800" dirty="0" smtClean="0">
                          <a:solidFill>
                            <a:srgbClr val="008000"/>
                          </a:solidFill>
                          <a:effectLst/>
                          <a:latin typeface="Avenir Light"/>
                          <a:cs typeface="Avenir Light"/>
                        </a:rPr>
                        <a:t>375-400lb*</a:t>
                      </a: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2B8BB"/>
                    </a:solidFill>
                  </a:tcPr>
                </a:tc>
              </a:tr>
              <a:tr h="460396">
                <a:tc>
                  <a:txBody>
                    <a:bodyPr/>
                    <a:lstStyle/>
                    <a:p>
                      <a:pPr algn="l">
                        <a:lnSpc>
                          <a:spcPct val="100000"/>
                        </a:lnSpc>
                        <a:spcAft>
                          <a:spcPts val="0"/>
                        </a:spcAft>
                      </a:pPr>
                      <a:r>
                        <a:rPr lang="en-US" sz="2800" dirty="0" smtClean="0">
                          <a:solidFill>
                            <a:srgbClr val="000000"/>
                          </a:solidFill>
                          <a:effectLst/>
                          <a:latin typeface="Avenir Light"/>
                          <a:ea typeface="Times New Roman"/>
                          <a:cs typeface="Avenir Light"/>
                        </a:rPr>
                        <a:t>Reduce turning radius to under 20ft</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effectLst/>
                          <a:latin typeface="Avenir Light"/>
                          <a:ea typeface="Zapf Dingbats"/>
                          <a:cs typeface="Avenir Light"/>
                          <a:sym typeface="Zapf Dingbats"/>
                        </a:rPr>
                        <a:t>✔</a:t>
                      </a:r>
                      <a:r>
                        <a:rPr lang="en-US" sz="2800" baseline="0" dirty="0" smtClean="0">
                          <a:solidFill>
                            <a:srgbClr val="008000"/>
                          </a:solidFill>
                          <a:effectLst/>
                          <a:latin typeface="Avenir Light"/>
                          <a:ea typeface="+mn-ea"/>
                          <a:cs typeface="Avenir Light"/>
                          <a:sym typeface="Zapf Dingbats"/>
                        </a:rPr>
                        <a:t> 9-</a:t>
                      </a:r>
                      <a:r>
                        <a:rPr lang="en-US" sz="2800" dirty="0" smtClean="0">
                          <a:solidFill>
                            <a:srgbClr val="008000"/>
                          </a:solidFill>
                          <a:effectLst/>
                          <a:latin typeface="Avenir Light"/>
                          <a:cs typeface="Avenir Light"/>
                        </a:rPr>
                        <a:t>12ft*</a:t>
                      </a:r>
                    </a:p>
                  </a:txBody>
                  <a:tcPr marL="68580" marR="68580" marT="0" marB="0">
                    <a:lnL w="12700" cmpd="sng">
                      <a:noFill/>
                    </a:lnL>
                    <a:lnR w="38100" cap="flat" cmpd="sng" algn="ctr">
                      <a:solidFill>
                        <a:srgbClr val="C5003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460396">
                <a:tc>
                  <a:txBody>
                    <a:bodyPr/>
                    <a:lstStyle/>
                    <a:p>
                      <a:pPr algn="l">
                        <a:lnSpc>
                          <a:spcPct val="100000"/>
                        </a:lnSpc>
                        <a:spcAft>
                          <a:spcPts val="0"/>
                        </a:spcAft>
                      </a:pPr>
                      <a:r>
                        <a:rPr lang="en-US" sz="2800" dirty="0" smtClean="0">
                          <a:solidFill>
                            <a:srgbClr val="000000"/>
                          </a:solidFill>
                          <a:effectLst/>
                          <a:latin typeface="Avenir Light"/>
                          <a:ea typeface="Times New Roman"/>
                          <a:cs typeface="Avenir Light"/>
                        </a:rPr>
                        <a:t>Switch</a:t>
                      </a:r>
                      <a:r>
                        <a:rPr lang="en-US" sz="2800" baseline="0" dirty="0" smtClean="0">
                          <a:solidFill>
                            <a:srgbClr val="000000"/>
                          </a:solidFill>
                          <a:effectLst/>
                          <a:latin typeface="Avenir Light"/>
                          <a:ea typeface="Times New Roman"/>
                          <a:cs typeface="Avenir Light"/>
                        </a:rPr>
                        <a:t> from positive to negative camber</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2B8BB"/>
                    </a:solidFill>
                  </a:tcPr>
                </a:tc>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effectLst/>
                          <a:latin typeface="Avenir Light"/>
                          <a:ea typeface="Zapf Dingbats"/>
                          <a:cs typeface="Avenir Light"/>
                          <a:sym typeface="Zapf Dingbats"/>
                        </a:rPr>
                        <a:t>✔</a:t>
                      </a:r>
                      <a:r>
                        <a:rPr lang="en-US" sz="2800" baseline="0" dirty="0" smtClean="0">
                          <a:solidFill>
                            <a:srgbClr val="008000"/>
                          </a:solidFill>
                          <a:effectLst/>
                          <a:latin typeface="Avenir Light"/>
                          <a:ea typeface="+mn-ea"/>
                          <a:cs typeface="Avenir Light"/>
                          <a:sym typeface="Zapf Dingbats"/>
                        </a:rPr>
                        <a:t> </a:t>
                      </a:r>
                      <a:r>
                        <a:rPr lang="en-US" sz="2800" dirty="0" smtClean="0">
                          <a:solidFill>
                            <a:srgbClr val="008000"/>
                          </a:solidFill>
                          <a:effectLst/>
                          <a:latin typeface="Avenir Light"/>
                          <a:cs typeface="Avenir Light"/>
                        </a:rPr>
                        <a:t>-8</a:t>
                      </a:r>
                      <a:r>
                        <a:rPr lang="en-US" sz="2800" baseline="30000" dirty="0" smtClean="0">
                          <a:solidFill>
                            <a:srgbClr val="008000"/>
                          </a:solidFill>
                          <a:effectLst/>
                          <a:latin typeface="Avenir Light"/>
                          <a:cs typeface="Avenir Light"/>
                        </a:rPr>
                        <a:t>o</a:t>
                      </a:r>
                      <a:r>
                        <a:rPr lang="en-US" sz="2800" baseline="0" dirty="0" smtClean="0">
                          <a:solidFill>
                            <a:srgbClr val="008000"/>
                          </a:solidFill>
                          <a:effectLst/>
                          <a:latin typeface="Avenir Light"/>
                          <a:cs typeface="Avenir Light"/>
                        </a:rPr>
                        <a:t> at max*</a:t>
                      </a:r>
                      <a:endParaRPr lang="en-US" sz="2800" dirty="0">
                        <a:solidFill>
                          <a:srgbClr val="008000"/>
                        </a:solidFill>
                        <a:effectLst/>
                        <a:latin typeface="Avenir Light"/>
                        <a:cs typeface="Avenir Light"/>
                      </a:endParaRPr>
                    </a:p>
                  </a:txBody>
                  <a:tcPr marL="68580" marR="68580" marT="0" marB="0">
                    <a:lnL w="12700" cmpd="sng">
                      <a:noFill/>
                    </a:lnL>
                    <a:lnR w="38100" cap="flat" cmpd="sng" algn="ctr">
                      <a:solidFill>
                        <a:srgbClr val="C5003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2B8BB"/>
                    </a:solidFill>
                  </a:tcPr>
                </a:tc>
              </a:tr>
              <a:tr h="460396">
                <a:tc>
                  <a:txBody>
                    <a:bodyPr/>
                    <a:lstStyle/>
                    <a:p>
                      <a:pPr algn="l">
                        <a:lnSpc>
                          <a:spcPct val="100000"/>
                        </a:lnSpc>
                        <a:spcAft>
                          <a:spcPts val="0"/>
                        </a:spcAft>
                      </a:pPr>
                      <a:r>
                        <a:rPr lang="en-US" sz="2800" dirty="0" smtClean="0">
                          <a:effectLst/>
                          <a:latin typeface="Avenir Light"/>
                          <a:cs typeface="Avenir Light"/>
                        </a:rPr>
                        <a:t>Increase ground clearance to</a:t>
                      </a:r>
                      <a:r>
                        <a:rPr lang="en-US" sz="2800" baseline="0" dirty="0" smtClean="0">
                          <a:effectLst/>
                          <a:latin typeface="Avenir Light"/>
                          <a:cs typeface="Avenir Light"/>
                        </a:rPr>
                        <a:t> over </a:t>
                      </a:r>
                      <a:r>
                        <a:rPr lang="en-US" sz="2800" dirty="0" smtClean="0">
                          <a:effectLst/>
                          <a:latin typeface="Avenir Light"/>
                          <a:cs typeface="Avenir Light"/>
                        </a:rPr>
                        <a:t>12in</a:t>
                      </a:r>
                      <a:endParaRPr lang="en-US" sz="2800" dirty="0">
                        <a:effectLst/>
                        <a:latin typeface="Avenir Light"/>
                        <a:cs typeface="Avenir Light"/>
                      </a:endParaRPr>
                    </a:p>
                  </a:txBody>
                  <a:tcPr marL="68580" marR="68580" marT="0" marB="0">
                    <a:lnL w="38100" cap="flat" cmpd="sng" algn="ctr">
                      <a:solidFill>
                        <a:srgbClr val="C50031"/>
                      </a:solidFill>
                      <a:prstDash val="solid"/>
                      <a:round/>
                      <a:headEnd type="none" w="med" len="med"/>
                      <a:tailEnd type="none" w="med" len="med"/>
                    </a:lnL>
                    <a:lnR w="12700" cmpd="sng">
                      <a:noFill/>
                    </a:lnR>
                    <a:lnT w="12700" cmpd="sng">
                      <a:noFill/>
                    </a:lnT>
                    <a:lnB w="38100" cap="flat" cmpd="sng" algn="ctr">
                      <a:solidFill>
                        <a:srgbClr val="C500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672026"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effectLst/>
                          <a:latin typeface="Avenir Light"/>
                          <a:ea typeface="Zapf Dingbats"/>
                          <a:cs typeface="Avenir Light"/>
                          <a:sym typeface="Zapf Dingbats"/>
                        </a:rPr>
                        <a:t>✔ 12-14in*</a:t>
                      </a:r>
                      <a:endParaRPr lang="en-US" sz="2800" dirty="0" smtClean="0">
                        <a:solidFill>
                          <a:srgbClr val="008000"/>
                        </a:solidFill>
                        <a:effectLst/>
                        <a:latin typeface="Avenir Light"/>
                        <a:cs typeface="Avenir Light"/>
                      </a:endParaRPr>
                    </a:p>
                  </a:txBody>
                  <a:tcPr marL="68580" marR="68580" marT="0" marB="0">
                    <a:lnL w="12700" cmpd="sng">
                      <a:noFill/>
                    </a:lnL>
                    <a:lnR w="38100" cap="flat" cmpd="sng" algn="ctr">
                      <a:solidFill>
                        <a:srgbClr val="C50031"/>
                      </a:solidFill>
                      <a:prstDash val="solid"/>
                      <a:round/>
                      <a:headEnd type="none" w="med" len="med"/>
                      <a:tailEnd type="none" w="med" len="med"/>
                    </a:lnR>
                    <a:lnT w="12700" cmpd="sng">
                      <a:noFill/>
                    </a:lnT>
                    <a:lnB w="38100" cap="flat" cmpd="sng" algn="ctr">
                      <a:solidFill>
                        <a:srgbClr val="C5003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3" name="Rectangle 72"/>
          <p:cNvSpPr/>
          <p:nvPr/>
        </p:nvSpPr>
        <p:spPr>
          <a:xfrm>
            <a:off x="473307" y="13869387"/>
            <a:ext cx="9362223" cy="402674"/>
          </a:xfrm>
          <a:prstGeom prst="rect">
            <a:avLst/>
          </a:prstGeom>
        </p:spPr>
        <p:txBody>
          <a:bodyPr wrap="square">
            <a:spAutoFit/>
          </a:bodyPr>
          <a:lstStyle/>
          <a:p>
            <a:pPr>
              <a:lnSpc>
                <a:spcPct val="90000"/>
              </a:lnSpc>
              <a:tabLst>
                <a:tab pos="346075" algn="l"/>
              </a:tabLst>
            </a:pPr>
            <a:r>
              <a:rPr lang="en-US" sz="2200" dirty="0" smtClean="0">
                <a:latin typeface="Avenir Light"/>
                <a:cs typeface="Avenir Light"/>
              </a:rPr>
              <a:t>* Predicted values</a:t>
            </a:r>
            <a:endParaRPr lang="en-US" sz="2200" dirty="0">
              <a:latin typeface="Avenir Light"/>
              <a:cs typeface="Avenir Light"/>
            </a:endParaRPr>
          </a:p>
        </p:txBody>
      </p:sp>
      <p:sp>
        <p:nvSpPr>
          <p:cNvPr id="74" name="Rectangle 73"/>
          <p:cNvSpPr/>
          <p:nvPr/>
        </p:nvSpPr>
        <p:spPr>
          <a:xfrm>
            <a:off x="23125556" y="17661980"/>
            <a:ext cx="9427328" cy="3539431"/>
          </a:xfrm>
          <a:prstGeom prst="rect">
            <a:avLst/>
          </a:prstGeom>
        </p:spPr>
        <p:txBody>
          <a:bodyPr wrap="square">
            <a:spAutoFit/>
          </a:bodyPr>
          <a:lstStyle/>
          <a:p>
            <a:pPr>
              <a:tabLst>
                <a:tab pos="334963" algn="l"/>
              </a:tabLst>
            </a:pPr>
            <a:r>
              <a:rPr lang="en-US" sz="2800" dirty="0" smtClean="0">
                <a:latin typeface="Avenir Light"/>
                <a:cs typeface="Avenir Light"/>
              </a:rPr>
              <a:t>	Possible areas future teams could focus on as a continuation of this project:</a:t>
            </a:r>
            <a:endParaRPr lang="en-US" sz="2800" dirty="0">
              <a:latin typeface="Avenir Light"/>
              <a:cs typeface="Avenir Light"/>
            </a:endParaRPr>
          </a:p>
          <a:p>
            <a:pPr marL="460375" indent="-342900">
              <a:buClr>
                <a:srgbClr val="B2B8BB"/>
              </a:buClr>
              <a:buFont typeface="Wingdings" charset="2"/>
              <a:buChar char="§"/>
            </a:pPr>
            <a:r>
              <a:rPr lang="en-US" sz="2800" dirty="0" smtClean="0">
                <a:latin typeface="Avenir Light"/>
                <a:cs typeface="Avenir Light"/>
              </a:rPr>
              <a:t>Finish assembling vehicle</a:t>
            </a:r>
          </a:p>
          <a:p>
            <a:pPr marL="460375" indent="-342900">
              <a:buClr>
                <a:srgbClr val="B2B8BB"/>
              </a:buClr>
              <a:buFont typeface="Wingdings" charset="2"/>
              <a:buChar char="§"/>
            </a:pPr>
            <a:r>
              <a:rPr lang="en-US" sz="2800" dirty="0" smtClean="0">
                <a:latin typeface="Avenir Light"/>
                <a:cs typeface="Avenir Light"/>
              </a:rPr>
              <a:t>Take vehicle to competition</a:t>
            </a:r>
          </a:p>
          <a:p>
            <a:pPr marL="460375" indent="-342900">
              <a:buClr>
                <a:srgbClr val="B2B8BB"/>
              </a:buClr>
              <a:buFont typeface="Wingdings" charset="2"/>
              <a:buChar char="§"/>
            </a:pPr>
            <a:r>
              <a:rPr lang="en-US" sz="2800" dirty="0" smtClean="0">
                <a:latin typeface="Avenir Light"/>
                <a:cs typeface="Avenir Light"/>
              </a:rPr>
              <a:t>Develop double A-arm front suspension</a:t>
            </a:r>
          </a:p>
          <a:p>
            <a:pPr marL="460375" indent="-342900">
              <a:buClr>
                <a:srgbClr val="B2B8BB"/>
              </a:buClr>
              <a:buFont typeface="Wingdings" charset="2"/>
              <a:buChar char="§"/>
            </a:pPr>
            <a:r>
              <a:rPr lang="en-US" sz="2800" smtClean="0">
                <a:latin typeface="Avenir Light"/>
                <a:cs typeface="Avenir Light"/>
              </a:rPr>
              <a:t>Implement Ackerman </a:t>
            </a:r>
            <a:r>
              <a:rPr lang="en-US" sz="2800" dirty="0" smtClean="0">
                <a:latin typeface="Avenir Light"/>
                <a:cs typeface="Avenir Light"/>
              </a:rPr>
              <a:t>steering</a:t>
            </a:r>
          </a:p>
          <a:p>
            <a:pPr marL="460375" indent="-342900">
              <a:buClr>
                <a:srgbClr val="B2B8BB"/>
              </a:buClr>
              <a:buFont typeface="Wingdings" charset="2"/>
              <a:buChar char="§"/>
            </a:pPr>
            <a:r>
              <a:rPr lang="en-US" sz="2800" dirty="0" smtClean="0">
                <a:latin typeface="Avenir Light"/>
                <a:cs typeface="Avenir Light"/>
              </a:rPr>
              <a:t>Install gearbox with high, low, and reverse gear</a:t>
            </a:r>
          </a:p>
          <a:p>
            <a:pPr marL="460375" indent="-342900">
              <a:buClr>
                <a:srgbClr val="B2B8BB"/>
              </a:buClr>
              <a:buFont typeface="Wingdings" charset="2"/>
              <a:buChar char="§"/>
            </a:pPr>
            <a:r>
              <a:rPr lang="en-US" sz="2800" dirty="0" smtClean="0">
                <a:latin typeface="Avenir Light"/>
                <a:cs typeface="Avenir Light"/>
              </a:rPr>
              <a:t>Incorporate brake bias</a:t>
            </a:r>
          </a:p>
        </p:txBody>
      </p:sp>
      <p:graphicFrame>
        <p:nvGraphicFramePr>
          <p:cNvPr id="5" name="Object 4"/>
          <p:cNvGraphicFramePr>
            <a:graphicFrameLocks noChangeAspect="1"/>
          </p:cNvGraphicFramePr>
          <p:nvPr>
            <p:extLst>
              <p:ext uri="{D42A27DB-BD31-4B8C-83A1-F6EECF244321}">
                <p14:modId xmlns:p14="http://schemas.microsoft.com/office/powerpoint/2010/main" val="2439714969"/>
              </p:ext>
            </p:extLst>
          </p:nvPr>
        </p:nvGraphicFramePr>
        <p:xfrm>
          <a:off x="2628244" y="18359748"/>
          <a:ext cx="5017156" cy="822960"/>
        </p:xfrm>
        <a:graphic>
          <a:graphicData uri="http://schemas.openxmlformats.org/presentationml/2006/ole">
            <mc:AlternateContent xmlns:mc="http://schemas.openxmlformats.org/markup-compatibility/2006">
              <mc:Choice xmlns:v="urn:schemas-microsoft-com:vml" Requires="v">
                <p:oleObj spid="_x0000_s1205" name="Equation" r:id="rId13" imgW="2400300" imgH="393700" progId="Equation.3">
                  <p:embed/>
                </p:oleObj>
              </mc:Choice>
              <mc:Fallback>
                <p:oleObj name="Equation" r:id="rId13" imgW="2400300" imgH="393700" progId="Equation.3">
                  <p:embed/>
                  <p:pic>
                    <p:nvPicPr>
                      <p:cNvPr id="0" name=""/>
                      <p:cNvPicPr/>
                      <p:nvPr/>
                    </p:nvPicPr>
                    <p:blipFill>
                      <a:blip r:embed="rId14"/>
                      <a:stretch>
                        <a:fillRect/>
                      </a:stretch>
                    </p:blipFill>
                    <p:spPr>
                      <a:xfrm>
                        <a:off x="2628244" y="18359748"/>
                        <a:ext cx="5017156" cy="82296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17977626"/>
              </p:ext>
            </p:extLst>
          </p:nvPr>
        </p:nvGraphicFramePr>
        <p:xfrm>
          <a:off x="3297920" y="19140735"/>
          <a:ext cx="3663315" cy="822960"/>
        </p:xfrm>
        <a:graphic>
          <a:graphicData uri="http://schemas.openxmlformats.org/presentationml/2006/ole">
            <mc:AlternateContent xmlns:mc="http://schemas.openxmlformats.org/markup-compatibility/2006">
              <mc:Choice xmlns:v="urn:schemas-microsoft-com:vml" Requires="v">
                <p:oleObj spid="_x0000_s1206" name="Equation" r:id="rId15" imgW="1752600" imgH="393700" progId="Equation.3">
                  <p:embed/>
                </p:oleObj>
              </mc:Choice>
              <mc:Fallback>
                <p:oleObj name="Equation" r:id="rId15" imgW="1752600" imgH="393700" progId="Equation.3">
                  <p:embed/>
                  <p:pic>
                    <p:nvPicPr>
                      <p:cNvPr id="0" name=""/>
                      <p:cNvPicPr/>
                      <p:nvPr/>
                    </p:nvPicPr>
                    <p:blipFill>
                      <a:blip r:embed="rId16"/>
                      <a:stretch>
                        <a:fillRect/>
                      </a:stretch>
                    </p:blipFill>
                    <p:spPr>
                      <a:xfrm>
                        <a:off x="3297920" y="19140735"/>
                        <a:ext cx="3663315" cy="82296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48916492"/>
              </p:ext>
            </p:extLst>
          </p:nvPr>
        </p:nvGraphicFramePr>
        <p:xfrm>
          <a:off x="1867376" y="22507879"/>
          <a:ext cx="6584378" cy="457200"/>
        </p:xfrm>
        <a:graphic>
          <a:graphicData uri="http://schemas.openxmlformats.org/presentationml/2006/ole">
            <mc:AlternateContent xmlns:mc="http://schemas.openxmlformats.org/markup-compatibility/2006">
              <mc:Choice xmlns:v="urn:schemas-microsoft-com:vml" Requires="v">
                <p:oleObj spid="_x0000_s1207" name="Equation" r:id="rId17" imgW="3289300" imgH="228600" progId="Equation.3">
                  <p:embed/>
                </p:oleObj>
              </mc:Choice>
              <mc:Fallback>
                <p:oleObj name="Equation" r:id="rId17" imgW="3289300" imgH="228600" progId="Equation.3">
                  <p:embed/>
                  <p:pic>
                    <p:nvPicPr>
                      <p:cNvPr id="0" name=""/>
                      <p:cNvPicPr/>
                      <p:nvPr/>
                    </p:nvPicPr>
                    <p:blipFill>
                      <a:blip r:embed="rId18"/>
                      <a:stretch>
                        <a:fillRect/>
                      </a:stretch>
                    </p:blipFill>
                    <p:spPr>
                      <a:xfrm>
                        <a:off x="1867376" y="22507879"/>
                        <a:ext cx="6584378" cy="457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83712763"/>
              </p:ext>
            </p:extLst>
          </p:nvPr>
        </p:nvGraphicFramePr>
        <p:xfrm>
          <a:off x="2461470" y="22886927"/>
          <a:ext cx="5350006" cy="822960"/>
        </p:xfrm>
        <a:graphic>
          <a:graphicData uri="http://schemas.openxmlformats.org/presentationml/2006/ole">
            <mc:AlternateContent xmlns:mc="http://schemas.openxmlformats.org/markup-compatibility/2006">
              <mc:Choice xmlns:v="urn:schemas-microsoft-com:vml" Requires="v">
                <p:oleObj spid="_x0000_s1208" name="Equation" r:id="rId19" imgW="2641600" imgH="406400" progId="Equation.3">
                  <p:embed/>
                </p:oleObj>
              </mc:Choice>
              <mc:Fallback>
                <p:oleObj name="Equation" r:id="rId19" imgW="2641600" imgH="406400" progId="Equation.3">
                  <p:embed/>
                  <p:pic>
                    <p:nvPicPr>
                      <p:cNvPr id="0" name=""/>
                      <p:cNvPicPr/>
                      <p:nvPr/>
                    </p:nvPicPr>
                    <p:blipFill>
                      <a:blip r:embed="rId20"/>
                      <a:stretch>
                        <a:fillRect/>
                      </a:stretch>
                    </p:blipFill>
                    <p:spPr>
                      <a:xfrm>
                        <a:off x="2461470" y="22886927"/>
                        <a:ext cx="5350006" cy="82296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76995088"/>
              </p:ext>
            </p:extLst>
          </p:nvPr>
        </p:nvGraphicFramePr>
        <p:xfrm>
          <a:off x="2328197" y="24587325"/>
          <a:ext cx="5675812" cy="502920"/>
        </p:xfrm>
        <a:graphic>
          <a:graphicData uri="http://schemas.openxmlformats.org/presentationml/2006/ole">
            <mc:AlternateContent xmlns:mc="http://schemas.openxmlformats.org/markup-compatibility/2006">
              <mc:Choice xmlns:v="urn:schemas-microsoft-com:vml" Requires="v">
                <p:oleObj spid="_x0000_s1209" name="Equation" r:id="rId21" imgW="3009900" imgH="266700" progId="Equation.3">
                  <p:embed/>
                </p:oleObj>
              </mc:Choice>
              <mc:Fallback>
                <p:oleObj name="Equation" r:id="rId21" imgW="3009900" imgH="266700" progId="Equation.3">
                  <p:embed/>
                  <p:pic>
                    <p:nvPicPr>
                      <p:cNvPr id="0" name=""/>
                      <p:cNvPicPr/>
                      <p:nvPr/>
                    </p:nvPicPr>
                    <p:blipFill>
                      <a:blip r:embed="rId22"/>
                      <a:stretch>
                        <a:fillRect/>
                      </a:stretch>
                    </p:blipFill>
                    <p:spPr>
                      <a:xfrm>
                        <a:off x="2328197" y="24587325"/>
                        <a:ext cx="5675812" cy="50292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4351047"/>
              </p:ext>
            </p:extLst>
          </p:nvPr>
        </p:nvGraphicFramePr>
        <p:xfrm>
          <a:off x="1661049" y="19934848"/>
          <a:ext cx="6981887" cy="822960"/>
        </p:xfrm>
        <a:graphic>
          <a:graphicData uri="http://schemas.openxmlformats.org/presentationml/2006/ole">
            <mc:AlternateContent xmlns:mc="http://schemas.openxmlformats.org/markup-compatibility/2006">
              <mc:Choice xmlns:v="urn:schemas-microsoft-com:vml" Requires="v">
                <p:oleObj spid="_x0000_s1210" name="Equation" r:id="rId23" imgW="3340100" imgH="393700" progId="Equation.3">
                  <p:embed/>
                </p:oleObj>
              </mc:Choice>
              <mc:Fallback>
                <p:oleObj name="Equation" r:id="rId23" imgW="3340100" imgH="393700" progId="Equation.3">
                  <p:embed/>
                  <p:pic>
                    <p:nvPicPr>
                      <p:cNvPr id="0" name=""/>
                      <p:cNvPicPr/>
                      <p:nvPr/>
                    </p:nvPicPr>
                    <p:blipFill>
                      <a:blip r:embed="rId24"/>
                      <a:stretch>
                        <a:fillRect/>
                      </a:stretch>
                    </p:blipFill>
                    <p:spPr>
                      <a:xfrm>
                        <a:off x="1661049" y="19934848"/>
                        <a:ext cx="6981887" cy="822960"/>
                      </a:xfrm>
                      <a:prstGeom prst="rect">
                        <a:avLst/>
                      </a:prstGeom>
                    </p:spPr>
                  </p:pic>
                </p:oleObj>
              </mc:Fallback>
            </mc:AlternateContent>
          </a:graphicData>
        </a:graphic>
      </p:graphicFrame>
      <p:sp>
        <p:nvSpPr>
          <p:cNvPr id="60" name="TextBox 59"/>
          <p:cNvSpPr txBox="1"/>
          <p:nvPr/>
        </p:nvSpPr>
        <p:spPr>
          <a:xfrm>
            <a:off x="465498" y="14185409"/>
            <a:ext cx="9345335"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Table </a:t>
            </a:r>
            <a:r>
              <a:rPr lang="en-US" sz="2200" dirty="0">
                <a:latin typeface="Avenir Light"/>
                <a:cs typeface="Avenir Light"/>
              </a:rPr>
              <a:t>1</a:t>
            </a:r>
            <a:r>
              <a:rPr lang="en-US" sz="2200" dirty="0" smtClean="0">
                <a:latin typeface="Avenir Light"/>
                <a:cs typeface="Avenir Light"/>
              </a:rPr>
              <a:t>: Objectives and Outcomes of Project</a:t>
            </a:r>
          </a:p>
        </p:txBody>
      </p:sp>
      <p:sp>
        <p:nvSpPr>
          <p:cNvPr id="68" name="TextBox 67"/>
          <p:cNvSpPr txBox="1"/>
          <p:nvPr/>
        </p:nvSpPr>
        <p:spPr>
          <a:xfrm>
            <a:off x="13243163" y="9051893"/>
            <a:ext cx="6400800" cy="430887"/>
          </a:xfrm>
          <a:prstGeom prst="rect">
            <a:avLst/>
          </a:prstGeom>
          <a:noFill/>
        </p:spPr>
        <p:txBody>
          <a:bodyPr wrap="square" rtlCol="0">
            <a:spAutoFit/>
          </a:bodyPr>
          <a:lstStyle/>
          <a:p>
            <a:pPr algn="ctr">
              <a:tabLst>
                <a:tab pos="461963" algn="l"/>
              </a:tabLst>
            </a:pPr>
            <a:r>
              <a:rPr lang="en-US" sz="2200" dirty="0" smtClean="0">
                <a:latin typeface="Avenir Light"/>
                <a:cs typeface="Avenir Light"/>
              </a:rPr>
              <a:t>Figure 1: Render of Vehicle</a:t>
            </a:r>
          </a:p>
        </p:txBody>
      </p:sp>
    </p:spTree>
    <p:extLst>
      <p:ext uri="{BB962C8B-B14F-4D97-AF65-F5344CB8AC3E}">
        <p14:creationId xmlns:p14="http://schemas.microsoft.com/office/powerpoint/2010/main" val="945014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1075</TotalTime>
  <Words>267</Words>
  <Application>Microsoft Macintosh PowerPoint</Application>
  <PresentationFormat>Custom</PresentationFormat>
  <Paragraphs>110</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Bertan Atamer</dc:creator>
  <cp:lastModifiedBy>Bertan Atamer</cp:lastModifiedBy>
  <cp:revision>82</cp:revision>
  <dcterms:created xsi:type="dcterms:W3CDTF">2014-04-13T20:30:05Z</dcterms:created>
  <dcterms:modified xsi:type="dcterms:W3CDTF">2014-04-30T21:14:00Z</dcterms:modified>
</cp:coreProperties>
</file>