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32918400" cy="21945600"/>
  <p:notesSz cx="7010400" cy="9296400"/>
  <p:embeddedFontLst>
    <p:embeddedFont>
      <p:font typeface="EB Garamond SemiBold"/>
      <p:regular r:id="rId4"/>
      <p:bold r:id="rId5"/>
      <p:italic r:id="rId6"/>
      <p:boldItalic r:id="rId7"/>
    </p:embeddedFont>
    <p:embeddedFont>
      <p:font typeface="EB Garamond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24" autoAdjust="0"/>
    <p:restoredTop sz="94660"/>
  </p:normalViewPr>
  <p:slideViewPr>
    <p:cSldViewPr snapToGrid="0">
      <p:cViewPr varScale="1">
        <p:scale>
          <a:sx n="23" d="100"/>
          <a:sy n="23" d="100"/>
        </p:scale>
        <p:origin x="12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338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52525" y="1162050"/>
            <a:ext cx="470535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52525" y="1162050"/>
            <a:ext cx="470535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2468880" y="3591562"/>
            <a:ext cx="27980641" cy="764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0"/>
              <a:buFont typeface="Calibri"/>
              <a:buNone/>
              <a:defRPr sz="19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4114800" y="11526522"/>
            <a:ext cx="24688800" cy="5298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7680"/>
              <a:buFont typeface="Arial"/>
              <a:buNone/>
              <a:defRPr sz="76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None/>
              <a:defRPr sz="5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120"/>
              <a:buFont typeface="Arial"/>
              <a:buNone/>
              <a:defRPr sz="51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120"/>
              <a:buFont typeface="Arial"/>
              <a:buNone/>
              <a:defRPr sz="51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120"/>
              <a:buFont typeface="Arial"/>
              <a:buNone/>
              <a:defRPr sz="51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120"/>
              <a:buFont typeface="Arial"/>
              <a:buNone/>
              <a:defRPr sz="51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120"/>
              <a:buFont typeface="Arial"/>
              <a:buNone/>
              <a:defRPr sz="51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120"/>
              <a:buFont typeface="Arial"/>
              <a:buNone/>
              <a:defRPr sz="51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2263140" y="20340325"/>
            <a:ext cx="7406640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10904220" y="20340325"/>
            <a:ext cx="11109960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23248620" y="20340325"/>
            <a:ext cx="7406640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38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38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38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38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38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38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38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38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38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2263140" y="1168405"/>
            <a:ext cx="28392119" cy="4241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80"/>
              <a:buFont typeface="Calibri"/>
              <a:buNone/>
              <a:defRPr sz="14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9497058" y="-1391918"/>
            <a:ext cx="13924283" cy="28392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797560" algn="l" rtl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8960"/>
              <a:buFont typeface="Arial"/>
              <a:buChar char="•"/>
              <a:defRPr sz="8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71628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7680"/>
              <a:buFont typeface="Arial"/>
              <a:buChar char="•"/>
              <a:defRPr sz="76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9436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Char char="•"/>
              <a:defRPr sz="5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9436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Char char="•"/>
              <a:defRPr sz="5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9436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Char char="•"/>
              <a:defRPr sz="5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9436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Char char="•"/>
              <a:defRPr sz="5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9436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Char char="•"/>
              <a:defRPr sz="5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94359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Char char="•"/>
              <a:defRPr sz="5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2263140" y="20340325"/>
            <a:ext cx="7406640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10904220" y="20340325"/>
            <a:ext cx="11109960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23248620" y="20340325"/>
            <a:ext cx="7406640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17807306" y="6918326"/>
            <a:ext cx="18597882" cy="7098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80"/>
              <a:buFont typeface="Calibri"/>
              <a:buNone/>
              <a:defRPr sz="14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3405506" y="26036"/>
            <a:ext cx="18597882" cy="20882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797560" algn="l" rtl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8960"/>
              <a:buFont typeface="Arial"/>
              <a:buChar char="•"/>
              <a:defRPr sz="8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71628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7680"/>
              <a:buFont typeface="Arial"/>
              <a:buChar char="•"/>
              <a:defRPr sz="76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9436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Char char="•"/>
              <a:defRPr sz="5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9436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Char char="•"/>
              <a:defRPr sz="5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9436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Char char="•"/>
              <a:defRPr sz="5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9436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Char char="•"/>
              <a:defRPr sz="5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9436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Char char="•"/>
              <a:defRPr sz="5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94359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Char char="•"/>
              <a:defRPr sz="5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2263140" y="20340325"/>
            <a:ext cx="7406640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10904220" y="20340325"/>
            <a:ext cx="11109960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23248620" y="20340325"/>
            <a:ext cx="7406640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2263140" y="1168405"/>
            <a:ext cx="28392119" cy="4241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80"/>
              <a:buFont typeface="Calibri"/>
              <a:buNone/>
              <a:defRPr sz="14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2263140" y="5842000"/>
            <a:ext cx="28392119" cy="13924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797560" algn="l" rtl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8960"/>
              <a:buFont typeface="Arial"/>
              <a:buChar char="•"/>
              <a:defRPr sz="8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71628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7680"/>
              <a:buFont typeface="Arial"/>
              <a:buChar char="•"/>
              <a:defRPr sz="76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9436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Char char="•"/>
              <a:defRPr sz="5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9436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Char char="•"/>
              <a:defRPr sz="5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9436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Char char="•"/>
              <a:defRPr sz="5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9436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Char char="•"/>
              <a:defRPr sz="5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9436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Char char="•"/>
              <a:defRPr sz="5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94359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Char char="•"/>
              <a:defRPr sz="5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2263140" y="20340325"/>
            <a:ext cx="7406640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10904220" y="20340325"/>
            <a:ext cx="11109960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23248620" y="20340325"/>
            <a:ext cx="7406640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2245997" y="5471167"/>
            <a:ext cx="28392119" cy="9128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0"/>
              <a:buFont typeface="Calibri"/>
              <a:buNone/>
              <a:defRPr sz="19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2245997" y="14686288"/>
            <a:ext cx="28392119" cy="4800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7680"/>
              <a:buFont typeface="Arial"/>
              <a:buNone/>
              <a:defRPr sz="76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6400"/>
              <a:buFont typeface="Arial"/>
              <a:buNone/>
              <a:defRPr sz="6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5120"/>
              <a:buFont typeface="Arial"/>
              <a:buNone/>
              <a:defRPr sz="51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5120"/>
              <a:buFont typeface="Arial"/>
              <a:buNone/>
              <a:defRPr sz="51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5120"/>
              <a:buFont typeface="Arial"/>
              <a:buNone/>
              <a:defRPr sz="51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5120"/>
              <a:buFont typeface="Arial"/>
              <a:buNone/>
              <a:defRPr sz="51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5120"/>
              <a:buFont typeface="Arial"/>
              <a:buNone/>
              <a:defRPr sz="51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5120"/>
              <a:buFont typeface="Arial"/>
              <a:buNone/>
              <a:defRPr sz="51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2263140" y="20340325"/>
            <a:ext cx="7406640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10904220" y="20340325"/>
            <a:ext cx="11109960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23248620" y="20340325"/>
            <a:ext cx="7406640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2263140" y="1168405"/>
            <a:ext cx="28392119" cy="4241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80"/>
              <a:buFont typeface="Calibri"/>
              <a:buNone/>
              <a:defRPr sz="14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2263140" y="5842000"/>
            <a:ext cx="13990321" cy="13924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797560" algn="l" rtl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8960"/>
              <a:buFont typeface="Arial"/>
              <a:buChar char="•"/>
              <a:defRPr sz="8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71628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7680"/>
              <a:buFont typeface="Arial"/>
              <a:buChar char="•"/>
              <a:defRPr sz="76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9436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Char char="•"/>
              <a:defRPr sz="5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9436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Char char="•"/>
              <a:defRPr sz="5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9436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Char char="•"/>
              <a:defRPr sz="5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9436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Char char="•"/>
              <a:defRPr sz="5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9436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Char char="•"/>
              <a:defRPr sz="5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94359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Char char="•"/>
              <a:defRPr sz="5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16664941" y="5842000"/>
            <a:ext cx="13990321" cy="13924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797560" algn="l" rtl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8960"/>
              <a:buFont typeface="Arial"/>
              <a:buChar char="•"/>
              <a:defRPr sz="8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71628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7680"/>
              <a:buFont typeface="Arial"/>
              <a:buChar char="•"/>
              <a:defRPr sz="76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9436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Char char="•"/>
              <a:defRPr sz="5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9436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Char char="•"/>
              <a:defRPr sz="5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9436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Char char="•"/>
              <a:defRPr sz="5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9436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Char char="•"/>
              <a:defRPr sz="5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9436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Char char="•"/>
              <a:defRPr sz="5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94359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Char char="•"/>
              <a:defRPr sz="5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2263140" y="20340325"/>
            <a:ext cx="7406640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10904220" y="20340325"/>
            <a:ext cx="11109960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23248620" y="20340325"/>
            <a:ext cx="7406640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267428" y="1168405"/>
            <a:ext cx="28392119" cy="4241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80"/>
              <a:buFont typeface="Calibri"/>
              <a:buNone/>
              <a:defRPr sz="14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2267431" y="5379722"/>
            <a:ext cx="13926023" cy="2636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7680"/>
              <a:buFont typeface="Arial"/>
              <a:buNone/>
              <a:defRPr sz="768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None/>
              <a:defRPr sz="576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120"/>
              <a:buFont typeface="Arial"/>
              <a:buNone/>
              <a:defRPr sz="512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120"/>
              <a:buFont typeface="Arial"/>
              <a:buNone/>
              <a:defRPr sz="512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120"/>
              <a:buFont typeface="Arial"/>
              <a:buNone/>
              <a:defRPr sz="512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120"/>
              <a:buFont typeface="Arial"/>
              <a:buNone/>
              <a:defRPr sz="512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120"/>
              <a:buFont typeface="Arial"/>
              <a:buNone/>
              <a:defRPr sz="512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120"/>
              <a:buFont typeface="Arial"/>
              <a:buNone/>
              <a:defRPr sz="512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2267431" y="8016240"/>
            <a:ext cx="13926023" cy="11790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797560" algn="l" rtl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8960"/>
              <a:buFont typeface="Arial"/>
              <a:buChar char="•"/>
              <a:defRPr sz="8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71628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7680"/>
              <a:buFont typeface="Arial"/>
              <a:buChar char="•"/>
              <a:defRPr sz="76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9436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Char char="•"/>
              <a:defRPr sz="5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9436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Char char="•"/>
              <a:defRPr sz="5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9436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Char char="•"/>
              <a:defRPr sz="5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9436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Char char="•"/>
              <a:defRPr sz="5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9436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Char char="•"/>
              <a:defRPr sz="5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94359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Char char="•"/>
              <a:defRPr sz="5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16664942" y="5379722"/>
            <a:ext cx="13994608" cy="2636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7680"/>
              <a:buFont typeface="Arial"/>
              <a:buNone/>
              <a:defRPr sz="768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None/>
              <a:defRPr sz="576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120"/>
              <a:buFont typeface="Arial"/>
              <a:buNone/>
              <a:defRPr sz="512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120"/>
              <a:buFont typeface="Arial"/>
              <a:buNone/>
              <a:defRPr sz="512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120"/>
              <a:buFont typeface="Arial"/>
              <a:buNone/>
              <a:defRPr sz="512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120"/>
              <a:buFont typeface="Arial"/>
              <a:buNone/>
              <a:defRPr sz="512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120"/>
              <a:buFont typeface="Arial"/>
              <a:buNone/>
              <a:defRPr sz="512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120"/>
              <a:buFont typeface="Arial"/>
              <a:buNone/>
              <a:defRPr sz="512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16664942" y="8016240"/>
            <a:ext cx="13994608" cy="11790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797560" algn="l" rtl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8960"/>
              <a:buFont typeface="Arial"/>
              <a:buChar char="•"/>
              <a:defRPr sz="8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71628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7680"/>
              <a:buFont typeface="Arial"/>
              <a:buChar char="•"/>
              <a:defRPr sz="76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9436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Char char="•"/>
              <a:defRPr sz="5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9436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Char char="•"/>
              <a:defRPr sz="5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9436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Char char="•"/>
              <a:defRPr sz="5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9436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Char char="•"/>
              <a:defRPr sz="5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9436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Char char="•"/>
              <a:defRPr sz="5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94359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Char char="•"/>
              <a:defRPr sz="5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2263140" y="20340325"/>
            <a:ext cx="7406640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10904220" y="20340325"/>
            <a:ext cx="11109960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23248620" y="20340325"/>
            <a:ext cx="7406640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2263140" y="1168405"/>
            <a:ext cx="28392119" cy="4241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80"/>
              <a:buFont typeface="Calibri"/>
              <a:buNone/>
              <a:defRPr sz="14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2263140" y="20340325"/>
            <a:ext cx="7406640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10904220" y="20340325"/>
            <a:ext cx="11109960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23248620" y="20340325"/>
            <a:ext cx="7406640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2263140" y="20340325"/>
            <a:ext cx="7406640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10904220" y="20340325"/>
            <a:ext cx="11109960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23248620" y="20340325"/>
            <a:ext cx="7406640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2267428" y="1463040"/>
            <a:ext cx="10617041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240"/>
              <a:buFont typeface="Calibri"/>
              <a:buNone/>
              <a:defRPr sz="102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13994608" y="3159765"/>
            <a:ext cx="16664939" cy="15595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878839" algn="l" rtl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10240"/>
              <a:buFont typeface="Arial"/>
              <a:buChar char="•"/>
              <a:defRPr sz="102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79756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960"/>
              <a:buFont typeface="Arial"/>
              <a:buChar char="•"/>
              <a:defRPr sz="8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71628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7680"/>
              <a:buFont typeface="Arial"/>
              <a:buChar char="•"/>
              <a:defRPr sz="76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6350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6350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6350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6350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2267428" y="6583680"/>
            <a:ext cx="10617041" cy="1219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5120"/>
              <a:buFont typeface="Arial"/>
              <a:buNone/>
              <a:defRPr sz="51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4480"/>
              <a:buFont typeface="Arial"/>
              <a:buNone/>
              <a:defRPr sz="4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Arial"/>
              <a:buNone/>
              <a:defRPr sz="38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2263140" y="20340325"/>
            <a:ext cx="7406640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10904220" y="20340325"/>
            <a:ext cx="11109960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23248620" y="20340325"/>
            <a:ext cx="7406640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2267428" y="1463040"/>
            <a:ext cx="10617041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240"/>
              <a:buFont typeface="Calibri"/>
              <a:buNone/>
              <a:defRPr sz="102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3994608" y="3159765"/>
            <a:ext cx="16664939" cy="15595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10240"/>
              <a:buFont typeface="Arial"/>
              <a:buNone/>
              <a:defRPr sz="102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960"/>
              <a:buFont typeface="Arial"/>
              <a:buNone/>
              <a:defRPr sz="8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7680"/>
              <a:buFont typeface="Arial"/>
              <a:buNone/>
              <a:defRPr sz="76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2267428" y="6583680"/>
            <a:ext cx="10617041" cy="1219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5120"/>
              <a:buFont typeface="Arial"/>
              <a:buNone/>
              <a:defRPr sz="51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4480"/>
              <a:buFont typeface="Arial"/>
              <a:buNone/>
              <a:defRPr sz="4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Arial"/>
              <a:buNone/>
              <a:defRPr sz="38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2263140" y="20340325"/>
            <a:ext cx="7406640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10904220" y="20340325"/>
            <a:ext cx="11109960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23248620" y="20340325"/>
            <a:ext cx="7406640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384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263140" y="1168405"/>
            <a:ext cx="28392119" cy="4241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80"/>
              <a:buFont typeface="Calibri"/>
              <a:buNone/>
              <a:defRPr sz="140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263140" y="5842000"/>
            <a:ext cx="28392119" cy="13924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797560" algn="l" rtl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8960"/>
              <a:buFont typeface="Arial"/>
              <a:buChar char="•"/>
              <a:defRPr sz="8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71628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7680"/>
              <a:buFont typeface="Arial"/>
              <a:buChar char="•"/>
              <a:defRPr sz="76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9436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Char char="•"/>
              <a:defRPr sz="5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9436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Char char="•"/>
              <a:defRPr sz="5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9436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Char char="•"/>
              <a:defRPr sz="5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9436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Char char="•"/>
              <a:defRPr sz="5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9436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Char char="•"/>
              <a:defRPr sz="5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94359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Char char="•"/>
              <a:defRPr sz="5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263140" y="20340325"/>
            <a:ext cx="7406640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0904220" y="20340325"/>
            <a:ext cx="11109960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48620" y="20340325"/>
            <a:ext cx="7406640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38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38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38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38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38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38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38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38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38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897932" y="884457"/>
            <a:ext cx="31089600" cy="20116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Shape 89"/>
          <p:cNvSpPr txBox="1"/>
          <p:nvPr/>
        </p:nvSpPr>
        <p:spPr>
          <a:xfrm>
            <a:off x="1631725" y="4224973"/>
            <a:ext cx="8984195" cy="5186766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2225" tIns="52225" rIns="52225" bIns="52225" anchor="t" anchorCtr="0">
            <a:noAutofit/>
          </a:bodyPr>
          <a:lstStyle/>
          <a:p>
            <a:pPr marL="342900" marR="0" lvl="0" indent="-21228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57"/>
              <a:buFont typeface="Arial"/>
              <a:buNone/>
            </a:pPr>
            <a:endParaRPr sz="2057" dirty="0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marL="342900" marR="0" lvl="0" indent="-21228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57"/>
              <a:buFont typeface="Arial"/>
              <a:buNone/>
            </a:pPr>
            <a:endParaRPr sz="2057" dirty="0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EB Garamond SemiBold"/>
                <a:ea typeface="EB Garamond SemiBold"/>
                <a:cs typeface="Times New Roman" panose="02020603050405020304" pitchFamily="18" charset="0"/>
                <a:sym typeface="EB Garamond SemiBold"/>
              </a:rPr>
              <a:t>Up to 80% of stabled horses experience respiratory disorders (i.e. Asthma, COPD, etc.)[1]</a:t>
            </a:r>
            <a:endParaRPr sz="2800" dirty="0">
              <a:solidFill>
                <a:schemeClr val="dk1"/>
              </a:solidFill>
              <a:latin typeface="EB Garamond SemiBold"/>
              <a:ea typeface="EB Garamond SemiBold"/>
              <a:cs typeface="Times New Roman" panose="02020603050405020304" pitchFamily="18" charset="0"/>
              <a:sym typeface="EB Garamond SemiBold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EB Garamond SemiBold"/>
                <a:ea typeface="EB Garamond SemiBold"/>
                <a:cs typeface="Times New Roman" panose="02020603050405020304" pitchFamily="18" charset="0"/>
                <a:sym typeface="EB Garamond SemiBold"/>
              </a:rPr>
              <a:t>Horses are obligatory nose breathers, causing increased sensitivity, particle accumulation, and nasal obstruction [2]</a:t>
            </a:r>
            <a:endParaRPr sz="2800" b="0" i="0" u="none" strike="noStrike" cap="none" dirty="0">
              <a:solidFill>
                <a:schemeClr val="dk1"/>
              </a:solidFill>
              <a:latin typeface="EB Garamond SemiBold"/>
              <a:ea typeface="EB Garamond SemiBold"/>
              <a:cs typeface="Times New Roman" panose="02020603050405020304" pitchFamily="18" charset="0"/>
              <a:sym typeface="EB Garamond SemiBold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EB Garamond SemiBold"/>
                <a:ea typeface="EB Garamond SemiBold"/>
                <a:cs typeface="Times New Roman" panose="02020603050405020304" pitchFamily="18" charset="0"/>
                <a:sym typeface="EB Garamond SemiBold"/>
              </a:rPr>
              <a:t>Current respiratory measurement techniques are invasive, large, or expensive (~$8000.00/device)[3]</a:t>
            </a:r>
            <a:endParaRPr sz="2800" dirty="0">
              <a:solidFill>
                <a:schemeClr val="dk1"/>
              </a:solidFill>
              <a:latin typeface="EB Garamond SemiBold"/>
              <a:ea typeface="EB Garamond SemiBold"/>
              <a:cs typeface="Times New Roman" panose="02020603050405020304" pitchFamily="18" charset="0"/>
              <a:sym typeface="EB Garamond SemiBold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EB Garamond SemiBold"/>
                <a:ea typeface="EB Garamond SemiBold"/>
                <a:cs typeface="Times New Roman" panose="02020603050405020304" pitchFamily="18" charset="0"/>
                <a:sym typeface="EB Garamond SemiBold"/>
              </a:rPr>
              <a:t>Current design also presents hazards being heavy and cumbersome being hazardous an ineffective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</a:pPr>
            <a:endParaRPr sz="2800" dirty="0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</p:txBody>
      </p:sp>
      <p:sp>
        <p:nvSpPr>
          <p:cNvPr id="90" name="Shape 90"/>
          <p:cNvSpPr txBox="1"/>
          <p:nvPr/>
        </p:nvSpPr>
        <p:spPr>
          <a:xfrm>
            <a:off x="1628225" y="4224950"/>
            <a:ext cx="9007200" cy="634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52225" tIns="52225" rIns="52225" bIns="522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Introduction</a:t>
            </a:r>
            <a:endParaRPr sz="3800" b="1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91" name="Shape 91" descr="Image result for tufts cummings school of veterinary medic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1430" y="1557592"/>
            <a:ext cx="8694288" cy="1581912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/>
          <p:nvPr/>
        </p:nvSpPr>
        <p:spPr>
          <a:xfrm>
            <a:off x="1628225" y="12542021"/>
            <a:ext cx="9007199" cy="77910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2225" tIns="52225" rIns="52225" bIns="522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29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Test and approve sensor from previous MQP group</a:t>
            </a:r>
            <a:endParaRPr sz="2800" dirty="0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Create preliminary mask designs based on decision matrix provided by sponsor DVM. </a:t>
            </a:r>
            <a:r>
              <a:rPr lang="en-US" sz="2800" dirty="0" err="1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Mazan</a:t>
            </a:r>
            <a:r>
              <a:rPr lang="en-US" sz="2800" dirty="0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 </a:t>
            </a:r>
            <a:endParaRPr sz="2800" dirty="0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marL="604144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Reduce size and extension from horse’s nostrils, reduce weight with appropriate material selection, reduce cost in sensor and mask design, ensure mask is breathable and cleanable</a:t>
            </a:r>
            <a:endParaRPr sz="2800" dirty="0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Select final materials through visualization, mechanical testing, and comparison </a:t>
            </a:r>
            <a:endParaRPr sz="2800" dirty="0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Test mask for breathability and flow distribution with human sized mask</a:t>
            </a:r>
            <a:endParaRPr sz="2800" b="0" i="0" u="none" strike="noStrike" cap="none" dirty="0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Optimize LabView code for data recording and presentation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Create proposed methods for future iterations and wireless testing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endParaRPr sz="2800" dirty="0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</p:txBody>
      </p:sp>
      <p:sp>
        <p:nvSpPr>
          <p:cNvPr id="93" name="Shape 93"/>
          <p:cNvSpPr txBox="1"/>
          <p:nvPr/>
        </p:nvSpPr>
        <p:spPr>
          <a:xfrm>
            <a:off x="1638536" y="12542020"/>
            <a:ext cx="8996887" cy="61922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52225" tIns="52225" rIns="52225" bIns="522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Methods</a:t>
            </a:r>
            <a:endParaRPr sz="3800" b="1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94" name="Shape 94"/>
          <p:cNvSpPr txBox="1"/>
          <p:nvPr/>
        </p:nvSpPr>
        <p:spPr>
          <a:xfrm>
            <a:off x="1647719" y="9684111"/>
            <a:ext cx="8987703" cy="668235"/>
          </a:xfrm>
          <a:prstGeom prst="rect">
            <a:avLst/>
          </a:prstGeom>
          <a:solidFill>
            <a:srgbClr val="C00000"/>
          </a:solidFill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2225" tIns="52225" rIns="52225" bIns="522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>
                <a:solidFill>
                  <a:srgbClr val="FFFFFF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Statement of Purpose</a:t>
            </a:r>
            <a:endParaRPr sz="3800" b="1">
              <a:solidFill>
                <a:srgbClr val="FFFFFF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</p:txBody>
      </p:sp>
      <p:sp>
        <p:nvSpPr>
          <p:cNvPr id="95" name="Shape 95"/>
          <p:cNvSpPr txBox="1"/>
          <p:nvPr/>
        </p:nvSpPr>
        <p:spPr>
          <a:xfrm>
            <a:off x="1647725" y="10352347"/>
            <a:ext cx="8987698" cy="19173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2225" tIns="52225" rIns="52225" bIns="52225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Develop an affordable, accurate, and durable respiratory monitor and mask to measure and display the breathing function of horses for clinical and civilian applications.</a:t>
            </a:r>
            <a:endParaRPr sz="2800" dirty="0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</p:txBody>
      </p:sp>
      <p:pic>
        <p:nvPicPr>
          <p:cNvPr id="96" name="Shape 96" descr="https://lh6.googleusercontent.com/Rc6CWC2du6XKyFneEuk5HHo47DZggu3mMe5vW8bSxlXvsLvoUZSA2lMrCBP4AqJ_Svs6vJm-Qay_w-S7SVuQjNEgS3UMZYOpNaZbPonDWvpTXhdlhaigVQf8yagNNQ5t6qJyYpCe"/>
          <p:cNvPicPr preferRelativeResize="0"/>
          <p:nvPr/>
        </p:nvPicPr>
        <p:blipFill rotWithShape="1">
          <a:blip r:embed="rId4">
            <a:alphaModFix/>
          </a:blip>
          <a:srcRect l="39936" t="26774" r="24324" b="27523"/>
          <a:stretch/>
        </p:blipFill>
        <p:spPr>
          <a:xfrm>
            <a:off x="11158162" y="9030775"/>
            <a:ext cx="5527716" cy="543480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/>
        </p:nvSpPr>
        <p:spPr>
          <a:xfrm>
            <a:off x="11158150" y="4296249"/>
            <a:ext cx="10548354" cy="4429102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2225" tIns="52225" rIns="52225" bIns="52225" anchor="t" anchorCtr="0">
            <a:noAutofit/>
          </a:bodyPr>
          <a:lstStyle/>
          <a:p>
            <a:pPr marL="342900" marR="0" lvl="0" indent="-21228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57"/>
              <a:buFont typeface="Arial"/>
              <a:buNone/>
            </a:pPr>
            <a:endParaRPr sz="2057" dirty="0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marL="342900" marR="0" lvl="0" indent="-21228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57"/>
              <a:buFont typeface="Arial"/>
              <a:buNone/>
            </a:pPr>
            <a:endParaRPr sz="2057" dirty="0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Frame composed of 3D printed acrylonitrile butadiene styrene (ABS) </a:t>
            </a:r>
            <a:endParaRPr sz="2800" dirty="0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marL="718444" marR="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B Garamond SemiBold"/>
              <a:buChar char="•"/>
            </a:pPr>
            <a:r>
              <a:rPr lang="en-US" sz="2800" dirty="0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High compressive strength and lightweight</a:t>
            </a:r>
            <a:endParaRPr sz="2800" dirty="0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marL="718444" marR="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B Garamond SemiBold"/>
              <a:buChar char="•"/>
            </a:pPr>
            <a:r>
              <a:rPr lang="en-US" sz="2800" dirty="0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Cost competitive and easily manufacturable</a:t>
            </a:r>
            <a:endParaRPr sz="2800" dirty="0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B Garamond SemiBold"/>
              <a:buChar char="•"/>
            </a:pPr>
            <a:r>
              <a:rPr lang="en-US" sz="2800" dirty="0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Mesh composed of neoprene fabric</a:t>
            </a:r>
            <a:endParaRPr sz="2800" dirty="0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marL="718444" marR="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B Garamond SemiBold"/>
              <a:buChar char="•"/>
            </a:pPr>
            <a:r>
              <a:rPr lang="en-US" sz="2800" dirty="0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Water resistant, high in tensile stress, and breathable</a:t>
            </a:r>
            <a:endParaRPr sz="2800" dirty="0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B Garamond SemiBold"/>
              <a:buChar char="•"/>
            </a:pPr>
            <a:r>
              <a:rPr lang="en-US" sz="2800" dirty="0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LabVIEW code simplified for digital output and Excel data acquisition. Simplified user input and display for operation</a:t>
            </a:r>
            <a:endParaRPr sz="2800" dirty="0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</p:txBody>
      </p:sp>
      <p:sp>
        <p:nvSpPr>
          <p:cNvPr id="98" name="Shape 98"/>
          <p:cNvSpPr txBox="1"/>
          <p:nvPr/>
        </p:nvSpPr>
        <p:spPr>
          <a:xfrm>
            <a:off x="11158149" y="4296251"/>
            <a:ext cx="10548355" cy="5628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52225" tIns="52225" rIns="52225" bIns="522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 dirty="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Final Design</a:t>
            </a:r>
            <a:endParaRPr sz="3800" b="1" dirty="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99" name="Shape 99"/>
          <p:cNvSpPr txBox="1"/>
          <p:nvPr/>
        </p:nvSpPr>
        <p:spPr>
          <a:xfrm>
            <a:off x="22241088" y="16715550"/>
            <a:ext cx="8935200" cy="36174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2225" tIns="52225" rIns="52225" bIns="52225" anchor="t" anchorCtr="0">
            <a:noAutofit/>
          </a:bodyPr>
          <a:lstStyle/>
          <a:p>
            <a:pPr marL="342900" marR="0" lvl="0" indent="-21228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57"/>
              <a:buFont typeface="Arial"/>
              <a:buNone/>
            </a:pPr>
            <a:endParaRPr sz="2057" dirty="0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marL="342900" marR="0" lvl="0" indent="-21228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57"/>
              <a:buFont typeface="Arial"/>
              <a:buNone/>
            </a:pPr>
            <a:endParaRPr sz="2057" dirty="0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[1] </a:t>
            </a:r>
            <a:r>
              <a:rPr lang="en-US" sz="2600" dirty="0" err="1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Mazan</a:t>
            </a:r>
            <a:r>
              <a:rPr lang="en-US" sz="2600" dirty="0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, D.VM., Cummings Veterinary Medical Center, 2016. </a:t>
            </a:r>
            <a:endParaRPr sz="2600" dirty="0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[2] Robinson, N. E. (2003). Inflammatory airway disease: defining the syndrome. Conclusions of the </a:t>
            </a:r>
            <a:r>
              <a:rPr lang="en-US" sz="2600" dirty="0" err="1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Havemeyer</a:t>
            </a:r>
            <a:r>
              <a:rPr lang="en-US" sz="2600" dirty="0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 Workshop. Equine Veterinary Education, 15(2), 61-63.</a:t>
            </a:r>
            <a:endParaRPr sz="2600" dirty="0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marL="4572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[3] </a:t>
            </a:r>
            <a:r>
              <a:rPr lang="en-US" sz="2600" dirty="0" err="1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Mazan</a:t>
            </a:r>
            <a:r>
              <a:rPr lang="en-US" sz="2600" dirty="0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, D.VM., Personal Communication, 2017. </a:t>
            </a:r>
            <a:endParaRPr sz="2600" dirty="0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57"/>
              <a:buFont typeface="Arial"/>
              <a:buNone/>
            </a:pPr>
            <a:endParaRPr sz="2057" dirty="0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</p:txBody>
      </p:sp>
      <p:sp>
        <p:nvSpPr>
          <p:cNvPr id="100" name="Shape 100"/>
          <p:cNvSpPr txBox="1"/>
          <p:nvPr/>
        </p:nvSpPr>
        <p:spPr>
          <a:xfrm>
            <a:off x="22237613" y="16715549"/>
            <a:ext cx="8938500" cy="631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52225" tIns="52225" rIns="52225" bIns="522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References</a:t>
            </a:r>
            <a:endParaRPr sz="3800" b="1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01" name="Shape 101"/>
          <p:cNvSpPr txBox="1"/>
          <p:nvPr/>
        </p:nvSpPr>
        <p:spPr>
          <a:xfrm>
            <a:off x="10874013" y="14225358"/>
            <a:ext cx="6096000" cy="9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Fig 1: </a:t>
            </a:r>
            <a:r>
              <a:rPr lang="en-US" sz="2800" b="1" dirty="0" err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Solidworks</a:t>
            </a:r>
            <a:r>
              <a:rPr lang="en-US" sz="2800" b="1" dirty="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Model</a:t>
            </a:r>
            <a:endParaRPr sz="2800" b="1" dirty="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02" name="Shape 102"/>
          <p:cNvSpPr txBox="1"/>
          <p:nvPr/>
        </p:nvSpPr>
        <p:spPr>
          <a:xfrm>
            <a:off x="22241086" y="12197775"/>
            <a:ext cx="8935200" cy="42930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2225" tIns="52225" rIns="52225" bIns="52225" anchor="t" anchorCtr="0">
            <a:noAutofit/>
          </a:bodyPr>
          <a:lstStyle/>
          <a:p>
            <a:pPr marL="342900" marR="0" lvl="0" indent="-21228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57"/>
              <a:buFont typeface="Arial"/>
              <a:buNone/>
            </a:pPr>
            <a:endParaRPr sz="2057" dirty="0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marL="342900" marR="0" lvl="0" indent="-21228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57"/>
              <a:buFont typeface="Arial"/>
              <a:buNone/>
            </a:pPr>
            <a:endParaRPr sz="2057" dirty="0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marL="457200" lvl="0" indent="-406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dirty="0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Include Respiratory Inductance Plethysmography bands to system</a:t>
            </a:r>
            <a:endParaRPr sz="2800" dirty="0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marL="457200" lvl="0" indent="-406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B Garamond SemiBold"/>
              <a:buChar char="•"/>
            </a:pPr>
            <a:r>
              <a:rPr lang="en-US" sz="2800" dirty="0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Design attachment for DAQ box on the saddle/bridle for testing</a:t>
            </a:r>
            <a:endParaRPr sz="2800" dirty="0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marL="457200" lvl="0" indent="-406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B Garamond SemiBold"/>
              <a:buChar char="•"/>
            </a:pPr>
            <a:r>
              <a:rPr lang="en-US" sz="2800" dirty="0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Design portable alternative using an Arduino or similar device for wireless data collection</a:t>
            </a:r>
            <a:endParaRPr sz="2800" dirty="0"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marL="457200" lvl="0" indent="-406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B Garamond SemiBold"/>
              <a:buChar char="•"/>
            </a:pPr>
            <a:r>
              <a:rPr lang="en-US" sz="2800" dirty="0">
                <a:latin typeface="EB Garamond SemiBold"/>
                <a:ea typeface="EB Garamond SemiBold"/>
                <a:cs typeface="EB Garamond SemiBold"/>
                <a:sym typeface="EB Garamond SemiBold"/>
              </a:rPr>
              <a:t>Test the sensor and mask on horses to gauge response to the system in action</a:t>
            </a:r>
            <a:endParaRPr sz="2057" dirty="0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</p:txBody>
      </p:sp>
      <p:sp>
        <p:nvSpPr>
          <p:cNvPr id="103" name="Shape 103"/>
          <p:cNvSpPr txBox="1"/>
          <p:nvPr/>
        </p:nvSpPr>
        <p:spPr>
          <a:xfrm>
            <a:off x="22237617" y="12197776"/>
            <a:ext cx="8938500" cy="631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52225" tIns="52225" rIns="52225" bIns="522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 dirty="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Future Work</a:t>
            </a:r>
            <a:endParaRPr sz="3800" b="1" dirty="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04" name="Shape 10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283425" y="4224950"/>
            <a:ext cx="8935200" cy="2991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/>
          <p:nvPr/>
        </p:nvSpPr>
        <p:spPr>
          <a:xfrm>
            <a:off x="21937075" y="11555825"/>
            <a:ext cx="96279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Fig 3 and 4: Tensile Testing and Flow Test</a:t>
            </a:r>
            <a:endParaRPr sz="2800" b="1" dirty="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10249500" y="1229674"/>
            <a:ext cx="15085500" cy="27692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52225" tIns="52225" rIns="52225" bIns="522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b="1" dirty="0">
                <a:solidFill>
                  <a:srgbClr val="FFFFFF"/>
                </a:solidFill>
                <a:latin typeface="Times New Roman" panose="02020603050405020304" pitchFamily="18" charset="0"/>
                <a:ea typeface="EB Garamond"/>
                <a:cs typeface="Times New Roman" panose="02020603050405020304" pitchFamily="18" charset="0"/>
                <a:sym typeface="EB Garamond"/>
              </a:rPr>
              <a:t>Equine Lung Function Testing</a:t>
            </a:r>
            <a:endParaRPr sz="5500" b="1" dirty="0">
              <a:solidFill>
                <a:srgbClr val="FFFFFF"/>
              </a:solidFill>
              <a:latin typeface="Times New Roman" panose="02020603050405020304" pitchFamily="18" charset="0"/>
              <a:ea typeface="EB Garamond"/>
              <a:cs typeface="Times New Roman" panose="02020603050405020304" pitchFamily="18" charset="0"/>
              <a:sym typeface="EB Garamon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dirty="0">
                <a:solidFill>
                  <a:srgbClr val="FFFFFF"/>
                </a:solidFill>
                <a:latin typeface="Times New Roman" panose="02020603050405020304" pitchFamily="18" charset="0"/>
                <a:ea typeface="EB Garamond"/>
                <a:cs typeface="Times New Roman" panose="02020603050405020304" pitchFamily="18" charset="0"/>
                <a:sym typeface="EB Garamond"/>
              </a:rPr>
              <a:t>David Frederick</a:t>
            </a:r>
            <a:r>
              <a:rPr lang="en-US" sz="3800" baseline="30000" dirty="0">
                <a:solidFill>
                  <a:srgbClr val="FFFFFF"/>
                </a:solidFill>
                <a:latin typeface="Times New Roman" panose="02020603050405020304" pitchFamily="18" charset="0"/>
                <a:ea typeface="EB Garamond"/>
                <a:cs typeface="Times New Roman" panose="02020603050405020304" pitchFamily="18" charset="0"/>
                <a:sym typeface="EB Garamond"/>
              </a:rPr>
              <a:t>2</a:t>
            </a:r>
            <a:r>
              <a:rPr lang="en-US" sz="3800" dirty="0">
                <a:solidFill>
                  <a:srgbClr val="FFFFFF"/>
                </a:solidFill>
                <a:latin typeface="Times New Roman" panose="02020603050405020304" pitchFamily="18" charset="0"/>
                <a:ea typeface="EB Garamond"/>
                <a:cs typeface="Times New Roman" panose="02020603050405020304" pitchFamily="18" charset="0"/>
                <a:sym typeface="EB Garamond"/>
              </a:rPr>
              <a:t>, Brandon Hoghaug</a:t>
            </a:r>
            <a:r>
              <a:rPr lang="en-US" sz="3800" baseline="30000" dirty="0">
                <a:solidFill>
                  <a:schemeClr val="lt1"/>
                </a:solidFill>
                <a:latin typeface="Times New Roman" panose="02020603050405020304" pitchFamily="18" charset="0"/>
                <a:ea typeface="EB Garamond"/>
                <a:cs typeface="Times New Roman" panose="02020603050405020304" pitchFamily="18" charset="0"/>
                <a:sym typeface="EB Garamond"/>
              </a:rPr>
              <a:t>1,2</a:t>
            </a:r>
            <a:r>
              <a:rPr lang="en-US" sz="3800" dirty="0">
                <a:solidFill>
                  <a:schemeClr val="lt1"/>
                </a:solidFill>
                <a:latin typeface="Times New Roman" panose="02020603050405020304" pitchFamily="18" charset="0"/>
                <a:ea typeface="EB Garamond"/>
                <a:cs typeface="Times New Roman" panose="02020603050405020304" pitchFamily="18" charset="0"/>
                <a:sym typeface="EB Garamond"/>
              </a:rPr>
              <a:t>,  Justin Shanahan</a:t>
            </a:r>
            <a:r>
              <a:rPr lang="en-US" sz="3800" baseline="30000" dirty="0">
                <a:solidFill>
                  <a:schemeClr val="lt1"/>
                </a:solidFill>
                <a:latin typeface="Times New Roman" panose="02020603050405020304" pitchFamily="18" charset="0"/>
                <a:ea typeface="EB Garamond"/>
                <a:cs typeface="Times New Roman" panose="02020603050405020304" pitchFamily="18" charset="0"/>
                <a:sym typeface="EB Garamond"/>
              </a:rPr>
              <a:t>1,2</a:t>
            </a:r>
            <a:r>
              <a:rPr lang="en-US" sz="3800" dirty="0">
                <a:solidFill>
                  <a:schemeClr val="lt1"/>
                </a:solidFill>
                <a:latin typeface="Times New Roman" panose="02020603050405020304" pitchFamily="18" charset="0"/>
                <a:ea typeface="EB Garamond"/>
                <a:cs typeface="Times New Roman" panose="02020603050405020304" pitchFamily="18" charset="0"/>
                <a:sym typeface="EB Garamond"/>
              </a:rPr>
              <a:t>, and Aaron Weeks</a:t>
            </a:r>
            <a:r>
              <a:rPr lang="en-US" sz="3800" baseline="30000" dirty="0">
                <a:solidFill>
                  <a:schemeClr val="lt1"/>
                </a:solidFill>
                <a:latin typeface="Times New Roman" panose="02020603050405020304" pitchFamily="18" charset="0"/>
                <a:ea typeface="EB Garamond"/>
                <a:cs typeface="Times New Roman" panose="02020603050405020304" pitchFamily="18" charset="0"/>
                <a:sym typeface="EB Garamond"/>
              </a:rPr>
              <a:t>1</a:t>
            </a:r>
            <a:endParaRPr sz="3800" baseline="30000" dirty="0">
              <a:solidFill>
                <a:schemeClr val="lt1"/>
              </a:solidFill>
              <a:latin typeface="Times New Roman" panose="02020603050405020304" pitchFamily="18" charset="0"/>
              <a:ea typeface="EB Garamond"/>
              <a:cs typeface="Times New Roman" panose="02020603050405020304" pitchFamily="18" charset="0"/>
              <a:sym typeface="EB Garamo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800" dirty="0">
                <a:solidFill>
                  <a:schemeClr val="lt1"/>
                </a:solidFill>
                <a:latin typeface="Times New Roman" panose="02020603050405020304" pitchFamily="18" charset="0"/>
                <a:ea typeface="EB Garamond"/>
                <a:cs typeface="Times New Roman" panose="02020603050405020304" pitchFamily="18" charset="0"/>
                <a:sym typeface="EB Garamond"/>
              </a:rPr>
              <a:t>Department of Mechanical Engineering</a:t>
            </a:r>
            <a:r>
              <a:rPr lang="en-US" sz="3800" baseline="30000" dirty="0">
                <a:solidFill>
                  <a:schemeClr val="lt1"/>
                </a:solidFill>
                <a:latin typeface="Times New Roman" panose="02020603050405020304" pitchFamily="18" charset="0"/>
                <a:ea typeface="EB Garamond"/>
                <a:cs typeface="Times New Roman" panose="02020603050405020304" pitchFamily="18" charset="0"/>
                <a:sym typeface="EB Garamond"/>
              </a:rPr>
              <a:t>1</a:t>
            </a:r>
            <a:r>
              <a:rPr lang="en-US" sz="3800" dirty="0">
                <a:solidFill>
                  <a:schemeClr val="lt1"/>
                </a:solidFill>
                <a:latin typeface="Times New Roman" panose="02020603050405020304" pitchFamily="18" charset="0"/>
                <a:ea typeface="EB Garamond"/>
                <a:cs typeface="Times New Roman" panose="02020603050405020304" pitchFamily="18" charset="0"/>
                <a:sym typeface="EB Garamond"/>
              </a:rPr>
              <a:t> and Biomedical Engineering</a:t>
            </a:r>
            <a:r>
              <a:rPr lang="en-US" sz="3800" baseline="30000" dirty="0">
                <a:solidFill>
                  <a:schemeClr val="lt1"/>
                </a:solidFill>
                <a:latin typeface="Times New Roman" panose="02020603050405020304" pitchFamily="18" charset="0"/>
                <a:ea typeface="EB Garamond"/>
                <a:cs typeface="Times New Roman" panose="02020603050405020304" pitchFamily="18" charset="0"/>
                <a:sym typeface="EB Garamond"/>
              </a:rPr>
              <a:t>2</a:t>
            </a:r>
            <a:endParaRPr sz="3800" baseline="30000" dirty="0">
              <a:solidFill>
                <a:schemeClr val="lt1"/>
              </a:solidFill>
              <a:latin typeface="Times New Roman" panose="02020603050405020304" pitchFamily="18" charset="0"/>
              <a:ea typeface="EB Garamond"/>
              <a:cs typeface="Times New Roman" panose="02020603050405020304" pitchFamily="18" charset="0"/>
              <a:sym typeface="EB Garamon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800" baseline="30000" dirty="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11158150" y="14907125"/>
            <a:ext cx="10495073" cy="54348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2225" tIns="52225" rIns="52225" bIns="52225" anchor="t" anchorCtr="0">
            <a:noAutofit/>
          </a:bodyPr>
          <a:lstStyle/>
          <a:p>
            <a:pPr marL="342900" marR="0" lvl="0" indent="-21228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57"/>
              <a:buFont typeface="Arial"/>
              <a:buNone/>
            </a:pPr>
            <a:endParaRPr sz="2057" dirty="0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57"/>
              <a:buFont typeface="Arial"/>
              <a:buNone/>
            </a:pPr>
            <a:endParaRPr sz="2057" dirty="0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ABS tested in 3pt bending in Instron 5543 for force to failure, stress, and energy to fracture </a:t>
            </a:r>
            <a:endParaRPr sz="2800" dirty="0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B Garamond SemiBold"/>
              <a:buChar char="•"/>
            </a:pPr>
            <a:r>
              <a:rPr lang="en-US" sz="2800" dirty="0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Neoprene fabric tensile tested in Instron 5543 for force to failure, stress, and energy to fracture (See Fig, 3) </a:t>
            </a:r>
            <a:endParaRPr sz="2800" dirty="0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B Garamond SemiBold"/>
              <a:buChar char="•"/>
            </a:pPr>
            <a:r>
              <a:rPr lang="en-US" sz="2800" dirty="0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Neoprene fabric is tested for water resistance with contact angle test</a:t>
            </a:r>
            <a:endParaRPr sz="2800" dirty="0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B Garamond SemiBold"/>
              <a:buChar char="•"/>
            </a:pPr>
            <a:r>
              <a:rPr lang="en-US" sz="2800" dirty="0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 Mask comfort and breathability is tested with a miniature version of final design demonstrated in fig. 1 for human trial </a:t>
            </a:r>
            <a:endParaRPr sz="2800" dirty="0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B Garamond SemiBold"/>
              <a:buChar char="•"/>
            </a:pPr>
            <a:r>
              <a:rPr lang="en-US" sz="2800" dirty="0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Data is collected on human breathing volume and compared to measure accuracy of the system (See Fig. 4)</a:t>
            </a:r>
            <a:endParaRPr sz="2800" dirty="0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</p:txBody>
      </p:sp>
      <p:sp>
        <p:nvSpPr>
          <p:cNvPr id="108" name="Shape 108"/>
          <p:cNvSpPr txBox="1"/>
          <p:nvPr/>
        </p:nvSpPr>
        <p:spPr>
          <a:xfrm>
            <a:off x="11158150" y="14907125"/>
            <a:ext cx="10494900" cy="634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52225" tIns="52225" rIns="52225" bIns="522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b="1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Testing</a:t>
            </a:r>
            <a:endParaRPr sz="3800" b="1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6">
            <a:alphaModFix/>
          </a:blip>
          <a:srcRect t="23198" b="13297"/>
          <a:stretch/>
        </p:blipFill>
        <p:spPr>
          <a:xfrm>
            <a:off x="25568800" y="1233825"/>
            <a:ext cx="6095997" cy="2991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 rotWithShape="1">
          <a:blip r:embed="rId7">
            <a:alphaModFix/>
          </a:blip>
          <a:srcRect l="15288" r="5822" b="23913"/>
          <a:stretch/>
        </p:blipFill>
        <p:spPr>
          <a:xfrm>
            <a:off x="17800575" y="9030775"/>
            <a:ext cx="3852659" cy="504647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/>
        </p:nvSpPr>
        <p:spPr>
          <a:xfrm>
            <a:off x="16678888" y="14185283"/>
            <a:ext cx="6096000" cy="9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Fig 2: Final Mask</a:t>
            </a:r>
            <a:endParaRPr sz="2800" b="1" dirty="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12" name="Shape 11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986412" y="7216102"/>
            <a:ext cx="5440938" cy="429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506</Words>
  <Application>Microsoft Office PowerPoint</Application>
  <PresentationFormat>Custom</PresentationFormat>
  <Paragraphs>55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EB Garamond SemiBold</vt:lpstr>
      <vt:lpstr>EB Garamond</vt:lpstr>
      <vt:lpstr>Times New Roman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Shanahan</dc:creator>
  <cp:lastModifiedBy>Shanahan, Justin Louis</cp:lastModifiedBy>
  <cp:revision>6</cp:revision>
  <dcterms:modified xsi:type="dcterms:W3CDTF">2018-04-17T15:11:56Z</dcterms:modified>
</cp:coreProperties>
</file>