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32918400" cx="43891200"/>
  <p:notesSz cx="7315200" cy="9601200"/>
  <p:embeddedFontLst>
    <p:embeddedFont>
      <p:font typeface="Play"/>
      <p:regular r:id="rId7"/>
      <p:bold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9" roundtripDataSignature="AMtx7miIlr8Ge21Z8UxO1RkZCDoSrWIN0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802A0D64-7C7E-4ADC-B5DE-F291A3EFE57C}">
  <a:tblStyle styleId="{802A0D64-7C7E-4ADC-B5DE-F291A3EFE57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Play-regular.fntdata"/><Relationship Id="rId8" Type="http://schemas.openxmlformats.org/officeDocument/2006/relationships/font" Target="fonts/Play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19425" y="720075"/>
            <a:ext cx="4877025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731500" y="4560550"/>
            <a:ext cx="5852150" cy="43205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731500" y="4560550"/>
            <a:ext cx="5852150" cy="43205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219425" y="720075"/>
            <a:ext cx="4877025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3291840" y="5387342"/>
            <a:ext cx="37307520" cy="1146048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800"/>
              <a:buFont typeface="Play"/>
              <a:buNone/>
              <a:defRPr sz="28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5486400" y="17289782"/>
            <a:ext cx="32918400" cy="79476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4800"/>
              </a:spcBef>
              <a:spcAft>
                <a:spcPts val="0"/>
              </a:spcAft>
              <a:buClr>
                <a:schemeClr val="dk1"/>
              </a:buClr>
              <a:buSzPts val="11520"/>
              <a:buNone/>
              <a:defRPr sz="11520"/>
            </a:lvl1pPr>
            <a:lvl2pPr lvl="1" algn="ctr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9600"/>
              <a:buNone/>
              <a:defRPr sz="9600"/>
            </a:lvl2pPr>
            <a:lvl3pPr lvl="2" algn="ctr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8640"/>
              <a:buNone/>
              <a:defRPr sz="8640"/>
            </a:lvl3pPr>
            <a:lvl4pPr lvl="3" algn="ctr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7680"/>
              <a:buNone/>
              <a:defRPr sz="7680"/>
            </a:lvl4pPr>
            <a:lvl5pPr lvl="4" algn="ctr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7680"/>
              <a:buNone/>
              <a:defRPr sz="7680"/>
            </a:lvl5pPr>
            <a:lvl6pPr lvl="5" algn="ctr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7680"/>
              <a:buNone/>
              <a:defRPr sz="7680"/>
            </a:lvl6pPr>
            <a:lvl7pPr lvl="6" algn="ctr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7680"/>
              <a:buNone/>
              <a:defRPr sz="7680"/>
            </a:lvl7pPr>
            <a:lvl8pPr lvl="7" algn="ctr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7680"/>
              <a:buNone/>
              <a:defRPr sz="7680"/>
            </a:lvl8pPr>
            <a:lvl9pPr lvl="8" algn="ctr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7680"/>
              <a:buNone/>
              <a:defRPr sz="7680"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11502389" y="278131"/>
            <a:ext cx="20886422" cy="378561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4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22193251" y="10968991"/>
            <a:ext cx="27896822" cy="9464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2990851" y="1779271"/>
            <a:ext cx="27896822" cy="278434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4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4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2994662" y="8206749"/>
            <a:ext cx="37856160" cy="136931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800"/>
              <a:buFont typeface="Play"/>
              <a:buNone/>
              <a:defRPr sz="28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2994662" y="22029429"/>
            <a:ext cx="37856160" cy="72008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4800"/>
              </a:spcBef>
              <a:spcAft>
                <a:spcPts val="0"/>
              </a:spcAft>
              <a:buClr>
                <a:srgbClr val="757575"/>
              </a:buClr>
              <a:buSzPts val="11520"/>
              <a:buNone/>
              <a:defRPr sz="11520">
                <a:solidFill>
                  <a:srgbClr val="757575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rgbClr val="757575"/>
              </a:buClr>
              <a:buSzPts val="9600"/>
              <a:buNone/>
              <a:defRPr sz="9600">
                <a:solidFill>
                  <a:srgbClr val="757575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rgbClr val="757575"/>
              </a:buClr>
              <a:buSzPts val="8640"/>
              <a:buNone/>
              <a:defRPr sz="8640">
                <a:solidFill>
                  <a:srgbClr val="757575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rgbClr val="757575"/>
              </a:buClr>
              <a:buSzPts val="7680"/>
              <a:buNone/>
              <a:defRPr sz="7680">
                <a:solidFill>
                  <a:srgbClr val="757575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rgbClr val="757575"/>
              </a:buClr>
              <a:buSzPts val="7680"/>
              <a:buNone/>
              <a:defRPr sz="7680">
                <a:solidFill>
                  <a:srgbClr val="757575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rgbClr val="757575"/>
              </a:buClr>
              <a:buSzPts val="7680"/>
              <a:buNone/>
              <a:defRPr sz="7680">
                <a:solidFill>
                  <a:srgbClr val="757575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rgbClr val="757575"/>
              </a:buClr>
              <a:buSzPts val="7680"/>
              <a:buNone/>
              <a:defRPr sz="7680">
                <a:solidFill>
                  <a:srgbClr val="757575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rgbClr val="757575"/>
              </a:buClr>
              <a:buSzPts val="7680"/>
              <a:buNone/>
              <a:defRPr sz="7680">
                <a:solidFill>
                  <a:srgbClr val="757575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rgbClr val="757575"/>
              </a:buClr>
              <a:buSzPts val="7680"/>
              <a:buNone/>
              <a:defRPr sz="7680">
                <a:solidFill>
                  <a:srgbClr val="757575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3017520" y="8763000"/>
            <a:ext cx="18653760" cy="208864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4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22219920" y="8763000"/>
            <a:ext cx="18653760" cy="208864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4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3023237" y="1752607"/>
            <a:ext cx="37856160" cy="6362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3023242" y="8069582"/>
            <a:ext cx="18568032" cy="395477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4800"/>
              </a:spcBef>
              <a:spcAft>
                <a:spcPts val="0"/>
              </a:spcAft>
              <a:buClr>
                <a:schemeClr val="dk1"/>
              </a:buClr>
              <a:buSzPts val="11520"/>
              <a:buNone/>
              <a:defRPr b="1" sz="11520"/>
            </a:lvl1pPr>
            <a:lvl2pPr indent="-228600" lvl="1" marL="9144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9600"/>
              <a:buNone/>
              <a:defRPr b="1" sz="9600"/>
            </a:lvl2pPr>
            <a:lvl3pPr indent="-228600" lvl="2" marL="1371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8640"/>
              <a:buNone/>
              <a:defRPr b="1" sz="8640"/>
            </a:lvl3pPr>
            <a:lvl4pPr indent="-228600" lvl="3" marL="18288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7680"/>
              <a:buNone/>
              <a:defRPr b="1" sz="7680"/>
            </a:lvl4pPr>
            <a:lvl5pPr indent="-228600" lvl="4" marL="22860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7680"/>
              <a:buNone/>
              <a:defRPr b="1" sz="7680"/>
            </a:lvl5pPr>
            <a:lvl6pPr indent="-228600" lvl="5" marL="27432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7680"/>
              <a:buNone/>
              <a:defRPr b="1" sz="7680"/>
            </a:lvl6pPr>
            <a:lvl7pPr indent="-228600" lvl="6" marL="32004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7680"/>
              <a:buNone/>
              <a:defRPr b="1" sz="7680"/>
            </a:lvl7pPr>
            <a:lvl8pPr indent="-228600" lvl="7" marL="3657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7680"/>
              <a:buNone/>
              <a:defRPr b="1" sz="7680"/>
            </a:lvl8pPr>
            <a:lvl9pPr indent="-228600" lvl="8" marL="41148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7680"/>
              <a:buNone/>
              <a:defRPr b="1" sz="768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3023242" y="12024360"/>
            <a:ext cx="18568032" cy="176860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4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22219922" y="8069582"/>
            <a:ext cx="18659477" cy="395477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4800"/>
              </a:spcBef>
              <a:spcAft>
                <a:spcPts val="0"/>
              </a:spcAft>
              <a:buClr>
                <a:schemeClr val="dk1"/>
              </a:buClr>
              <a:buSzPts val="11520"/>
              <a:buNone/>
              <a:defRPr b="1" sz="11520"/>
            </a:lvl1pPr>
            <a:lvl2pPr indent="-228600" lvl="1" marL="9144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9600"/>
              <a:buNone/>
              <a:defRPr b="1" sz="9600"/>
            </a:lvl2pPr>
            <a:lvl3pPr indent="-228600" lvl="2" marL="1371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8640"/>
              <a:buNone/>
              <a:defRPr b="1" sz="8640"/>
            </a:lvl3pPr>
            <a:lvl4pPr indent="-228600" lvl="3" marL="18288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7680"/>
              <a:buNone/>
              <a:defRPr b="1" sz="7680"/>
            </a:lvl4pPr>
            <a:lvl5pPr indent="-228600" lvl="4" marL="22860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7680"/>
              <a:buNone/>
              <a:defRPr b="1" sz="7680"/>
            </a:lvl5pPr>
            <a:lvl6pPr indent="-228600" lvl="5" marL="27432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7680"/>
              <a:buNone/>
              <a:defRPr b="1" sz="7680"/>
            </a:lvl6pPr>
            <a:lvl7pPr indent="-228600" lvl="6" marL="32004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7680"/>
              <a:buNone/>
              <a:defRPr b="1" sz="7680"/>
            </a:lvl7pPr>
            <a:lvl8pPr indent="-228600" lvl="7" marL="3657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7680"/>
              <a:buNone/>
              <a:defRPr b="1" sz="7680"/>
            </a:lvl8pPr>
            <a:lvl9pPr indent="-228600" lvl="8" marL="41148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7680"/>
              <a:buNone/>
              <a:defRPr b="1" sz="768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22219922" y="12024360"/>
            <a:ext cx="18659477" cy="176860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4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3023237" y="2194560"/>
            <a:ext cx="14156054" cy="76809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360"/>
              <a:buFont typeface="Play"/>
              <a:buNone/>
              <a:defRPr sz="1536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18659477" y="4739647"/>
            <a:ext cx="22219920" cy="2339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1203960" lvl="0" marL="457200" algn="l">
              <a:lnSpc>
                <a:spcPct val="90000"/>
              </a:lnSpc>
              <a:spcBef>
                <a:spcPts val="4800"/>
              </a:spcBef>
              <a:spcAft>
                <a:spcPts val="0"/>
              </a:spcAft>
              <a:buClr>
                <a:schemeClr val="dk1"/>
              </a:buClr>
              <a:buSzPts val="15360"/>
              <a:buChar char="•"/>
              <a:defRPr sz="15360"/>
            </a:lvl1pPr>
            <a:lvl2pPr indent="-1082040" lvl="1" marL="9144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3440"/>
              <a:buChar char="•"/>
              <a:defRPr sz="13439"/>
            </a:lvl2pPr>
            <a:lvl3pPr indent="-960120" lvl="2" marL="1371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1520"/>
              <a:buChar char="•"/>
              <a:defRPr sz="11520"/>
            </a:lvl3pPr>
            <a:lvl4pPr indent="-838200" lvl="3" marL="18288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/>
            </a:lvl4pPr>
            <a:lvl5pPr indent="-838200" lvl="4" marL="22860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/>
            </a:lvl5pPr>
            <a:lvl6pPr indent="-838200" lvl="5" marL="27432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/>
            </a:lvl6pPr>
            <a:lvl7pPr indent="-838200" lvl="6" marL="32004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/>
            </a:lvl7pPr>
            <a:lvl8pPr indent="-838200" lvl="7" marL="3657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/>
            </a:lvl8pPr>
            <a:lvl9pPr indent="-838200" lvl="8" marL="41148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3023237" y="9875520"/>
            <a:ext cx="14156054" cy="18295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4800"/>
              </a:spcBef>
              <a:spcAft>
                <a:spcPts val="0"/>
              </a:spcAft>
              <a:buClr>
                <a:schemeClr val="dk1"/>
              </a:buClr>
              <a:buSzPts val="7680"/>
              <a:buNone/>
              <a:defRPr sz="7680"/>
            </a:lvl1pPr>
            <a:lvl2pPr indent="-228600" lvl="1" marL="9144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6720"/>
              <a:buNone/>
              <a:defRPr sz="6719"/>
            </a:lvl2pPr>
            <a:lvl3pPr indent="-228600" lvl="2" marL="1371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5760"/>
              <a:buNone/>
              <a:defRPr sz="5760"/>
            </a:lvl3pPr>
            <a:lvl4pPr indent="-228600" lvl="3" marL="18288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/>
            </a:lvl5pPr>
            <a:lvl6pPr indent="-228600" lvl="5" marL="27432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/>
            </a:lvl6pPr>
            <a:lvl7pPr indent="-228600" lvl="6" marL="32004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/>
            </a:lvl7pPr>
            <a:lvl8pPr indent="-228600" lvl="7" marL="3657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/>
            </a:lvl8pPr>
            <a:lvl9pPr indent="-228600" lvl="8" marL="41148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3023237" y="2194560"/>
            <a:ext cx="14156054" cy="76809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360"/>
              <a:buFont typeface="Play"/>
              <a:buNone/>
              <a:defRPr sz="1536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18659477" y="4739647"/>
            <a:ext cx="22219920" cy="233934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3023237" y="9875520"/>
            <a:ext cx="14156054" cy="18295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4800"/>
              </a:spcBef>
              <a:spcAft>
                <a:spcPts val="0"/>
              </a:spcAft>
              <a:buClr>
                <a:schemeClr val="dk1"/>
              </a:buClr>
              <a:buSzPts val="7680"/>
              <a:buNone/>
              <a:defRPr sz="7680"/>
            </a:lvl1pPr>
            <a:lvl2pPr indent="-228600" lvl="1" marL="9144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6720"/>
              <a:buNone/>
              <a:defRPr sz="6719"/>
            </a:lvl2pPr>
            <a:lvl3pPr indent="-228600" lvl="2" marL="1371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5760"/>
              <a:buNone/>
              <a:defRPr sz="5760"/>
            </a:lvl3pPr>
            <a:lvl4pPr indent="-228600" lvl="3" marL="18288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/>
            </a:lvl5pPr>
            <a:lvl6pPr indent="-228600" lvl="5" marL="27432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/>
            </a:lvl6pPr>
            <a:lvl7pPr indent="-228600" lvl="6" marL="32004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/>
            </a:lvl7pPr>
            <a:lvl8pPr indent="-228600" lvl="7" marL="3657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/>
            </a:lvl8pPr>
            <a:lvl9pPr indent="-228600" lvl="8" marL="41148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120"/>
              <a:buFont typeface="Play"/>
              <a:buNone/>
              <a:defRPr b="0" i="0" sz="2112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1082040" lvl="0" marL="457200" marR="0" rtl="0" algn="l">
              <a:lnSpc>
                <a:spcPct val="90000"/>
              </a:lnSpc>
              <a:spcBef>
                <a:spcPts val="4800"/>
              </a:spcBef>
              <a:spcAft>
                <a:spcPts val="0"/>
              </a:spcAft>
              <a:buClr>
                <a:schemeClr val="dk1"/>
              </a:buClr>
              <a:buSzPts val="13440"/>
              <a:buFont typeface="Arial"/>
              <a:buChar char="•"/>
              <a:defRPr b="0" i="0" sz="13439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960120" lvl="1" marL="914400" marR="0" rtl="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1520"/>
              <a:buFont typeface="Arial"/>
              <a:buChar char="•"/>
              <a:defRPr b="0" i="0" sz="1152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838200" lvl="2" marL="1371600" marR="0" rtl="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Arial"/>
              <a:buChar char="•"/>
              <a:defRPr b="0" i="0" sz="9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777239" lvl="3" marL="1828800" marR="0" rtl="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8640"/>
              <a:buFont typeface="Arial"/>
              <a:buChar char="•"/>
              <a:defRPr b="0" i="0" sz="864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777239" lvl="4" marL="2286000" marR="0" rtl="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8640"/>
              <a:buFont typeface="Arial"/>
              <a:buChar char="•"/>
              <a:defRPr b="0" i="0" sz="864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777239" lvl="5" marL="2743200" marR="0" rtl="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8640"/>
              <a:buFont typeface="Arial"/>
              <a:buChar char="•"/>
              <a:defRPr b="0" i="0" sz="864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777239" lvl="6" marL="3200400" marR="0" rtl="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8640"/>
              <a:buFont typeface="Arial"/>
              <a:buChar char="•"/>
              <a:defRPr b="0" i="0" sz="864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777239" lvl="7" marL="3657600" marR="0" rtl="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8640"/>
              <a:buFont typeface="Arial"/>
              <a:buChar char="•"/>
              <a:defRPr b="0" i="0" sz="864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777240" lvl="8" marL="4114800" marR="0" rtl="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8640"/>
              <a:buFont typeface="Arial"/>
              <a:buChar char="•"/>
              <a:defRPr b="0" i="0" sz="864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76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76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576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576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576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576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576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576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576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576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576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1" Type="http://schemas.openxmlformats.org/officeDocument/2006/relationships/image" Target="../media/image8.png"/><Relationship Id="rId10" Type="http://schemas.openxmlformats.org/officeDocument/2006/relationships/image" Target="../media/image10.jpg"/><Relationship Id="rId13" Type="http://schemas.openxmlformats.org/officeDocument/2006/relationships/image" Target="../media/image9.png"/><Relationship Id="rId1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4.png"/><Relationship Id="rId9" Type="http://schemas.openxmlformats.org/officeDocument/2006/relationships/image" Target="../media/image11.jpg"/><Relationship Id="rId14" Type="http://schemas.openxmlformats.org/officeDocument/2006/relationships/image" Target="../media/image2.png"/><Relationship Id="rId5" Type="http://schemas.openxmlformats.org/officeDocument/2006/relationships/image" Target="../media/image3.jpg"/><Relationship Id="rId6" Type="http://schemas.openxmlformats.org/officeDocument/2006/relationships/hyperlink" Target="http://images.google.com/imgres?imgurl=http://www.army.mil/symbols/Downloads/armylogovector_black.gif&amp;imgrefurl=http://www.army.mil/symbols/&amp;h=279&amp;w=227&amp;sz=6&amp;tbnid=a8qWjX6hdrgJ:&amp;tbnh=109&amp;tbnw=88&amp;hl=en&amp;prev=/images?q=us+army+logo&amp;hl=en&amp;lr=&amp;oi=imagesr&amp;start=3" TargetMode="External"/><Relationship Id="rId7" Type="http://schemas.openxmlformats.org/officeDocument/2006/relationships/image" Target="../media/image5.jpg"/><Relationship Id="rId8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27700175" y="4407650"/>
            <a:ext cx="15784800" cy="24035700"/>
          </a:xfrm>
          <a:prstGeom prst="roundRect">
            <a:avLst>
              <a:gd fmla="val 16667" name="adj"/>
            </a:avLst>
          </a:prstGeom>
          <a:solidFill>
            <a:srgbClr val="D9E5F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1"/>
          <p:cNvSpPr/>
          <p:nvPr/>
        </p:nvSpPr>
        <p:spPr>
          <a:xfrm>
            <a:off x="12653738" y="4225700"/>
            <a:ext cx="14970900" cy="25950600"/>
          </a:xfrm>
          <a:prstGeom prst="roundRect">
            <a:avLst>
              <a:gd fmla="val 16667" name="adj"/>
            </a:avLst>
          </a:prstGeom>
          <a:solidFill>
            <a:srgbClr val="C0E4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"/>
          <p:cNvSpPr/>
          <p:nvPr/>
        </p:nvSpPr>
        <p:spPr>
          <a:xfrm>
            <a:off x="1688508" y="600787"/>
            <a:ext cx="40514183" cy="2403919"/>
          </a:xfrm>
          <a:prstGeom prst="rect">
            <a:avLst/>
          </a:prstGeom>
          <a:noFill/>
          <a:ln>
            <a:noFill/>
          </a:ln>
        </p:spPr>
        <p:txBody>
          <a:bodyPr anchorCtr="0" anchor="t" bIns="214975" lIns="429925" spcFirstLastPara="1" rIns="429925" wrap="square" tIns="214975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Fine-Tuning Large Language Models for Math Education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Eamon L. Worden and Neil T. Heffernan</a:t>
            </a:r>
            <a:endParaRPr/>
          </a:p>
        </p:txBody>
      </p:sp>
      <p:sp>
        <p:nvSpPr>
          <p:cNvPr id="87" name="Google Shape;87;p1"/>
          <p:cNvSpPr txBox="1"/>
          <p:nvPr/>
        </p:nvSpPr>
        <p:spPr>
          <a:xfrm>
            <a:off x="11110012" y="3062975"/>
            <a:ext cx="21566746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Worcester Polytechnic Institute, Worcester, MA</a:t>
            </a:r>
            <a:endParaRPr b="0" baseline="3000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1"/>
          <p:cNvSpPr txBox="1"/>
          <p:nvPr/>
        </p:nvSpPr>
        <p:spPr>
          <a:xfrm>
            <a:off x="13348550" y="11612168"/>
            <a:ext cx="13581300" cy="1902300"/>
          </a:xfrm>
          <a:prstGeom prst="rect">
            <a:avLst/>
          </a:prstGeom>
          <a:noFill/>
          <a:ln>
            <a:noFill/>
          </a:ln>
        </p:spPr>
        <p:txBody>
          <a:bodyPr anchorCtr="0" anchor="t" bIns="58750" lIns="117525" spcFirstLastPara="1" rIns="117525" wrap="square" tIns="587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86CD0"/>
              </a:buClr>
              <a:buSzPts val="5800"/>
              <a:buFont typeface="Times New Roman"/>
              <a:buNone/>
            </a:pPr>
            <a:r>
              <a:rPr b="1" i="0" lang="en-US" sz="5800" u="none" cap="none" strike="noStrike">
                <a:solidFill>
                  <a:srgbClr val="286CD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Results</a:t>
            </a:r>
            <a:endParaRPr b="1" i="0" sz="5800" u="none" cap="none" strike="noStrike">
              <a:solidFill>
                <a:srgbClr val="286CD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9" name="Google Shape;89;p1"/>
          <p:cNvSpPr/>
          <p:nvPr/>
        </p:nvSpPr>
        <p:spPr>
          <a:xfrm>
            <a:off x="27468123" y="4639398"/>
            <a:ext cx="15541800" cy="441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8750" lIns="117525" spcFirstLastPara="1" rIns="117525" wrap="square" tIns="587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86CD0"/>
              </a:buClr>
              <a:buSzPts val="5800"/>
              <a:buFont typeface="Times New Roman"/>
              <a:buNone/>
            </a:pPr>
            <a:r>
              <a:rPr b="1" lang="en-US" sz="5800">
                <a:solidFill>
                  <a:srgbClr val="286CD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Fine-Tuning</a:t>
            </a:r>
            <a:endParaRPr b="1" i="0" sz="5800" u="none" cap="none" strike="noStrike">
              <a:solidFill>
                <a:srgbClr val="286CD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28158121" y="19627461"/>
            <a:ext cx="14675700" cy="43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8750" lIns="117525" spcFirstLastPara="1" rIns="117525" wrap="square" tIns="587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</a:pPr>
            <a:r>
              <a:t/>
            </a:r>
            <a:endParaRPr b="1" i="0" sz="5800" u="none" cap="none" strike="noStrike">
              <a:solidFill>
                <a:srgbClr val="286CD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28039025" y="5375275"/>
            <a:ext cx="15107100" cy="663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4445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</a:pPr>
            <a:r>
              <a:rPr lang="en-US" sz="3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Low rank adaptation (LoRA) allows for fine-tuning at a fraction of the cost and time [5]</a:t>
            </a:r>
            <a:endParaRPr sz="3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445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Times New Roman"/>
              <a:buChar char="•"/>
            </a:pPr>
            <a:r>
              <a:rPr lang="en-US" sz="3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Fine-tuning allowed us to tailor the output of the response to follow a consistent format which improved explanation readability</a:t>
            </a:r>
            <a:endParaRPr sz="3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445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Times New Roman"/>
              <a:buChar char="•"/>
            </a:pPr>
            <a:r>
              <a:rPr lang="en-US" sz="3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Models were fine-tuned with 981 ASSISTments questions with explanations that were generated by GPT4</a:t>
            </a:r>
            <a:endParaRPr sz="3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final model was tuned on this Prompt:</a:t>
            </a:r>
            <a:endParaRPr sz="3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-US" sz="3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Below is a math question and the correct answer. Write a step by step explanation to the question.</a:t>
            </a:r>
            <a:endParaRPr i="1" sz="3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-US" sz="3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### Instruction: &lt;Question&gt;: [Question] &lt;Answer&gt;: [Answer]. </a:t>
            </a:r>
            <a:endParaRPr sz="3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92" name="Google Shape;92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10273" y="1550867"/>
            <a:ext cx="5280805" cy="1915442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1"/>
          <p:cNvPicPr preferRelativeResize="0"/>
          <p:nvPr/>
        </p:nvPicPr>
        <p:blipFill rotWithShape="1">
          <a:blip r:embed="rId4">
            <a:alphaModFix/>
          </a:blip>
          <a:srcRect b="26247" l="17323" r="54330" t="38058"/>
          <a:stretch/>
        </p:blipFill>
        <p:spPr>
          <a:xfrm>
            <a:off x="17111566" y="30208467"/>
            <a:ext cx="2013741" cy="1902198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3445376" y="30692691"/>
            <a:ext cx="3419673" cy="1124059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1">
            <a:hlinkClick r:id="rId6"/>
          </p:cNvPr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31025978" y="30394204"/>
            <a:ext cx="1227500" cy="1520517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14697569" y="30579941"/>
            <a:ext cx="2076423" cy="1236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27643068" y="30579941"/>
            <a:ext cx="2748954" cy="1236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12365278" y="30296233"/>
            <a:ext cx="1618488" cy="161848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ill &amp; Melinda Gates Foundation" id="99" name="Google Shape;99;p1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19578425" y="31081963"/>
            <a:ext cx="3171825" cy="636816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1"/>
          <p:cNvSpPr/>
          <p:nvPr/>
        </p:nvSpPr>
        <p:spPr>
          <a:xfrm>
            <a:off x="32468472" y="30173092"/>
            <a:ext cx="10983684" cy="19389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" u="none" cap="none" strike="noStrike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rPr>
              <a:t>We would like to thank the NSF (e.g., 2118725, 2118904, 1950683, 1917808, 1931523, 1940236, 1917713, 1903304, 1822830, 1759229, 1724889, 1636782, &amp; 1535428), IES (e.g., R305N210049, R305D210031, R305A170137, R305A170243, R305A180401, R305A120125, &amp; R305R220012), GAANN (e.g., P200A180088 &amp; P200A150306), EIR (U411B190024 &amp; S411B210024), ONR (N00014-18-1-2768), and Schmidt Futures. None of the opinions expressed here are that of the funders. We are funded under an NHI grant (R44GM146483) with Teachly as a SBIR.</a:t>
            </a:r>
            <a:endParaRPr b="1" i="0" sz="2000" u="none" cap="none" strike="noStrike">
              <a:solidFill>
                <a:srgbClr val="00000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01" name="Google Shape;101;p1"/>
          <p:cNvSpPr/>
          <p:nvPr/>
        </p:nvSpPr>
        <p:spPr>
          <a:xfrm>
            <a:off x="34652625" y="29084798"/>
            <a:ext cx="6491063" cy="13690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400" u="none" cap="none" strike="noStrike">
                <a:solidFill>
                  <a:srgbClr val="286CD0"/>
                </a:solidFill>
                <a:latin typeface="Times"/>
                <a:ea typeface="Times"/>
                <a:cs typeface="Times"/>
                <a:sym typeface="Times"/>
              </a:rPr>
              <a:t>Sponsors &amp; Funding</a:t>
            </a:r>
            <a:endParaRPr/>
          </a:p>
        </p:txBody>
      </p:sp>
      <p:pic>
        <p:nvPicPr>
          <p:cNvPr id="102" name="Google Shape;102;p1"/>
          <p:cNvPicPr preferRelativeResize="0"/>
          <p:nvPr/>
        </p:nvPicPr>
        <p:blipFill rotWithShape="1">
          <a:blip r:embed="rId12">
            <a:alphaModFix/>
          </a:blip>
          <a:srcRect b="0" l="0" r="0" t="0"/>
          <a:stretch/>
        </p:blipFill>
        <p:spPr>
          <a:xfrm>
            <a:off x="33403850" y="1052398"/>
            <a:ext cx="8815437" cy="2327276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1"/>
          <p:cNvSpPr txBox="1"/>
          <p:nvPr/>
        </p:nvSpPr>
        <p:spPr>
          <a:xfrm>
            <a:off x="28801916" y="11482428"/>
            <a:ext cx="13581300" cy="1007400"/>
          </a:xfrm>
          <a:prstGeom prst="rect">
            <a:avLst/>
          </a:prstGeom>
          <a:noFill/>
          <a:ln>
            <a:noFill/>
          </a:ln>
        </p:spPr>
        <p:txBody>
          <a:bodyPr anchorCtr="0" anchor="t" bIns="58750" lIns="117525" spcFirstLastPara="1" rIns="117525" wrap="square" tIns="587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86CD0"/>
              </a:buClr>
              <a:buSzPts val="5800"/>
              <a:buFont typeface="Times New Roman"/>
              <a:buNone/>
            </a:pPr>
            <a:r>
              <a:rPr b="1" lang="en-US" sz="5800">
                <a:solidFill>
                  <a:srgbClr val="286CD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Prompt Engineering</a:t>
            </a:r>
            <a:endParaRPr b="1" i="0" sz="5800" u="none" cap="none" strike="noStrike">
              <a:solidFill>
                <a:srgbClr val="286CD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4" name="Google Shape;104;p1"/>
          <p:cNvSpPr txBox="1"/>
          <p:nvPr/>
        </p:nvSpPr>
        <p:spPr>
          <a:xfrm>
            <a:off x="28560025" y="12476528"/>
            <a:ext cx="13999500" cy="16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444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Times New Roman"/>
              <a:buChar char="●"/>
            </a:pPr>
            <a:r>
              <a:rPr lang="en-US" sz="3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 part of our evaluation framework, prompts were double-blinded</a:t>
            </a:r>
            <a:r>
              <a:rPr lang="en-US" sz="3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and their corresponding responses were evaluated to ensure grading is unbiased</a:t>
            </a:r>
            <a:endParaRPr sz="3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445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Times New Roman"/>
              <a:buChar char="●"/>
            </a:pPr>
            <a:r>
              <a:rPr lang="en-US" sz="3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Responses were scored based on the table below</a:t>
            </a:r>
            <a:endParaRPr sz="3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5" name="Google Shape;105;p1"/>
          <p:cNvSpPr/>
          <p:nvPr/>
        </p:nvSpPr>
        <p:spPr>
          <a:xfrm>
            <a:off x="1510725" y="29553522"/>
            <a:ext cx="4615121" cy="1036679"/>
          </a:xfrm>
          <a:prstGeom prst="rect">
            <a:avLst/>
          </a:prstGeom>
          <a:noFill/>
          <a:ln>
            <a:noFill/>
          </a:ln>
        </p:spPr>
        <p:txBody>
          <a:bodyPr anchorCtr="0" anchor="ctr" bIns="58750" lIns="117525" spcFirstLastPara="1" rIns="117525" wrap="square" tIns="587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86CD0"/>
              </a:buClr>
              <a:buSzPts val="5800"/>
              <a:buFont typeface="Times New Roman"/>
              <a:buNone/>
            </a:pPr>
            <a:r>
              <a:rPr b="1" i="0" lang="en-US" sz="5800" u="none" cap="none" strike="noStrike">
                <a:solidFill>
                  <a:srgbClr val="286CD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References</a:t>
            </a:r>
            <a:endParaRPr/>
          </a:p>
        </p:txBody>
      </p:sp>
      <p:sp>
        <p:nvSpPr>
          <p:cNvPr id="106" name="Google Shape;106;p1"/>
          <p:cNvSpPr txBox="1"/>
          <p:nvPr/>
        </p:nvSpPr>
        <p:spPr>
          <a:xfrm>
            <a:off x="28327651" y="24243111"/>
            <a:ext cx="15107100" cy="37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571500" lvl="0" marL="5715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Char char="•"/>
            </a:pPr>
            <a:r>
              <a:rPr lang="en-US" sz="3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Increase the size of the training set to include a more even distribution of problem types</a:t>
            </a:r>
            <a:endParaRPr sz="3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571500" lvl="0" marL="5715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Times New Roman"/>
              <a:buChar char="•"/>
            </a:pPr>
            <a:r>
              <a:rPr lang="en-US" sz="3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Create a 50 question test sets for each question </a:t>
            </a:r>
            <a:r>
              <a:rPr lang="en-US" sz="3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category</a:t>
            </a:r>
            <a:r>
              <a:rPr lang="en-US" sz="3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to evaluate model performance on each type of problem</a:t>
            </a:r>
            <a:endParaRPr sz="3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571500" lvl="0" marL="5715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Times New Roman"/>
              <a:buChar char="•"/>
            </a:pPr>
            <a:r>
              <a:rPr lang="en-US" sz="3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Change the base LLM and evaluate the performance impact of that change </a:t>
            </a:r>
            <a:endParaRPr sz="3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571500" lvl="0" marL="5715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Times New Roman"/>
              <a:buChar char="•"/>
            </a:pPr>
            <a:r>
              <a:rPr lang="en-US" sz="3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If more RAM was available, we would fine-tune and test a 70B </a:t>
            </a:r>
            <a:r>
              <a:rPr lang="en-US" sz="3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parameter</a:t>
            </a:r>
            <a:r>
              <a:rPr lang="en-US" sz="3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model and compare how the model performance changes</a:t>
            </a:r>
            <a:endParaRPr sz="3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7" name="Google Shape;107;p1"/>
          <p:cNvSpPr txBox="1"/>
          <p:nvPr/>
        </p:nvSpPr>
        <p:spPr>
          <a:xfrm>
            <a:off x="28674621" y="23235700"/>
            <a:ext cx="13581300" cy="1007400"/>
          </a:xfrm>
          <a:prstGeom prst="rect">
            <a:avLst/>
          </a:prstGeom>
          <a:noFill/>
          <a:ln>
            <a:noFill/>
          </a:ln>
        </p:spPr>
        <p:txBody>
          <a:bodyPr anchorCtr="0" anchor="t" bIns="58750" lIns="117525" spcFirstLastPara="1" rIns="117525" wrap="square" tIns="587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86CD0"/>
              </a:buClr>
              <a:buSzPts val="5800"/>
              <a:buFont typeface="Times New Roman"/>
              <a:buNone/>
            </a:pPr>
            <a:r>
              <a:rPr b="1" lang="en-US" sz="5800">
                <a:solidFill>
                  <a:srgbClr val="286CD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Future Work</a:t>
            </a:r>
            <a:endParaRPr b="1" i="0" sz="5800" u="none" cap="none" strike="noStrike">
              <a:solidFill>
                <a:srgbClr val="286CD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108" name="Google Shape;108;p1"/>
          <p:cNvGrpSpPr/>
          <p:nvPr/>
        </p:nvGrpSpPr>
        <p:grpSpPr>
          <a:xfrm>
            <a:off x="483725" y="4134532"/>
            <a:ext cx="26746363" cy="23616937"/>
            <a:chOff x="871489" y="3708513"/>
            <a:chExt cx="26746363" cy="23359977"/>
          </a:xfrm>
        </p:grpSpPr>
        <p:sp>
          <p:nvSpPr>
            <p:cNvPr id="109" name="Google Shape;109;p1"/>
            <p:cNvSpPr/>
            <p:nvPr/>
          </p:nvSpPr>
          <p:spPr>
            <a:xfrm>
              <a:off x="871489" y="4627890"/>
              <a:ext cx="11965500" cy="22440600"/>
            </a:xfrm>
            <a:prstGeom prst="roundRect">
              <a:avLst>
                <a:gd fmla="val 16667" name="adj"/>
              </a:avLst>
            </a:prstGeom>
            <a:solidFill>
              <a:srgbClr val="D9E5F8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0" name="Google Shape;110;p1"/>
            <p:cNvSpPr/>
            <p:nvPr/>
          </p:nvSpPr>
          <p:spPr>
            <a:xfrm>
              <a:off x="1032008" y="4516215"/>
              <a:ext cx="11441400" cy="1236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8750" lIns="117525" spcFirstLastPara="1" rIns="117525" wrap="square" tIns="5875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86CD0"/>
                </a:buClr>
                <a:buSzPts val="5800"/>
                <a:buFont typeface="Times New Roman"/>
                <a:buNone/>
              </a:pPr>
              <a:r>
                <a:rPr b="1" i="0" lang="en-US" sz="5800" u="none" cap="none" strike="noStrike">
                  <a:solidFill>
                    <a:srgbClr val="286CD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Background</a:t>
              </a:r>
              <a:endParaRPr/>
            </a:p>
          </p:txBody>
        </p:sp>
        <p:sp>
          <p:nvSpPr>
            <p:cNvPr id="111" name="Google Shape;111;p1"/>
            <p:cNvSpPr/>
            <p:nvPr/>
          </p:nvSpPr>
          <p:spPr>
            <a:xfrm>
              <a:off x="1032052" y="5513833"/>
              <a:ext cx="11441301" cy="105447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58750" lIns="117525" spcFirstLastPara="1" rIns="117525" wrap="square" tIns="58750">
              <a:noAutofit/>
            </a:bodyPr>
            <a:lstStyle/>
            <a:p>
              <a:pPr indent="-571500" lvl="0" marL="571500" marR="0" rtl="0" algn="just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4700"/>
                <a:buFont typeface="Arial"/>
                <a:buChar char="•"/>
              </a:pPr>
              <a:r>
                <a:rPr b="0" i="0" lang="en-US" sz="3400">
                  <a:solidFill>
                    <a:srgbClr val="0D0D0D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Large language models (LLMs) are highly advanced AI systems that understand and generate human-like text.[13] </a:t>
              </a:r>
              <a:endParaRPr/>
            </a:p>
            <a:p>
              <a:pPr indent="-571500" lvl="0" marL="571500" marR="0" rtl="0" algn="just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4700"/>
                <a:buFont typeface="Arial"/>
                <a:buChar char="•"/>
              </a:pPr>
              <a:r>
                <a:rPr lang="en-US" sz="3400">
                  <a:solidFill>
                    <a:srgbClr val="0D0D0D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ChatGPT has been the most powerful LLM and brought LLMs into the public realm [14]</a:t>
              </a:r>
              <a:endParaRPr b="0" i="0" sz="3400">
                <a:solidFill>
                  <a:srgbClr val="0D0D0D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-571500" lvl="0" marL="571500" marR="0" rtl="0" algn="just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4700"/>
                <a:buFont typeface="Arial"/>
                <a:buChar char="•"/>
              </a:pPr>
              <a:r>
                <a:rPr lang="en-US" sz="34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Open source LLMs have been developed by Stanford, Meta, Mistral AI (French start up) [16, 12, 7]</a:t>
              </a:r>
              <a:endParaRPr/>
            </a:p>
            <a:p>
              <a:pPr indent="-571500" lvl="0" marL="571500" marR="0" rtl="0" algn="just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4700"/>
                <a:buFont typeface="Arial"/>
                <a:buChar char="•"/>
              </a:pPr>
              <a:r>
                <a:rPr lang="en-US" sz="34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Fine-tuned open-source LLMs are becoming ever closer to the most powerful privately developed models such as GPT4</a:t>
              </a:r>
              <a:endParaRPr sz="3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grpSp>
          <p:nvGrpSpPr>
            <p:cNvPr id="112" name="Google Shape;112;p1"/>
            <p:cNvGrpSpPr/>
            <p:nvPr/>
          </p:nvGrpSpPr>
          <p:grpSpPr>
            <a:xfrm>
              <a:off x="12966152" y="3708513"/>
              <a:ext cx="14651700" cy="7519593"/>
              <a:chOff x="12995278" y="1421620"/>
              <a:chExt cx="14651700" cy="7519593"/>
            </a:xfrm>
          </p:grpSpPr>
          <p:sp>
            <p:nvSpPr>
              <p:cNvPr id="113" name="Google Shape;113;p1"/>
              <p:cNvSpPr/>
              <p:nvPr/>
            </p:nvSpPr>
            <p:spPr>
              <a:xfrm>
                <a:off x="15020375" y="1421620"/>
                <a:ext cx="11441400" cy="1938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8750" lIns="117525" spcFirstLastPara="1" rIns="117525" wrap="square" tIns="5875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Clr>
                    <a:srgbClr val="286CD0"/>
                  </a:buClr>
                  <a:buSzPts val="5800"/>
                  <a:buFont typeface="Times New Roman"/>
                  <a:buNone/>
                </a:pPr>
                <a:r>
                  <a:rPr b="1" lang="en-US" sz="5800">
                    <a:solidFill>
                      <a:srgbClr val="286CD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Fine Tuning-Prompt Engineering Framework</a:t>
                </a:r>
                <a:endParaRPr/>
              </a:p>
            </p:txBody>
          </p:sp>
          <p:sp>
            <p:nvSpPr>
              <p:cNvPr id="114" name="Google Shape;114;p1"/>
              <p:cNvSpPr txBox="1"/>
              <p:nvPr/>
            </p:nvSpPr>
            <p:spPr>
              <a:xfrm>
                <a:off x="12995278" y="3155713"/>
                <a:ext cx="14651700" cy="5785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-571500" lvl="1" marL="1028700" marR="0" rtl="0" algn="l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3400"/>
                  <a:buFont typeface="Arial"/>
                  <a:buChar char="•"/>
                </a:pPr>
                <a:r>
                  <a:rPr lang="en-US" sz="34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Using a combination of </a:t>
                </a:r>
                <a:r>
                  <a:rPr lang="en-US" sz="34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fine</a:t>
                </a:r>
                <a:r>
                  <a:rPr lang="en-US" sz="34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-tuning and prompt </a:t>
                </a:r>
                <a:r>
                  <a:rPr lang="en-US" sz="34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engineering</a:t>
                </a:r>
                <a:r>
                  <a:rPr lang="en-US" sz="34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 allows for the most optimized performance of the models</a:t>
                </a:r>
                <a:endParaRPr sz="34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  <a:p>
                <a:pPr indent="-571500" lvl="1" marL="1028700" marR="0" rtl="0" algn="l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3400"/>
                  <a:buFont typeface="Times New Roman"/>
                  <a:buChar char="•"/>
                </a:pPr>
                <a:r>
                  <a:rPr lang="en-US" sz="34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Fine-tuning on specific data (such as math problems) allows models to write more accurate and coherent responses</a:t>
                </a:r>
                <a:endParaRPr sz="34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  <a:p>
                <a:pPr indent="-571500" lvl="1" marL="1028700" marR="0" rtl="0" algn="l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3400"/>
                  <a:buFont typeface="Times New Roman"/>
                  <a:buChar char="•"/>
                </a:pPr>
                <a:r>
                  <a:rPr lang="en-US" sz="34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  <a:extLst>
                      <a:ext uri="http://customooxmlschemas.google.com/">
                        <go:slidesCustomData xmlns:go="http://customooxmlschemas.google.com/" textRoundtripDataId="0"/>
                      </a:ext>
                    </a:extLst>
                  </a:rPr>
                  <a:t>Prompt engineering</a:t>
                </a:r>
                <a:r>
                  <a:rPr lang="en-US" sz="34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 the models allows us to find what the best set of instructions is to get the most accurate results</a:t>
                </a:r>
                <a:endParaRPr sz="34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  <a:p>
                <a:pPr indent="-571500" lvl="1" marL="1028700" marR="0" rtl="0" algn="l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3400"/>
                  <a:buFont typeface="Times New Roman"/>
                  <a:buChar char="•"/>
                </a:pPr>
                <a:r>
                  <a:rPr lang="en-US" sz="34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To evaluate the models, all responses for each prompt were double-blinded to ensure an unbiased score</a:t>
                </a:r>
                <a:endParaRPr sz="34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  <a:p>
                <a:pPr indent="-571500" lvl="1" marL="1028700" marR="0" rtl="0" algn="l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3400"/>
                  <a:buFont typeface="Times New Roman"/>
                  <a:buChar char="•"/>
                </a:pPr>
                <a:r>
                  <a:rPr lang="en-US" sz="34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  <a:extLst>
                      <a:ext uri="http://customooxmlschemas.google.com/">
                        <go:slidesCustomData xmlns:go="http://customooxmlschemas.google.com/" textRoundtripDataId="1"/>
                      </a:ext>
                    </a:extLst>
                  </a:rPr>
                  <a:t>The double-blinding and evaluation part of the framework </a:t>
                </a:r>
                <a:r>
                  <a:rPr lang="en-US" sz="34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was used during the final comparison of 3 models: base WizardMath, fine-tuned WizardMath, and GPT-3.5</a:t>
                </a:r>
                <a:endParaRPr sz="34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p:grpSp>
        <p:grpSp>
          <p:nvGrpSpPr>
            <p:cNvPr id="115" name="Google Shape;115;p1"/>
            <p:cNvGrpSpPr/>
            <p:nvPr/>
          </p:nvGrpSpPr>
          <p:grpSpPr>
            <a:xfrm>
              <a:off x="935536" y="11244291"/>
              <a:ext cx="11560520" cy="8456345"/>
              <a:chOff x="620799" y="10517696"/>
              <a:chExt cx="11560520" cy="8456345"/>
            </a:xfrm>
          </p:grpSpPr>
          <p:sp>
            <p:nvSpPr>
              <p:cNvPr id="116" name="Google Shape;116;p1"/>
              <p:cNvSpPr/>
              <p:nvPr/>
            </p:nvSpPr>
            <p:spPr>
              <a:xfrm>
                <a:off x="739919" y="10517696"/>
                <a:ext cx="11441400" cy="123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8750" lIns="117525" spcFirstLastPara="1" rIns="117525" wrap="square" tIns="5875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86CD0"/>
                  </a:buClr>
                  <a:buSzPts val="5800"/>
                  <a:buFont typeface="Times New Roman"/>
                  <a:buNone/>
                </a:pPr>
                <a:r>
                  <a:rPr b="1" i="0" lang="en-US" sz="5800" u="none" cap="none" strike="noStrike">
                    <a:solidFill>
                      <a:srgbClr val="286CD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ASSISTments</a:t>
                </a:r>
                <a:endParaRPr/>
              </a:p>
            </p:txBody>
          </p:sp>
          <p:sp>
            <p:nvSpPr>
              <p:cNvPr id="117" name="Google Shape;117;p1"/>
              <p:cNvSpPr/>
              <p:nvPr/>
            </p:nvSpPr>
            <p:spPr>
              <a:xfrm>
                <a:off x="620799" y="11269141"/>
                <a:ext cx="11441400" cy="7704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58750" lIns="117525" spcFirstLastPara="1" rIns="117525" wrap="square" tIns="58750">
                <a:noAutofit/>
              </a:bodyPr>
              <a:lstStyle/>
              <a:p>
                <a:pPr indent="-571500" lvl="0" marL="571500" marR="0" rtl="0" algn="just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4700"/>
                  <a:buFont typeface="Arial"/>
                  <a:buChar char="•"/>
                </a:pPr>
                <a:r>
                  <a:rPr b="0" i="0" lang="en-US" sz="3400">
                    <a:solidFill>
                      <a:srgbClr val="0D0D0D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ASSISTments is an online learning platform used by middle school math teachers to give homework</a:t>
                </a:r>
                <a:endParaRPr sz="3400">
                  <a:solidFill>
                    <a:srgbClr val="0D0D0D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  <a:p>
                <a:pPr indent="-444500" lvl="0" marL="457200" rtl="0" algn="just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D0D0D"/>
                  </a:buClr>
                  <a:buSzPts val="3400"/>
                  <a:buFont typeface="Times New Roman"/>
                  <a:buChar char="•"/>
                </a:pPr>
                <a:r>
                  <a:rPr lang="en-US" sz="3400">
                    <a:solidFill>
                      <a:srgbClr val="0D0D0D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Teacher’s assign their own problems or problems from within the Illustrative curriculum, can assign redo problems if students get questions wrong, and easily view student performance</a:t>
                </a:r>
                <a:endParaRPr sz="3400">
                  <a:solidFill>
                    <a:srgbClr val="0D0D0D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  <a:p>
                <a:pPr indent="-571500" lvl="0" marL="571500" marR="0" rtl="0" algn="just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4700"/>
                  <a:buFont typeface="Arial"/>
                  <a:buChar char="•"/>
                </a:pPr>
                <a:r>
                  <a:rPr lang="en-US" sz="3400">
                    <a:solidFill>
                      <a:srgbClr val="0D0D0D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ASSISTments has </a:t>
                </a:r>
                <a:r>
                  <a:rPr lang="en-US" sz="3400">
                    <a:solidFill>
                      <a:srgbClr val="0D0D0D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already</a:t>
                </a:r>
                <a:r>
                  <a:rPr lang="en-US" sz="3400">
                    <a:solidFill>
                      <a:srgbClr val="0D0D0D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 started integrating AI into </a:t>
                </a:r>
                <a:r>
                  <a:rPr lang="en-US" sz="3400">
                    <a:solidFill>
                      <a:srgbClr val="0D0D0D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their</a:t>
                </a:r>
                <a:r>
                  <a:rPr lang="en-US" sz="3400">
                    <a:solidFill>
                      <a:srgbClr val="0D0D0D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 program, but have yet to </a:t>
                </a:r>
                <a:r>
                  <a:rPr lang="en-US" sz="3400">
                    <a:solidFill>
                      <a:srgbClr val="0D0D0D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develop</a:t>
                </a:r>
                <a:r>
                  <a:rPr lang="en-US" sz="3400">
                    <a:solidFill>
                      <a:srgbClr val="0D0D0D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 a good LLM for generating problem explanations</a:t>
                </a:r>
                <a:endParaRPr sz="3400">
                  <a:solidFill>
                    <a:srgbClr val="0D0D0D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  <a:p>
                <a:pPr indent="-488950" lvl="0" marL="571500" marR="0" rtl="0" algn="just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D0D0D"/>
                  </a:buClr>
                  <a:buSzPts val="3400"/>
                  <a:buFont typeface="Times New Roman"/>
                  <a:buChar char="•"/>
                </a:pPr>
                <a:r>
                  <a:rPr lang="en-US" sz="3400">
                    <a:solidFill>
                      <a:srgbClr val="0D0D0D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Open-source LLMs offer a more cost effective option compared to GPT-3.5 and a more time efficient option compared to generating explanations by hand [4]</a:t>
                </a:r>
                <a:endParaRPr sz="3400">
                  <a:solidFill>
                    <a:srgbClr val="0D0D0D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p:grpSp>
      </p:grpSp>
      <p:sp>
        <p:nvSpPr>
          <p:cNvPr id="118" name="Google Shape;118;p1"/>
          <p:cNvSpPr txBox="1"/>
          <p:nvPr/>
        </p:nvSpPr>
        <p:spPr>
          <a:xfrm>
            <a:off x="8843775" y="866301"/>
            <a:ext cx="22960800" cy="347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7000">
                <a:solidFill>
                  <a:schemeClr val="dk1"/>
                </a:solidFill>
              </a:rPr>
              <a:t>Fine-Tuning Open-Source Large Language Models for Generating Math Explanations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 sz="4000">
                <a:solidFill>
                  <a:schemeClr val="dk1"/>
                </a:solidFill>
              </a:rPr>
              <a:t>Neena Xiang, Paul Godinez, Eli Hoffberg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Worcester Polytechnic </a:t>
            </a:r>
            <a:r>
              <a:rPr lang="en-US" sz="4000">
                <a:solidFill>
                  <a:schemeClr val="dk1"/>
                </a:solidFill>
              </a:rPr>
              <a:t>Institute</a:t>
            </a:r>
            <a:r>
              <a:rPr lang="en-US" sz="4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graphicFrame>
        <p:nvGraphicFramePr>
          <p:cNvPr id="119" name="Google Shape;119;p1"/>
          <p:cNvGraphicFramePr/>
          <p:nvPr/>
        </p:nvGraphicFramePr>
        <p:xfrm>
          <a:off x="28170088" y="143926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{802A0D64-7C7E-4ADC-B5DE-F291A3EFE57C}</a:tableStyleId>
              </a:tblPr>
              <a:tblGrid>
                <a:gridCol w="4327350"/>
                <a:gridCol w="10324425"/>
              </a:tblGrid>
              <a:tr h="6598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3000">
                          <a:solidFill>
                            <a:schemeClr val="lt1"/>
                          </a:solidFill>
                        </a:rPr>
                        <a:t>Score</a:t>
                      </a:r>
                      <a:endParaRPr b="1" sz="3000">
                        <a:solidFill>
                          <a:schemeClr val="lt1"/>
                        </a:solidFill>
                      </a:endParaRPr>
                    </a:p>
                  </a:txBody>
                  <a:tcPr marT="25400" marB="25400" marR="25400" marL="25400">
                    <a:lnL cap="flat" cmpd="sng" w="69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9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9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9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3000">
                          <a:solidFill>
                            <a:schemeClr val="lt1"/>
                          </a:solidFill>
                        </a:rPr>
                        <a:t>Meaning</a:t>
                      </a:r>
                      <a:endParaRPr b="1" sz="3000">
                        <a:solidFill>
                          <a:schemeClr val="lt1"/>
                        </a:solidFill>
                      </a:endParaRPr>
                    </a:p>
                  </a:txBody>
                  <a:tcPr marT="25400" marB="25400" marR="25400" marL="25400">
                    <a:lnL cap="flat" cmpd="sng" w="69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9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9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9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</a:tr>
              <a:tr h="3466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000"/>
                        <a:t>0</a:t>
                      </a:r>
                      <a:endParaRPr sz="3000"/>
                    </a:p>
                  </a:txBody>
                  <a:tcPr marT="25400" marB="25400" marR="25400" marL="25400">
                    <a:lnL cap="flat" cmpd="sng" w="69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9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9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9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000"/>
                        <a:t>Gibberish</a:t>
                      </a:r>
                      <a:endParaRPr sz="3000"/>
                    </a:p>
                  </a:txBody>
                  <a:tcPr marT="25400" marB="25400" marR="25400" marL="25400">
                    <a:lnL cap="flat" cmpd="sng" w="69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9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9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9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  <a:tr h="6254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000"/>
                        <a:t>1</a:t>
                      </a:r>
                      <a:endParaRPr sz="3000"/>
                    </a:p>
                  </a:txBody>
                  <a:tcPr marT="25400" marB="25400" marR="25400" marL="25400">
                    <a:lnL cap="flat" cmpd="sng" w="69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9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9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9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000"/>
                        <a:t>Mentions math terms</a:t>
                      </a:r>
                      <a:r>
                        <a:rPr lang="en-US" sz="3000"/>
                        <a:t>,</a:t>
                      </a:r>
                      <a:r>
                        <a:rPr lang="en-US" sz="3000"/>
                        <a:t> unclear and wrong</a:t>
                      </a:r>
                      <a:endParaRPr sz="3000"/>
                    </a:p>
                  </a:txBody>
                  <a:tcPr marT="25400" marB="25400" marR="25400" marL="25400">
                    <a:lnL cap="flat" cmpd="sng" w="69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9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9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9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  <a:tr h="3025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000"/>
                        <a:t>2</a:t>
                      </a:r>
                      <a:endParaRPr sz="3000"/>
                    </a:p>
                  </a:txBody>
                  <a:tcPr marT="25400" marB="25400" marR="25400" marL="25400">
                    <a:lnL cap="flat" cmpd="sng" w="69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9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9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9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000"/>
                        <a:t>Comprehensible but wrong and/or very incomplete</a:t>
                      </a:r>
                      <a:endParaRPr sz="3000"/>
                    </a:p>
                  </a:txBody>
                  <a:tcPr marT="25400" marB="25400" marR="25400" marL="25400">
                    <a:lnL cap="flat" cmpd="sng" w="69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9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9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9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  <a:tr h="6458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000"/>
                        <a:t>3</a:t>
                      </a:r>
                      <a:endParaRPr sz="3000"/>
                    </a:p>
                  </a:txBody>
                  <a:tcPr marT="25400" marB="25400" marR="25400" marL="25400">
                    <a:lnL cap="flat" cmpd="sng" w="69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9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9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9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000"/>
                        <a:t>Almost right path/answer</a:t>
                      </a:r>
                      <a:endParaRPr sz="3000"/>
                    </a:p>
                  </a:txBody>
                  <a:tcPr marT="25400" marB="25400" marR="25400" marL="25400">
                    <a:lnL cap="flat" cmpd="sng" w="69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9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9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9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  <a:tr h="6766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000"/>
                        <a:t>4</a:t>
                      </a:r>
                      <a:endParaRPr sz="3000"/>
                    </a:p>
                  </a:txBody>
                  <a:tcPr marT="25400" marB="25400" marR="25400" marL="25400">
                    <a:lnL cap="flat" cmpd="sng" w="69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9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9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9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000"/>
                        <a:t>Nearly perfect, right answer, right explanation</a:t>
                      </a:r>
                      <a:endParaRPr sz="3000"/>
                    </a:p>
                  </a:txBody>
                  <a:tcPr marT="25400" marB="25400" marR="25400" marL="25400">
                    <a:lnL cap="flat" cmpd="sng" w="69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9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9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9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</a:tbl>
          </a:graphicData>
        </a:graphic>
      </p:graphicFrame>
      <p:pic>
        <p:nvPicPr>
          <p:cNvPr id="120" name="Google Shape;120;p1"/>
          <p:cNvPicPr preferRelativeResize="0"/>
          <p:nvPr/>
        </p:nvPicPr>
        <p:blipFill rotWithShape="1">
          <a:blip r:embed="rId13">
            <a:alphaModFix/>
          </a:blip>
          <a:srcRect b="6948" l="5149" r="6378" t="6740"/>
          <a:stretch/>
        </p:blipFill>
        <p:spPr>
          <a:xfrm>
            <a:off x="6125850" y="27750775"/>
            <a:ext cx="4758436" cy="46421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21" name="Google Shape;121;p1"/>
          <p:cNvGraphicFramePr/>
          <p:nvPr/>
        </p:nvGraphicFramePr>
        <p:xfrm>
          <a:off x="13445250" y="214173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{802A0D64-7C7E-4ADC-B5DE-F291A3EFE57C}</a:tableStyleId>
              </a:tblPr>
              <a:tblGrid>
                <a:gridCol w="3670575"/>
                <a:gridCol w="3527550"/>
                <a:gridCol w="3265375"/>
                <a:gridCol w="2421650"/>
              </a:tblGrid>
              <a:tr h="7244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0">
                        <a:solidFill>
                          <a:schemeClr val="lt1"/>
                        </a:solidFill>
                      </a:endParaRPr>
                    </a:p>
                  </a:txBody>
                  <a:tcPr marT="25400" marB="25400" marR="25400" marL="25400">
                    <a:lnL cap="flat" cmpd="sng" w="69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9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9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9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3000">
                          <a:solidFill>
                            <a:schemeClr val="lt1"/>
                          </a:solidFill>
                        </a:rPr>
                        <a:t>Base WizardMath</a:t>
                      </a:r>
                      <a:endParaRPr b="1" sz="3000">
                        <a:solidFill>
                          <a:schemeClr val="lt1"/>
                        </a:solidFill>
                      </a:endParaRPr>
                    </a:p>
                  </a:txBody>
                  <a:tcPr marT="25400" marB="25400" marR="25400" marL="25400">
                    <a:lnL cap="flat" cmpd="sng" w="69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9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9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9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3000">
                          <a:solidFill>
                            <a:schemeClr val="lt1"/>
                          </a:solidFill>
                        </a:rPr>
                        <a:t>Fine Tuned</a:t>
                      </a:r>
                      <a:endParaRPr b="1" sz="3000">
                        <a:solidFill>
                          <a:schemeClr val="lt1"/>
                        </a:solidFill>
                      </a:endParaRPr>
                    </a:p>
                  </a:txBody>
                  <a:tcPr marT="25400" marB="25400" marR="25400" marL="25400">
                    <a:lnL cap="flat" cmpd="sng" w="69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9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9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9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3000">
                          <a:solidFill>
                            <a:schemeClr val="lt1"/>
                          </a:solidFill>
                        </a:rPr>
                        <a:t>GPT-3.5</a:t>
                      </a:r>
                      <a:endParaRPr b="1" sz="3000">
                        <a:solidFill>
                          <a:schemeClr val="lt1"/>
                        </a:solidFill>
                      </a:endParaRPr>
                    </a:p>
                  </a:txBody>
                  <a:tcPr marT="25400" marB="25400" marR="25400" marL="25400">
                    <a:lnL cap="flat" cmpd="sng" w="69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9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9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9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</a:tr>
              <a:tr h="785875">
                <a:tc gridSpan="4"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3000">
                          <a:solidFill>
                            <a:schemeClr val="lt1"/>
                          </a:solidFill>
                        </a:rPr>
                        <a:t>Evaluator 1:</a:t>
                      </a:r>
                      <a:endParaRPr b="1" sz="3000">
                        <a:solidFill>
                          <a:schemeClr val="lt1"/>
                        </a:solidFill>
                      </a:endParaRPr>
                    </a:p>
                  </a:txBody>
                  <a:tcPr marT="25400" marB="25400" marR="25400" marL="25400" anchor="ctr">
                    <a:lnL cap="flat" cmpd="sng" w="69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9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9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9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  <a:tc hMerge="1"/>
                <a:tc hMerge="1"/>
                <a:tc hMerge="1"/>
              </a:tr>
              <a:tr h="785875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000">
                          <a:solidFill>
                            <a:schemeClr val="lt1"/>
                          </a:solidFill>
                        </a:rPr>
                        <a:t>Average Score:</a:t>
                      </a:r>
                      <a:endParaRPr sz="3000">
                        <a:solidFill>
                          <a:schemeClr val="lt1"/>
                        </a:solidFill>
                      </a:endParaRPr>
                    </a:p>
                  </a:txBody>
                  <a:tcPr marT="25400" marB="25400" marR="25400" marL="25400" anchor="ctr">
                    <a:lnL cap="flat" cmpd="sng" w="69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9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9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9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000"/>
                        <a:t>2.72</a:t>
                      </a:r>
                      <a:endParaRPr sz="3000"/>
                    </a:p>
                  </a:txBody>
                  <a:tcPr marT="25400" marB="25400" marR="25400" marL="25400" anchor="ctr">
                    <a:lnL cap="flat" cmpd="sng" w="69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9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9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9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000"/>
                        <a:t>2.88</a:t>
                      </a:r>
                      <a:endParaRPr sz="3000"/>
                    </a:p>
                  </a:txBody>
                  <a:tcPr marT="25400" marB="25400" marR="25400" marL="25400" anchor="ctr">
                    <a:lnL cap="flat" cmpd="sng" w="69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9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9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9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000"/>
                        <a:t>3.96</a:t>
                      </a:r>
                      <a:endParaRPr sz="3000"/>
                    </a:p>
                  </a:txBody>
                  <a:tcPr marT="25400" marB="25400" marR="25400" marL="25400" anchor="ctr">
                    <a:lnL cap="flat" cmpd="sng" w="69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9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9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9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  <a:tr h="700675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000">
                          <a:solidFill>
                            <a:schemeClr val="lt1"/>
                          </a:solidFill>
                        </a:rPr>
                        <a:t>Standard Deviation: </a:t>
                      </a:r>
                      <a:endParaRPr sz="3000">
                        <a:solidFill>
                          <a:schemeClr val="lt1"/>
                        </a:solidFill>
                      </a:endParaRPr>
                    </a:p>
                  </a:txBody>
                  <a:tcPr marT="25400" marB="25400" marR="25400" marL="25400" anchor="ctr">
                    <a:lnL cap="flat" cmpd="sng" w="69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9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9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9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000"/>
                        <a:t>1.499</a:t>
                      </a:r>
                      <a:endParaRPr sz="3000"/>
                    </a:p>
                  </a:txBody>
                  <a:tcPr marT="25400" marB="25400" marR="25400" marL="25400" anchor="ctr">
                    <a:lnL cap="flat" cmpd="sng" w="69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9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9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9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000"/>
                        <a:t>1.365</a:t>
                      </a:r>
                      <a:endParaRPr sz="3000"/>
                    </a:p>
                  </a:txBody>
                  <a:tcPr marT="25400" marB="25400" marR="25400" marL="25400" anchor="ctr">
                    <a:lnL cap="flat" cmpd="sng" w="69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9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9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9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000"/>
                        <a:t>0.283</a:t>
                      </a:r>
                      <a:endParaRPr sz="3000"/>
                    </a:p>
                  </a:txBody>
                  <a:tcPr marT="25400" marB="25400" marR="25400" marL="25400" anchor="ctr">
                    <a:lnL cap="flat" cmpd="sng" w="69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9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9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9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  <a:tr h="755925">
                <a:tc gridSpan="4"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3000">
                          <a:solidFill>
                            <a:schemeClr val="lt1"/>
                          </a:solidFill>
                        </a:rPr>
                        <a:t>Evaluator 2:</a:t>
                      </a:r>
                      <a:endParaRPr b="1" sz="3000">
                        <a:solidFill>
                          <a:schemeClr val="lt1"/>
                        </a:solidFill>
                      </a:endParaRPr>
                    </a:p>
                  </a:txBody>
                  <a:tcPr marT="25400" marB="25400" marR="25400" marL="25400" anchor="ctr">
                    <a:lnL cap="flat" cmpd="sng" w="69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9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9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9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  <a:tc hMerge="1"/>
                <a:tc hMerge="1"/>
                <a:tc hMerge="1"/>
              </a:tr>
              <a:tr h="785875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000">
                          <a:solidFill>
                            <a:schemeClr val="lt1"/>
                          </a:solidFill>
                        </a:rPr>
                        <a:t>Average Score:</a:t>
                      </a:r>
                      <a:endParaRPr sz="3000">
                        <a:solidFill>
                          <a:schemeClr val="lt1"/>
                        </a:solidFill>
                      </a:endParaRPr>
                    </a:p>
                  </a:txBody>
                  <a:tcPr marT="25400" marB="25400" marR="25400" marL="25400" anchor="ctr">
                    <a:lnL cap="flat" cmpd="sng" w="69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9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9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9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000"/>
                        <a:t>2.74</a:t>
                      </a:r>
                      <a:endParaRPr sz="3000"/>
                    </a:p>
                  </a:txBody>
                  <a:tcPr marT="25400" marB="25400" marR="25400" marL="25400" anchor="ctr">
                    <a:lnL cap="flat" cmpd="sng" w="69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9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9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9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000"/>
                        <a:t>2.88</a:t>
                      </a:r>
                      <a:endParaRPr sz="3000"/>
                    </a:p>
                  </a:txBody>
                  <a:tcPr marT="25400" marB="25400" marR="25400" marL="25400" anchor="ctr">
                    <a:lnL cap="flat" cmpd="sng" w="69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9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9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9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000"/>
                        <a:t>3.92</a:t>
                      </a:r>
                      <a:endParaRPr sz="3000"/>
                    </a:p>
                  </a:txBody>
                  <a:tcPr marT="25400" marB="25400" marR="25400" marL="25400" anchor="ctr">
                    <a:lnL cap="flat" cmpd="sng" w="69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9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9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9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  <a:tr h="785875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000">
                          <a:solidFill>
                            <a:schemeClr val="lt1"/>
                          </a:solidFill>
                        </a:rPr>
                        <a:t>Standard Deviation:</a:t>
                      </a:r>
                      <a:endParaRPr sz="3000">
                        <a:solidFill>
                          <a:schemeClr val="lt1"/>
                        </a:solidFill>
                      </a:endParaRPr>
                    </a:p>
                  </a:txBody>
                  <a:tcPr marT="25400" marB="25400" marR="25400" marL="25400" anchor="ctr">
                    <a:lnL cap="flat" cmpd="sng" w="69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9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9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9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000"/>
                        <a:t>1.291</a:t>
                      </a:r>
                      <a:endParaRPr sz="3000"/>
                    </a:p>
                  </a:txBody>
                  <a:tcPr marT="25400" marB="25400" marR="25400" marL="25400" anchor="ctr">
                    <a:lnL cap="flat" cmpd="sng" w="69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9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9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9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000"/>
                        <a:t>1.288</a:t>
                      </a:r>
                      <a:endParaRPr sz="3000"/>
                    </a:p>
                  </a:txBody>
                  <a:tcPr marT="25400" marB="25400" marR="25400" marL="25400" anchor="ctr">
                    <a:lnL cap="flat" cmpd="sng" w="69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9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9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9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000"/>
                        <a:t>0.444</a:t>
                      </a:r>
                      <a:endParaRPr sz="3000"/>
                    </a:p>
                  </a:txBody>
                  <a:tcPr marT="25400" marB="25400" marR="25400" marL="25400" anchor="ctr">
                    <a:lnL cap="flat" cmpd="sng" w="69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9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9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9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</a:tbl>
          </a:graphicData>
        </a:graphic>
      </p:graphicFrame>
      <p:sp>
        <p:nvSpPr>
          <p:cNvPr id="122" name="Google Shape;122;p1"/>
          <p:cNvSpPr txBox="1"/>
          <p:nvPr/>
        </p:nvSpPr>
        <p:spPr>
          <a:xfrm>
            <a:off x="13243988" y="12328325"/>
            <a:ext cx="13790400" cy="143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571500" lvl="0" marL="5715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700"/>
              <a:buChar char="•"/>
            </a:pPr>
            <a:r>
              <a:rPr lang="en-US" sz="3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Models were tested on </a:t>
            </a:r>
            <a:r>
              <a:rPr lang="en-US" sz="3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extLst>
                  <a:ext uri="http://customooxmlschemas.google.com/">
                    <go:slidesCustomData xmlns:go="http://customooxmlschemas.google.com/" textRoundtripDataId="2"/>
                  </a:ext>
                </a:extLst>
              </a:rPr>
              <a:t>50 questions</a:t>
            </a:r>
            <a:r>
              <a:rPr lang="en-US" sz="3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and evaluated using the prompt engineering and evaluational part of our framework</a:t>
            </a:r>
            <a:endParaRPr/>
          </a:p>
        </p:txBody>
      </p:sp>
      <p:graphicFrame>
        <p:nvGraphicFramePr>
          <p:cNvPr id="123" name="Google Shape;123;p1"/>
          <p:cNvGraphicFramePr/>
          <p:nvPr/>
        </p:nvGraphicFramePr>
        <p:xfrm>
          <a:off x="28039025" y="203259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{802A0D64-7C7E-4ADC-B5DE-F291A3EFE57C}</a:tableStyleId>
              </a:tblPr>
              <a:tblGrid>
                <a:gridCol w="4264725"/>
                <a:gridCol w="4098575"/>
                <a:gridCol w="3793950"/>
                <a:gridCol w="2813650"/>
              </a:tblGrid>
              <a:tr h="6771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000">
                          <a:solidFill>
                            <a:schemeClr val="lt1"/>
                          </a:solidFill>
                        </a:rPr>
                        <a:t>Scoring </a:t>
                      </a:r>
                      <a:r>
                        <a:rPr lang="en-US" sz="3000">
                          <a:solidFill>
                            <a:schemeClr val="lt1"/>
                          </a:solidFill>
                        </a:rPr>
                        <a:t>Llemma LLM</a:t>
                      </a:r>
                      <a:endParaRPr sz="3000">
                        <a:solidFill>
                          <a:schemeClr val="lt1"/>
                        </a:solidFill>
                      </a:endParaRPr>
                    </a:p>
                  </a:txBody>
                  <a:tcPr marT="25400" marB="25400" marR="25400" marL="25400" anchor="b">
                    <a:lnL cap="flat" cmpd="sng" w="69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9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9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9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3000">
                          <a:solidFill>
                            <a:schemeClr val="lt1"/>
                          </a:solidFill>
                        </a:rPr>
                        <a:t>Control</a:t>
                      </a:r>
                      <a:endParaRPr b="1" sz="3000">
                        <a:solidFill>
                          <a:schemeClr val="lt1"/>
                        </a:solidFill>
                      </a:endParaRPr>
                    </a:p>
                  </a:txBody>
                  <a:tcPr marT="25400" marB="25400" marR="25400" marL="25400" anchor="b">
                    <a:lnL cap="flat" cmpd="sng" w="69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9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9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9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3000">
                          <a:solidFill>
                            <a:schemeClr val="lt1"/>
                          </a:solidFill>
                        </a:rPr>
                        <a:t>Cycle 1</a:t>
                      </a:r>
                      <a:endParaRPr b="1" sz="3000">
                        <a:solidFill>
                          <a:schemeClr val="lt1"/>
                        </a:solidFill>
                      </a:endParaRPr>
                    </a:p>
                  </a:txBody>
                  <a:tcPr marT="25400" marB="25400" marR="25400" marL="25400" anchor="b">
                    <a:lnL cap="flat" cmpd="sng" w="69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9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9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9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3000">
                          <a:solidFill>
                            <a:schemeClr val="lt1"/>
                          </a:solidFill>
                        </a:rPr>
                        <a:t>Cycle 2</a:t>
                      </a:r>
                      <a:endParaRPr b="1" sz="3000">
                        <a:solidFill>
                          <a:schemeClr val="lt1"/>
                        </a:solidFill>
                      </a:endParaRPr>
                    </a:p>
                  </a:txBody>
                  <a:tcPr marT="25400" marB="25400" marR="25400" marL="25400" anchor="b">
                    <a:lnL cap="flat" cmpd="sng" w="69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9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9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9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</a:tr>
              <a:tr h="677125">
                <a:tc gridSpan="4"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3000">
                          <a:solidFill>
                            <a:schemeClr val="lt1"/>
                          </a:solidFill>
                        </a:rPr>
                        <a:t>Evaluator 1:</a:t>
                      </a:r>
                      <a:endParaRPr b="1" sz="3000">
                        <a:solidFill>
                          <a:schemeClr val="lt1"/>
                        </a:solidFill>
                      </a:endParaRPr>
                    </a:p>
                  </a:txBody>
                  <a:tcPr marT="25400" marB="25400" marR="25400" marL="25400" anchor="b">
                    <a:lnL cap="flat" cmpd="sng" w="69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9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9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9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  <a:tc hMerge="1"/>
                <a:tc hMerge="1"/>
                <a:tc hMerge="1"/>
              </a:tr>
              <a:tr h="6184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000">
                          <a:solidFill>
                            <a:schemeClr val="lt1"/>
                          </a:solidFill>
                        </a:rPr>
                        <a:t>Average Score:</a:t>
                      </a:r>
                      <a:endParaRPr sz="3000">
                        <a:solidFill>
                          <a:schemeClr val="lt1"/>
                        </a:solidFill>
                      </a:endParaRPr>
                    </a:p>
                  </a:txBody>
                  <a:tcPr marT="25400" marB="25400" marR="25400" marL="25400" anchor="b">
                    <a:lnL cap="flat" cmpd="sng" w="69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9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9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9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000"/>
                        <a:t>0.154</a:t>
                      </a:r>
                      <a:endParaRPr sz="3000"/>
                    </a:p>
                  </a:txBody>
                  <a:tcPr marT="25400" marB="25400" marR="25400" marL="25400" anchor="b">
                    <a:lnL cap="flat" cmpd="sng" w="69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9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9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9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000"/>
                        <a:t>0.462</a:t>
                      </a:r>
                      <a:endParaRPr sz="3000"/>
                    </a:p>
                  </a:txBody>
                  <a:tcPr marT="25400" marB="25400" marR="25400" marL="25400" anchor="b">
                    <a:lnL cap="flat" cmpd="sng" w="69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9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9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9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000"/>
                        <a:t>0.846</a:t>
                      </a:r>
                      <a:endParaRPr sz="3000"/>
                    </a:p>
                  </a:txBody>
                  <a:tcPr marT="25400" marB="25400" marR="25400" marL="25400" anchor="b">
                    <a:lnL cap="flat" cmpd="sng" w="69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9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9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9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  <a:tr h="6771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000">
                          <a:solidFill>
                            <a:schemeClr val="lt1"/>
                          </a:solidFill>
                        </a:rPr>
                        <a:t>Improvement (%): </a:t>
                      </a:r>
                      <a:endParaRPr sz="3000">
                        <a:solidFill>
                          <a:schemeClr val="lt1"/>
                        </a:solidFill>
                      </a:endParaRPr>
                    </a:p>
                  </a:txBody>
                  <a:tcPr marT="25400" marB="25400" marR="25400" marL="25400" anchor="b">
                    <a:lnL cap="flat" cmpd="sng" w="69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9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9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9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000"/>
                        <a:t>N/A</a:t>
                      </a:r>
                      <a:endParaRPr sz="3000"/>
                    </a:p>
                  </a:txBody>
                  <a:tcPr marT="25400" marB="25400" marR="25400" marL="25400" anchor="b">
                    <a:lnL cap="flat" cmpd="sng" w="69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9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9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9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000"/>
                        <a:t>66.7%</a:t>
                      </a:r>
                      <a:endParaRPr sz="3000"/>
                    </a:p>
                  </a:txBody>
                  <a:tcPr marT="25400" marB="25400" marR="25400" marL="25400" anchor="b">
                    <a:lnL cap="flat" cmpd="sng" w="69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9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9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9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000"/>
                        <a:t>45.5%</a:t>
                      </a:r>
                      <a:endParaRPr sz="3000"/>
                    </a:p>
                  </a:txBody>
                  <a:tcPr marT="25400" marB="25400" marR="25400" marL="25400" anchor="b">
                    <a:lnL cap="flat" cmpd="sng" w="69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9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9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9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</a:tbl>
          </a:graphicData>
        </a:graphic>
      </p:graphicFrame>
      <p:sp>
        <p:nvSpPr>
          <p:cNvPr id="124" name="Google Shape;124;p1"/>
          <p:cNvSpPr/>
          <p:nvPr/>
        </p:nvSpPr>
        <p:spPr>
          <a:xfrm>
            <a:off x="547770" y="20033620"/>
            <a:ext cx="11441400" cy="123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8750" lIns="117525" spcFirstLastPara="1" rIns="117525" wrap="square" tIns="587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86CD0"/>
              </a:buClr>
              <a:buSzPts val="5800"/>
              <a:buFont typeface="Times New Roman"/>
              <a:buNone/>
            </a:pPr>
            <a:r>
              <a:rPr b="1" lang="en-US" sz="5800">
                <a:solidFill>
                  <a:srgbClr val="286CD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LLMs of Interest</a:t>
            </a:r>
            <a:endParaRPr/>
          </a:p>
        </p:txBody>
      </p:sp>
      <p:sp>
        <p:nvSpPr>
          <p:cNvPr id="125" name="Google Shape;125;p1"/>
          <p:cNvSpPr txBox="1"/>
          <p:nvPr/>
        </p:nvSpPr>
        <p:spPr>
          <a:xfrm>
            <a:off x="666875" y="21127125"/>
            <a:ext cx="11441400" cy="637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Because</a:t>
            </a:r>
            <a:r>
              <a:rPr lang="en-US" sz="3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we wanted to write accurate math explanations, we found models that already </a:t>
            </a:r>
            <a:r>
              <a:rPr lang="en-US" sz="3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had strong mathematical and logical reasoning. </a:t>
            </a:r>
            <a:endParaRPr sz="3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571500" lvl="1" marL="10287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Char char="•"/>
            </a:pPr>
            <a:r>
              <a:rPr b="1" lang="en-US" sz="3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Mistral:</a:t>
            </a:r>
            <a:r>
              <a:rPr lang="en-US" sz="3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This model as been shown to generate good explanations and is a small model [7]</a:t>
            </a:r>
            <a:endParaRPr sz="3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571500" lvl="1" marL="10287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Times New Roman"/>
              <a:buChar char="•"/>
            </a:pPr>
            <a:r>
              <a:rPr b="1" lang="en-US" sz="3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Llemma:</a:t>
            </a:r>
            <a:r>
              <a:rPr lang="en-US" sz="3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This model has been used to solve math </a:t>
            </a:r>
            <a:r>
              <a:rPr lang="en-US" sz="3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problems, and as a smaller model, easier to work with because it was faster to test [12]</a:t>
            </a:r>
            <a:endParaRPr sz="3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571500" lvl="1" marL="10287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Times New Roman"/>
              <a:buChar char="•"/>
            </a:pPr>
            <a:r>
              <a:rPr b="1" lang="en-US" sz="3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WizardMath:</a:t>
            </a:r>
            <a:r>
              <a:rPr lang="en-US" sz="3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As the largest model of the three with 13B parameters compared to the 7B of the other two, we could evaluate how much of a difference in </a:t>
            </a:r>
            <a:r>
              <a:rPr lang="en-US" sz="3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performance</a:t>
            </a:r>
            <a:r>
              <a:rPr lang="en-US" sz="3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the </a:t>
            </a:r>
            <a:r>
              <a:rPr lang="en-US" sz="3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difference</a:t>
            </a:r>
            <a:r>
              <a:rPr lang="en-US" sz="3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in size made [11] </a:t>
            </a:r>
            <a:endParaRPr sz="3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26" name="Google Shape;126;p1" title="Chart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15665937" y="13915262"/>
            <a:ext cx="8815425" cy="5651542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p1"/>
          <p:cNvSpPr txBox="1"/>
          <p:nvPr/>
        </p:nvSpPr>
        <p:spPr>
          <a:xfrm>
            <a:off x="12992613" y="26788263"/>
            <a:ext cx="13790400" cy="274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571500" lvl="0" marL="5715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700"/>
              <a:buChar char="•"/>
            </a:pPr>
            <a:r>
              <a:rPr lang="en-US" sz="3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fine-tuned model improved the base model by about 5% while GPT-3.5 outperformed the base model by roughly 45%. </a:t>
            </a:r>
            <a:endParaRPr sz="3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88950" lvl="0" marL="5715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Times New Roman"/>
              <a:buChar char="•"/>
            </a:pPr>
            <a:r>
              <a:rPr lang="en-US" sz="3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While there was no statistical difference between the fine-tuned model and the base model, the fine-tuned model did have a higher average</a:t>
            </a:r>
            <a:endParaRPr sz="3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8" name="Google Shape;128;p1"/>
          <p:cNvSpPr txBox="1"/>
          <p:nvPr/>
        </p:nvSpPr>
        <p:spPr>
          <a:xfrm>
            <a:off x="28465513" y="18403716"/>
            <a:ext cx="13999500" cy="16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4445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Times New Roman"/>
              <a:buChar char="●"/>
            </a:pPr>
            <a:r>
              <a:rPr lang="en-US" sz="3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Prompts were </a:t>
            </a:r>
            <a:r>
              <a:rPr lang="en-US" sz="3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iteratively</a:t>
            </a:r>
            <a:r>
              <a:rPr lang="en-US" sz="3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improved upon in testing-grading cycles</a:t>
            </a:r>
            <a:endParaRPr sz="3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445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Times New Roman"/>
              <a:buChar char="●"/>
            </a:pPr>
            <a:r>
              <a:rPr lang="en-US" sz="3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Starting with a control of not providing any prompt, the model’s </a:t>
            </a:r>
            <a:r>
              <a:rPr lang="en-US" sz="3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performance</a:t>
            </a:r>
            <a:r>
              <a:rPr lang="en-US" sz="3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improved up to 80% though </a:t>
            </a:r>
            <a:r>
              <a:rPr lang="en-US" sz="3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iteratively</a:t>
            </a:r>
            <a:r>
              <a:rPr lang="en-US" sz="3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improving prompts</a:t>
            </a:r>
            <a:endParaRPr sz="3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9" name="Google Shape;129;p1"/>
          <p:cNvSpPr txBox="1"/>
          <p:nvPr/>
        </p:nvSpPr>
        <p:spPr>
          <a:xfrm>
            <a:off x="13009025" y="19722132"/>
            <a:ext cx="13790400" cy="153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571500" lvl="0" marL="5715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700"/>
              <a:buChar char="•"/>
            </a:pPr>
            <a:r>
              <a:rPr lang="en-US" sz="3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final fine-tuned </a:t>
            </a:r>
            <a:r>
              <a:rPr lang="en-US" sz="3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model was able to answer perfectly about 50% of the time as seen in the score distribution in the figure above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2024-02-11T19:23:20Z</dcterms:created>
  <dc:creator>Worden, Eamon</dc:creator>
</cp:coreProperties>
</file>