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89" r:id="rId4"/>
  </p:sldMasterIdLst>
  <p:notesMasterIdLst>
    <p:notesMasterId r:id="rId17"/>
  </p:notesMasterIdLst>
  <p:sldIdLst>
    <p:sldId id="256" r:id="rId5"/>
    <p:sldId id="257" r:id="rId6"/>
    <p:sldId id="275" r:id="rId7"/>
    <p:sldId id="266" r:id="rId8"/>
    <p:sldId id="270" r:id="rId9"/>
    <p:sldId id="259" r:id="rId10"/>
    <p:sldId id="262" r:id="rId11"/>
    <p:sldId id="268" r:id="rId12"/>
    <p:sldId id="274" r:id="rId13"/>
    <p:sldId id="272" r:id="rId14"/>
    <p:sldId id="273" r:id="rId15"/>
    <p:sldId id="265" r:id="rId16"/>
  </p:sldIdLst>
  <p:sldSz cx="9144000" cy="5143500" type="screen16x9"/>
  <p:notesSz cx="6858000" cy="9144000"/>
  <p:embeddedFontLst>
    <p:embeddedFont>
      <p:font typeface="Century Gothic" panose="020B0502020202020204" pitchFamily="34" charset="0"/>
      <p:regular r:id="rId18"/>
      <p:bold r:id="rId19"/>
      <p:italic r:id="rId20"/>
      <p:boldItalic r:id="rId21"/>
    </p:embeddedFont>
    <p:embeddedFont>
      <p:font typeface="Roboto" panose="02000000000000000000" pitchFamily="2" charset="0"/>
      <p:regular r:id="rId22"/>
      <p:bold r:id="rId23"/>
      <p:italic r:id="rId24"/>
      <p:boldItalic r:id="rId25"/>
    </p:embeddedFont>
    <p:embeddedFont>
      <p:font typeface="Wingdings 3" panose="05040102010807070707" pitchFamily="18" charset="2"/>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a reid" initials="" lastIdx="2" clrIdx="0"/>
  <p:cmAuthor id="1" name="Furry Combat Wombat" initials="" lastIdx="1" clrIdx="1"/>
  <p:cmAuthor id="2" name="Phillips, Grace" initials="PG" lastIdx="9" clrIdx="2">
    <p:extLst>
      <p:ext uri="{19B8F6BF-5375-455C-9EA6-DF929625EA0E}">
        <p15:presenceInfo xmlns:p15="http://schemas.microsoft.com/office/powerpoint/2012/main" userId="S::gephillips@wpi.edu::42b7f110-c51f-46c6-b75d-5c11314cdcb1" providerId="AD"/>
      </p:ext>
    </p:extLst>
  </p:cmAuthor>
  <p:cmAuthor id="3" name="Brower, Daniel" initials="BD" lastIdx="20" clrIdx="3">
    <p:extLst>
      <p:ext uri="{19B8F6BF-5375-455C-9EA6-DF929625EA0E}">
        <p15:presenceInfo xmlns:p15="http://schemas.microsoft.com/office/powerpoint/2012/main" userId="S::dwbrower@wpi.edu::3c0ce82f-c248-4ceb-94ef-4a48ed6f7221" providerId="AD"/>
      </p:ext>
    </p:extLst>
  </p:cmAuthor>
  <p:cmAuthor id="4" name="Fainer, Brendan" initials="FB" lastIdx="1" clrIdx="4">
    <p:extLst>
      <p:ext uri="{19B8F6BF-5375-455C-9EA6-DF929625EA0E}">
        <p15:presenceInfo xmlns:p15="http://schemas.microsoft.com/office/powerpoint/2012/main" userId="S::bpfainer@wpi.edu::1703ac46-4c49-4fe5-b292-31b3cd2403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00"/>
    <a:srgbClr val="E5E4E2"/>
    <a:srgbClr val="C0C0C0"/>
    <a:srgbClr val="7A8C8E"/>
    <a:srgbClr val="CD7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0CF6E-F19F-41D0-A523-7025826A0B12}" v="6345" dt="2023-12-13T17:05:42.867"/>
    <p1510:client id="{C1DB0CF0-24BA-4085-8B58-8C77C231D28B}" v="97" dt="2023-12-13T17:07:31.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676"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1-26T16:36:10.386" idx="1">
    <p:pos x="6000" y="0"/>
    <p:text>why is this here</p:text>
  </p:cm>
  <p:cm authorId="3" dt="2023-11-28T12:17:06.897" idx="2">
    <p:pos x="10" y="10"/>
    <p:text>Hype up SolSmart</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12-01T13:06:12.662" idx="6">
    <p:pos x="10" y="10"/>
    <p:text>Perhaps be more specific here?</p:text>
    <p:extLst>
      <p:ext uri="{C676402C-5697-4E1C-873F-D02D1690AC5C}">
        <p15:threadingInfo xmlns:p15="http://schemas.microsoft.com/office/powerpoint/2012/main" timeZoneBias="300"/>
      </p:ext>
    </p:extLst>
  </p:cm>
  <p:cm authorId="3" dt="2023-12-01T11:29:12.031" idx="6">
    <p:pos x="1196" y="841"/>
    <p:text>Highlight</p:text>
    <p:extLst>
      <p:ext uri="{C676402C-5697-4E1C-873F-D02D1690AC5C}">
        <p15:threadingInfo xmlns:p15="http://schemas.microsoft.com/office/powerpoint/2012/main" timeZoneBias="480"/>
      </p:ext>
    </p:extLst>
  </p:cm>
  <p:cm authorId="3" dt="2023-12-05T07:57:32.570" idx="10">
    <p:pos x="608" y="492"/>
    <p:text>Delete FAQs checkbox. Not a criterion</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3-12-06T07:17:51.402" idx="1">
    <p:pos x="4710" y="1227"/>
    <p:text>This doesn't flow well, if there are no barriers to solar development in the code then say that in one sentence. 
</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3-12-01T13:06:12.662" idx="8">
    <p:pos x="5885" y="100"/>
    <p:text>Perhaps be more specific here?</p:text>
    <p:extLst>
      <p:ext uri="{C676402C-5697-4E1C-873F-D02D1690AC5C}">
        <p15:threadingInfo xmlns:p15="http://schemas.microsoft.com/office/powerpoint/2012/main" timeZoneBias="300"/>
      </p:ext>
    </p:extLst>
  </p:cm>
  <p:cm authorId="3" dt="2023-12-01T11:29:12.031" idx="14">
    <p:pos x="5848" y="418"/>
    <p:text>Highlight</p:text>
    <p:extLst>
      <p:ext uri="{C676402C-5697-4E1C-873F-D02D1690AC5C}">
        <p15:threadingInfo xmlns:p15="http://schemas.microsoft.com/office/powerpoint/2012/main" timeZoneBias="480"/>
      </p:ext>
    </p:extLst>
  </p:cm>
  <p:cm authorId="3" dt="2023-12-05T16:26:26.061" idx="16">
    <p:pos x="6017" y="1603"/>
    <p:text>Sign off that this was presented to you</p:text>
    <p:extLst>
      <p:ext uri="{C676402C-5697-4E1C-873F-D02D1690AC5C}">
        <p15:threadingInfo xmlns:p15="http://schemas.microsoft.com/office/powerpoint/2012/main" timeZoneBias="300"/>
      </p:ext>
    </p:extLst>
  </p:cm>
  <p:cm authorId="2" dt="2023-12-06T10:10:35.638" idx="9">
    <p:pos x="6017" y="1699"/>
    <p:text>If we go with this wording, this should be followed by "(p. 10-11)"</p:text>
    <p:extLst>
      <p:ext uri="{C676402C-5697-4E1C-873F-D02D1690AC5C}">
        <p15:threadingInfo xmlns:p15="http://schemas.microsoft.com/office/powerpoint/2012/main" timeZoneBias="300">
          <p15:parentCm authorId="3" idx="16"/>
        </p15:threadingInfo>
      </p:ext>
    </p:extLst>
  </p:cm>
  <p:cm authorId="3" dt="2023-12-05T17:59:56.585" idx="17">
    <p:pos x="5953" y="1179"/>
    <p:text/>
    <p:extLst>
      <p:ext uri="{C676402C-5697-4E1C-873F-D02D1690AC5C}">
        <p15:threadingInfo xmlns:p15="http://schemas.microsoft.com/office/powerpoint/2012/main" timeZoneBias="300"/>
      </p:ext>
    </p:extLst>
  </p:cm>
  <p:cm authorId="3" dt="2023-12-05T18:00:23.303" idx="18">
    <p:pos x="5953" y="1275"/>
    <p:text>Remove? Replace somehow?</p:text>
    <p:extLst>
      <p:ext uri="{C676402C-5697-4E1C-873F-D02D1690AC5C}">
        <p15:threadingInfo xmlns:p15="http://schemas.microsoft.com/office/powerpoint/2012/main" timeZoneBias="300">
          <p15:parentCm authorId="3" idx="17"/>
        </p15:threadingInfo>
      </p:ext>
    </p:extLst>
  </p:cm>
  <p:cm authorId="3" dt="2023-12-08T13:48:30.625" idx="19">
    <p:pos x="6003" y="787"/>
    <p:text>"Review Bylaw Recommendations with Town Planners"</p:text>
    <p:extLst>
      <p:ext uri="{C676402C-5697-4E1C-873F-D02D1690AC5C}">
        <p15:threadingInfo xmlns:p15="http://schemas.microsoft.com/office/powerpoint/2012/main" timeZoneBias="300"/>
      </p:ext>
    </p:extLst>
  </p:cm>
  <p:cm authorId="3" dt="2023-12-08T13:49:03.227" idx="20">
    <p:pos x="6003" y="883"/>
    <p:text>"Bylaw Recommendation Review"</p:text>
    <p:extLst>
      <p:ext uri="{C676402C-5697-4E1C-873F-D02D1690AC5C}">
        <p15:threadingInfo xmlns:p15="http://schemas.microsoft.com/office/powerpoint/2012/main" timeZoneBias="300">
          <p15:parentCm authorId="3" idx="19"/>
        </p15:threadingInfo>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6243E-7DBB-4BC8-9B81-46251AB83D2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8AF495E-9EC4-4A37-93A0-0292ADE187C4}">
      <dgm:prSet custT="1"/>
      <dgm:spPr/>
      <dgm:t>
        <a:bodyPr/>
        <a:lstStyle/>
        <a:p>
          <a:pPr>
            <a:lnSpc>
              <a:spcPct val="100000"/>
            </a:lnSpc>
          </a:pPr>
          <a:r>
            <a:rPr lang="en-US" sz="2200" b="0" i="0"/>
            <a:t>Purpose or Intent </a:t>
          </a:r>
          <a:r>
            <a:rPr lang="en-US" sz="1000" b="0" i="0"/>
            <a:t>(p. 1-2)</a:t>
          </a:r>
          <a:endParaRPr lang="en-US" sz="1000"/>
        </a:p>
      </dgm:t>
    </dgm:pt>
    <dgm:pt modelId="{28E88FF3-D852-47FB-B60D-72439FE83DC9}" type="parTrans" cxnId="{29C9654E-223D-4107-A9FB-A0AF4855B4AB}">
      <dgm:prSet/>
      <dgm:spPr/>
      <dgm:t>
        <a:bodyPr/>
        <a:lstStyle/>
        <a:p>
          <a:endParaRPr lang="en-US"/>
        </a:p>
      </dgm:t>
    </dgm:pt>
    <dgm:pt modelId="{CB58F691-3C20-4AE1-A437-FD8D952611DF}" type="sibTrans" cxnId="{29C9654E-223D-4107-A9FB-A0AF4855B4AB}">
      <dgm:prSet/>
      <dgm:spPr/>
      <dgm:t>
        <a:bodyPr/>
        <a:lstStyle/>
        <a:p>
          <a:endParaRPr lang="en-US"/>
        </a:p>
      </dgm:t>
    </dgm:pt>
    <dgm:pt modelId="{8C3837A8-7E44-43D5-840E-B70951A49745}">
      <dgm:prSet custT="1"/>
      <dgm:spPr/>
      <dgm:t>
        <a:bodyPr/>
        <a:lstStyle/>
        <a:p>
          <a:pPr>
            <a:lnSpc>
              <a:spcPct val="100000"/>
            </a:lnSpc>
          </a:pPr>
          <a:r>
            <a:rPr lang="en-US" sz="2200" b="0" i="0">
              <a:latin typeface="Century Gothic" panose="020B0502020202020204"/>
            </a:rPr>
            <a:t>Definitions </a:t>
          </a:r>
          <a:r>
            <a:rPr lang="en-US" sz="1000" b="0" i="0">
              <a:latin typeface="Century Gothic" panose="020B0502020202020204"/>
            </a:rPr>
            <a:t>(p. 2-3)</a:t>
          </a:r>
          <a:endParaRPr lang="en-US" sz="1000"/>
        </a:p>
      </dgm:t>
    </dgm:pt>
    <dgm:pt modelId="{221D630D-16AB-4EC3-AB4E-B486869D16E6}" type="parTrans" cxnId="{6693017B-BB06-4325-BA26-F14E4C100F9E}">
      <dgm:prSet/>
      <dgm:spPr/>
      <dgm:t>
        <a:bodyPr/>
        <a:lstStyle/>
        <a:p>
          <a:endParaRPr lang="en-US"/>
        </a:p>
      </dgm:t>
    </dgm:pt>
    <dgm:pt modelId="{3A54C3D4-5375-459D-837A-243A9C0B7A40}" type="sibTrans" cxnId="{6693017B-BB06-4325-BA26-F14E4C100F9E}">
      <dgm:prSet/>
      <dgm:spPr/>
      <dgm:t>
        <a:bodyPr/>
        <a:lstStyle/>
        <a:p>
          <a:endParaRPr lang="en-US"/>
        </a:p>
      </dgm:t>
    </dgm:pt>
    <dgm:pt modelId="{2377CB86-1327-4FFC-BB86-90FA4AC95210}">
      <dgm:prSet custT="1"/>
      <dgm:spPr/>
      <dgm:t>
        <a:bodyPr/>
        <a:lstStyle/>
        <a:p>
          <a:pPr>
            <a:lnSpc>
              <a:spcPct val="100000"/>
            </a:lnSpc>
          </a:pPr>
          <a:r>
            <a:rPr lang="en-US" sz="1600" b="0" i="0"/>
            <a:t>Roof-Mounted Accessory Use Solar </a:t>
          </a:r>
          <a:r>
            <a:rPr lang="en-US" sz="1000" b="0" i="0"/>
            <a:t>(p. 3)</a:t>
          </a:r>
          <a:endParaRPr lang="en-US" sz="1000"/>
        </a:p>
      </dgm:t>
    </dgm:pt>
    <dgm:pt modelId="{202A21FF-1077-477C-9DE5-D5C715383416}" type="parTrans" cxnId="{DC24DDD5-C73A-4777-BBB1-CA09FB9D2851}">
      <dgm:prSet/>
      <dgm:spPr/>
      <dgm:t>
        <a:bodyPr/>
        <a:lstStyle/>
        <a:p>
          <a:endParaRPr lang="en-US"/>
        </a:p>
      </dgm:t>
    </dgm:pt>
    <dgm:pt modelId="{55F66776-D40F-4DE9-BF4F-252C8EEED39B}" type="sibTrans" cxnId="{DC24DDD5-C73A-4777-BBB1-CA09FB9D2851}">
      <dgm:prSet/>
      <dgm:spPr/>
      <dgm:t>
        <a:bodyPr/>
        <a:lstStyle/>
        <a:p>
          <a:endParaRPr lang="en-US"/>
        </a:p>
      </dgm:t>
    </dgm:pt>
    <dgm:pt modelId="{7B55B301-6235-46F4-8ED5-51C7C3C80B29}">
      <dgm:prSet custT="1"/>
      <dgm:spPr/>
      <dgm:t>
        <a:bodyPr/>
        <a:lstStyle/>
        <a:p>
          <a:pPr>
            <a:lnSpc>
              <a:spcPct val="100000"/>
            </a:lnSpc>
          </a:pPr>
          <a:r>
            <a:rPr lang="en-US" sz="1600" b="0" i="0"/>
            <a:t>Roof-Mounted Solar Height </a:t>
          </a:r>
          <a:r>
            <a:rPr lang="en-US" sz="1000" b="0" i="0"/>
            <a:t>(p. 3-4)</a:t>
          </a:r>
          <a:endParaRPr lang="en-US" sz="1000"/>
        </a:p>
      </dgm:t>
    </dgm:pt>
    <dgm:pt modelId="{E79CEF6C-D624-4C3D-825D-96D3B45D2D30}" type="parTrans" cxnId="{79335A94-BA4F-4885-88F3-25313359A761}">
      <dgm:prSet/>
      <dgm:spPr/>
      <dgm:t>
        <a:bodyPr/>
        <a:lstStyle/>
        <a:p>
          <a:endParaRPr lang="en-US"/>
        </a:p>
      </dgm:t>
    </dgm:pt>
    <dgm:pt modelId="{9FFDF899-7DA6-4584-B8D0-8B7367DB46E4}" type="sibTrans" cxnId="{79335A94-BA4F-4885-88F3-25313359A761}">
      <dgm:prSet/>
      <dgm:spPr/>
      <dgm:t>
        <a:bodyPr/>
        <a:lstStyle/>
        <a:p>
          <a:endParaRPr lang="en-US"/>
        </a:p>
      </dgm:t>
    </dgm:pt>
    <dgm:pt modelId="{BA728962-5D74-4410-AD47-36589668F244}">
      <dgm:prSet phldr="0"/>
      <dgm:spPr/>
      <dgm:t>
        <a:bodyPr/>
        <a:lstStyle/>
        <a:p>
          <a:pPr>
            <a:lnSpc>
              <a:spcPct val="100000"/>
            </a:lnSpc>
          </a:pPr>
          <a:r>
            <a:rPr lang="en-US" b="0" i="0">
              <a:latin typeface="Century Gothic" panose="020B0502020202020204"/>
            </a:rPr>
            <a:t>Define Nantucket's intent for solar energy in alignment with town goals.</a:t>
          </a:r>
        </a:p>
      </dgm:t>
    </dgm:pt>
    <dgm:pt modelId="{20C30A8E-6767-4541-BA39-965E36413614}" type="parTrans" cxnId="{4E4FFEEE-EF5F-43D7-9157-8CB5AAF721D3}">
      <dgm:prSet/>
      <dgm:spPr/>
      <dgm:t>
        <a:bodyPr/>
        <a:lstStyle/>
        <a:p>
          <a:endParaRPr lang="en-US"/>
        </a:p>
      </dgm:t>
    </dgm:pt>
    <dgm:pt modelId="{F9313BCE-C237-460C-B382-380F927514AA}" type="sibTrans" cxnId="{4E4FFEEE-EF5F-43D7-9157-8CB5AAF721D3}">
      <dgm:prSet/>
      <dgm:spPr/>
      <dgm:t>
        <a:bodyPr/>
        <a:lstStyle/>
        <a:p>
          <a:endParaRPr lang="en-US"/>
        </a:p>
      </dgm:t>
    </dgm:pt>
    <dgm:pt modelId="{F1E56EF6-4019-4EA9-8995-B2F20B985945}">
      <dgm:prSet phldr="0"/>
      <dgm:spPr/>
      <dgm:t>
        <a:bodyPr/>
        <a:lstStyle/>
        <a:p>
          <a:pPr>
            <a:lnSpc>
              <a:spcPct val="100000"/>
            </a:lnSpc>
          </a:pPr>
          <a:r>
            <a:rPr lang="en-US" b="0" i="0">
              <a:latin typeface="Century Gothic" panose="020B0502020202020204"/>
            </a:rPr>
            <a:t>Distinguish between solar energy system types. (i.e. roof vs ground-mounted)</a:t>
          </a:r>
        </a:p>
      </dgm:t>
    </dgm:pt>
    <dgm:pt modelId="{AB19F896-FAD4-466F-A045-5B658F3233C6}" type="parTrans" cxnId="{5A03193D-6679-4F0A-8FF8-7E22DABA2CDF}">
      <dgm:prSet/>
      <dgm:spPr/>
      <dgm:t>
        <a:bodyPr/>
        <a:lstStyle/>
        <a:p>
          <a:endParaRPr lang="en-US"/>
        </a:p>
      </dgm:t>
    </dgm:pt>
    <dgm:pt modelId="{EB828EB1-CB80-4CF3-9E6C-C1396097C78E}" type="sibTrans" cxnId="{5A03193D-6679-4F0A-8FF8-7E22DABA2CDF}">
      <dgm:prSet/>
      <dgm:spPr/>
      <dgm:t>
        <a:bodyPr/>
        <a:lstStyle/>
        <a:p>
          <a:endParaRPr lang="en-US"/>
        </a:p>
      </dgm:t>
    </dgm:pt>
    <dgm:pt modelId="{B19BACE6-9E6D-47E8-8CD9-F0C94C3506F2}">
      <dgm:prSet/>
      <dgm:spPr/>
      <dgm:t>
        <a:bodyPr/>
        <a:lstStyle/>
        <a:p>
          <a:pPr>
            <a:lnSpc>
              <a:spcPct val="100000"/>
            </a:lnSpc>
          </a:pPr>
          <a:r>
            <a:rPr lang="en-US"/>
            <a:t>Explicitly permit by right </a:t>
          </a:r>
          <a:r>
            <a:rPr lang="en-US">
              <a:solidFill>
                <a:srgbClr val="404040"/>
              </a:solidFill>
              <a:latin typeface="Century Gothic" panose="020B0502020202020204"/>
            </a:rPr>
            <a:t>in all major zoning districts</a:t>
          </a:r>
          <a:endParaRPr lang="en-US"/>
        </a:p>
      </dgm:t>
    </dgm:pt>
    <dgm:pt modelId="{A792BCED-78B8-44AC-A8AA-D809AFBF5755}" type="parTrans" cxnId="{DE594DA2-181E-4355-992F-E26CD201026A}">
      <dgm:prSet/>
      <dgm:spPr/>
      <dgm:t>
        <a:bodyPr/>
        <a:lstStyle/>
        <a:p>
          <a:endParaRPr lang="en-US"/>
        </a:p>
      </dgm:t>
    </dgm:pt>
    <dgm:pt modelId="{BAA09A7D-7674-4046-9B0D-3343075042A8}" type="sibTrans" cxnId="{DE594DA2-181E-4355-992F-E26CD201026A}">
      <dgm:prSet/>
      <dgm:spPr/>
      <dgm:t>
        <a:bodyPr/>
        <a:lstStyle/>
        <a:p>
          <a:endParaRPr lang="en-US"/>
        </a:p>
      </dgm:t>
    </dgm:pt>
    <dgm:pt modelId="{B88C0682-54C5-471B-804D-0D4AE8C4955E}">
      <dgm:prSet/>
      <dgm:spPr/>
      <dgm:t>
        <a:bodyPr/>
        <a:lstStyle/>
        <a:p>
          <a:pPr rtl="0">
            <a:lnSpc>
              <a:spcPct val="100000"/>
            </a:lnSpc>
          </a:pPr>
          <a:r>
            <a:rPr lang="en-US">
              <a:latin typeface="Century Gothic" panose="020B0502020202020204"/>
            </a:rPr>
            <a:t>Exempt</a:t>
          </a:r>
          <a:r>
            <a:rPr lang="en-US"/>
            <a:t> </a:t>
          </a:r>
          <a:r>
            <a:rPr lang="en-US">
              <a:latin typeface="Century Gothic" panose="020B0502020202020204"/>
            </a:rPr>
            <a:t>roof-mounted panels from</a:t>
          </a:r>
          <a:r>
            <a:rPr lang="en-US"/>
            <a:t> height restrictions.</a:t>
          </a:r>
        </a:p>
      </dgm:t>
    </dgm:pt>
    <dgm:pt modelId="{69D09352-1BFB-4CF2-9732-C3F5581F4ACC}" type="parTrans" cxnId="{CA20B46A-9047-44EC-9039-2F674CDF09FB}">
      <dgm:prSet/>
      <dgm:spPr/>
      <dgm:t>
        <a:bodyPr/>
        <a:lstStyle/>
        <a:p>
          <a:endParaRPr lang="en-US"/>
        </a:p>
      </dgm:t>
    </dgm:pt>
    <dgm:pt modelId="{8729BE33-CEC8-4B61-BAEA-9F88FABE408D}" type="sibTrans" cxnId="{CA20B46A-9047-44EC-9039-2F674CDF09FB}">
      <dgm:prSet/>
      <dgm:spPr/>
      <dgm:t>
        <a:bodyPr/>
        <a:lstStyle/>
        <a:p>
          <a:endParaRPr lang="en-US"/>
        </a:p>
      </dgm:t>
    </dgm:pt>
    <dgm:pt modelId="{62D78796-EB7A-4A79-BA7B-354D1A1468F6}" type="pres">
      <dgm:prSet presAssocID="{EDB6243E-7DBB-4BC8-9B81-46251AB83D25}" presName="root" presStyleCnt="0">
        <dgm:presLayoutVars>
          <dgm:dir/>
          <dgm:resizeHandles val="exact"/>
        </dgm:presLayoutVars>
      </dgm:prSet>
      <dgm:spPr/>
    </dgm:pt>
    <dgm:pt modelId="{CD817F34-1F04-4D5C-8732-9140FE2DB9A7}" type="pres">
      <dgm:prSet presAssocID="{18AF495E-9EC4-4A37-93A0-0292ADE187C4}" presName="compNode" presStyleCnt="0"/>
      <dgm:spPr/>
    </dgm:pt>
    <dgm:pt modelId="{3545E09E-E9F0-4AB2-BEF6-1AD0776AA0C9}" type="pres">
      <dgm:prSet presAssocID="{18AF495E-9EC4-4A37-93A0-0292ADE187C4}" presName="bgRect" presStyleLbl="bgShp" presStyleIdx="0" presStyleCnt="4" custLinFactNeighborX="1371" custLinFactNeighborY="-1462"/>
      <dgm:spPr/>
    </dgm:pt>
    <dgm:pt modelId="{68D73EA9-AD29-44AA-A6F0-E274927E9CE1}" type="pres">
      <dgm:prSet presAssocID="{18AF495E-9EC4-4A37-93A0-0292ADE187C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4B04C50-1538-4F04-B105-B13B5608C141}" type="pres">
      <dgm:prSet presAssocID="{18AF495E-9EC4-4A37-93A0-0292ADE187C4}" presName="spaceRect" presStyleCnt="0"/>
      <dgm:spPr/>
    </dgm:pt>
    <dgm:pt modelId="{60A36926-C413-4A94-AAE8-92E65B371A2A}" type="pres">
      <dgm:prSet presAssocID="{18AF495E-9EC4-4A37-93A0-0292ADE187C4}" presName="parTx" presStyleLbl="revTx" presStyleIdx="0" presStyleCnt="8">
        <dgm:presLayoutVars>
          <dgm:chMax val="0"/>
          <dgm:chPref val="0"/>
        </dgm:presLayoutVars>
      </dgm:prSet>
      <dgm:spPr/>
    </dgm:pt>
    <dgm:pt modelId="{3E2B4800-1A04-48D9-9641-DE577AD142F8}" type="pres">
      <dgm:prSet presAssocID="{18AF495E-9EC4-4A37-93A0-0292ADE187C4}" presName="desTx" presStyleLbl="revTx" presStyleIdx="1" presStyleCnt="8">
        <dgm:presLayoutVars/>
      </dgm:prSet>
      <dgm:spPr/>
    </dgm:pt>
    <dgm:pt modelId="{3E227C05-F18C-402E-8739-9E7C8086F9A9}" type="pres">
      <dgm:prSet presAssocID="{CB58F691-3C20-4AE1-A437-FD8D952611DF}" presName="sibTrans" presStyleCnt="0"/>
      <dgm:spPr/>
    </dgm:pt>
    <dgm:pt modelId="{E0CC046E-C0E0-4614-9D06-31DBEE18524C}" type="pres">
      <dgm:prSet presAssocID="{8C3837A8-7E44-43D5-840E-B70951A49745}" presName="compNode" presStyleCnt="0"/>
      <dgm:spPr/>
    </dgm:pt>
    <dgm:pt modelId="{25A890C7-4F41-480D-BFB8-223967BC18D5}" type="pres">
      <dgm:prSet presAssocID="{8C3837A8-7E44-43D5-840E-B70951A49745}" presName="bgRect" presStyleLbl="bgShp" presStyleIdx="1" presStyleCnt="4"/>
      <dgm:spPr/>
    </dgm:pt>
    <dgm:pt modelId="{AEB94ADC-0DB2-4B0C-AE4D-CB6DB5A6AD40}" type="pres">
      <dgm:prSet presAssocID="{8C3837A8-7E44-43D5-840E-B70951A497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286BE354-AE43-49B7-B385-5D21C94DEAD1}" type="pres">
      <dgm:prSet presAssocID="{8C3837A8-7E44-43D5-840E-B70951A49745}" presName="spaceRect" presStyleCnt="0"/>
      <dgm:spPr/>
    </dgm:pt>
    <dgm:pt modelId="{170A8A3B-3A45-434A-85AE-E1CAFB094150}" type="pres">
      <dgm:prSet presAssocID="{8C3837A8-7E44-43D5-840E-B70951A49745}" presName="parTx" presStyleLbl="revTx" presStyleIdx="2" presStyleCnt="8">
        <dgm:presLayoutVars>
          <dgm:chMax val="0"/>
          <dgm:chPref val="0"/>
        </dgm:presLayoutVars>
      </dgm:prSet>
      <dgm:spPr/>
    </dgm:pt>
    <dgm:pt modelId="{2BD6F28F-FEB9-4253-A5AC-B491B677B06B}" type="pres">
      <dgm:prSet presAssocID="{8C3837A8-7E44-43D5-840E-B70951A49745}" presName="desTx" presStyleLbl="revTx" presStyleIdx="3" presStyleCnt="8">
        <dgm:presLayoutVars/>
      </dgm:prSet>
      <dgm:spPr/>
    </dgm:pt>
    <dgm:pt modelId="{F114F234-2A40-4C52-B310-EBB15D5656B6}" type="pres">
      <dgm:prSet presAssocID="{3A54C3D4-5375-459D-837A-243A9C0B7A40}" presName="sibTrans" presStyleCnt="0"/>
      <dgm:spPr/>
    </dgm:pt>
    <dgm:pt modelId="{928FB19E-1696-4371-8A3A-7508BC7099FF}" type="pres">
      <dgm:prSet presAssocID="{2377CB86-1327-4FFC-BB86-90FA4AC95210}" presName="compNode" presStyleCnt="0"/>
      <dgm:spPr/>
    </dgm:pt>
    <dgm:pt modelId="{2CBD0550-42C7-4051-B4AC-E40AE5FD6732}" type="pres">
      <dgm:prSet presAssocID="{2377CB86-1327-4FFC-BB86-90FA4AC95210}" presName="bgRect" presStyleLbl="bgShp" presStyleIdx="2" presStyleCnt="4"/>
      <dgm:spPr/>
    </dgm:pt>
    <dgm:pt modelId="{52CF093D-0105-4F58-B2A3-D633601BCFD6}" type="pres">
      <dgm:prSet presAssocID="{2377CB86-1327-4FFC-BB86-90FA4AC952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
        </a:ext>
      </dgm:extLst>
    </dgm:pt>
    <dgm:pt modelId="{17B50844-64D8-4B62-B848-50AABA65C4FE}" type="pres">
      <dgm:prSet presAssocID="{2377CB86-1327-4FFC-BB86-90FA4AC95210}" presName="spaceRect" presStyleCnt="0"/>
      <dgm:spPr/>
    </dgm:pt>
    <dgm:pt modelId="{4D3545E6-7E57-4348-B5E5-3B8B4313C56B}" type="pres">
      <dgm:prSet presAssocID="{2377CB86-1327-4FFC-BB86-90FA4AC95210}" presName="parTx" presStyleLbl="revTx" presStyleIdx="4" presStyleCnt="8">
        <dgm:presLayoutVars>
          <dgm:chMax val="0"/>
          <dgm:chPref val="0"/>
        </dgm:presLayoutVars>
      </dgm:prSet>
      <dgm:spPr/>
    </dgm:pt>
    <dgm:pt modelId="{6CA80E4B-DF8C-4AD5-B5FD-5B30A42EB774}" type="pres">
      <dgm:prSet presAssocID="{2377CB86-1327-4FFC-BB86-90FA4AC95210}" presName="desTx" presStyleLbl="revTx" presStyleIdx="5" presStyleCnt="8">
        <dgm:presLayoutVars/>
      </dgm:prSet>
      <dgm:spPr/>
    </dgm:pt>
    <dgm:pt modelId="{28802573-9D71-4E1B-B399-107E07BEF82D}" type="pres">
      <dgm:prSet presAssocID="{55F66776-D40F-4DE9-BF4F-252C8EEED39B}" presName="sibTrans" presStyleCnt="0"/>
      <dgm:spPr/>
    </dgm:pt>
    <dgm:pt modelId="{37C251AC-F848-4DD8-ADBB-D541ADA23E4F}" type="pres">
      <dgm:prSet presAssocID="{7B55B301-6235-46F4-8ED5-51C7C3C80B29}" presName="compNode" presStyleCnt="0"/>
      <dgm:spPr/>
    </dgm:pt>
    <dgm:pt modelId="{B556C056-4B52-4170-856F-1ED32176F4AE}" type="pres">
      <dgm:prSet presAssocID="{7B55B301-6235-46F4-8ED5-51C7C3C80B29}" presName="bgRect" presStyleLbl="bgShp" presStyleIdx="3" presStyleCnt="4"/>
      <dgm:spPr/>
    </dgm:pt>
    <dgm:pt modelId="{CD1B0005-6867-44E5-9389-E746EDEEC24B}" type="pres">
      <dgm:prSet presAssocID="{7B55B301-6235-46F4-8ED5-51C7C3C80B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riangle Ruler with solid fill"/>
        </a:ext>
      </dgm:extLst>
    </dgm:pt>
    <dgm:pt modelId="{C3D99EE0-08F5-49D2-BD58-CFCF17EA2C0F}" type="pres">
      <dgm:prSet presAssocID="{7B55B301-6235-46F4-8ED5-51C7C3C80B29}" presName="spaceRect" presStyleCnt="0"/>
      <dgm:spPr/>
    </dgm:pt>
    <dgm:pt modelId="{E7B58556-7D67-48D1-9EBD-DC6706930C4B}" type="pres">
      <dgm:prSet presAssocID="{7B55B301-6235-46F4-8ED5-51C7C3C80B29}" presName="parTx" presStyleLbl="revTx" presStyleIdx="6" presStyleCnt="8">
        <dgm:presLayoutVars>
          <dgm:chMax val="0"/>
          <dgm:chPref val="0"/>
        </dgm:presLayoutVars>
      </dgm:prSet>
      <dgm:spPr/>
    </dgm:pt>
    <dgm:pt modelId="{E3C8E4BC-A1EA-4665-A612-8F86664A4F4B}" type="pres">
      <dgm:prSet presAssocID="{7B55B301-6235-46F4-8ED5-51C7C3C80B29}" presName="desTx" presStyleLbl="revTx" presStyleIdx="7" presStyleCnt="8">
        <dgm:presLayoutVars/>
      </dgm:prSet>
      <dgm:spPr/>
    </dgm:pt>
  </dgm:ptLst>
  <dgm:cxnLst>
    <dgm:cxn modelId="{DA910718-48CE-416D-B263-2402C506E4BA}" type="presOf" srcId="{EDB6243E-7DBB-4BC8-9B81-46251AB83D25}" destId="{62D78796-EB7A-4A79-BA7B-354D1A1468F6}" srcOrd="0" destOrd="0" presId="urn:microsoft.com/office/officeart/2018/2/layout/IconVerticalSolidList"/>
    <dgm:cxn modelId="{E3F80631-6D4F-4CD6-A3CB-13AEB4864927}" type="presOf" srcId="{F1E56EF6-4019-4EA9-8995-B2F20B985945}" destId="{2BD6F28F-FEB9-4253-A5AC-B491B677B06B}" srcOrd="0" destOrd="0" presId="urn:microsoft.com/office/officeart/2018/2/layout/IconVerticalSolidList"/>
    <dgm:cxn modelId="{2360C334-9C97-415F-8836-9F61EB57309E}" type="presOf" srcId="{2377CB86-1327-4FFC-BB86-90FA4AC95210}" destId="{4D3545E6-7E57-4348-B5E5-3B8B4313C56B}" srcOrd="0" destOrd="0" presId="urn:microsoft.com/office/officeart/2018/2/layout/IconVerticalSolidList"/>
    <dgm:cxn modelId="{5A03193D-6679-4F0A-8FF8-7E22DABA2CDF}" srcId="{8C3837A8-7E44-43D5-840E-B70951A49745}" destId="{F1E56EF6-4019-4EA9-8995-B2F20B985945}" srcOrd="0" destOrd="0" parTransId="{AB19F896-FAD4-466F-A045-5B658F3233C6}" sibTransId="{EB828EB1-CB80-4CF3-9E6C-C1396097C78E}"/>
    <dgm:cxn modelId="{CA20B46A-9047-44EC-9039-2F674CDF09FB}" srcId="{7B55B301-6235-46F4-8ED5-51C7C3C80B29}" destId="{B88C0682-54C5-471B-804D-0D4AE8C4955E}" srcOrd="0" destOrd="0" parTransId="{69D09352-1BFB-4CF2-9732-C3F5581F4ACC}" sibTransId="{8729BE33-CEC8-4B61-BAEA-9F88FABE408D}"/>
    <dgm:cxn modelId="{29C9654E-223D-4107-A9FB-A0AF4855B4AB}" srcId="{EDB6243E-7DBB-4BC8-9B81-46251AB83D25}" destId="{18AF495E-9EC4-4A37-93A0-0292ADE187C4}" srcOrd="0" destOrd="0" parTransId="{28E88FF3-D852-47FB-B60D-72439FE83DC9}" sibTransId="{CB58F691-3C20-4AE1-A437-FD8D952611DF}"/>
    <dgm:cxn modelId="{49296070-DE70-4408-AC76-ECB7AC433F78}" type="presOf" srcId="{BA728962-5D74-4410-AD47-36589668F244}" destId="{3E2B4800-1A04-48D9-9641-DE577AD142F8}" srcOrd="0" destOrd="0" presId="urn:microsoft.com/office/officeart/2018/2/layout/IconVerticalSolidList"/>
    <dgm:cxn modelId="{878CB770-1A30-4E44-B6D4-436B902C6D6D}" type="presOf" srcId="{7B55B301-6235-46F4-8ED5-51C7C3C80B29}" destId="{E7B58556-7D67-48D1-9EBD-DC6706930C4B}" srcOrd="0" destOrd="0" presId="urn:microsoft.com/office/officeart/2018/2/layout/IconVerticalSolidList"/>
    <dgm:cxn modelId="{A2A21456-B72C-4384-B1D1-7CDABA0D06FD}" type="presOf" srcId="{8C3837A8-7E44-43D5-840E-B70951A49745}" destId="{170A8A3B-3A45-434A-85AE-E1CAFB094150}" srcOrd="0" destOrd="0" presId="urn:microsoft.com/office/officeart/2018/2/layout/IconVerticalSolidList"/>
    <dgm:cxn modelId="{6693017B-BB06-4325-BA26-F14E4C100F9E}" srcId="{EDB6243E-7DBB-4BC8-9B81-46251AB83D25}" destId="{8C3837A8-7E44-43D5-840E-B70951A49745}" srcOrd="1" destOrd="0" parTransId="{221D630D-16AB-4EC3-AB4E-B486869D16E6}" sibTransId="{3A54C3D4-5375-459D-837A-243A9C0B7A40}"/>
    <dgm:cxn modelId="{6089C07B-36D6-4FF5-BE9A-256709DB59AF}" type="presOf" srcId="{B88C0682-54C5-471B-804D-0D4AE8C4955E}" destId="{E3C8E4BC-A1EA-4665-A612-8F86664A4F4B}" srcOrd="0" destOrd="0" presId="urn:microsoft.com/office/officeart/2018/2/layout/IconVerticalSolidList"/>
    <dgm:cxn modelId="{79335A94-BA4F-4885-88F3-25313359A761}" srcId="{EDB6243E-7DBB-4BC8-9B81-46251AB83D25}" destId="{7B55B301-6235-46F4-8ED5-51C7C3C80B29}" srcOrd="3" destOrd="0" parTransId="{E79CEF6C-D624-4C3D-825D-96D3B45D2D30}" sibTransId="{9FFDF899-7DA6-4584-B8D0-8B7367DB46E4}"/>
    <dgm:cxn modelId="{E1633F96-5888-42A7-A768-4AE280CF544B}" type="presOf" srcId="{18AF495E-9EC4-4A37-93A0-0292ADE187C4}" destId="{60A36926-C413-4A94-AAE8-92E65B371A2A}" srcOrd="0" destOrd="0" presId="urn:microsoft.com/office/officeart/2018/2/layout/IconVerticalSolidList"/>
    <dgm:cxn modelId="{BE2EDD9F-7EB2-45CA-B873-4D10380550F6}" type="presOf" srcId="{B19BACE6-9E6D-47E8-8CD9-F0C94C3506F2}" destId="{6CA80E4B-DF8C-4AD5-B5FD-5B30A42EB774}" srcOrd="0" destOrd="0" presId="urn:microsoft.com/office/officeart/2018/2/layout/IconVerticalSolidList"/>
    <dgm:cxn modelId="{DE594DA2-181E-4355-992F-E26CD201026A}" srcId="{2377CB86-1327-4FFC-BB86-90FA4AC95210}" destId="{B19BACE6-9E6D-47E8-8CD9-F0C94C3506F2}" srcOrd="0" destOrd="0" parTransId="{A792BCED-78B8-44AC-A8AA-D809AFBF5755}" sibTransId="{BAA09A7D-7674-4046-9B0D-3343075042A8}"/>
    <dgm:cxn modelId="{DC24DDD5-C73A-4777-BBB1-CA09FB9D2851}" srcId="{EDB6243E-7DBB-4BC8-9B81-46251AB83D25}" destId="{2377CB86-1327-4FFC-BB86-90FA4AC95210}" srcOrd="2" destOrd="0" parTransId="{202A21FF-1077-477C-9DE5-D5C715383416}" sibTransId="{55F66776-D40F-4DE9-BF4F-252C8EEED39B}"/>
    <dgm:cxn modelId="{4E4FFEEE-EF5F-43D7-9157-8CB5AAF721D3}" srcId="{18AF495E-9EC4-4A37-93A0-0292ADE187C4}" destId="{BA728962-5D74-4410-AD47-36589668F244}" srcOrd="0" destOrd="0" parTransId="{20C30A8E-6767-4541-BA39-965E36413614}" sibTransId="{F9313BCE-C237-460C-B382-380F927514AA}"/>
    <dgm:cxn modelId="{486E8AB9-CB06-49D6-900F-81E74B8FA188}" type="presParOf" srcId="{62D78796-EB7A-4A79-BA7B-354D1A1468F6}" destId="{CD817F34-1F04-4D5C-8732-9140FE2DB9A7}" srcOrd="0" destOrd="0" presId="urn:microsoft.com/office/officeart/2018/2/layout/IconVerticalSolidList"/>
    <dgm:cxn modelId="{844AF6F4-397C-448B-AC94-8B9465FD91ED}" type="presParOf" srcId="{CD817F34-1F04-4D5C-8732-9140FE2DB9A7}" destId="{3545E09E-E9F0-4AB2-BEF6-1AD0776AA0C9}" srcOrd="0" destOrd="0" presId="urn:microsoft.com/office/officeart/2018/2/layout/IconVerticalSolidList"/>
    <dgm:cxn modelId="{FCA33A35-DEC7-4788-BFCC-33026F4418C1}" type="presParOf" srcId="{CD817F34-1F04-4D5C-8732-9140FE2DB9A7}" destId="{68D73EA9-AD29-44AA-A6F0-E274927E9CE1}" srcOrd="1" destOrd="0" presId="urn:microsoft.com/office/officeart/2018/2/layout/IconVerticalSolidList"/>
    <dgm:cxn modelId="{AE9D86C9-FFD0-4C1A-90A5-E393D444CA0E}" type="presParOf" srcId="{CD817F34-1F04-4D5C-8732-9140FE2DB9A7}" destId="{94B04C50-1538-4F04-B105-B13B5608C141}" srcOrd="2" destOrd="0" presId="urn:microsoft.com/office/officeart/2018/2/layout/IconVerticalSolidList"/>
    <dgm:cxn modelId="{E0448194-E47F-46FE-A3B1-F9490E7512DE}" type="presParOf" srcId="{CD817F34-1F04-4D5C-8732-9140FE2DB9A7}" destId="{60A36926-C413-4A94-AAE8-92E65B371A2A}" srcOrd="3" destOrd="0" presId="urn:microsoft.com/office/officeart/2018/2/layout/IconVerticalSolidList"/>
    <dgm:cxn modelId="{075EE91A-3647-4FCD-A193-E3BA1C37E186}" type="presParOf" srcId="{CD817F34-1F04-4D5C-8732-9140FE2DB9A7}" destId="{3E2B4800-1A04-48D9-9641-DE577AD142F8}" srcOrd="4" destOrd="0" presId="urn:microsoft.com/office/officeart/2018/2/layout/IconVerticalSolidList"/>
    <dgm:cxn modelId="{7C0CD464-13D1-465B-BA90-EBCD73F57DA0}" type="presParOf" srcId="{62D78796-EB7A-4A79-BA7B-354D1A1468F6}" destId="{3E227C05-F18C-402E-8739-9E7C8086F9A9}" srcOrd="1" destOrd="0" presId="urn:microsoft.com/office/officeart/2018/2/layout/IconVerticalSolidList"/>
    <dgm:cxn modelId="{CE4B0734-E474-44A3-80E1-B8A17146C22D}" type="presParOf" srcId="{62D78796-EB7A-4A79-BA7B-354D1A1468F6}" destId="{E0CC046E-C0E0-4614-9D06-31DBEE18524C}" srcOrd="2" destOrd="0" presId="urn:microsoft.com/office/officeart/2018/2/layout/IconVerticalSolidList"/>
    <dgm:cxn modelId="{A15D848D-1598-433C-96FC-CFB58B6E97B6}" type="presParOf" srcId="{E0CC046E-C0E0-4614-9D06-31DBEE18524C}" destId="{25A890C7-4F41-480D-BFB8-223967BC18D5}" srcOrd="0" destOrd="0" presId="urn:microsoft.com/office/officeart/2018/2/layout/IconVerticalSolidList"/>
    <dgm:cxn modelId="{C31D639F-718B-49AA-BF6F-A3431ECAFDE0}" type="presParOf" srcId="{E0CC046E-C0E0-4614-9D06-31DBEE18524C}" destId="{AEB94ADC-0DB2-4B0C-AE4D-CB6DB5A6AD40}" srcOrd="1" destOrd="0" presId="urn:microsoft.com/office/officeart/2018/2/layout/IconVerticalSolidList"/>
    <dgm:cxn modelId="{7F1F686A-8961-4016-B8AB-D873AB124DB0}" type="presParOf" srcId="{E0CC046E-C0E0-4614-9D06-31DBEE18524C}" destId="{286BE354-AE43-49B7-B385-5D21C94DEAD1}" srcOrd="2" destOrd="0" presId="urn:microsoft.com/office/officeart/2018/2/layout/IconVerticalSolidList"/>
    <dgm:cxn modelId="{0269E657-1A49-47D9-817A-DEC32F4197C8}" type="presParOf" srcId="{E0CC046E-C0E0-4614-9D06-31DBEE18524C}" destId="{170A8A3B-3A45-434A-85AE-E1CAFB094150}" srcOrd="3" destOrd="0" presId="urn:microsoft.com/office/officeart/2018/2/layout/IconVerticalSolidList"/>
    <dgm:cxn modelId="{1AEBF975-CCA4-440B-8EDB-E37D3D8009C6}" type="presParOf" srcId="{E0CC046E-C0E0-4614-9D06-31DBEE18524C}" destId="{2BD6F28F-FEB9-4253-A5AC-B491B677B06B}" srcOrd="4" destOrd="0" presId="urn:microsoft.com/office/officeart/2018/2/layout/IconVerticalSolidList"/>
    <dgm:cxn modelId="{6239CF2E-B305-46E3-A9A6-E33153C7B81A}" type="presParOf" srcId="{62D78796-EB7A-4A79-BA7B-354D1A1468F6}" destId="{F114F234-2A40-4C52-B310-EBB15D5656B6}" srcOrd="3" destOrd="0" presId="urn:microsoft.com/office/officeart/2018/2/layout/IconVerticalSolidList"/>
    <dgm:cxn modelId="{6286A91F-7CF5-4C3A-B4C4-F22D71B9FEA5}" type="presParOf" srcId="{62D78796-EB7A-4A79-BA7B-354D1A1468F6}" destId="{928FB19E-1696-4371-8A3A-7508BC7099FF}" srcOrd="4" destOrd="0" presId="urn:microsoft.com/office/officeart/2018/2/layout/IconVerticalSolidList"/>
    <dgm:cxn modelId="{BD127600-63C0-4A55-A1B8-F25F14B08A8C}" type="presParOf" srcId="{928FB19E-1696-4371-8A3A-7508BC7099FF}" destId="{2CBD0550-42C7-4051-B4AC-E40AE5FD6732}" srcOrd="0" destOrd="0" presId="urn:microsoft.com/office/officeart/2018/2/layout/IconVerticalSolidList"/>
    <dgm:cxn modelId="{AE36C93F-9756-4741-8CC3-F1985F3B7037}" type="presParOf" srcId="{928FB19E-1696-4371-8A3A-7508BC7099FF}" destId="{52CF093D-0105-4F58-B2A3-D633601BCFD6}" srcOrd="1" destOrd="0" presId="urn:microsoft.com/office/officeart/2018/2/layout/IconVerticalSolidList"/>
    <dgm:cxn modelId="{229B7293-A36A-48D9-B14D-946F921E4F4B}" type="presParOf" srcId="{928FB19E-1696-4371-8A3A-7508BC7099FF}" destId="{17B50844-64D8-4B62-B848-50AABA65C4FE}" srcOrd="2" destOrd="0" presId="urn:microsoft.com/office/officeart/2018/2/layout/IconVerticalSolidList"/>
    <dgm:cxn modelId="{3F0263C2-EC08-4F21-B9B3-9B23A6928880}" type="presParOf" srcId="{928FB19E-1696-4371-8A3A-7508BC7099FF}" destId="{4D3545E6-7E57-4348-B5E5-3B8B4313C56B}" srcOrd="3" destOrd="0" presId="urn:microsoft.com/office/officeart/2018/2/layout/IconVerticalSolidList"/>
    <dgm:cxn modelId="{3B7F7398-8374-4B93-96E1-FE59F3244AA6}" type="presParOf" srcId="{928FB19E-1696-4371-8A3A-7508BC7099FF}" destId="{6CA80E4B-DF8C-4AD5-B5FD-5B30A42EB774}" srcOrd="4" destOrd="0" presId="urn:microsoft.com/office/officeart/2018/2/layout/IconVerticalSolidList"/>
    <dgm:cxn modelId="{5F44154A-A304-4AFF-9918-0B56E1991825}" type="presParOf" srcId="{62D78796-EB7A-4A79-BA7B-354D1A1468F6}" destId="{28802573-9D71-4E1B-B399-107E07BEF82D}" srcOrd="5" destOrd="0" presId="urn:microsoft.com/office/officeart/2018/2/layout/IconVerticalSolidList"/>
    <dgm:cxn modelId="{C1983488-48D2-4991-8BEC-C72CED5D3B15}" type="presParOf" srcId="{62D78796-EB7A-4A79-BA7B-354D1A1468F6}" destId="{37C251AC-F848-4DD8-ADBB-D541ADA23E4F}" srcOrd="6" destOrd="0" presId="urn:microsoft.com/office/officeart/2018/2/layout/IconVerticalSolidList"/>
    <dgm:cxn modelId="{8476BE8E-7346-4CB1-8FA2-16FB7E6580D9}" type="presParOf" srcId="{37C251AC-F848-4DD8-ADBB-D541ADA23E4F}" destId="{B556C056-4B52-4170-856F-1ED32176F4AE}" srcOrd="0" destOrd="0" presId="urn:microsoft.com/office/officeart/2018/2/layout/IconVerticalSolidList"/>
    <dgm:cxn modelId="{E1A6FEB7-3B33-4217-B1B4-6BE76C58CBFB}" type="presParOf" srcId="{37C251AC-F848-4DD8-ADBB-D541ADA23E4F}" destId="{CD1B0005-6867-44E5-9389-E746EDEEC24B}" srcOrd="1" destOrd="0" presId="urn:microsoft.com/office/officeart/2018/2/layout/IconVerticalSolidList"/>
    <dgm:cxn modelId="{30AFB2B5-491E-41FC-8E8D-93D294466E93}" type="presParOf" srcId="{37C251AC-F848-4DD8-ADBB-D541ADA23E4F}" destId="{C3D99EE0-08F5-49D2-BD58-CFCF17EA2C0F}" srcOrd="2" destOrd="0" presId="urn:microsoft.com/office/officeart/2018/2/layout/IconVerticalSolidList"/>
    <dgm:cxn modelId="{A4D1CE22-1F16-47AC-86A7-99BD38222840}" type="presParOf" srcId="{37C251AC-F848-4DD8-ADBB-D541ADA23E4F}" destId="{E7B58556-7D67-48D1-9EBD-DC6706930C4B}" srcOrd="3" destOrd="0" presId="urn:microsoft.com/office/officeart/2018/2/layout/IconVerticalSolidList"/>
    <dgm:cxn modelId="{B9CE8600-2E8D-49FE-8EEC-3D85B7AF72E2}" type="presParOf" srcId="{37C251AC-F848-4DD8-ADBB-D541ADA23E4F}" destId="{E3C8E4BC-A1EA-4665-A612-8F86664A4F4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B6243E-7DBB-4BC8-9B81-46251AB83D2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377CB86-1327-4FFC-BB86-90FA4AC95210}">
      <dgm:prSet custT="1"/>
      <dgm:spPr/>
      <dgm:t>
        <a:bodyPr/>
        <a:lstStyle/>
        <a:p>
          <a:pPr>
            <a:lnSpc>
              <a:spcPct val="100000"/>
            </a:lnSpc>
          </a:pPr>
          <a:r>
            <a:rPr lang="en-US" sz="1600" b="0" i="0">
              <a:solidFill>
                <a:srgbClr val="404040"/>
              </a:solidFill>
              <a:latin typeface="Century Gothic" panose="020B0502020202020204"/>
            </a:rPr>
            <a:t>Ground-Mounted </a:t>
          </a:r>
          <a:r>
            <a:rPr lang="en-US" sz="1600" b="0" i="0">
              <a:solidFill>
                <a:srgbClr val="404040"/>
              </a:solidFill>
            </a:rPr>
            <a:t>Accessory Use Solar</a:t>
          </a:r>
          <a:r>
            <a:rPr lang="en-US" sz="1600">
              <a:solidFill>
                <a:srgbClr val="404040"/>
              </a:solidFill>
              <a:latin typeface="Century Gothic" panose="020B0502020202020204"/>
            </a:rPr>
            <a:t> </a:t>
          </a:r>
          <a:r>
            <a:rPr lang="en-US" sz="1000">
              <a:solidFill>
                <a:srgbClr val="404040"/>
              </a:solidFill>
              <a:latin typeface="Century Gothic" panose="020B0502020202020204"/>
            </a:rPr>
            <a:t>(p. 4-5)</a:t>
          </a:r>
        </a:p>
      </dgm:t>
    </dgm:pt>
    <dgm:pt modelId="{202A21FF-1077-477C-9DE5-D5C715383416}" type="parTrans" cxnId="{DC24DDD5-C73A-4777-BBB1-CA09FB9D2851}">
      <dgm:prSet/>
      <dgm:spPr/>
      <dgm:t>
        <a:bodyPr/>
        <a:lstStyle/>
        <a:p>
          <a:endParaRPr lang="en-US"/>
        </a:p>
      </dgm:t>
    </dgm:pt>
    <dgm:pt modelId="{55F66776-D40F-4DE9-BF4F-252C8EEED39B}" type="sibTrans" cxnId="{DC24DDD5-C73A-4777-BBB1-CA09FB9D2851}">
      <dgm:prSet/>
      <dgm:spPr/>
      <dgm:t>
        <a:bodyPr/>
        <a:lstStyle/>
        <a:p>
          <a:endParaRPr lang="en-US"/>
        </a:p>
      </dgm:t>
    </dgm:pt>
    <dgm:pt modelId="{7B55B301-6235-46F4-8ED5-51C7C3C80B29}">
      <dgm:prSet custT="1"/>
      <dgm:spPr/>
      <dgm:t>
        <a:bodyPr/>
        <a:lstStyle/>
        <a:p>
          <a:pPr>
            <a:lnSpc>
              <a:spcPct val="100000"/>
            </a:lnSpc>
          </a:pPr>
          <a:r>
            <a:rPr lang="en-US" sz="1400" b="0" i="0">
              <a:solidFill>
                <a:srgbClr val="404040"/>
              </a:solidFill>
              <a:latin typeface="Century Gothic" panose="020B0502020202020204"/>
            </a:rPr>
            <a:t>Ground-Mounted </a:t>
          </a:r>
          <a:r>
            <a:rPr lang="en-US" sz="1400" b="0" i="0">
              <a:solidFill>
                <a:srgbClr val="404040"/>
              </a:solidFill>
            </a:rPr>
            <a:t>Solar </a:t>
          </a:r>
          <a:r>
            <a:rPr lang="en-US" sz="1400" b="0" i="0">
              <a:solidFill>
                <a:srgbClr val="404040"/>
              </a:solidFill>
              <a:latin typeface="Century Gothic" panose="020B0502020202020204"/>
            </a:rPr>
            <a:t>Lot Coverage/Impervious Surface </a:t>
          </a:r>
          <a:r>
            <a:rPr lang="en-US" sz="1000" b="0" i="0">
              <a:solidFill>
                <a:srgbClr val="404040"/>
              </a:solidFill>
              <a:latin typeface="Century Gothic" panose="020B0502020202020204"/>
            </a:rPr>
            <a:t>(p. 6)</a:t>
          </a:r>
        </a:p>
      </dgm:t>
    </dgm:pt>
    <dgm:pt modelId="{E79CEF6C-D624-4C3D-825D-96D3B45D2D30}" type="parTrans" cxnId="{79335A94-BA4F-4885-88F3-25313359A761}">
      <dgm:prSet/>
      <dgm:spPr/>
      <dgm:t>
        <a:bodyPr/>
        <a:lstStyle/>
        <a:p>
          <a:endParaRPr lang="en-US"/>
        </a:p>
      </dgm:t>
    </dgm:pt>
    <dgm:pt modelId="{9FFDF899-7DA6-4584-B8D0-8B7367DB46E4}" type="sibTrans" cxnId="{79335A94-BA4F-4885-88F3-25313359A761}">
      <dgm:prSet/>
      <dgm:spPr/>
      <dgm:t>
        <a:bodyPr/>
        <a:lstStyle/>
        <a:p>
          <a:endParaRPr lang="en-US"/>
        </a:p>
      </dgm:t>
    </dgm:pt>
    <dgm:pt modelId="{68B7CC3B-C855-4BC3-8AFB-C3866D55A6A5}">
      <dgm:prSet phldr="0" custT="1"/>
      <dgm:spPr/>
      <dgm:t>
        <a:bodyPr/>
        <a:lstStyle/>
        <a:p>
          <a:pPr>
            <a:lnSpc>
              <a:spcPct val="100000"/>
            </a:lnSpc>
          </a:pPr>
          <a:r>
            <a:rPr lang="en-US" sz="1600">
              <a:solidFill>
                <a:srgbClr val="404040"/>
              </a:solidFill>
              <a:latin typeface="Century Gothic" panose="020B0502020202020204"/>
            </a:rPr>
            <a:t>Ground-Mounted Solar Setbacks   </a:t>
          </a:r>
          <a:r>
            <a:rPr lang="en-US" sz="1000">
              <a:solidFill>
                <a:srgbClr val="404040"/>
              </a:solidFill>
              <a:latin typeface="Century Gothic" panose="020B0502020202020204"/>
            </a:rPr>
            <a:t>(p. 5)</a:t>
          </a:r>
        </a:p>
      </dgm:t>
    </dgm:pt>
    <dgm:pt modelId="{F6498FAB-00BB-4AD5-A1F7-B12C4A3070A2}" type="parTrans" cxnId="{6A7A17CB-36B6-47FF-B13F-EFDB1C1DA8FC}">
      <dgm:prSet/>
      <dgm:spPr/>
      <dgm:t>
        <a:bodyPr/>
        <a:lstStyle/>
        <a:p>
          <a:endParaRPr lang="en-US"/>
        </a:p>
      </dgm:t>
    </dgm:pt>
    <dgm:pt modelId="{CD499A6F-EF6A-46F1-83E3-9AC9970EFB48}" type="sibTrans" cxnId="{6A7A17CB-36B6-47FF-B13F-EFDB1C1DA8FC}">
      <dgm:prSet/>
      <dgm:spPr/>
      <dgm:t>
        <a:bodyPr/>
        <a:lstStyle/>
        <a:p>
          <a:endParaRPr lang="en-US"/>
        </a:p>
      </dgm:t>
    </dgm:pt>
    <dgm:pt modelId="{D4730D37-67AC-49A8-94C5-D8C3089FDC55}">
      <dgm:prSet phldr="0" custT="1"/>
      <dgm:spPr/>
      <dgm:t>
        <a:bodyPr/>
        <a:lstStyle/>
        <a:p>
          <a:pPr>
            <a:lnSpc>
              <a:spcPct val="100000"/>
            </a:lnSpc>
          </a:pPr>
          <a:r>
            <a:rPr lang="en-US" sz="1600">
              <a:solidFill>
                <a:srgbClr val="404040"/>
              </a:solidFill>
              <a:latin typeface="Century Gothic" panose="020B0502020202020204"/>
            </a:rPr>
            <a:t>Ground-Mounted Solar Placement </a:t>
          </a:r>
          <a:r>
            <a:rPr lang="en-US" sz="1000">
              <a:solidFill>
                <a:srgbClr val="404040"/>
              </a:solidFill>
              <a:latin typeface="Century Gothic" panose="020B0502020202020204"/>
            </a:rPr>
            <a:t>(p. 5)</a:t>
          </a:r>
          <a:endParaRPr lang="en-US" sz="1000">
            <a:solidFill>
              <a:srgbClr val="404040"/>
            </a:solidFill>
          </a:endParaRPr>
        </a:p>
      </dgm:t>
    </dgm:pt>
    <dgm:pt modelId="{D395FE6D-288E-4587-8EED-3CD0474E334A}" type="parTrans" cxnId="{AAC0A278-DA06-44E2-B90E-28B18982613F}">
      <dgm:prSet/>
      <dgm:spPr/>
      <dgm:t>
        <a:bodyPr/>
        <a:lstStyle/>
        <a:p>
          <a:endParaRPr lang="en-US"/>
        </a:p>
      </dgm:t>
    </dgm:pt>
    <dgm:pt modelId="{04453C2B-855A-4E7E-821F-EC6953134579}" type="sibTrans" cxnId="{AAC0A278-DA06-44E2-B90E-28B18982613F}">
      <dgm:prSet/>
      <dgm:spPr/>
      <dgm:t>
        <a:bodyPr/>
        <a:lstStyle/>
        <a:p>
          <a:endParaRPr lang="en-US"/>
        </a:p>
      </dgm:t>
    </dgm:pt>
    <dgm:pt modelId="{55E06BBF-1E2C-437B-A7F8-9FEBE1AD5D13}">
      <dgm:prSet/>
      <dgm:spPr/>
      <dgm:t>
        <a:bodyPr/>
        <a:lstStyle/>
        <a:p>
          <a:pPr>
            <a:lnSpc>
              <a:spcPct val="100000"/>
            </a:lnSpc>
          </a:pPr>
          <a:r>
            <a:rPr lang="en-US"/>
            <a:t>Explicitly permit by right </a:t>
          </a:r>
          <a:r>
            <a:rPr lang="en-US">
              <a:solidFill>
                <a:srgbClr val="404040"/>
              </a:solidFill>
              <a:latin typeface="Century Gothic" panose="020B0502020202020204"/>
            </a:rPr>
            <a:t>in at least 1 zoning district</a:t>
          </a:r>
        </a:p>
      </dgm:t>
    </dgm:pt>
    <dgm:pt modelId="{64CCA138-4A4C-4435-BECA-87EEA789B7D4}" type="parTrans" cxnId="{073335F5-B36E-47C1-9CB4-3D283E0B5556}">
      <dgm:prSet/>
      <dgm:spPr/>
      <dgm:t>
        <a:bodyPr/>
        <a:lstStyle/>
        <a:p>
          <a:endParaRPr lang="en-US"/>
        </a:p>
      </dgm:t>
    </dgm:pt>
    <dgm:pt modelId="{D49F37F4-7598-441C-BBA7-3920BDE3BBD9}" type="sibTrans" cxnId="{073335F5-B36E-47C1-9CB4-3D283E0B5556}">
      <dgm:prSet/>
      <dgm:spPr/>
      <dgm:t>
        <a:bodyPr/>
        <a:lstStyle/>
        <a:p>
          <a:endParaRPr lang="en-US"/>
        </a:p>
      </dgm:t>
    </dgm:pt>
    <dgm:pt modelId="{D31A0872-A1C6-402D-BA4A-5A3FFE43631A}">
      <dgm:prSet phldr="0"/>
      <dgm:spPr/>
      <dgm:t>
        <a:bodyPr/>
        <a:lstStyle/>
        <a:p>
          <a:pPr>
            <a:lnSpc>
              <a:spcPct val="100000"/>
            </a:lnSpc>
          </a:pPr>
          <a:r>
            <a:rPr lang="en-US">
              <a:solidFill>
                <a:srgbClr val="404040"/>
              </a:solidFill>
              <a:latin typeface="Century Gothic" panose="020B0502020202020204"/>
            </a:rPr>
            <a:t>Codify setback standards for solar.</a:t>
          </a:r>
        </a:p>
      </dgm:t>
    </dgm:pt>
    <dgm:pt modelId="{3DFDE81F-4398-446D-B761-F9E0A34F6E4F}" type="parTrans" cxnId="{C4ABC61E-222B-444B-80E3-1ED03D955F7B}">
      <dgm:prSet/>
      <dgm:spPr/>
      <dgm:t>
        <a:bodyPr/>
        <a:lstStyle/>
        <a:p>
          <a:endParaRPr lang="en-US"/>
        </a:p>
      </dgm:t>
    </dgm:pt>
    <dgm:pt modelId="{6FE0D027-CF96-4364-BB45-23621496A2BB}" type="sibTrans" cxnId="{C4ABC61E-222B-444B-80E3-1ED03D955F7B}">
      <dgm:prSet/>
      <dgm:spPr/>
      <dgm:t>
        <a:bodyPr/>
        <a:lstStyle/>
        <a:p>
          <a:endParaRPr lang="en-US"/>
        </a:p>
      </dgm:t>
    </dgm:pt>
    <dgm:pt modelId="{E84DBE9D-5424-45D8-813B-78E45273E6C8}">
      <dgm:prSet phldr="0"/>
      <dgm:spPr/>
      <dgm:t>
        <a:bodyPr/>
        <a:lstStyle/>
        <a:p>
          <a:pPr>
            <a:lnSpc>
              <a:spcPct val="100000"/>
            </a:lnSpc>
          </a:pPr>
          <a:r>
            <a:rPr lang="en-US">
              <a:solidFill>
                <a:srgbClr val="404040"/>
              </a:solidFill>
              <a:latin typeface="Century Gothic" panose="020B0502020202020204"/>
            </a:rPr>
            <a:t>Clarify where ground-mounted solar energy systems are appropriate on a property.</a:t>
          </a:r>
          <a:endParaRPr lang="en-US">
            <a:solidFill>
              <a:srgbClr val="404040"/>
            </a:solidFill>
          </a:endParaRPr>
        </a:p>
      </dgm:t>
    </dgm:pt>
    <dgm:pt modelId="{0B9CEADE-6DC5-4A23-A764-E346BCD94613}" type="parTrans" cxnId="{A9F8ECA2-674A-49AC-AAD5-197E11209416}">
      <dgm:prSet/>
      <dgm:spPr/>
      <dgm:t>
        <a:bodyPr/>
        <a:lstStyle/>
        <a:p>
          <a:endParaRPr lang="en-US"/>
        </a:p>
      </dgm:t>
    </dgm:pt>
    <dgm:pt modelId="{E001273C-F45D-4305-ADD0-98E429E1BF0A}" type="sibTrans" cxnId="{A9F8ECA2-674A-49AC-AAD5-197E11209416}">
      <dgm:prSet/>
      <dgm:spPr/>
      <dgm:t>
        <a:bodyPr/>
        <a:lstStyle/>
        <a:p>
          <a:endParaRPr lang="en-US"/>
        </a:p>
      </dgm:t>
    </dgm:pt>
    <dgm:pt modelId="{2C8865D9-1BF5-401B-86BE-F52C2D3B4227}">
      <dgm:prSet/>
      <dgm:spPr/>
      <dgm:t>
        <a:bodyPr/>
        <a:lstStyle/>
        <a:p>
          <a:pPr rtl="0">
            <a:lnSpc>
              <a:spcPct val="100000"/>
            </a:lnSpc>
          </a:pPr>
          <a:r>
            <a:rPr lang="en-US" b="0" i="0">
              <a:solidFill>
                <a:srgbClr val="404040"/>
              </a:solidFill>
              <a:latin typeface="Century Gothic" panose="020B0502020202020204"/>
            </a:rPr>
            <a:t>Exempt ground arrays from lot coverage requirements.</a:t>
          </a:r>
        </a:p>
      </dgm:t>
    </dgm:pt>
    <dgm:pt modelId="{DDD88A4D-7533-4057-9FDE-6F21A6530536}" type="parTrans" cxnId="{DCF31FCF-F68B-4E76-8B3F-982025709D9C}">
      <dgm:prSet/>
      <dgm:spPr/>
      <dgm:t>
        <a:bodyPr/>
        <a:lstStyle/>
        <a:p>
          <a:endParaRPr lang="en-US"/>
        </a:p>
      </dgm:t>
    </dgm:pt>
    <dgm:pt modelId="{C8F6AF1A-D80B-42B6-AE2C-6CDC0469C7F3}" type="sibTrans" cxnId="{DCF31FCF-F68B-4E76-8B3F-982025709D9C}">
      <dgm:prSet/>
      <dgm:spPr/>
      <dgm:t>
        <a:bodyPr/>
        <a:lstStyle/>
        <a:p>
          <a:endParaRPr lang="en-US"/>
        </a:p>
      </dgm:t>
    </dgm:pt>
    <dgm:pt modelId="{62D78796-EB7A-4A79-BA7B-354D1A1468F6}" type="pres">
      <dgm:prSet presAssocID="{EDB6243E-7DBB-4BC8-9B81-46251AB83D25}" presName="root" presStyleCnt="0">
        <dgm:presLayoutVars>
          <dgm:dir/>
          <dgm:resizeHandles val="exact"/>
        </dgm:presLayoutVars>
      </dgm:prSet>
      <dgm:spPr/>
    </dgm:pt>
    <dgm:pt modelId="{928FB19E-1696-4371-8A3A-7508BC7099FF}" type="pres">
      <dgm:prSet presAssocID="{2377CB86-1327-4FFC-BB86-90FA4AC95210}" presName="compNode" presStyleCnt="0"/>
      <dgm:spPr/>
    </dgm:pt>
    <dgm:pt modelId="{2CBD0550-42C7-4051-B4AC-E40AE5FD6732}" type="pres">
      <dgm:prSet presAssocID="{2377CB86-1327-4FFC-BB86-90FA4AC95210}" presName="bgRect" presStyleLbl="bgShp" presStyleIdx="0" presStyleCnt="4"/>
      <dgm:spPr/>
    </dgm:pt>
    <dgm:pt modelId="{52CF093D-0105-4F58-B2A3-D633601BCFD6}" type="pres">
      <dgm:prSet presAssocID="{2377CB86-1327-4FFC-BB86-90FA4AC9521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lar Panels with solid fill"/>
        </a:ext>
      </dgm:extLst>
    </dgm:pt>
    <dgm:pt modelId="{17B50844-64D8-4B62-B848-50AABA65C4FE}" type="pres">
      <dgm:prSet presAssocID="{2377CB86-1327-4FFC-BB86-90FA4AC95210}" presName="spaceRect" presStyleCnt="0"/>
      <dgm:spPr/>
    </dgm:pt>
    <dgm:pt modelId="{4D3545E6-7E57-4348-B5E5-3B8B4313C56B}" type="pres">
      <dgm:prSet presAssocID="{2377CB86-1327-4FFC-BB86-90FA4AC95210}" presName="parTx" presStyleLbl="revTx" presStyleIdx="0" presStyleCnt="8">
        <dgm:presLayoutVars>
          <dgm:chMax val="0"/>
          <dgm:chPref val="0"/>
        </dgm:presLayoutVars>
      </dgm:prSet>
      <dgm:spPr/>
    </dgm:pt>
    <dgm:pt modelId="{D9DFC4F4-245D-4C00-B324-42495AB7FF95}" type="pres">
      <dgm:prSet presAssocID="{2377CB86-1327-4FFC-BB86-90FA4AC95210}" presName="desTx" presStyleLbl="revTx" presStyleIdx="1" presStyleCnt="8">
        <dgm:presLayoutVars/>
      </dgm:prSet>
      <dgm:spPr/>
    </dgm:pt>
    <dgm:pt modelId="{28802573-9D71-4E1B-B399-107E07BEF82D}" type="pres">
      <dgm:prSet presAssocID="{55F66776-D40F-4DE9-BF4F-252C8EEED39B}" presName="sibTrans" presStyleCnt="0"/>
      <dgm:spPr/>
    </dgm:pt>
    <dgm:pt modelId="{69131D8E-0689-46C2-AF46-F49927D64399}" type="pres">
      <dgm:prSet presAssocID="{68B7CC3B-C855-4BC3-8AFB-C3866D55A6A5}" presName="compNode" presStyleCnt="0"/>
      <dgm:spPr/>
    </dgm:pt>
    <dgm:pt modelId="{738DBF76-06B6-4BFA-BE92-A7BA382ED169}" type="pres">
      <dgm:prSet presAssocID="{68B7CC3B-C855-4BC3-8AFB-C3866D55A6A5}" presName="bgRect" presStyleLbl="bgShp" presStyleIdx="1" presStyleCnt="4"/>
      <dgm:spPr/>
    </dgm:pt>
    <dgm:pt modelId="{CAD52483-CB0B-4217-BEC3-EBF83C02D6B8}" type="pres">
      <dgm:prSet presAssocID="{68B7CC3B-C855-4BC3-8AFB-C3866D55A6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lueprint with solid fill"/>
        </a:ext>
      </dgm:extLst>
    </dgm:pt>
    <dgm:pt modelId="{F7DEFE89-0B76-4B73-A6F1-F06C65F69357}" type="pres">
      <dgm:prSet presAssocID="{68B7CC3B-C855-4BC3-8AFB-C3866D55A6A5}" presName="spaceRect" presStyleCnt="0"/>
      <dgm:spPr/>
    </dgm:pt>
    <dgm:pt modelId="{307A28E5-85BC-4EE9-937F-7113DF432B50}" type="pres">
      <dgm:prSet presAssocID="{68B7CC3B-C855-4BC3-8AFB-C3866D55A6A5}" presName="parTx" presStyleLbl="revTx" presStyleIdx="2" presStyleCnt="8">
        <dgm:presLayoutVars>
          <dgm:chMax val="0"/>
          <dgm:chPref val="0"/>
        </dgm:presLayoutVars>
      </dgm:prSet>
      <dgm:spPr/>
    </dgm:pt>
    <dgm:pt modelId="{C43D3D11-88D7-46B5-96E2-11D10F9CC640}" type="pres">
      <dgm:prSet presAssocID="{68B7CC3B-C855-4BC3-8AFB-C3866D55A6A5}" presName="desTx" presStyleLbl="revTx" presStyleIdx="3" presStyleCnt="8">
        <dgm:presLayoutVars/>
      </dgm:prSet>
      <dgm:spPr/>
    </dgm:pt>
    <dgm:pt modelId="{171694C4-86C3-450C-9036-E0A6CF698C0C}" type="pres">
      <dgm:prSet presAssocID="{CD499A6F-EF6A-46F1-83E3-9AC9970EFB48}" presName="sibTrans" presStyleCnt="0"/>
      <dgm:spPr/>
    </dgm:pt>
    <dgm:pt modelId="{274CF4A7-DBBB-408B-A611-5AFBFF252A4F}" type="pres">
      <dgm:prSet presAssocID="{D4730D37-67AC-49A8-94C5-D8C3089FDC55}" presName="compNode" presStyleCnt="0"/>
      <dgm:spPr/>
    </dgm:pt>
    <dgm:pt modelId="{AB60DCEF-F15D-42FE-A9E5-C566E99C09D9}" type="pres">
      <dgm:prSet presAssocID="{D4730D37-67AC-49A8-94C5-D8C3089FDC55}" presName="bgRect" presStyleLbl="bgShp" presStyleIdx="2" presStyleCnt="4"/>
      <dgm:spPr/>
    </dgm:pt>
    <dgm:pt modelId="{2F0AA523-D6E3-483E-8DF3-84A18A83F911}" type="pres">
      <dgm:prSet presAssocID="{D4730D37-67AC-49A8-94C5-D8C3089FDC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chitecture with solid fill"/>
        </a:ext>
      </dgm:extLst>
    </dgm:pt>
    <dgm:pt modelId="{3B7FC1C1-919C-4C62-AED0-8867CB293F47}" type="pres">
      <dgm:prSet presAssocID="{D4730D37-67AC-49A8-94C5-D8C3089FDC55}" presName="spaceRect" presStyleCnt="0"/>
      <dgm:spPr/>
    </dgm:pt>
    <dgm:pt modelId="{146F558B-1433-465C-AFB6-0E1537C863D8}" type="pres">
      <dgm:prSet presAssocID="{D4730D37-67AC-49A8-94C5-D8C3089FDC55}" presName="parTx" presStyleLbl="revTx" presStyleIdx="4" presStyleCnt="8">
        <dgm:presLayoutVars>
          <dgm:chMax val="0"/>
          <dgm:chPref val="0"/>
        </dgm:presLayoutVars>
      </dgm:prSet>
      <dgm:spPr/>
    </dgm:pt>
    <dgm:pt modelId="{BB53CDB7-A716-4765-8DEB-A28B2173555F}" type="pres">
      <dgm:prSet presAssocID="{D4730D37-67AC-49A8-94C5-D8C3089FDC55}" presName="desTx" presStyleLbl="revTx" presStyleIdx="5" presStyleCnt="8">
        <dgm:presLayoutVars/>
      </dgm:prSet>
      <dgm:spPr/>
    </dgm:pt>
    <dgm:pt modelId="{4E81986A-3B03-4333-840D-CDCDC46D6851}" type="pres">
      <dgm:prSet presAssocID="{04453C2B-855A-4E7E-821F-EC6953134579}" presName="sibTrans" presStyleCnt="0"/>
      <dgm:spPr/>
    </dgm:pt>
    <dgm:pt modelId="{37C251AC-F848-4DD8-ADBB-D541ADA23E4F}" type="pres">
      <dgm:prSet presAssocID="{7B55B301-6235-46F4-8ED5-51C7C3C80B29}" presName="compNode" presStyleCnt="0"/>
      <dgm:spPr/>
    </dgm:pt>
    <dgm:pt modelId="{B556C056-4B52-4170-856F-1ED32176F4AE}" type="pres">
      <dgm:prSet presAssocID="{7B55B301-6235-46F4-8ED5-51C7C3C80B29}" presName="bgRect" presStyleLbl="bgShp" presStyleIdx="3" presStyleCnt="4"/>
      <dgm:spPr/>
    </dgm:pt>
    <dgm:pt modelId="{CD1B0005-6867-44E5-9389-E746EDEEC24B}" type="pres">
      <dgm:prSet presAssocID="{7B55B301-6235-46F4-8ED5-51C7C3C80B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opography Map with solid fill"/>
        </a:ext>
      </dgm:extLst>
    </dgm:pt>
    <dgm:pt modelId="{C3D99EE0-08F5-49D2-BD58-CFCF17EA2C0F}" type="pres">
      <dgm:prSet presAssocID="{7B55B301-6235-46F4-8ED5-51C7C3C80B29}" presName="spaceRect" presStyleCnt="0"/>
      <dgm:spPr/>
    </dgm:pt>
    <dgm:pt modelId="{E7B58556-7D67-48D1-9EBD-DC6706930C4B}" type="pres">
      <dgm:prSet presAssocID="{7B55B301-6235-46F4-8ED5-51C7C3C80B29}" presName="parTx" presStyleLbl="revTx" presStyleIdx="6" presStyleCnt="8">
        <dgm:presLayoutVars>
          <dgm:chMax val="0"/>
          <dgm:chPref val="0"/>
        </dgm:presLayoutVars>
      </dgm:prSet>
      <dgm:spPr/>
    </dgm:pt>
    <dgm:pt modelId="{6B18C587-A635-4417-8664-62658FDC4B6C}" type="pres">
      <dgm:prSet presAssocID="{7B55B301-6235-46F4-8ED5-51C7C3C80B29}" presName="desTx" presStyleLbl="revTx" presStyleIdx="7" presStyleCnt="8">
        <dgm:presLayoutVars/>
      </dgm:prSet>
      <dgm:spPr/>
    </dgm:pt>
  </dgm:ptLst>
  <dgm:cxnLst>
    <dgm:cxn modelId="{DA910718-48CE-416D-B263-2402C506E4BA}" type="presOf" srcId="{EDB6243E-7DBB-4BC8-9B81-46251AB83D25}" destId="{62D78796-EB7A-4A79-BA7B-354D1A1468F6}" srcOrd="0" destOrd="0" presId="urn:microsoft.com/office/officeart/2018/2/layout/IconVerticalSolidList"/>
    <dgm:cxn modelId="{C4ABC61E-222B-444B-80E3-1ED03D955F7B}" srcId="{68B7CC3B-C855-4BC3-8AFB-C3866D55A6A5}" destId="{D31A0872-A1C6-402D-BA4A-5A3FFE43631A}" srcOrd="0" destOrd="0" parTransId="{3DFDE81F-4398-446D-B761-F9E0A34F6E4F}" sibTransId="{6FE0D027-CF96-4364-BB45-23621496A2BB}"/>
    <dgm:cxn modelId="{3F52D13E-25F8-4746-A384-81DE8E8189F6}" type="presOf" srcId="{55E06BBF-1E2C-437B-A7F8-9FEBE1AD5D13}" destId="{D9DFC4F4-245D-4C00-B324-42495AB7FF95}" srcOrd="0" destOrd="0" presId="urn:microsoft.com/office/officeart/2018/2/layout/IconVerticalSolidList"/>
    <dgm:cxn modelId="{A8020C6B-4952-429B-98E8-2BDB143D58DA}" type="presOf" srcId="{2377CB86-1327-4FFC-BB86-90FA4AC95210}" destId="{4D3545E6-7E57-4348-B5E5-3B8B4313C56B}" srcOrd="0" destOrd="0" presId="urn:microsoft.com/office/officeart/2018/2/layout/IconVerticalSolidList"/>
    <dgm:cxn modelId="{AAC0A278-DA06-44E2-B90E-28B18982613F}" srcId="{EDB6243E-7DBB-4BC8-9B81-46251AB83D25}" destId="{D4730D37-67AC-49A8-94C5-D8C3089FDC55}" srcOrd="2" destOrd="0" parTransId="{D395FE6D-288E-4587-8EED-3CD0474E334A}" sibTransId="{04453C2B-855A-4E7E-821F-EC6953134579}"/>
    <dgm:cxn modelId="{2D544380-645B-4674-962D-E81EA5ED69FF}" type="presOf" srcId="{68B7CC3B-C855-4BC3-8AFB-C3866D55A6A5}" destId="{307A28E5-85BC-4EE9-937F-7113DF432B50}" srcOrd="0" destOrd="0" presId="urn:microsoft.com/office/officeart/2018/2/layout/IconVerticalSolidList"/>
    <dgm:cxn modelId="{9AB0F183-F768-4E62-B8B4-8095A1992932}" type="presOf" srcId="{7B55B301-6235-46F4-8ED5-51C7C3C80B29}" destId="{E7B58556-7D67-48D1-9EBD-DC6706930C4B}" srcOrd="0" destOrd="0" presId="urn:microsoft.com/office/officeart/2018/2/layout/IconVerticalSolidList"/>
    <dgm:cxn modelId="{BE13D38B-0483-4E9C-8236-1C12CF015143}" type="presOf" srcId="{E84DBE9D-5424-45D8-813B-78E45273E6C8}" destId="{BB53CDB7-A716-4765-8DEB-A28B2173555F}" srcOrd="0" destOrd="0" presId="urn:microsoft.com/office/officeart/2018/2/layout/IconVerticalSolidList"/>
    <dgm:cxn modelId="{79335A94-BA4F-4885-88F3-25313359A761}" srcId="{EDB6243E-7DBB-4BC8-9B81-46251AB83D25}" destId="{7B55B301-6235-46F4-8ED5-51C7C3C80B29}" srcOrd="3" destOrd="0" parTransId="{E79CEF6C-D624-4C3D-825D-96D3B45D2D30}" sibTransId="{9FFDF899-7DA6-4584-B8D0-8B7367DB46E4}"/>
    <dgm:cxn modelId="{066F5EA2-F28A-4E08-8389-3485C0154415}" type="presOf" srcId="{D31A0872-A1C6-402D-BA4A-5A3FFE43631A}" destId="{C43D3D11-88D7-46B5-96E2-11D10F9CC640}" srcOrd="0" destOrd="0" presId="urn:microsoft.com/office/officeart/2018/2/layout/IconVerticalSolidList"/>
    <dgm:cxn modelId="{A9F8ECA2-674A-49AC-AAD5-197E11209416}" srcId="{D4730D37-67AC-49A8-94C5-D8C3089FDC55}" destId="{E84DBE9D-5424-45D8-813B-78E45273E6C8}" srcOrd="0" destOrd="0" parTransId="{0B9CEADE-6DC5-4A23-A764-E346BCD94613}" sibTransId="{E001273C-F45D-4305-ADD0-98E429E1BF0A}"/>
    <dgm:cxn modelId="{6A7A17CB-36B6-47FF-B13F-EFDB1C1DA8FC}" srcId="{EDB6243E-7DBB-4BC8-9B81-46251AB83D25}" destId="{68B7CC3B-C855-4BC3-8AFB-C3866D55A6A5}" srcOrd="1" destOrd="0" parTransId="{F6498FAB-00BB-4AD5-A1F7-B12C4A3070A2}" sibTransId="{CD499A6F-EF6A-46F1-83E3-9AC9970EFB48}"/>
    <dgm:cxn modelId="{DCF31FCF-F68B-4E76-8B3F-982025709D9C}" srcId="{7B55B301-6235-46F4-8ED5-51C7C3C80B29}" destId="{2C8865D9-1BF5-401B-86BE-F52C2D3B4227}" srcOrd="0" destOrd="0" parTransId="{DDD88A4D-7533-4057-9FDE-6F21A6530536}" sibTransId="{C8F6AF1A-D80B-42B6-AE2C-6CDC0469C7F3}"/>
    <dgm:cxn modelId="{DC24DDD5-C73A-4777-BBB1-CA09FB9D2851}" srcId="{EDB6243E-7DBB-4BC8-9B81-46251AB83D25}" destId="{2377CB86-1327-4FFC-BB86-90FA4AC95210}" srcOrd="0" destOrd="0" parTransId="{202A21FF-1077-477C-9DE5-D5C715383416}" sibTransId="{55F66776-D40F-4DE9-BF4F-252C8EEED39B}"/>
    <dgm:cxn modelId="{7B5BD2F1-8763-4C71-A1B8-69BF2A76E551}" type="presOf" srcId="{2C8865D9-1BF5-401B-86BE-F52C2D3B4227}" destId="{6B18C587-A635-4417-8664-62658FDC4B6C}" srcOrd="0" destOrd="0" presId="urn:microsoft.com/office/officeart/2018/2/layout/IconVerticalSolidList"/>
    <dgm:cxn modelId="{073335F5-B36E-47C1-9CB4-3D283E0B5556}" srcId="{2377CB86-1327-4FFC-BB86-90FA4AC95210}" destId="{55E06BBF-1E2C-437B-A7F8-9FEBE1AD5D13}" srcOrd="0" destOrd="0" parTransId="{64CCA138-4A4C-4435-BECA-87EEA789B7D4}" sibTransId="{D49F37F4-7598-441C-BBA7-3920BDE3BBD9}"/>
    <dgm:cxn modelId="{DA10CCF6-E694-4768-8032-307ADE2850E3}" type="presOf" srcId="{D4730D37-67AC-49A8-94C5-D8C3089FDC55}" destId="{146F558B-1433-465C-AFB6-0E1537C863D8}" srcOrd="0" destOrd="0" presId="urn:microsoft.com/office/officeart/2018/2/layout/IconVerticalSolidList"/>
    <dgm:cxn modelId="{74527728-8391-4197-B4C8-7ECD50056937}" type="presParOf" srcId="{62D78796-EB7A-4A79-BA7B-354D1A1468F6}" destId="{928FB19E-1696-4371-8A3A-7508BC7099FF}" srcOrd="0" destOrd="0" presId="urn:microsoft.com/office/officeart/2018/2/layout/IconVerticalSolidList"/>
    <dgm:cxn modelId="{E8C3B840-5A73-4BF4-B381-139BAE649E4A}" type="presParOf" srcId="{928FB19E-1696-4371-8A3A-7508BC7099FF}" destId="{2CBD0550-42C7-4051-B4AC-E40AE5FD6732}" srcOrd="0" destOrd="0" presId="urn:microsoft.com/office/officeart/2018/2/layout/IconVerticalSolidList"/>
    <dgm:cxn modelId="{67B9A0B5-537A-464C-82D7-89C6283DD804}" type="presParOf" srcId="{928FB19E-1696-4371-8A3A-7508BC7099FF}" destId="{52CF093D-0105-4F58-B2A3-D633601BCFD6}" srcOrd="1" destOrd="0" presId="urn:microsoft.com/office/officeart/2018/2/layout/IconVerticalSolidList"/>
    <dgm:cxn modelId="{201A171D-C6F8-4575-AE5C-574AFD821849}" type="presParOf" srcId="{928FB19E-1696-4371-8A3A-7508BC7099FF}" destId="{17B50844-64D8-4B62-B848-50AABA65C4FE}" srcOrd="2" destOrd="0" presId="urn:microsoft.com/office/officeart/2018/2/layout/IconVerticalSolidList"/>
    <dgm:cxn modelId="{C456AD33-7867-40F7-9F34-AE44BD77F806}" type="presParOf" srcId="{928FB19E-1696-4371-8A3A-7508BC7099FF}" destId="{4D3545E6-7E57-4348-B5E5-3B8B4313C56B}" srcOrd="3" destOrd="0" presId="urn:microsoft.com/office/officeart/2018/2/layout/IconVerticalSolidList"/>
    <dgm:cxn modelId="{950F1D06-8297-488F-AFF2-9A214C0DE66B}" type="presParOf" srcId="{928FB19E-1696-4371-8A3A-7508BC7099FF}" destId="{D9DFC4F4-245D-4C00-B324-42495AB7FF95}" srcOrd="4" destOrd="0" presId="urn:microsoft.com/office/officeart/2018/2/layout/IconVerticalSolidList"/>
    <dgm:cxn modelId="{384A6B90-B7FE-4564-B515-374BDA33B0A1}" type="presParOf" srcId="{62D78796-EB7A-4A79-BA7B-354D1A1468F6}" destId="{28802573-9D71-4E1B-B399-107E07BEF82D}" srcOrd="1" destOrd="0" presId="urn:microsoft.com/office/officeart/2018/2/layout/IconVerticalSolidList"/>
    <dgm:cxn modelId="{B341A5F5-826E-4CD1-83EF-063BF0ED7037}" type="presParOf" srcId="{62D78796-EB7A-4A79-BA7B-354D1A1468F6}" destId="{69131D8E-0689-46C2-AF46-F49927D64399}" srcOrd="2" destOrd="0" presId="urn:microsoft.com/office/officeart/2018/2/layout/IconVerticalSolidList"/>
    <dgm:cxn modelId="{EE1B88D6-D71F-4FF0-9C7B-1B216C5F2D1C}" type="presParOf" srcId="{69131D8E-0689-46C2-AF46-F49927D64399}" destId="{738DBF76-06B6-4BFA-BE92-A7BA382ED169}" srcOrd="0" destOrd="0" presId="urn:microsoft.com/office/officeart/2018/2/layout/IconVerticalSolidList"/>
    <dgm:cxn modelId="{673EABA3-EF15-425D-82F4-33E00A8AFDDC}" type="presParOf" srcId="{69131D8E-0689-46C2-AF46-F49927D64399}" destId="{CAD52483-CB0B-4217-BEC3-EBF83C02D6B8}" srcOrd="1" destOrd="0" presId="urn:microsoft.com/office/officeart/2018/2/layout/IconVerticalSolidList"/>
    <dgm:cxn modelId="{ED47DF13-8A1F-494C-9D74-B84A4F94F68E}" type="presParOf" srcId="{69131D8E-0689-46C2-AF46-F49927D64399}" destId="{F7DEFE89-0B76-4B73-A6F1-F06C65F69357}" srcOrd="2" destOrd="0" presId="urn:microsoft.com/office/officeart/2018/2/layout/IconVerticalSolidList"/>
    <dgm:cxn modelId="{E0E80320-9FBE-43BD-A471-3F2F28B1AC33}" type="presParOf" srcId="{69131D8E-0689-46C2-AF46-F49927D64399}" destId="{307A28E5-85BC-4EE9-937F-7113DF432B50}" srcOrd="3" destOrd="0" presId="urn:microsoft.com/office/officeart/2018/2/layout/IconVerticalSolidList"/>
    <dgm:cxn modelId="{E3FD67B7-34BB-4927-998B-A9A3AE396EF6}" type="presParOf" srcId="{69131D8E-0689-46C2-AF46-F49927D64399}" destId="{C43D3D11-88D7-46B5-96E2-11D10F9CC640}" srcOrd="4" destOrd="0" presId="urn:microsoft.com/office/officeart/2018/2/layout/IconVerticalSolidList"/>
    <dgm:cxn modelId="{D3E43757-BA23-4F7E-BE61-2D1EAE52826F}" type="presParOf" srcId="{62D78796-EB7A-4A79-BA7B-354D1A1468F6}" destId="{171694C4-86C3-450C-9036-E0A6CF698C0C}" srcOrd="3" destOrd="0" presId="urn:microsoft.com/office/officeart/2018/2/layout/IconVerticalSolidList"/>
    <dgm:cxn modelId="{58F2185D-8464-419A-8AC4-D4695AABAC26}" type="presParOf" srcId="{62D78796-EB7A-4A79-BA7B-354D1A1468F6}" destId="{274CF4A7-DBBB-408B-A611-5AFBFF252A4F}" srcOrd="4" destOrd="0" presId="urn:microsoft.com/office/officeart/2018/2/layout/IconVerticalSolidList"/>
    <dgm:cxn modelId="{6BE9BDFE-9E6E-447F-B6E3-8D10ABE77C61}" type="presParOf" srcId="{274CF4A7-DBBB-408B-A611-5AFBFF252A4F}" destId="{AB60DCEF-F15D-42FE-A9E5-C566E99C09D9}" srcOrd="0" destOrd="0" presId="urn:microsoft.com/office/officeart/2018/2/layout/IconVerticalSolidList"/>
    <dgm:cxn modelId="{BD77764E-6E53-43AC-B7C9-0F682D360D5D}" type="presParOf" srcId="{274CF4A7-DBBB-408B-A611-5AFBFF252A4F}" destId="{2F0AA523-D6E3-483E-8DF3-84A18A83F911}" srcOrd="1" destOrd="0" presId="urn:microsoft.com/office/officeart/2018/2/layout/IconVerticalSolidList"/>
    <dgm:cxn modelId="{DDF3C408-8DAB-47B1-AA39-8E5724E48263}" type="presParOf" srcId="{274CF4A7-DBBB-408B-A611-5AFBFF252A4F}" destId="{3B7FC1C1-919C-4C62-AED0-8867CB293F47}" srcOrd="2" destOrd="0" presId="urn:microsoft.com/office/officeart/2018/2/layout/IconVerticalSolidList"/>
    <dgm:cxn modelId="{2840D557-431E-4E4F-9CC0-BAB325884CF2}" type="presParOf" srcId="{274CF4A7-DBBB-408B-A611-5AFBFF252A4F}" destId="{146F558B-1433-465C-AFB6-0E1537C863D8}" srcOrd="3" destOrd="0" presId="urn:microsoft.com/office/officeart/2018/2/layout/IconVerticalSolidList"/>
    <dgm:cxn modelId="{35F21D4C-9E4B-4108-8525-7E2D1B1AB6E6}" type="presParOf" srcId="{274CF4A7-DBBB-408B-A611-5AFBFF252A4F}" destId="{BB53CDB7-A716-4765-8DEB-A28B2173555F}" srcOrd="4" destOrd="0" presId="urn:microsoft.com/office/officeart/2018/2/layout/IconVerticalSolidList"/>
    <dgm:cxn modelId="{E39E7987-80A5-454C-8D10-F7C35A78E9B5}" type="presParOf" srcId="{62D78796-EB7A-4A79-BA7B-354D1A1468F6}" destId="{4E81986A-3B03-4333-840D-CDCDC46D6851}" srcOrd="5" destOrd="0" presId="urn:microsoft.com/office/officeart/2018/2/layout/IconVerticalSolidList"/>
    <dgm:cxn modelId="{59C76F0C-0652-41D9-85B7-0710A225BB84}" type="presParOf" srcId="{62D78796-EB7A-4A79-BA7B-354D1A1468F6}" destId="{37C251AC-F848-4DD8-ADBB-D541ADA23E4F}" srcOrd="6" destOrd="0" presId="urn:microsoft.com/office/officeart/2018/2/layout/IconVerticalSolidList"/>
    <dgm:cxn modelId="{971B12A7-1936-423C-8150-5136B4E4C0E7}" type="presParOf" srcId="{37C251AC-F848-4DD8-ADBB-D541ADA23E4F}" destId="{B556C056-4B52-4170-856F-1ED32176F4AE}" srcOrd="0" destOrd="0" presId="urn:microsoft.com/office/officeart/2018/2/layout/IconVerticalSolidList"/>
    <dgm:cxn modelId="{73D77935-FE07-4D37-9979-997BD9A8E780}" type="presParOf" srcId="{37C251AC-F848-4DD8-ADBB-D541ADA23E4F}" destId="{CD1B0005-6867-44E5-9389-E746EDEEC24B}" srcOrd="1" destOrd="0" presId="urn:microsoft.com/office/officeart/2018/2/layout/IconVerticalSolidList"/>
    <dgm:cxn modelId="{A66534E5-B516-40B5-B8C1-611DE814A11C}" type="presParOf" srcId="{37C251AC-F848-4DD8-ADBB-D541ADA23E4F}" destId="{C3D99EE0-08F5-49D2-BD58-CFCF17EA2C0F}" srcOrd="2" destOrd="0" presId="urn:microsoft.com/office/officeart/2018/2/layout/IconVerticalSolidList"/>
    <dgm:cxn modelId="{8746D6C7-9F70-44A8-B83B-1B7CAE5FE7B1}" type="presParOf" srcId="{37C251AC-F848-4DD8-ADBB-D541ADA23E4F}" destId="{E7B58556-7D67-48D1-9EBD-DC6706930C4B}" srcOrd="3" destOrd="0" presId="urn:microsoft.com/office/officeart/2018/2/layout/IconVerticalSolidList"/>
    <dgm:cxn modelId="{6298C3DE-D7CB-496C-8CD2-D9852BB33C5F}" type="presParOf" srcId="{37C251AC-F848-4DD8-ADBB-D541ADA23E4F}" destId="{6B18C587-A635-4417-8664-62658FDC4B6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33B339-6175-4E49-945F-FBC6EF127EB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262FD47-AB85-456A-8827-7A37CAC43FC9}">
      <dgm:prSet/>
      <dgm:spPr/>
      <dgm:t>
        <a:bodyPr/>
        <a:lstStyle/>
        <a:p>
          <a:pPr>
            <a:defRPr cap="all"/>
          </a:pPr>
          <a:r>
            <a:rPr lang="en-US" b="1"/>
            <a:t>Nantucket is a solar leader</a:t>
          </a:r>
        </a:p>
      </dgm:t>
    </dgm:pt>
    <dgm:pt modelId="{672AC69F-ABE4-4D15-BEB6-92F3B207AB26}" type="parTrans" cxnId="{ECBCFEE2-C21C-48B7-889D-865316E8E1B0}">
      <dgm:prSet/>
      <dgm:spPr/>
      <dgm:t>
        <a:bodyPr/>
        <a:lstStyle/>
        <a:p>
          <a:endParaRPr lang="en-US"/>
        </a:p>
      </dgm:t>
    </dgm:pt>
    <dgm:pt modelId="{2A79EDDA-3DBF-4477-A103-EEE00994B828}" type="sibTrans" cxnId="{ECBCFEE2-C21C-48B7-889D-865316E8E1B0}">
      <dgm:prSet/>
      <dgm:spPr/>
      <dgm:t>
        <a:bodyPr/>
        <a:lstStyle/>
        <a:p>
          <a:endParaRPr lang="en-US"/>
        </a:p>
      </dgm:t>
    </dgm:pt>
    <dgm:pt modelId="{04435192-99B3-4A82-A531-BF623BB13D9F}">
      <dgm:prSet/>
      <dgm:spPr/>
      <dgm:t>
        <a:bodyPr/>
        <a:lstStyle/>
        <a:p>
          <a:pPr>
            <a:defRPr cap="all"/>
          </a:pPr>
          <a:r>
            <a:rPr lang="en-US" b="1"/>
            <a:t>Nantucket is poised to achieve SolSmart Silver Status by January</a:t>
          </a:r>
        </a:p>
      </dgm:t>
    </dgm:pt>
    <dgm:pt modelId="{DB7A1AD3-08CC-4947-9405-B5E6A2494B61}" type="parTrans" cxnId="{4E850427-7658-47E3-910B-5CE4497E78E8}">
      <dgm:prSet/>
      <dgm:spPr/>
      <dgm:t>
        <a:bodyPr/>
        <a:lstStyle/>
        <a:p>
          <a:endParaRPr lang="en-US"/>
        </a:p>
      </dgm:t>
    </dgm:pt>
    <dgm:pt modelId="{3B5DEE18-8C0B-404A-8EB0-B37E53DCBA52}" type="sibTrans" cxnId="{4E850427-7658-47E3-910B-5CE4497E78E8}">
      <dgm:prSet/>
      <dgm:spPr/>
      <dgm:t>
        <a:bodyPr/>
        <a:lstStyle/>
        <a:p>
          <a:endParaRPr lang="en-US"/>
        </a:p>
      </dgm:t>
    </dgm:pt>
    <dgm:pt modelId="{C0B32D64-A5E6-48D8-8959-126BAB656E32}">
      <dgm:prSet/>
      <dgm:spPr/>
      <dgm:t>
        <a:bodyPr/>
        <a:lstStyle/>
        <a:p>
          <a:pPr>
            <a:defRPr cap="all"/>
          </a:pPr>
          <a:r>
            <a:rPr lang="en-US" b="1"/>
            <a:t>The SolSmart Zoning Review identified Recommendations for improving solar-related bylaws</a:t>
          </a:r>
        </a:p>
      </dgm:t>
    </dgm:pt>
    <dgm:pt modelId="{385D8A6F-A832-493A-9634-24A9B7C09988}" type="parTrans" cxnId="{8C278FBA-7494-4EE1-B220-B595EAFC0439}">
      <dgm:prSet/>
      <dgm:spPr/>
      <dgm:t>
        <a:bodyPr/>
        <a:lstStyle/>
        <a:p>
          <a:endParaRPr lang="en-US"/>
        </a:p>
      </dgm:t>
    </dgm:pt>
    <dgm:pt modelId="{14D5D9FA-C144-49B7-BA1B-2C6EB482E9BC}" type="sibTrans" cxnId="{8C278FBA-7494-4EE1-B220-B595EAFC0439}">
      <dgm:prSet/>
      <dgm:spPr/>
      <dgm:t>
        <a:bodyPr/>
        <a:lstStyle/>
        <a:p>
          <a:endParaRPr lang="en-US"/>
        </a:p>
      </dgm:t>
    </dgm:pt>
    <dgm:pt modelId="{0AFFE6BF-D70E-446C-B951-4264E9267358}" type="pres">
      <dgm:prSet presAssocID="{0A33B339-6175-4E49-945F-FBC6EF127EB6}" presName="root" presStyleCnt="0">
        <dgm:presLayoutVars>
          <dgm:dir/>
          <dgm:resizeHandles val="exact"/>
        </dgm:presLayoutVars>
      </dgm:prSet>
      <dgm:spPr/>
    </dgm:pt>
    <dgm:pt modelId="{EAF63B37-E63D-4C91-A06E-3E2C08512189}" type="pres">
      <dgm:prSet presAssocID="{B262FD47-AB85-456A-8827-7A37CAC43FC9}" presName="compNode" presStyleCnt="0"/>
      <dgm:spPr/>
    </dgm:pt>
    <dgm:pt modelId="{7343A3CF-1577-4C89-93AD-416B0A161752}" type="pres">
      <dgm:prSet presAssocID="{B262FD47-AB85-456A-8827-7A37CAC43FC9}" presName="iconBgRect" presStyleLbl="bgShp" presStyleIdx="0" presStyleCnt="3"/>
      <dgm:spPr>
        <a:solidFill>
          <a:srgbClr val="FFD700"/>
        </a:solidFill>
      </dgm:spPr>
    </dgm:pt>
    <dgm:pt modelId="{95E20A3B-2872-4A27-A804-D312FFE1E1EC}" type="pres">
      <dgm:prSet presAssocID="{B262FD47-AB85-456A-8827-7A37CAC43F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n"/>
        </a:ext>
      </dgm:extLst>
    </dgm:pt>
    <dgm:pt modelId="{4039C6DC-C072-4DEC-8CD5-98AC6FF57598}" type="pres">
      <dgm:prSet presAssocID="{B262FD47-AB85-456A-8827-7A37CAC43FC9}" presName="spaceRect" presStyleCnt="0"/>
      <dgm:spPr/>
    </dgm:pt>
    <dgm:pt modelId="{C4F21CDF-4BF8-4589-B90E-C5BC81A134C8}" type="pres">
      <dgm:prSet presAssocID="{B262FD47-AB85-456A-8827-7A37CAC43FC9}" presName="textRect" presStyleLbl="revTx" presStyleIdx="0" presStyleCnt="3">
        <dgm:presLayoutVars>
          <dgm:chMax val="1"/>
          <dgm:chPref val="1"/>
        </dgm:presLayoutVars>
      </dgm:prSet>
      <dgm:spPr/>
    </dgm:pt>
    <dgm:pt modelId="{37D73650-6061-4486-9A01-EC43B7F3B242}" type="pres">
      <dgm:prSet presAssocID="{2A79EDDA-3DBF-4477-A103-EEE00994B828}" presName="sibTrans" presStyleCnt="0"/>
      <dgm:spPr/>
    </dgm:pt>
    <dgm:pt modelId="{391BA599-4C7F-4AE2-903E-884FE44B8200}" type="pres">
      <dgm:prSet presAssocID="{04435192-99B3-4A82-A531-BF623BB13D9F}" presName="compNode" presStyleCnt="0"/>
      <dgm:spPr/>
    </dgm:pt>
    <dgm:pt modelId="{E965C532-2E17-4130-BF1F-D2F8C95EBB4F}" type="pres">
      <dgm:prSet presAssocID="{04435192-99B3-4A82-A531-BF623BB13D9F}" presName="iconBgRect" presStyleLbl="bgShp" presStyleIdx="1" presStyleCnt="3"/>
      <dgm:spPr>
        <a:solidFill>
          <a:srgbClr val="C0C0C0"/>
        </a:solidFill>
      </dgm:spPr>
    </dgm:pt>
    <dgm:pt modelId="{710DB2EE-296B-472F-9179-6EA6B6DA7E41}" type="pres">
      <dgm:prSet presAssocID="{04435192-99B3-4A82-A531-BF623BB13D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A996C24B-8D34-4122-BDEB-ABADBC1C1E36}" type="pres">
      <dgm:prSet presAssocID="{04435192-99B3-4A82-A531-BF623BB13D9F}" presName="spaceRect" presStyleCnt="0"/>
      <dgm:spPr/>
    </dgm:pt>
    <dgm:pt modelId="{B9387132-7C39-4402-BCB0-A14E4EEFB399}" type="pres">
      <dgm:prSet presAssocID="{04435192-99B3-4A82-A531-BF623BB13D9F}" presName="textRect" presStyleLbl="revTx" presStyleIdx="1" presStyleCnt="3">
        <dgm:presLayoutVars>
          <dgm:chMax val="1"/>
          <dgm:chPref val="1"/>
        </dgm:presLayoutVars>
      </dgm:prSet>
      <dgm:spPr/>
    </dgm:pt>
    <dgm:pt modelId="{F8648A43-B629-4AEB-8C21-A4C068B4751C}" type="pres">
      <dgm:prSet presAssocID="{3B5DEE18-8C0B-404A-8EB0-B37E53DCBA52}" presName="sibTrans" presStyleCnt="0"/>
      <dgm:spPr/>
    </dgm:pt>
    <dgm:pt modelId="{B5ACCD81-8DDB-4D2C-8DA6-5B0FAEFFA63D}" type="pres">
      <dgm:prSet presAssocID="{C0B32D64-A5E6-48D8-8959-126BAB656E32}" presName="compNode" presStyleCnt="0"/>
      <dgm:spPr/>
    </dgm:pt>
    <dgm:pt modelId="{4255F9D0-C517-4DE8-B879-088B54726B5D}" type="pres">
      <dgm:prSet presAssocID="{C0B32D64-A5E6-48D8-8959-126BAB656E32}" presName="iconBgRect" presStyleLbl="bgShp" presStyleIdx="2" presStyleCnt="3"/>
      <dgm:spPr>
        <a:solidFill>
          <a:schemeClr val="tx1"/>
        </a:solidFill>
      </dgm:spPr>
    </dgm:pt>
    <dgm:pt modelId="{D193DC21-9963-41FA-A547-68FBE2B6CE29}" type="pres">
      <dgm:prSet presAssocID="{C0B32D64-A5E6-48D8-8959-126BAB656E3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Quill with solid fill"/>
        </a:ext>
      </dgm:extLst>
    </dgm:pt>
    <dgm:pt modelId="{F4CADA0E-95E6-4899-925A-B9396CE92D77}" type="pres">
      <dgm:prSet presAssocID="{C0B32D64-A5E6-48D8-8959-126BAB656E32}" presName="spaceRect" presStyleCnt="0"/>
      <dgm:spPr/>
    </dgm:pt>
    <dgm:pt modelId="{D3BFDF4D-410B-4B20-A1A8-E91E4BE0902F}" type="pres">
      <dgm:prSet presAssocID="{C0B32D64-A5E6-48D8-8959-126BAB656E32}" presName="textRect" presStyleLbl="revTx" presStyleIdx="2" presStyleCnt="3">
        <dgm:presLayoutVars>
          <dgm:chMax val="1"/>
          <dgm:chPref val="1"/>
        </dgm:presLayoutVars>
      </dgm:prSet>
      <dgm:spPr/>
    </dgm:pt>
  </dgm:ptLst>
  <dgm:cxnLst>
    <dgm:cxn modelId="{9C267200-C068-4E8C-99CC-5918C0B7176E}" type="presOf" srcId="{B262FD47-AB85-456A-8827-7A37CAC43FC9}" destId="{C4F21CDF-4BF8-4589-B90E-C5BC81A134C8}" srcOrd="0" destOrd="0" presId="urn:microsoft.com/office/officeart/2018/5/layout/IconCircleLabelList"/>
    <dgm:cxn modelId="{75DEB500-09C0-404F-B415-BEEED2B13A0B}" type="presOf" srcId="{C0B32D64-A5E6-48D8-8959-126BAB656E32}" destId="{D3BFDF4D-410B-4B20-A1A8-E91E4BE0902F}" srcOrd="0" destOrd="0" presId="urn:microsoft.com/office/officeart/2018/5/layout/IconCircleLabelList"/>
    <dgm:cxn modelId="{4E850427-7658-47E3-910B-5CE4497E78E8}" srcId="{0A33B339-6175-4E49-945F-FBC6EF127EB6}" destId="{04435192-99B3-4A82-A531-BF623BB13D9F}" srcOrd="1" destOrd="0" parTransId="{DB7A1AD3-08CC-4947-9405-B5E6A2494B61}" sibTransId="{3B5DEE18-8C0B-404A-8EB0-B37E53DCBA52}"/>
    <dgm:cxn modelId="{5D223358-B7E9-47FF-8785-0839B84BBAD3}" type="presOf" srcId="{04435192-99B3-4A82-A531-BF623BB13D9F}" destId="{B9387132-7C39-4402-BCB0-A14E4EEFB399}" srcOrd="0" destOrd="0" presId="urn:microsoft.com/office/officeart/2018/5/layout/IconCircleLabelList"/>
    <dgm:cxn modelId="{8C278FBA-7494-4EE1-B220-B595EAFC0439}" srcId="{0A33B339-6175-4E49-945F-FBC6EF127EB6}" destId="{C0B32D64-A5E6-48D8-8959-126BAB656E32}" srcOrd="2" destOrd="0" parTransId="{385D8A6F-A832-493A-9634-24A9B7C09988}" sibTransId="{14D5D9FA-C144-49B7-BA1B-2C6EB482E9BC}"/>
    <dgm:cxn modelId="{ECBCFEE2-C21C-48B7-889D-865316E8E1B0}" srcId="{0A33B339-6175-4E49-945F-FBC6EF127EB6}" destId="{B262FD47-AB85-456A-8827-7A37CAC43FC9}" srcOrd="0" destOrd="0" parTransId="{672AC69F-ABE4-4D15-BEB6-92F3B207AB26}" sibTransId="{2A79EDDA-3DBF-4477-A103-EEE00994B828}"/>
    <dgm:cxn modelId="{D8C99AE6-4F9B-4E3F-987E-6E7168CC4E9A}" type="presOf" srcId="{0A33B339-6175-4E49-945F-FBC6EF127EB6}" destId="{0AFFE6BF-D70E-446C-B951-4264E9267358}" srcOrd="0" destOrd="0" presId="urn:microsoft.com/office/officeart/2018/5/layout/IconCircleLabelList"/>
    <dgm:cxn modelId="{546BF1F2-E7D3-406B-9D3F-F6623D928447}" type="presParOf" srcId="{0AFFE6BF-D70E-446C-B951-4264E9267358}" destId="{EAF63B37-E63D-4C91-A06E-3E2C08512189}" srcOrd="0" destOrd="0" presId="urn:microsoft.com/office/officeart/2018/5/layout/IconCircleLabelList"/>
    <dgm:cxn modelId="{2E6ECEDB-95D0-4C9B-A5F6-D12A2D91AA9E}" type="presParOf" srcId="{EAF63B37-E63D-4C91-A06E-3E2C08512189}" destId="{7343A3CF-1577-4C89-93AD-416B0A161752}" srcOrd="0" destOrd="0" presId="urn:microsoft.com/office/officeart/2018/5/layout/IconCircleLabelList"/>
    <dgm:cxn modelId="{25BC14BA-ECBA-4048-9474-460E71F06561}" type="presParOf" srcId="{EAF63B37-E63D-4C91-A06E-3E2C08512189}" destId="{95E20A3B-2872-4A27-A804-D312FFE1E1EC}" srcOrd="1" destOrd="0" presId="urn:microsoft.com/office/officeart/2018/5/layout/IconCircleLabelList"/>
    <dgm:cxn modelId="{0FC49AA5-D440-4436-8DC9-A9A4B77A83E3}" type="presParOf" srcId="{EAF63B37-E63D-4C91-A06E-3E2C08512189}" destId="{4039C6DC-C072-4DEC-8CD5-98AC6FF57598}" srcOrd="2" destOrd="0" presId="urn:microsoft.com/office/officeart/2018/5/layout/IconCircleLabelList"/>
    <dgm:cxn modelId="{B2DF4E3C-4201-49C6-BD09-432B892EE88A}" type="presParOf" srcId="{EAF63B37-E63D-4C91-A06E-3E2C08512189}" destId="{C4F21CDF-4BF8-4589-B90E-C5BC81A134C8}" srcOrd="3" destOrd="0" presId="urn:microsoft.com/office/officeart/2018/5/layout/IconCircleLabelList"/>
    <dgm:cxn modelId="{08E814CC-7420-46FA-91CE-FB9C2834BE10}" type="presParOf" srcId="{0AFFE6BF-D70E-446C-B951-4264E9267358}" destId="{37D73650-6061-4486-9A01-EC43B7F3B242}" srcOrd="1" destOrd="0" presId="urn:microsoft.com/office/officeart/2018/5/layout/IconCircleLabelList"/>
    <dgm:cxn modelId="{EED7B2EA-1CB0-49A6-8694-E1280836FDA0}" type="presParOf" srcId="{0AFFE6BF-D70E-446C-B951-4264E9267358}" destId="{391BA599-4C7F-4AE2-903E-884FE44B8200}" srcOrd="2" destOrd="0" presId="urn:microsoft.com/office/officeart/2018/5/layout/IconCircleLabelList"/>
    <dgm:cxn modelId="{C8FB7260-4187-41A3-81AD-BBF47E5BA514}" type="presParOf" srcId="{391BA599-4C7F-4AE2-903E-884FE44B8200}" destId="{E965C532-2E17-4130-BF1F-D2F8C95EBB4F}" srcOrd="0" destOrd="0" presId="urn:microsoft.com/office/officeart/2018/5/layout/IconCircleLabelList"/>
    <dgm:cxn modelId="{A1E1FC45-B037-47C5-89DA-E9536D571EDE}" type="presParOf" srcId="{391BA599-4C7F-4AE2-903E-884FE44B8200}" destId="{710DB2EE-296B-472F-9179-6EA6B6DA7E41}" srcOrd="1" destOrd="0" presId="urn:microsoft.com/office/officeart/2018/5/layout/IconCircleLabelList"/>
    <dgm:cxn modelId="{1B36AEA5-A978-4DFB-AE2B-8EEF471F125A}" type="presParOf" srcId="{391BA599-4C7F-4AE2-903E-884FE44B8200}" destId="{A996C24B-8D34-4122-BDEB-ABADBC1C1E36}" srcOrd="2" destOrd="0" presId="urn:microsoft.com/office/officeart/2018/5/layout/IconCircleLabelList"/>
    <dgm:cxn modelId="{3F4BC379-1A4F-426F-AC17-BFFAFCB4F8DC}" type="presParOf" srcId="{391BA599-4C7F-4AE2-903E-884FE44B8200}" destId="{B9387132-7C39-4402-BCB0-A14E4EEFB399}" srcOrd="3" destOrd="0" presId="urn:microsoft.com/office/officeart/2018/5/layout/IconCircleLabelList"/>
    <dgm:cxn modelId="{B88EBB42-2711-411F-99BB-24C5C0D2678B}" type="presParOf" srcId="{0AFFE6BF-D70E-446C-B951-4264E9267358}" destId="{F8648A43-B629-4AEB-8C21-A4C068B4751C}" srcOrd="3" destOrd="0" presId="urn:microsoft.com/office/officeart/2018/5/layout/IconCircleLabelList"/>
    <dgm:cxn modelId="{BEC29450-FC29-4D17-955F-0095B071094F}" type="presParOf" srcId="{0AFFE6BF-D70E-446C-B951-4264E9267358}" destId="{B5ACCD81-8DDB-4D2C-8DA6-5B0FAEFFA63D}" srcOrd="4" destOrd="0" presId="urn:microsoft.com/office/officeart/2018/5/layout/IconCircleLabelList"/>
    <dgm:cxn modelId="{81C78FF6-418D-4220-9442-7D254CF9BFA7}" type="presParOf" srcId="{B5ACCD81-8DDB-4D2C-8DA6-5B0FAEFFA63D}" destId="{4255F9D0-C517-4DE8-B879-088B54726B5D}" srcOrd="0" destOrd="0" presId="urn:microsoft.com/office/officeart/2018/5/layout/IconCircleLabelList"/>
    <dgm:cxn modelId="{3565910C-5C21-4C80-A963-86391120D8B0}" type="presParOf" srcId="{B5ACCD81-8DDB-4D2C-8DA6-5B0FAEFFA63D}" destId="{D193DC21-9963-41FA-A547-68FBE2B6CE29}" srcOrd="1" destOrd="0" presId="urn:microsoft.com/office/officeart/2018/5/layout/IconCircleLabelList"/>
    <dgm:cxn modelId="{35AC2E68-AED5-4B03-9B79-7C5ACF0BC9CD}" type="presParOf" srcId="{B5ACCD81-8DDB-4D2C-8DA6-5B0FAEFFA63D}" destId="{F4CADA0E-95E6-4899-925A-B9396CE92D77}" srcOrd="2" destOrd="0" presId="urn:microsoft.com/office/officeart/2018/5/layout/IconCircleLabelList"/>
    <dgm:cxn modelId="{32A62D91-6B33-4F63-A64B-9030E5ECACF5}" type="presParOf" srcId="{B5ACCD81-8DDB-4D2C-8DA6-5B0FAEFFA63D}" destId="{D3BFDF4D-410B-4B20-A1A8-E91E4BE0902F}"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E09E-E9F0-4AB2-BEF6-1AD0776AA0C9}">
      <dsp:nvSpPr>
        <dsp:cNvPr id="0" name=""/>
        <dsp:cNvSpPr/>
      </dsp:nvSpPr>
      <dsp:spPr>
        <a:xfrm>
          <a:off x="0" y="0"/>
          <a:ext cx="8742218" cy="6359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73EA9-AD29-44AA-A6F0-E274927E9CE1}">
      <dsp:nvSpPr>
        <dsp:cNvPr id="0" name=""/>
        <dsp:cNvSpPr/>
      </dsp:nvSpPr>
      <dsp:spPr>
        <a:xfrm>
          <a:off x="192385" y="144351"/>
          <a:ext cx="349791" cy="349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A36926-C413-4A94-AAE8-92E65B371A2A}">
      <dsp:nvSpPr>
        <dsp:cNvPr id="0" name=""/>
        <dsp:cNvSpPr/>
      </dsp:nvSpPr>
      <dsp:spPr>
        <a:xfrm>
          <a:off x="734562" y="1254"/>
          <a:ext cx="3933998" cy="635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08" tIns="67308" rIns="67308" bIns="67308" numCol="1" spcCol="1270" anchor="ctr" anchorCtr="0">
          <a:noAutofit/>
        </a:bodyPr>
        <a:lstStyle/>
        <a:p>
          <a:pPr marL="0" lvl="0" indent="0" algn="l" defTabSz="977900">
            <a:lnSpc>
              <a:spcPct val="100000"/>
            </a:lnSpc>
            <a:spcBef>
              <a:spcPct val="0"/>
            </a:spcBef>
            <a:spcAft>
              <a:spcPct val="35000"/>
            </a:spcAft>
            <a:buNone/>
          </a:pPr>
          <a:r>
            <a:rPr lang="en-US" sz="2200" b="0" i="0" kern="1200"/>
            <a:t>Purpose or Intent </a:t>
          </a:r>
          <a:r>
            <a:rPr lang="en-US" sz="1000" b="0" i="0" kern="1200"/>
            <a:t>(p. 1-2)</a:t>
          </a:r>
          <a:endParaRPr lang="en-US" sz="1000" kern="1200"/>
        </a:p>
      </dsp:txBody>
      <dsp:txXfrm>
        <a:off x="734562" y="1254"/>
        <a:ext cx="3933998" cy="635984"/>
      </dsp:txXfrm>
    </dsp:sp>
    <dsp:sp modelId="{3E2B4800-1A04-48D9-9641-DE577AD142F8}">
      <dsp:nvSpPr>
        <dsp:cNvPr id="0" name=""/>
        <dsp:cNvSpPr/>
      </dsp:nvSpPr>
      <dsp:spPr>
        <a:xfrm>
          <a:off x="4668560" y="1254"/>
          <a:ext cx="4073657" cy="635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08" tIns="67308" rIns="67308" bIns="67308" numCol="1" spcCol="1270" anchor="ctr" anchorCtr="0">
          <a:noAutofit/>
        </a:bodyPr>
        <a:lstStyle/>
        <a:p>
          <a:pPr marL="0" lvl="0" indent="0" algn="l" defTabSz="666750">
            <a:lnSpc>
              <a:spcPct val="100000"/>
            </a:lnSpc>
            <a:spcBef>
              <a:spcPct val="0"/>
            </a:spcBef>
            <a:spcAft>
              <a:spcPct val="35000"/>
            </a:spcAft>
            <a:buNone/>
          </a:pPr>
          <a:r>
            <a:rPr lang="en-US" sz="1500" b="0" i="0" kern="1200">
              <a:latin typeface="Century Gothic" panose="020B0502020202020204"/>
            </a:rPr>
            <a:t>Define Nantucket's intent for solar energy in alignment with town goals.</a:t>
          </a:r>
        </a:p>
      </dsp:txBody>
      <dsp:txXfrm>
        <a:off x="4668560" y="1254"/>
        <a:ext cx="4073657" cy="635984"/>
      </dsp:txXfrm>
    </dsp:sp>
    <dsp:sp modelId="{25A890C7-4F41-480D-BFB8-223967BC18D5}">
      <dsp:nvSpPr>
        <dsp:cNvPr id="0" name=""/>
        <dsp:cNvSpPr/>
      </dsp:nvSpPr>
      <dsp:spPr>
        <a:xfrm>
          <a:off x="0" y="796235"/>
          <a:ext cx="8742218" cy="6359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B94ADC-0DB2-4B0C-AE4D-CB6DB5A6AD40}">
      <dsp:nvSpPr>
        <dsp:cNvPr id="0" name=""/>
        <dsp:cNvSpPr/>
      </dsp:nvSpPr>
      <dsp:spPr>
        <a:xfrm>
          <a:off x="192385" y="939332"/>
          <a:ext cx="349791" cy="349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0A8A3B-3A45-434A-85AE-E1CAFB094150}">
      <dsp:nvSpPr>
        <dsp:cNvPr id="0" name=""/>
        <dsp:cNvSpPr/>
      </dsp:nvSpPr>
      <dsp:spPr>
        <a:xfrm>
          <a:off x="734562" y="796235"/>
          <a:ext cx="3933998" cy="635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08" tIns="67308" rIns="67308" bIns="67308" numCol="1" spcCol="1270" anchor="ctr" anchorCtr="0">
          <a:noAutofit/>
        </a:bodyPr>
        <a:lstStyle/>
        <a:p>
          <a:pPr marL="0" lvl="0" indent="0" algn="l" defTabSz="977900">
            <a:lnSpc>
              <a:spcPct val="100000"/>
            </a:lnSpc>
            <a:spcBef>
              <a:spcPct val="0"/>
            </a:spcBef>
            <a:spcAft>
              <a:spcPct val="35000"/>
            </a:spcAft>
            <a:buNone/>
          </a:pPr>
          <a:r>
            <a:rPr lang="en-US" sz="2200" b="0" i="0" kern="1200">
              <a:latin typeface="Century Gothic" panose="020B0502020202020204"/>
            </a:rPr>
            <a:t>Definitions </a:t>
          </a:r>
          <a:r>
            <a:rPr lang="en-US" sz="1000" b="0" i="0" kern="1200">
              <a:latin typeface="Century Gothic" panose="020B0502020202020204"/>
            </a:rPr>
            <a:t>(p. 2-3)</a:t>
          </a:r>
          <a:endParaRPr lang="en-US" sz="1000" kern="1200"/>
        </a:p>
      </dsp:txBody>
      <dsp:txXfrm>
        <a:off x="734562" y="796235"/>
        <a:ext cx="3933998" cy="635984"/>
      </dsp:txXfrm>
    </dsp:sp>
    <dsp:sp modelId="{2BD6F28F-FEB9-4253-A5AC-B491B677B06B}">
      <dsp:nvSpPr>
        <dsp:cNvPr id="0" name=""/>
        <dsp:cNvSpPr/>
      </dsp:nvSpPr>
      <dsp:spPr>
        <a:xfrm>
          <a:off x="4668560" y="796235"/>
          <a:ext cx="4073657" cy="635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08" tIns="67308" rIns="67308" bIns="67308" numCol="1" spcCol="1270" anchor="ctr" anchorCtr="0">
          <a:noAutofit/>
        </a:bodyPr>
        <a:lstStyle/>
        <a:p>
          <a:pPr marL="0" lvl="0" indent="0" algn="l" defTabSz="666750">
            <a:lnSpc>
              <a:spcPct val="100000"/>
            </a:lnSpc>
            <a:spcBef>
              <a:spcPct val="0"/>
            </a:spcBef>
            <a:spcAft>
              <a:spcPct val="35000"/>
            </a:spcAft>
            <a:buNone/>
          </a:pPr>
          <a:r>
            <a:rPr lang="en-US" sz="1500" b="0" i="0" kern="1200">
              <a:latin typeface="Century Gothic" panose="020B0502020202020204"/>
            </a:rPr>
            <a:t>Distinguish between solar energy system types. (i.e. roof vs ground-mounted)</a:t>
          </a:r>
        </a:p>
      </dsp:txBody>
      <dsp:txXfrm>
        <a:off x="4668560" y="796235"/>
        <a:ext cx="4073657" cy="635984"/>
      </dsp:txXfrm>
    </dsp:sp>
    <dsp:sp modelId="{2CBD0550-42C7-4051-B4AC-E40AE5FD6732}">
      <dsp:nvSpPr>
        <dsp:cNvPr id="0" name=""/>
        <dsp:cNvSpPr/>
      </dsp:nvSpPr>
      <dsp:spPr>
        <a:xfrm>
          <a:off x="0" y="1591217"/>
          <a:ext cx="8742218" cy="6359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CF093D-0105-4F58-B2A3-D633601BCFD6}">
      <dsp:nvSpPr>
        <dsp:cNvPr id="0" name=""/>
        <dsp:cNvSpPr/>
      </dsp:nvSpPr>
      <dsp:spPr>
        <a:xfrm>
          <a:off x="192385" y="1734313"/>
          <a:ext cx="349791" cy="349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3545E6-7E57-4348-B5E5-3B8B4313C56B}">
      <dsp:nvSpPr>
        <dsp:cNvPr id="0" name=""/>
        <dsp:cNvSpPr/>
      </dsp:nvSpPr>
      <dsp:spPr>
        <a:xfrm>
          <a:off x="734562" y="1591217"/>
          <a:ext cx="3933998" cy="635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08" tIns="67308" rIns="67308" bIns="67308" numCol="1" spcCol="1270" anchor="ctr" anchorCtr="0">
          <a:noAutofit/>
        </a:bodyPr>
        <a:lstStyle/>
        <a:p>
          <a:pPr marL="0" lvl="0" indent="0" algn="l" defTabSz="711200">
            <a:lnSpc>
              <a:spcPct val="100000"/>
            </a:lnSpc>
            <a:spcBef>
              <a:spcPct val="0"/>
            </a:spcBef>
            <a:spcAft>
              <a:spcPct val="35000"/>
            </a:spcAft>
            <a:buNone/>
          </a:pPr>
          <a:r>
            <a:rPr lang="en-US" sz="1600" b="0" i="0" kern="1200"/>
            <a:t>Roof-Mounted Accessory Use Solar </a:t>
          </a:r>
          <a:r>
            <a:rPr lang="en-US" sz="1000" b="0" i="0" kern="1200"/>
            <a:t>(p. 3)</a:t>
          </a:r>
          <a:endParaRPr lang="en-US" sz="1000" kern="1200"/>
        </a:p>
      </dsp:txBody>
      <dsp:txXfrm>
        <a:off x="734562" y="1591217"/>
        <a:ext cx="3933998" cy="635984"/>
      </dsp:txXfrm>
    </dsp:sp>
    <dsp:sp modelId="{6CA80E4B-DF8C-4AD5-B5FD-5B30A42EB774}">
      <dsp:nvSpPr>
        <dsp:cNvPr id="0" name=""/>
        <dsp:cNvSpPr/>
      </dsp:nvSpPr>
      <dsp:spPr>
        <a:xfrm>
          <a:off x="4668560" y="1591217"/>
          <a:ext cx="4073657" cy="635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08" tIns="67308" rIns="67308" bIns="67308" numCol="1" spcCol="1270" anchor="ctr" anchorCtr="0">
          <a:noAutofit/>
        </a:bodyPr>
        <a:lstStyle/>
        <a:p>
          <a:pPr marL="0" lvl="0" indent="0" algn="l" defTabSz="666750">
            <a:lnSpc>
              <a:spcPct val="100000"/>
            </a:lnSpc>
            <a:spcBef>
              <a:spcPct val="0"/>
            </a:spcBef>
            <a:spcAft>
              <a:spcPct val="35000"/>
            </a:spcAft>
            <a:buNone/>
          </a:pPr>
          <a:r>
            <a:rPr lang="en-US" sz="1500" kern="1200"/>
            <a:t>Explicitly permit by right </a:t>
          </a:r>
          <a:r>
            <a:rPr lang="en-US" sz="1500" kern="1200">
              <a:solidFill>
                <a:srgbClr val="404040"/>
              </a:solidFill>
              <a:latin typeface="Century Gothic" panose="020B0502020202020204"/>
            </a:rPr>
            <a:t>in all major zoning districts</a:t>
          </a:r>
          <a:endParaRPr lang="en-US" sz="1500" kern="1200"/>
        </a:p>
      </dsp:txBody>
      <dsp:txXfrm>
        <a:off x="4668560" y="1591217"/>
        <a:ext cx="4073657" cy="635984"/>
      </dsp:txXfrm>
    </dsp:sp>
    <dsp:sp modelId="{B556C056-4B52-4170-856F-1ED32176F4AE}">
      <dsp:nvSpPr>
        <dsp:cNvPr id="0" name=""/>
        <dsp:cNvSpPr/>
      </dsp:nvSpPr>
      <dsp:spPr>
        <a:xfrm>
          <a:off x="0" y="2386198"/>
          <a:ext cx="8742218" cy="6359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1B0005-6867-44E5-9389-E746EDEEC24B}">
      <dsp:nvSpPr>
        <dsp:cNvPr id="0" name=""/>
        <dsp:cNvSpPr/>
      </dsp:nvSpPr>
      <dsp:spPr>
        <a:xfrm>
          <a:off x="192385" y="2529294"/>
          <a:ext cx="349791" cy="349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B58556-7D67-48D1-9EBD-DC6706930C4B}">
      <dsp:nvSpPr>
        <dsp:cNvPr id="0" name=""/>
        <dsp:cNvSpPr/>
      </dsp:nvSpPr>
      <dsp:spPr>
        <a:xfrm>
          <a:off x="734562" y="2386198"/>
          <a:ext cx="3933998" cy="635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08" tIns="67308" rIns="67308" bIns="67308" numCol="1" spcCol="1270" anchor="ctr" anchorCtr="0">
          <a:noAutofit/>
        </a:bodyPr>
        <a:lstStyle/>
        <a:p>
          <a:pPr marL="0" lvl="0" indent="0" algn="l" defTabSz="711200">
            <a:lnSpc>
              <a:spcPct val="100000"/>
            </a:lnSpc>
            <a:spcBef>
              <a:spcPct val="0"/>
            </a:spcBef>
            <a:spcAft>
              <a:spcPct val="35000"/>
            </a:spcAft>
            <a:buNone/>
          </a:pPr>
          <a:r>
            <a:rPr lang="en-US" sz="1600" b="0" i="0" kern="1200"/>
            <a:t>Roof-Mounted Solar Height </a:t>
          </a:r>
          <a:r>
            <a:rPr lang="en-US" sz="1000" b="0" i="0" kern="1200"/>
            <a:t>(p. 3-4)</a:t>
          </a:r>
          <a:endParaRPr lang="en-US" sz="1000" kern="1200"/>
        </a:p>
      </dsp:txBody>
      <dsp:txXfrm>
        <a:off x="734562" y="2386198"/>
        <a:ext cx="3933998" cy="635984"/>
      </dsp:txXfrm>
    </dsp:sp>
    <dsp:sp modelId="{E3C8E4BC-A1EA-4665-A612-8F86664A4F4B}">
      <dsp:nvSpPr>
        <dsp:cNvPr id="0" name=""/>
        <dsp:cNvSpPr/>
      </dsp:nvSpPr>
      <dsp:spPr>
        <a:xfrm>
          <a:off x="4668560" y="2386198"/>
          <a:ext cx="4073657" cy="635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308" tIns="67308" rIns="67308" bIns="67308" numCol="1" spcCol="1270" anchor="ctr" anchorCtr="0">
          <a:noAutofit/>
        </a:bodyPr>
        <a:lstStyle/>
        <a:p>
          <a:pPr marL="0" lvl="0" indent="0" algn="l" defTabSz="666750" rtl="0">
            <a:lnSpc>
              <a:spcPct val="100000"/>
            </a:lnSpc>
            <a:spcBef>
              <a:spcPct val="0"/>
            </a:spcBef>
            <a:spcAft>
              <a:spcPct val="35000"/>
            </a:spcAft>
            <a:buNone/>
          </a:pPr>
          <a:r>
            <a:rPr lang="en-US" sz="1500" kern="1200">
              <a:latin typeface="Century Gothic" panose="020B0502020202020204"/>
            </a:rPr>
            <a:t>Exempt</a:t>
          </a:r>
          <a:r>
            <a:rPr lang="en-US" sz="1500" kern="1200"/>
            <a:t> </a:t>
          </a:r>
          <a:r>
            <a:rPr lang="en-US" sz="1500" kern="1200">
              <a:latin typeface="Century Gothic" panose="020B0502020202020204"/>
            </a:rPr>
            <a:t>roof-mounted panels from</a:t>
          </a:r>
          <a:r>
            <a:rPr lang="en-US" sz="1500" kern="1200"/>
            <a:t> height restrictions.</a:t>
          </a:r>
        </a:p>
      </dsp:txBody>
      <dsp:txXfrm>
        <a:off x="4668560" y="2386198"/>
        <a:ext cx="4073657" cy="635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0550-42C7-4051-B4AC-E40AE5FD6732}">
      <dsp:nvSpPr>
        <dsp:cNvPr id="0" name=""/>
        <dsp:cNvSpPr/>
      </dsp:nvSpPr>
      <dsp:spPr>
        <a:xfrm>
          <a:off x="0" y="1298"/>
          <a:ext cx="8083262" cy="6582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CF093D-0105-4F58-B2A3-D633601BCFD6}">
      <dsp:nvSpPr>
        <dsp:cNvPr id="0" name=""/>
        <dsp:cNvSpPr/>
      </dsp:nvSpPr>
      <dsp:spPr>
        <a:xfrm>
          <a:off x="199126" y="149409"/>
          <a:ext cx="362048" cy="36204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3545E6-7E57-4348-B5E5-3B8B4313C56B}">
      <dsp:nvSpPr>
        <dsp:cNvPr id="0" name=""/>
        <dsp:cNvSpPr/>
      </dsp:nvSpPr>
      <dsp:spPr>
        <a:xfrm>
          <a:off x="760301" y="1298"/>
          <a:ext cx="3637467" cy="658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7" tIns="69667" rIns="69667" bIns="69667" numCol="1" spcCol="1270" anchor="ctr" anchorCtr="0">
          <a:noAutofit/>
        </a:bodyPr>
        <a:lstStyle/>
        <a:p>
          <a:pPr marL="0" lvl="0" indent="0" algn="l" defTabSz="711200">
            <a:lnSpc>
              <a:spcPct val="100000"/>
            </a:lnSpc>
            <a:spcBef>
              <a:spcPct val="0"/>
            </a:spcBef>
            <a:spcAft>
              <a:spcPct val="35000"/>
            </a:spcAft>
            <a:buNone/>
          </a:pPr>
          <a:r>
            <a:rPr lang="en-US" sz="1600" b="0" i="0" kern="1200">
              <a:solidFill>
                <a:srgbClr val="404040"/>
              </a:solidFill>
              <a:latin typeface="Century Gothic" panose="020B0502020202020204"/>
            </a:rPr>
            <a:t>Ground-Mounted </a:t>
          </a:r>
          <a:r>
            <a:rPr lang="en-US" sz="1600" b="0" i="0" kern="1200">
              <a:solidFill>
                <a:srgbClr val="404040"/>
              </a:solidFill>
            </a:rPr>
            <a:t>Accessory Use Solar</a:t>
          </a:r>
          <a:r>
            <a:rPr lang="en-US" sz="1600" kern="1200">
              <a:solidFill>
                <a:srgbClr val="404040"/>
              </a:solidFill>
              <a:latin typeface="Century Gothic" panose="020B0502020202020204"/>
            </a:rPr>
            <a:t> </a:t>
          </a:r>
          <a:r>
            <a:rPr lang="en-US" sz="1000" kern="1200">
              <a:solidFill>
                <a:srgbClr val="404040"/>
              </a:solidFill>
              <a:latin typeface="Century Gothic" panose="020B0502020202020204"/>
            </a:rPr>
            <a:t>(p. 4-5)</a:t>
          </a:r>
        </a:p>
      </dsp:txBody>
      <dsp:txXfrm>
        <a:off x="760301" y="1298"/>
        <a:ext cx="3637467" cy="658269"/>
      </dsp:txXfrm>
    </dsp:sp>
    <dsp:sp modelId="{D9DFC4F4-245D-4C00-B324-42495AB7FF95}">
      <dsp:nvSpPr>
        <dsp:cNvPr id="0" name=""/>
        <dsp:cNvSpPr/>
      </dsp:nvSpPr>
      <dsp:spPr>
        <a:xfrm>
          <a:off x="4397769" y="1298"/>
          <a:ext cx="3685492" cy="658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7" tIns="69667" rIns="69667" bIns="69667" numCol="1" spcCol="1270" anchor="ctr" anchorCtr="0">
          <a:noAutofit/>
        </a:bodyPr>
        <a:lstStyle/>
        <a:p>
          <a:pPr marL="0" lvl="0" indent="0" algn="l" defTabSz="577850">
            <a:lnSpc>
              <a:spcPct val="100000"/>
            </a:lnSpc>
            <a:spcBef>
              <a:spcPct val="0"/>
            </a:spcBef>
            <a:spcAft>
              <a:spcPct val="35000"/>
            </a:spcAft>
            <a:buNone/>
          </a:pPr>
          <a:r>
            <a:rPr lang="en-US" sz="1300" kern="1200"/>
            <a:t>Explicitly permit by right </a:t>
          </a:r>
          <a:r>
            <a:rPr lang="en-US" sz="1300" kern="1200">
              <a:solidFill>
                <a:srgbClr val="404040"/>
              </a:solidFill>
              <a:latin typeface="Century Gothic" panose="020B0502020202020204"/>
            </a:rPr>
            <a:t>in at least 1 zoning district</a:t>
          </a:r>
        </a:p>
      </dsp:txBody>
      <dsp:txXfrm>
        <a:off x="4397769" y="1298"/>
        <a:ext cx="3685492" cy="658269"/>
      </dsp:txXfrm>
    </dsp:sp>
    <dsp:sp modelId="{738DBF76-06B6-4BFA-BE92-A7BA382ED169}">
      <dsp:nvSpPr>
        <dsp:cNvPr id="0" name=""/>
        <dsp:cNvSpPr/>
      </dsp:nvSpPr>
      <dsp:spPr>
        <a:xfrm>
          <a:off x="0" y="824136"/>
          <a:ext cx="8083262" cy="6582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52483-CB0B-4217-BEC3-EBF83C02D6B8}">
      <dsp:nvSpPr>
        <dsp:cNvPr id="0" name=""/>
        <dsp:cNvSpPr/>
      </dsp:nvSpPr>
      <dsp:spPr>
        <a:xfrm>
          <a:off x="199126" y="972247"/>
          <a:ext cx="362048" cy="362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A28E5-85BC-4EE9-937F-7113DF432B50}">
      <dsp:nvSpPr>
        <dsp:cNvPr id="0" name=""/>
        <dsp:cNvSpPr/>
      </dsp:nvSpPr>
      <dsp:spPr>
        <a:xfrm>
          <a:off x="760301" y="824136"/>
          <a:ext cx="3637467" cy="658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7" tIns="69667" rIns="69667" bIns="69667" numCol="1" spcCol="1270" anchor="ctr" anchorCtr="0">
          <a:noAutofit/>
        </a:bodyPr>
        <a:lstStyle/>
        <a:p>
          <a:pPr marL="0" lvl="0" indent="0" algn="l" defTabSz="711200">
            <a:lnSpc>
              <a:spcPct val="100000"/>
            </a:lnSpc>
            <a:spcBef>
              <a:spcPct val="0"/>
            </a:spcBef>
            <a:spcAft>
              <a:spcPct val="35000"/>
            </a:spcAft>
            <a:buNone/>
          </a:pPr>
          <a:r>
            <a:rPr lang="en-US" sz="1600" kern="1200">
              <a:solidFill>
                <a:srgbClr val="404040"/>
              </a:solidFill>
              <a:latin typeface="Century Gothic" panose="020B0502020202020204"/>
            </a:rPr>
            <a:t>Ground-Mounted Solar Setbacks   </a:t>
          </a:r>
          <a:r>
            <a:rPr lang="en-US" sz="1000" kern="1200">
              <a:solidFill>
                <a:srgbClr val="404040"/>
              </a:solidFill>
              <a:latin typeface="Century Gothic" panose="020B0502020202020204"/>
            </a:rPr>
            <a:t>(p. 5)</a:t>
          </a:r>
        </a:p>
      </dsp:txBody>
      <dsp:txXfrm>
        <a:off x="760301" y="824136"/>
        <a:ext cx="3637467" cy="658269"/>
      </dsp:txXfrm>
    </dsp:sp>
    <dsp:sp modelId="{C43D3D11-88D7-46B5-96E2-11D10F9CC640}">
      <dsp:nvSpPr>
        <dsp:cNvPr id="0" name=""/>
        <dsp:cNvSpPr/>
      </dsp:nvSpPr>
      <dsp:spPr>
        <a:xfrm>
          <a:off x="4397769" y="824136"/>
          <a:ext cx="3685492" cy="658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7" tIns="69667" rIns="69667" bIns="69667" numCol="1" spcCol="1270" anchor="ctr" anchorCtr="0">
          <a:noAutofit/>
        </a:bodyPr>
        <a:lstStyle/>
        <a:p>
          <a:pPr marL="0" lvl="0" indent="0" algn="l" defTabSz="577850">
            <a:lnSpc>
              <a:spcPct val="100000"/>
            </a:lnSpc>
            <a:spcBef>
              <a:spcPct val="0"/>
            </a:spcBef>
            <a:spcAft>
              <a:spcPct val="35000"/>
            </a:spcAft>
            <a:buNone/>
          </a:pPr>
          <a:r>
            <a:rPr lang="en-US" sz="1300" kern="1200">
              <a:solidFill>
                <a:srgbClr val="404040"/>
              </a:solidFill>
              <a:latin typeface="Century Gothic" panose="020B0502020202020204"/>
            </a:rPr>
            <a:t>Codify setback standards for solar.</a:t>
          </a:r>
        </a:p>
      </dsp:txBody>
      <dsp:txXfrm>
        <a:off x="4397769" y="824136"/>
        <a:ext cx="3685492" cy="658269"/>
      </dsp:txXfrm>
    </dsp:sp>
    <dsp:sp modelId="{AB60DCEF-F15D-42FE-A9E5-C566E99C09D9}">
      <dsp:nvSpPr>
        <dsp:cNvPr id="0" name=""/>
        <dsp:cNvSpPr/>
      </dsp:nvSpPr>
      <dsp:spPr>
        <a:xfrm>
          <a:off x="0" y="1646973"/>
          <a:ext cx="8083262" cy="6582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AA523-D6E3-483E-8DF3-84A18A83F911}">
      <dsp:nvSpPr>
        <dsp:cNvPr id="0" name=""/>
        <dsp:cNvSpPr/>
      </dsp:nvSpPr>
      <dsp:spPr>
        <a:xfrm>
          <a:off x="199126" y="1795084"/>
          <a:ext cx="362048" cy="362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F558B-1433-465C-AFB6-0E1537C863D8}">
      <dsp:nvSpPr>
        <dsp:cNvPr id="0" name=""/>
        <dsp:cNvSpPr/>
      </dsp:nvSpPr>
      <dsp:spPr>
        <a:xfrm>
          <a:off x="760301" y="1646973"/>
          <a:ext cx="3637467" cy="658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7" tIns="69667" rIns="69667" bIns="69667" numCol="1" spcCol="1270" anchor="ctr" anchorCtr="0">
          <a:noAutofit/>
        </a:bodyPr>
        <a:lstStyle/>
        <a:p>
          <a:pPr marL="0" lvl="0" indent="0" algn="l" defTabSz="711200">
            <a:lnSpc>
              <a:spcPct val="100000"/>
            </a:lnSpc>
            <a:spcBef>
              <a:spcPct val="0"/>
            </a:spcBef>
            <a:spcAft>
              <a:spcPct val="35000"/>
            </a:spcAft>
            <a:buNone/>
          </a:pPr>
          <a:r>
            <a:rPr lang="en-US" sz="1600" kern="1200">
              <a:solidFill>
                <a:srgbClr val="404040"/>
              </a:solidFill>
              <a:latin typeface="Century Gothic" panose="020B0502020202020204"/>
            </a:rPr>
            <a:t>Ground-Mounted Solar Placement </a:t>
          </a:r>
          <a:r>
            <a:rPr lang="en-US" sz="1000" kern="1200">
              <a:solidFill>
                <a:srgbClr val="404040"/>
              </a:solidFill>
              <a:latin typeface="Century Gothic" panose="020B0502020202020204"/>
            </a:rPr>
            <a:t>(p. 5)</a:t>
          </a:r>
          <a:endParaRPr lang="en-US" sz="1000" kern="1200">
            <a:solidFill>
              <a:srgbClr val="404040"/>
            </a:solidFill>
          </a:endParaRPr>
        </a:p>
      </dsp:txBody>
      <dsp:txXfrm>
        <a:off x="760301" y="1646973"/>
        <a:ext cx="3637467" cy="658269"/>
      </dsp:txXfrm>
    </dsp:sp>
    <dsp:sp modelId="{BB53CDB7-A716-4765-8DEB-A28B2173555F}">
      <dsp:nvSpPr>
        <dsp:cNvPr id="0" name=""/>
        <dsp:cNvSpPr/>
      </dsp:nvSpPr>
      <dsp:spPr>
        <a:xfrm>
          <a:off x="4397769" y="1646973"/>
          <a:ext cx="3685492" cy="658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7" tIns="69667" rIns="69667" bIns="69667" numCol="1" spcCol="1270" anchor="ctr" anchorCtr="0">
          <a:noAutofit/>
        </a:bodyPr>
        <a:lstStyle/>
        <a:p>
          <a:pPr marL="0" lvl="0" indent="0" algn="l" defTabSz="577850">
            <a:lnSpc>
              <a:spcPct val="100000"/>
            </a:lnSpc>
            <a:spcBef>
              <a:spcPct val="0"/>
            </a:spcBef>
            <a:spcAft>
              <a:spcPct val="35000"/>
            </a:spcAft>
            <a:buNone/>
          </a:pPr>
          <a:r>
            <a:rPr lang="en-US" sz="1300" kern="1200">
              <a:solidFill>
                <a:srgbClr val="404040"/>
              </a:solidFill>
              <a:latin typeface="Century Gothic" panose="020B0502020202020204"/>
            </a:rPr>
            <a:t>Clarify where ground-mounted solar energy systems are appropriate on a property.</a:t>
          </a:r>
          <a:endParaRPr lang="en-US" sz="1300" kern="1200">
            <a:solidFill>
              <a:srgbClr val="404040"/>
            </a:solidFill>
          </a:endParaRPr>
        </a:p>
      </dsp:txBody>
      <dsp:txXfrm>
        <a:off x="4397769" y="1646973"/>
        <a:ext cx="3685492" cy="658269"/>
      </dsp:txXfrm>
    </dsp:sp>
    <dsp:sp modelId="{B556C056-4B52-4170-856F-1ED32176F4AE}">
      <dsp:nvSpPr>
        <dsp:cNvPr id="0" name=""/>
        <dsp:cNvSpPr/>
      </dsp:nvSpPr>
      <dsp:spPr>
        <a:xfrm>
          <a:off x="0" y="2469811"/>
          <a:ext cx="8083262" cy="6582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1B0005-6867-44E5-9389-E746EDEEC24B}">
      <dsp:nvSpPr>
        <dsp:cNvPr id="0" name=""/>
        <dsp:cNvSpPr/>
      </dsp:nvSpPr>
      <dsp:spPr>
        <a:xfrm>
          <a:off x="199126" y="2617921"/>
          <a:ext cx="362048" cy="362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B58556-7D67-48D1-9EBD-DC6706930C4B}">
      <dsp:nvSpPr>
        <dsp:cNvPr id="0" name=""/>
        <dsp:cNvSpPr/>
      </dsp:nvSpPr>
      <dsp:spPr>
        <a:xfrm>
          <a:off x="760301" y="2469811"/>
          <a:ext cx="3637467" cy="658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7" tIns="69667" rIns="69667" bIns="69667" numCol="1" spcCol="1270" anchor="ctr" anchorCtr="0">
          <a:noAutofit/>
        </a:bodyPr>
        <a:lstStyle/>
        <a:p>
          <a:pPr marL="0" lvl="0" indent="0" algn="l" defTabSz="622300">
            <a:lnSpc>
              <a:spcPct val="100000"/>
            </a:lnSpc>
            <a:spcBef>
              <a:spcPct val="0"/>
            </a:spcBef>
            <a:spcAft>
              <a:spcPct val="35000"/>
            </a:spcAft>
            <a:buNone/>
          </a:pPr>
          <a:r>
            <a:rPr lang="en-US" sz="1400" b="0" i="0" kern="1200">
              <a:solidFill>
                <a:srgbClr val="404040"/>
              </a:solidFill>
              <a:latin typeface="Century Gothic" panose="020B0502020202020204"/>
            </a:rPr>
            <a:t>Ground-Mounted </a:t>
          </a:r>
          <a:r>
            <a:rPr lang="en-US" sz="1400" b="0" i="0" kern="1200">
              <a:solidFill>
                <a:srgbClr val="404040"/>
              </a:solidFill>
            </a:rPr>
            <a:t>Solar </a:t>
          </a:r>
          <a:r>
            <a:rPr lang="en-US" sz="1400" b="0" i="0" kern="1200">
              <a:solidFill>
                <a:srgbClr val="404040"/>
              </a:solidFill>
              <a:latin typeface="Century Gothic" panose="020B0502020202020204"/>
            </a:rPr>
            <a:t>Lot Coverage/Impervious Surface </a:t>
          </a:r>
          <a:r>
            <a:rPr lang="en-US" sz="1000" b="0" i="0" kern="1200">
              <a:solidFill>
                <a:srgbClr val="404040"/>
              </a:solidFill>
              <a:latin typeface="Century Gothic" panose="020B0502020202020204"/>
            </a:rPr>
            <a:t>(p. 6)</a:t>
          </a:r>
        </a:p>
      </dsp:txBody>
      <dsp:txXfrm>
        <a:off x="760301" y="2469811"/>
        <a:ext cx="3637467" cy="658269"/>
      </dsp:txXfrm>
    </dsp:sp>
    <dsp:sp modelId="{6B18C587-A635-4417-8664-62658FDC4B6C}">
      <dsp:nvSpPr>
        <dsp:cNvPr id="0" name=""/>
        <dsp:cNvSpPr/>
      </dsp:nvSpPr>
      <dsp:spPr>
        <a:xfrm>
          <a:off x="4397769" y="2469811"/>
          <a:ext cx="3685492" cy="658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667" tIns="69667" rIns="69667" bIns="69667" numCol="1" spcCol="1270" anchor="ctr" anchorCtr="0">
          <a:noAutofit/>
        </a:bodyPr>
        <a:lstStyle/>
        <a:p>
          <a:pPr marL="0" lvl="0" indent="0" algn="l" defTabSz="577850" rtl="0">
            <a:lnSpc>
              <a:spcPct val="100000"/>
            </a:lnSpc>
            <a:spcBef>
              <a:spcPct val="0"/>
            </a:spcBef>
            <a:spcAft>
              <a:spcPct val="35000"/>
            </a:spcAft>
            <a:buNone/>
          </a:pPr>
          <a:r>
            <a:rPr lang="en-US" sz="1300" b="0" i="0" kern="1200">
              <a:solidFill>
                <a:srgbClr val="404040"/>
              </a:solidFill>
              <a:latin typeface="Century Gothic" panose="020B0502020202020204"/>
            </a:rPr>
            <a:t>Exempt ground arrays from lot coverage requirements.</a:t>
          </a:r>
        </a:p>
      </dsp:txBody>
      <dsp:txXfrm>
        <a:off x="4397769" y="2469811"/>
        <a:ext cx="3685492" cy="658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3A3CF-1577-4C89-93AD-416B0A161752}">
      <dsp:nvSpPr>
        <dsp:cNvPr id="0" name=""/>
        <dsp:cNvSpPr/>
      </dsp:nvSpPr>
      <dsp:spPr>
        <a:xfrm>
          <a:off x="446018" y="68505"/>
          <a:ext cx="1303875" cy="1303875"/>
        </a:xfrm>
        <a:prstGeom prst="ellipse">
          <a:avLst/>
        </a:prstGeom>
        <a:solidFill>
          <a:srgbClr val="FFD700"/>
        </a:solidFill>
        <a:ln>
          <a:noFill/>
        </a:ln>
        <a:effectLst/>
      </dsp:spPr>
      <dsp:style>
        <a:lnRef idx="0">
          <a:scrgbClr r="0" g="0" b="0"/>
        </a:lnRef>
        <a:fillRef idx="1">
          <a:scrgbClr r="0" g="0" b="0"/>
        </a:fillRef>
        <a:effectRef idx="0">
          <a:scrgbClr r="0" g="0" b="0"/>
        </a:effectRef>
        <a:fontRef idx="minor"/>
      </dsp:style>
    </dsp:sp>
    <dsp:sp modelId="{95E20A3B-2872-4A27-A804-D312FFE1E1EC}">
      <dsp:nvSpPr>
        <dsp:cNvPr id="0" name=""/>
        <dsp:cNvSpPr/>
      </dsp:nvSpPr>
      <dsp:spPr>
        <a:xfrm>
          <a:off x="723893" y="346381"/>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F21CDF-4BF8-4589-B90E-C5BC81A134C8}">
      <dsp:nvSpPr>
        <dsp:cNvPr id="0" name=""/>
        <dsp:cNvSpPr/>
      </dsp:nvSpPr>
      <dsp:spPr>
        <a:xfrm>
          <a:off x="29205" y="1778506"/>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Nantucket is a solar leader</a:t>
          </a:r>
        </a:p>
      </dsp:txBody>
      <dsp:txXfrm>
        <a:off x="29205" y="1778506"/>
        <a:ext cx="2137500" cy="720000"/>
      </dsp:txXfrm>
    </dsp:sp>
    <dsp:sp modelId="{E965C532-2E17-4130-BF1F-D2F8C95EBB4F}">
      <dsp:nvSpPr>
        <dsp:cNvPr id="0" name=""/>
        <dsp:cNvSpPr/>
      </dsp:nvSpPr>
      <dsp:spPr>
        <a:xfrm>
          <a:off x="2957581" y="68505"/>
          <a:ext cx="1303875" cy="1303875"/>
        </a:xfrm>
        <a:prstGeom prst="ellipse">
          <a:avLst/>
        </a:prstGeom>
        <a:solidFill>
          <a:srgbClr val="C0C0C0"/>
        </a:solidFill>
        <a:ln>
          <a:noFill/>
        </a:ln>
        <a:effectLst/>
      </dsp:spPr>
      <dsp:style>
        <a:lnRef idx="0">
          <a:scrgbClr r="0" g="0" b="0"/>
        </a:lnRef>
        <a:fillRef idx="1">
          <a:scrgbClr r="0" g="0" b="0"/>
        </a:fillRef>
        <a:effectRef idx="0">
          <a:scrgbClr r="0" g="0" b="0"/>
        </a:effectRef>
        <a:fontRef idx="minor"/>
      </dsp:style>
    </dsp:sp>
    <dsp:sp modelId="{710DB2EE-296B-472F-9179-6EA6B6DA7E41}">
      <dsp:nvSpPr>
        <dsp:cNvPr id="0" name=""/>
        <dsp:cNvSpPr/>
      </dsp:nvSpPr>
      <dsp:spPr>
        <a:xfrm>
          <a:off x="3235456" y="346381"/>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387132-7C39-4402-BCB0-A14E4EEFB399}">
      <dsp:nvSpPr>
        <dsp:cNvPr id="0" name=""/>
        <dsp:cNvSpPr/>
      </dsp:nvSpPr>
      <dsp:spPr>
        <a:xfrm>
          <a:off x="2540768" y="1778506"/>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Nantucket is poised to achieve SolSmart Silver Status by January</a:t>
          </a:r>
        </a:p>
      </dsp:txBody>
      <dsp:txXfrm>
        <a:off x="2540768" y="1778506"/>
        <a:ext cx="2137500" cy="720000"/>
      </dsp:txXfrm>
    </dsp:sp>
    <dsp:sp modelId="{4255F9D0-C517-4DE8-B879-088B54726B5D}">
      <dsp:nvSpPr>
        <dsp:cNvPr id="0" name=""/>
        <dsp:cNvSpPr/>
      </dsp:nvSpPr>
      <dsp:spPr>
        <a:xfrm>
          <a:off x="5469143" y="68505"/>
          <a:ext cx="1303875" cy="1303875"/>
        </a:xfrm>
        <a:prstGeom prst="ellipse">
          <a:avLst/>
        </a:prstGeom>
        <a:solidFill>
          <a:schemeClr val="tx1"/>
        </a:solidFill>
        <a:ln>
          <a:noFill/>
        </a:ln>
        <a:effectLst/>
      </dsp:spPr>
      <dsp:style>
        <a:lnRef idx="0">
          <a:scrgbClr r="0" g="0" b="0"/>
        </a:lnRef>
        <a:fillRef idx="1">
          <a:scrgbClr r="0" g="0" b="0"/>
        </a:fillRef>
        <a:effectRef idx="0">
          <a:scrgbClr r="0" g="0" b="0"/>
        </a:effectRef>
        <a:fontRef idx="minor"/>
      </dsp:style>
    </dsp:sp>
    <dsp:sp modelId="{D193DC21-9963-41FA-A547-68FBE2B6CE29}">
      <dsp:nvSpPr>
        <dsp:cNvPr id="0" name=""/>
        <dsp:cNvSpPr/>
      </dsp:nvSpPr>
      <dsp:spPr>
        <a:xfrm>
          <a:off x="5747018" y="346381"/>
          <a:ext cx="748125" cy="74812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BFDF4D-410B-4B20-A1A8-E91E4BE0902F}">
      <dsp:nvSpPr>
        <dsp:cNvPr id="0" name=""/>
        <dsp:cNvSpPr/>
      </dsp:nvSpPr>
      <dsp:spPr>
        <a:xfrm>
          <a:off x="5052331" y="1778506"/>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a:t>The SolSmart Zoning Review identified Recommendations for improving solar-related bylaws</a:t>
          </a:r>
        </a:p>
      </dsp:txBody>
      <dsp:txXfrm>
        <a:off x="5052331" y="1778506"/>
        <a:ext cx="2137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8T19:16:34.613"/>
    </inkml:context>
    <inkml:brush xml:id="br0">
      <inkml:brushProperty name="width" value="0.035" units="cm"/>
      <inkml:brushProperty name="height" value="0.035" units="cm"/>
      <inkml:brushProperty name="color" value="#AB008B"/>
    </inkml:brush>
  </inkml:definitions>
  <inkml:trace contextRef="#ctx0" brushRef="#br0">1 0 24575,'0'2'0,"0"2"0,0 2 0,0 3 0,0 0 0,0 2 0,0 0 0,0 0 0,0 0 0,0 0 0,0-1 0,0 1 0,0 0 0,0 0 0,0-1 0,0 1 0,0-3-8191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8T19:16:35.889"/>
    </inkml:context>
    <inkml:brush xml:id="br0">
      <inkml:brushProperty name="width" value="0.035" units="cm"/>
      <inkml:brushProperty name="height" value="0.035" units="cm"/>
      <inkml:brushProperty name="color" value="#AB008B"/>
    </inkml:brush>
  </inkml:definitions>
  <inkml:trace contextRef="#ctx0" brushRef="#br0">1 0 24575,'0'181'-1365,"0"-172"-5461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8T19:16:38.241"/>
    </inkml:context>
    <inkml:brush xml:id="br0">
      <inkml:brushProperty name="width" value="0.035" units="cm"/>
      <inkml:brushProperty name="height" value="0.035" units="cm"/>
      <inkml:brushProperty name="color" value="#AB008B"/>
    </inkml:brush>
  </inkml:definitions>
  <inkml:trace contextRef="#ctx0" brushRef="#br0">1 115 24575,'0'-3'0,"1"-1"0,0 1 0,0-1 0,0 1 0,0 0 0,0 0 0,1-1 0,-1 1 0,1 0 0,0 0 0,0 0 0,0 1 0,0-1 0,1 0 0,-1 1 0,4-3 0,0 0 0,0 0 0,1 0 0,-1 1 0,1 0 0,0 0 0,8-3 0,-1 1 0,0 1 0,0 1 0,0 1 0,0 0 0,0 1 0,1 0 0,28 1 0,-38 1 0,0 0 0,-1 1 0,1 0 0,0 0 0,0 1 0,-1-1 0,1 1 0,0 0 0,-1 0 0,0 0 0,1 1 0,-1 0 0,0-1 0,-1 2 0,1-1 0,0 0 0,-1 1 0,0-1 0,1 1 0,-2 0 0,1 0 0,0 0 0,-1 1 0,0-1 0,0 1 0,3 8 0,-2-3-1365,0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8T19:17:02.866"/>
    </inkml:context>
    <inkml:brush xml:id="br0">
      <inkml:brushProperty name="width" value="0.035" units="cm"/>
      <inkml:brushProperty name="height" value="0.035" units="cm"/>
      <inkml:brushProperty name="color" value="#00A0D7"/>
    </inkml:brush>
  </inkml:definitions>
  <inkml:trace contextRef="#ctx0" brushRef="#br0">28 0 24575,'0'2'0,"0"2"0,0 2 0,0 3 0,-1 0 0,-2 2 0,1 0 0,-2 0 0,1 0 0,0 0 0,-1 0 0,0-1 0,1-1-8191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8T19:17:04.674"/>
    </inkml:context>
    <inkml:brush xml:id="br0">
      <inkml:brushProperty name="width" value="0.035" units="cm"/>
      <inkml:brushProperty name="height" value="0.035" units="cm"/>
      <inkml:brushProperty name="color" value="#00A0D7"/>
    </inkml:brush>
  </inkml:definitions>
  <inkml:trace contextRef="#ctx0" brushRef="#br0">1 0 24575,'0'2'0,"0"2"0,0 2 0,0 3 0,0 0 0,0 2 0,0 0 0,0 0 0,0 0 0,0 0 0,0 0 0,0-2-8191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8T19:17:08.421"/>
    </inkml:context>
    <inkml:brush xml:id="br0">
      <inkml:brushProperty name="width" value="0.035" units="cm"/>
      <inkml:brushProperty name="height" value="0.035" units="cm"/>
      <inkml:brushProperty name="color" value="#00A0D7"/>
    </inkml:brush>
  </inkml:definitions>
  <inkml:trace contextRef="#ctx0" brushRef="#br0">1 1 24575,'0'5'0,"0"1"0,0 0 0,0-1 0,1 1 0,0-1 0,0 1 0,0 0 0,1-1 0,-1 0 0,2 1 0,-1-1 0,0 0 0,1 0 0,0 0 0,0 0 0,0-1 0,1 1 0,0-1 0,-1 0 0,2 0 0,-1 0 0,0-1 0,1 1 0,-1-1 0,1 0 0,0-1 0,7 4 0,4-1 0,1-1 0,0 0 0,0-1 0,18 0 0,-25-2 0,0-1 0,0 0 0,1-1 0,-1 0 0,0 0 0,0-1 0,0-1 0,11-3 0,22-21 0,-22 12 0,-15 11-170,0 0-1,0-1 0,-1 0 1,0 0-1,0 0 0,0 0 1,5-9-1,-6 7-6655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8T19:18:37.138"/>
    </inkml:context>
    <inkml:brush xml:id="br0">
      <inkml:brushProperty name="width" value="0.035" units="cm"/>
      <inkml:brushProperty name="height" value="0.035" units="cm"/>
    </inkml:brush>
  </inkml:definitions>
  <inkml:trace contextRef="#ctx0" brushRef="#br0">4926 47 24575,'-12'-1'0,"1"0"0,-1-1 0,1 0 0,0-1 0,0-1 0,-14-5 0,13 4 0,0 0 0,0 2 0,-1-1 0,-25-2 0,-166 5 0,96 2 0,74 2 0,-1 1 0,1 2 0,0 2 0,1 1 0,-42 16 0,39-13 0,14-5 0,0 1 0,1 1 0,-39 21 0,39-18 0,0-1 0,-30 11 0,16-7 0,-27 9 0,40-16 0,0 1 0,1 0 0,-31 19 0,27-13 0,-39 18 0,42-23 0,-70 50 0,35-26 0,1 3 0,2 1 0,2 3 0,-68 69 0,-11 5 0,-91 94 0,-59 72 0,201-204 0,-58 49 0,34-37 0,74-65 0,-136 103 0,148-113 0,-117 100 0,9-3 0,37-36 0,58-52 0,-52 54 0,56-50 0,-46 36 0,49-44 0,1 0 0,1 2 0,-31 38 0,6-3 0,-89 83 0,126-129 0,-4 5 0,2 0 0,-22 33 0,12-15 0,-4 3 0,-3 4 0,-35 62 0,45-64 0,-46 64 0,48-75 0,1 1 0,1 0 0,1 1 0,-14 45 0,-5-11 0,24-48 0,1 1 0,-9 20 0,8-14 0,-2 1 0,-25 37 0,-4 9 0,-34 66 0,59-106 0,8-16 0,1 1 0,0 0 0,-8 30 0,10-32 0,0-1 0,0 1 0,-1-1 0,-13 21 0,-11 27 0,-36 96 0,40-103 0,3 2 0,-23 81 0,41-122 0,0-1 0,-1 1 0,-1-1 0,-10 17 0,10-18 0,-1 1 0,1 1 0,1-1 0,-6 19 0,2 1 0,-21 47 0,20-56 0,1 1 0,1 1 0,1 0 0,-5 28 0,5-2 0,-2 20 0,-1 76 0,9-124 0,-2 0 0,-4 25 0,2-23 0,-2 37 0,6-44 0,-8 37 0,-2 15 0,0 35 0,5-63 0,0 45 0,7 382 0,0-445 0,1 0 0,1 0 0,1-1 0,11 34 0,42 83 0,-49-125 0,132 262 0,-114-237 0,60 66 0,-78-97 0,9 9 0,28 23 0,-27-26 0,30 33 0,-37-36 0,0-1 0,1-1 0,0 0 0,15 8 0,25 22 0,81 69 0,-73-62 0,108 101 0,-71-61 0,-58-54 0,1-1 0,2-2 0,1-2 0,1-2 0,72 31 0,11-1 0,143 53 0,-202-92 0,-50-14 0,1 1 0,33 13 0,-14-3 0,0-1 0,71 12 0,-22-6 0,-49-9 0,-13-3 0,0-1 0,0-1 0,0-1 0,34 1 0,-21-3 0,51 8 0,-27-2 0,7 1 0,101 5 0,560-15 0,-706-1 0,0-1 0,-1-1 0,45-13 0,2-7 0,-47 14 0,1 2 0,29-6 0,99-23 0,-68 15 0,39-3 0,40-10 0,70-24 0,15-5 0,-193 52 0,1 2 0,59-2 0,-43 2 0,-1-3 0,97-32 0,14-13 0,-129 40 0,-26 9 0,1 0 0,38-7 0,-24 7 0,-1-2 0,0-2 0,-1-2 0,55-27 0,22-9 0,-96 42 0,-1-1 0,0 0 0,-1-2 0,0 0 0,-1-1 0,25-22 0,241-243 0,-261 253 0,122-138 0,-71 47 0,-67 107 0,-1-1 0,-1 0 0,8-16 0,14-25 0,1 10 0,39-72 0,-53 85 0,59-132 0,-65 137 0,-1 1 0,-1-2 0,-1 1 0,-1-1 0,2-32 0,4-47 0,-5 64 0,1-46 0,-5 65 0,1 0 0,6-28 0,3-29 0,7-153 0,-11 119 0,-8-118 0,-1 86 0,2-895 0,-1 1020 0,-1 0 0,-8-33 0,1 4 0,-29-119 0,17 87 0,-6-51 0,-7-29 0,23 118 0,2-1 0,2 1 0,1-1 0,1-60 0,4 86 0,0 1 0,-2 0 0,0 0 0,0 0 0,-9-21 0,-7-31 0,-3-1 0,0 4 0,12 18 0,-1 0 0,-3 1 0,-2 0 0,-38-74 0,-34-66 0,61 123 0,-11-35 0,24 57 0,-33-64 0,-5 5 0,25 45 0,-2 2 0,-50-68 0,70 107 0,1-1 0,-14-27 0,2 2 0,-157-270 0,151 266 0,-54-71 0,-28-12 0,82 91 0,17 23 0,0 0 0,0 0 0,-1 1 0,-21-19 0,12 16 0,1 0 0,1-2 0,0 0 0,-14-19 0,23 26 0,-1 1 0,1 0 0,-1 0 0,0 1 0,-16-10 0,11 8 0,0 0 0,-14-14 0,-31-29 0,-124-81 0,168 123 0,-1 2 0,0 0 0,-1 0 0,1 2 0,-1 0 0,-19-3 0,-107-16 0,130 23 0,-39-7 0,33 5 0,1 0 0,-27 0 0,10 1 38,0-1 0,-46-12 0,48 9-531,0 0 0,-61-2 0,75 9-6333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[Grace]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Introduce ourselves</a:t>
            </a:r>
          </a:p>
          <a:p>
            <a:pPr marL="171450" lvl="0" indent="-171450" algn="l" rtl="0">
              <a:spcBef>
                <a:spcPts val="0"/>
              </a:spcBef>
              <a:spcAft>
                <a:spcPts val="0"/>
              </a:spcAft>
            </a:pPr>
            <a:r>
              <a:rPr lang="en-US"/>
              <a:t>Thank audience for your time in your busy agenda to hear our presentation</a:t>
            </a:r>
          </a:p>
          <a:p>
            <a:pPr marL="171450" lvl="0" indent="-171450" algn="l" rtl="0">
              <a:spcBef>
                <a:spcPts val="0"/>
              </a:spcBef>
              <a:spcAft>
                <a:spcPts val="0"/>
              </a:spcAft>
            </a:pPr>
            <a:r>
              <a:rPr lang="en-US"/>
              <a:t>State title</a:t>
            </a:r>
          </a:p>
          <a:p>
            <a:pPr marL="171450" lvl="0" indent="-171450" algn="l" rtl="0">
              <a:spcBef>
                <a:spcPts val="0"/>
              </a:spcBef>
              <a:spcAft>
                <a:spcPts val="0"/>
              </a:spcAft>
            </a:pPr>
            <a:r>
              <a:rPr lang="en-US"/>
              <a:t>State that this presentation is part of Nantucket’s path to SolSmart status</a:t>
            </a:r>
          </a:p>
          <a:p>
            <a:pPr marL="171450" lvl="0" indent="-171450" algn="l" rtl="0">
              <a:spcBef>
                <a:spcPts val="0"/>
              </a:spcBef>
              <a:spcAft>
                <a:spcPts val="0"/>
              </a:spcAft>
            </a:pPr>
            <a:r>
              <a:rPr lang="en-US"/>
              <a:t>~~CLICK~~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[Brendan]</a:t>
            </a:r>
          </a:p>
          <a:p>
            <a:pPr marL="158750" indent="0">
              <a:buNone/>
            </a:pPr>
            <a:r>
              <a:rPr lang="en-US"/>
              <a:t>Looking at our next steps in the SolSmart designation process, we now have completed the review of the bylaw recommendations. </a:t>
            </a:r>
          </a:p>
          <a:p>
            <a:pPr marL="158750" indent="0">
              <a:buNone/>
            </a:pPr>
            <a:r>
              <a:rPr lang="en-US"/>
              <a:t>~Click~</a:t>
            </a:r>
          </a:p>
          <a:p>
            <a:pPr marL="158750" indent="0">
              <a:buNone/>
            </a:pPr>
            <a:r>
              <a:rPr lang="en-US"/>
              <a:t>There are a few remaining tasks to complete before Nantucket earns its designation likely in January 2024.</a:t>
            </a:r>
          </a:p>
          <a:p>
            <a:pPr marL="158750" indent="0">
              <a:buNone/>
            </a:pPr>
            <a:endParaRPr lang="en-US"/>
          </a:p>
          <a:p>
            <a:pPr marL="158750" indent="0">
              <a:buNone/>
            </a:pPr>
            <a:r>
              <a:rPr lang="en-US"/>
              <a:t>To further benefit the town’s solar installation process, the town can seek to earn SolSmart gold status. To earn this the town would need to complete these two tasks, codifying by right accessory use into the town’s zoning code at an annual town meeting, and guarantee that the required permits for solar can be turned around in 3 days. </a:t>
            </a:r>
          </a:p>
        </p:txBody>
      </p:sp>
    </p:spTree>
    <p:extLst>
      <p:ext uri="{BB962C8B-B14F-4D97-AF65-F5344CB8AC3E}">
        <p14:creationId xmlns:p14="http://schemas.microsoft.com/office/powerpoint/2010/main" val="16583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[Brendan]</a:t>
            </a:r>
          </a:p>
          <a:p>
            <a:pPr marL="158750" indent="0">
              <a:buNone/>
            </a:pPr>
            <a:r>
              <a:rPr lang="en-US">
                <a:solidFill>
                  <a:schemeClr val="bg1"/>
                </a:solidFill>
              </a:rPr>
              <a:t>We want to end by recapping some of the key points of the presentation.</a:t>
            </a:r>
          </a:p>
          <a:p>
            <a:pPr marL="158750" indent="0">
              <a:buNone/>
            </a:pPr>
            <a:r>
              <a:rPr lang="en-US">
                <a:solidFill>
                  <a:schemeClr val="bg1"/>
                </a:solidFill>
              </a:rPr>
              <a:t>	1. We want to express that Nantucket is a solar energy leader. </a:t>
            </a:r>
            <a:r>
              <a:rPr lang="en-US"/>
              <a:t>The island has over 200 residential solar installations and that number continues to grow. The energy office is constantly identifying ways to improve the solar permitting and installation process. Earning a SolSmart designation helps to promote and recognize the work the town has accomplished. </a:t>
            </a:r>
            <a:r>
              <a:rPr lang="en-US">
                <a:solidFill>
                  <a:schemeClr val="bg1"/>
                </a:solidFill>
              </a:rPr>
              <a:t> </a:t>
            </a:r>
          </a:p>
          <a:p>
            <a:pPr marL="158750" indent="0">
              <a:buNone/>
            </a:pPr>
            <a:r>
              <a:rPr lang="en-US">
                <a:solidFill>
                  <a:schemeClr val="bg1"/>
                </a:solidFill>
              </a:rPr>
              <a:t>	2. That leads into the next point, the town is in a great position to earn Silver designation by January of the new year.</a:t>
            </a:r>
          </a:p>
          <a:p>
            <a:pPr marL="158750" indent="0">
              <a:buNone/>
            </a:pPr>
            <a:r>
              <a:rPr lang="en-US">
                <a:solidFill>
                  <a:schemeClr val="bg1"/>
                </a:solidFill>
              </a:rPr>
              <a:t>	3. Lastly SolSmart completed a zoning review of the town’s zoning code and identified recommendations of how the town can improve solar related bylaws. </a:t>
            </a:r>
            <a:r>
              <a:rPr lang="en-US" b="0" i="0">
                <a:solidFill>
                  <a:srgbClr val="000000"/>
                </a:solidFill>
                <a:effectLst/>
                <a:latin typeface="Times New Roman" panose="02020603050405020304" pitchFamily="18" charset="0"/>
              </a:rPr>
              <a:t>The recommended best practices provide clear and transparent standards for the development and use of solar energy on Nantucket.</a:t>
            </a:r>
            <a:endParaRPr lang="en-US">
              <a:solidFill>
                <a:schemeClr val="bg1"/>
              </a:solidFill>
            </a:endParaRPr>
          </a:p>
        </p:txBody>
      </p:sp>
    </p:spTree>
    <p:extLst>
      <p:ext uri="{BB962C8B-B14F-4D97-AF65-F5344CB8AC3E}">
        <p14:creationId xmlns:p14="http://schemas.microsoft.com/office/powerpoint/2010/main" val="304362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9ecbcf7597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9ecbcf7597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[Brendan]</a:t>
            </a:r>
          </a:p>
          <a:p>
            <a:pPr marL="0" lvl="0" indent="0" algn="l" rtl="0">
              <a:spcBef>
                <a:spcPts val="0"/>
              </a:spcBef>
              <a:spcAft>
                <a:spcPts val="0"/>
              </a:spcAft>
              <a:buNone/>
            </a:pPr>
            <a:r>
              <a:rPr lang="en-US"/>
              <a:t>With that we would like to again thank you for taking the time during your busy schedule for listening to our presentation.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9ecbcf7597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9ecbcf7597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buClr>
                <a:schemeClr val="dk1"/>
              </a:buClr>
            </a:pPr>
            <a:r>
              <a:rPr lang="en" sz="2200"/>
              <a:t>[Grace]</a:t>
            </a:r>
          </a:p>
          <a:p>
            <a:pPr marL="342900" indent="-342900">
              <a:buClr>
                <a:schemeClr val="dk1"/>
              </a:buClr>
            </a:pPr>
            <a:r>
              <a:rPr lang="en" sz="2200"/>
              <a:t>National designation program</a:t>
            </a:r>
            <a:endParaRPr lang="en" sz="2200">
              <a:solidFill>
                <a:srgbClr val="000000"/>
              </a:solidFill>
              <a:latin typeface="Arial"/>
            </a:endParaRPr>
          </a:p>
          <a:p>
            <a:pPr marL="342900" indent="-342900">
              <a:buClr>
                <a:schemeClr val="dk1"/>
              </a:buClr>
            </a:pPr>
            <a:r>
              <a:rPr lang="en-US" sz="2200">
                <a:solidFill>
                  <a:srgbClr val="444444"/>
                </a:solidFill>
                <a:latin typeface="SourceSansPro"/>
              </a:rPr>
              <a:t>Over 500 local </a:t>
            </a:r>
            <a:r>
              <a:rPr lang="en-US">
                <a:solidFill>
                  <a:srgbClr val="444444"/>
                </a:solidFill>
              </a:rPr>
              <a:t>governments nationwide have achieved SolSmart designation</a:t>
            </a:r>
            <a:r>
              <a:rPr lang="en">
                <a:solidFill>
                  <a:srgbClr val="444444"/>
                </a:solidFill>
              </a:rPr>
              <a:t>.</a:t>
            </a:r>
            <a:endParaRPr lang="en-US" sz="2200">
              <a:solidFill>
                <a:srgbClr val="444444"/>
              </a:solidFill>
              <a:latin typeface="SourceSansPro"/>
            </a:endParaRPr>
          </a:p>
          <a:p>
            <a:pPr marL="342900" indent="-342900">
              <a:buClr>
                <a:schemeClr val="dk1"/>
              </a:buClr>
            </a:pPr>
            <a:r>
              <a:rPr lang="en" sz="2200"/>
              <a:t>Helps communities “become solar energy leaders”</a:t>
            </a:r>
          </a:p>
          <a:p>
            <a:pPr marL="342900" indent="-342900">
              <a:buClr>
                <a:schemeClr val="dk1"/>
              </a:buClr>
            </a:pPr>
            <a:r>
              <a:rPr lang="en-US" sz="2400"/>
              <a:t>~~CLICK~~</a:t>
            </a:r>
          </a:p>
          <a:p>
            <a:pPr marL="342900" indent="-342900">
              <a:buClr>
                <a:schemeClr val="dk1"/>
              </a:buClr>
            </a:pPr>
            <a:r>
              <a:rPr lang="en" sz="2200"/>
              <a:t>Designations are tiered as Bronze, Silver, Gold, and Platinum, however no one has platinum and the remaining three designations are distributed roughly equally</a:t>
            </a:r>
          </a:p>
          <a:p>
            <a:pPr marL="342900" indent="-342900">
              <a:buClr>
                <a:schemeClr val="dk1"/>
              </a:buClr>
            </a:pPr>
            <a:r>
              <a:rPr lang="en-US" sz="2400"/>
              <a:t>~~CLICK~~</a:t>
            </a:r>
            <a:endParaRPr lang="en" sz="2200"/>
          </a:p>
          <a:p>
            <a:pPr marL="342900" indent="-342900">
              <a:buClr>
                <a:schemeClr val="dk1"/>
              </a:buClr>
            </a:pPr>
            <a:r>
              <a:rPr lang="en" sz="2200"/>
              <a:t>It is Nantucket’s goal to achieve SolSmart Silver status, and is endorsed by the Town Manager</a:t>
            </a:r>
          </a:p>
          <a:p>
            <a:pPr marL="342900" marR="0" lvl="0" indent="-34290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2000"/>
              <a:t>~~CLICK~~</a:t>
            </a:r>
          </a:p>
          <a:p>
            <a:pPr marL="342900" marR="0" lvl="0" indent="-342900" algn="l" defTabSz="914400" rtl="0" eaLnBrk="1" fontAlgn="auto" latinLnBrk="0" hangingPunct="1">
              <a:lnSpc>
                <a:spcPct val="100000"/>
              </a:lnSpc>
              <a:spcBef>
                <a:spcPts val="0"/>
              </a:spcBef>
              <a:spcAft>
                <a:spcPts val="0"/>
              </a:spcAft>
              <a:buClr>
                <a:schemeClr val="dk1"/>
              </a:buClr>
              <a:buSzPts val="1100"/>
              <a:buFont typeface="Arial"/>
              <a:buChar char="●"/>
              <a:tabLst/>
              <a:defRPr/>
            </a:pPr>
            <a:endParaRPr lang="en" sz="2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[Daniel]</a:t>
            </a:r>
          </a:p>
          <a:p>
            <a:r>
              <a:rPr lang="en-US"/>
              <a:t>Here is a map of the SolSmart communities in Massachusetts and surrounding states, colored by designation status.</a:t>
            </a:r>
          </a:p>
          <a:p>
            <a:r>
              <a:rPr lang="en-US"/>
              <a:t>~~Click~~</a:t>
            </a:r>
          </a:p>
          <a:p>
            <a:r>
              <a:rPr lang="en-US"/>
              <a:t>As you can see here, Nantucket would be the first community on the Cape and Islands to achieve SolSmart Status. </a:t>
            </a:r>
          </a:p>
          <a:p>
            <a:r>
              <a:rPr lang="en-US"/>
              <a:t>~~Click~~</a:t>
            </a:r>
          </a:p>
          <a:p>
            <a:r>
              <a:rPr lang="en-US"/>
              <a:t>(Take that, Martha’s Vineyard)</a:t>
            </a:r>
          </a:p>
        </p:txBody>
      </p:sp>
    </p:spTree>
    <p:extLst>
      <p:ext uri="{BB962C8B-B14F-4D97-AF65-F5344CB8AC3E}">
        <p14:creationId xmlns:p14="http://schemas.microsoft.com/office/powerpoint/2010/main" val="312673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9ecbcf7597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9ecbcf7597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[Alana]</a:t>
            </a:r>
          </a:p>
          <a:p>
            <a:pPr rtl="0">
              <a:spcBef>
                <a:spcPts val="0"/>
              </a:spcBef>
              <a:spcAft>
                <a:spcPts val="0"/>
              </a:spcAft>
            </a:pPr>
            <a:r>
              <a:rPr lang="en-US" sz="1800" b="0" i="0" u="none" strike="noStrike">
                <a:solidFill>
                  <a:srgbClr val="000000"/>
                </a:solidFill>
                <a:effectLst/>
                <a:latin typeface="Arial" panose="020B0604020202020204" pitchFamily="34" charset="0"/>
              </a:rPr>
              <a:t>Nantucket </a:t>
            </a:r>
            <a:r>
              <a:rPr lang="en-US" sz="1800" b="0" i="1" u="none" strike="noStrike">
                <a:solidFill>
                  <a:srgbClr val="000000"/>
                </a:solidFill>
                <a:effectLst/>
                <a:latin typeface="Arial" panose="020B0604020202020204" pitchFamily="34" charset="0"/>
              </a:rPr>
              <a:t>is</a:t>
            </a:r>
            <a:r>
              <a:rPr lang="en-US" sz="1800" b="0" i="0" u="none" strike="noStrike">
                <a:solidFill>
                  <a:srgbClr val="000000"/>
                </a:solidFill>
                <a:effectLst/>
                <a:latin typeface="Arial" panose="020B0604020202020204" pitchFamily="34" charset="0"/>
              </a:rPr>
              <a:t> a solar leader. Even though it may seem like Nantucket’s status as a historic district and its protections around what can be constructed would prevent it from having a clear process to install solar panels, Nantucket has already implemented programs to facilitate solar development and completed numerous residential and commercial solar installations. </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~click~</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Depicted </a:t>
            </a:r>
            <a:r>
              <a:rPr lang="en-US" sz="1800" b="0" i="1" u="none" strike="noStrike">
                <a:solidFill>
                  <a:srgbClr val="000000"/>
                </a:solidFill>
                <a:effectLst/>
                <a:latin typeface="Arial" panose="020B0604020202020204" pitchFamily="34" charset="0"/>
              </a:rPr>
              <a:t>here </a:t>
            </a:r>
            <a:r>
              <a:rPr lang="en-US" sz="1800" b="0" i="0" u="none" strike="noStrike">
                <a:solidFill>
                  <a:srgbClr val="000000"/>
                </a:solidFill>
                <a:effectLst/>
                <a:latin typeface="Arial" panose="020B0604020202020204" pitchFamily="34" charset="0"/>
              </a:rPr>
              <a:t>are a few of the over 200 residential solar installations on the island.</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~click~</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The Historic District Commission, which oversees every publicly-visible construction on the island, wrote </a:t>
            </a:r>
            <a:r>
              <a:rPr lang="en-US" sz="1800" b="0" i="1" u="none" strike="noStrike">
                <a:solidFill>
                  <a:srgbClr val="000000"/>
                </a:solidFill>
                <a:effectLst/>
                <a:latin typeface="Arial" panose="020B0604020202020204" pitchFamily="34" charset="0"/>
              </a:rPr>
              <a:t>these </a:t>
            </a:r>
            <a:r>
              <a:rPr lang="en-US" sz="1800" b="0" i="0" u="none" strike="noStrike">
                <a:solidFill>
                  <a:srgbClr val="000000"/>
                </a:solidFill>
                <a:effectLst/>
                <a:latin typeface="Arial" panose="020B0604020202020204" pitchFamily="34" charset="0"/>
              </a:rPr>
              <a:t>Solar Guidelines in 2009 to clarify how to install solar panels without disrupting the historic character of the island.</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~click~</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And visible </a:t>
            </a:r>
            <a:r>
              <a:rPr lang="en-US" sz="1800" b="0" i="1" u="none" strike="noStrike">
                <a:solidFill>
                  <a:srgbClr val="000000"/>
                </a:solidFill>
                <a:effectLst/>
                <a:latin typeface="Arial" panose="020B0604020202020204" pitchFamily="34" charset="0"/>
              </a:rPr>
              <a:t>here </a:t>
            </a:r>
            <a:r>
              <a:rPr lang="en-US" sz="1800" b="0" i="0" u="none" strike="noStrike">
                <a:solidFill>
                  <a:srgbClr val="000000"/>
                </a:solidFill>
                <a:effectLst/>
                <a:latin typeface="Arial" panose="020B0604020202020204" pitchFamily="34" charset="0"/>
              </a:rPr>
              <a:t>are markers of every solar installation on Nantucket as of 2017 - people can and do install solar on island.</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~click~</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When a year-round resident of Nantucket installs solar on their residence, they can receive up to $6,000 in the form of a Local SOLAR Rebate (funded by an energy aggregation program called Nantucket </a:t>
            </a:r>
            <a:r>
              <a:rPr lang="en-US" sz="1800" b="0" i="0" u="none" strike="noStrike" err="1">
                <a:solidFill>
                  <a:srgbClr val="000000"/>
                </a:solidFill>
                <a:effectLst/>
                <a:latin typeface="Arial" panose="020B0604020202020204" pitchFamily="34" charset="0"/>
              </a:rPr>
              <a:t>PowerChoice</a:t>
            </a:r>
            <a:r>
              <a:rPr lang="en-US" sz="1800" b="0" i="0" u="none" strike="noStrike">
                <a:solidFill>
                  <a:srgbClr val="000000"/>
                </a:solidFill>
                <a:effectLst/>
                <a:latin typeface="Arial" panose="020B0604020202020204" pitchFamily="34" charset="0"/>
              </a:rPr>
              <a:t>). Since 2017, the Local Solar Rebate has given over $500,000 back to the community, with qualifying installations producing over a megawatt of power.</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~click~</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Nantucket has also completed a large commercial solar installation at the Surfside Wastewater Treatment Plant in the summer of 2023. The installation consists of 232 solar panels, producing over 100 kilowatts of power, and it is expected to offset over 100 metric tons of greenhouse gas emissions per year.</a:t>
            </a:r>
          </a:p>
          <a:p>
            <a:pPr rtl="0">
              <a:spcBef>
                <a:spcPts val="0"/>
              </a:spcBef>
              <a:spcAft>
                <a:spcPts val="0"/>
              </a:spcAft>
            </a:pPr>
            <a:r>
              <a:rPr lang="en-US" sz="1800" b="0" i="0" u="none" strike="noStrike">
                <a:solidFill>
                  <a:srgbClr val="000000"/>
                </a:solidFill>
                <a:effectLst/>
                <a:latin typeface="Arial" panose="020B0604020202020204" pitchFamily="34" charset="0"/>
              </a:rPr>
              <a:t>~click~</a:t>
            </a:r>
          </a:p>
          <a:p>
            <a:pPr rtl="0">
              <a:spcBef>
                <a:spcPts val="0"/>
              </a:spcBef>
              <a:spcAft>
                <a:spcPts val="0"/>
              </a:spcAft>
            </a:pPr>
            <a:r>
              <a:rPr lang="en-US" sz="1800" b="0" i="0" u="none" strike="noStrike">
                <a:solidFill>
                  <a:srgbClr val="000000"/>
                </a:solidFill>
                <a:effectLst/>
                <a:latin typeface="Arial" panose="020B0604020202020204" pitchFamily="34" charset="0"/>
              </a:rPr>
              <a:t>Visible here is a graph of new solar installations by year. </a:t>
            </a:r>
          </a:p>
          <a:p>
            <a:pPr rtl="0">
              <a:spcBef>
                <a:spcPts val="0"/>
              </a:spcBef>
              <a:spcAft>
                <a:spcPts val="0"/>
              </a:spcAft>
            </a:pPr>
            <a:r>
              <a:rPr lang="en-US" sz="1800" b="0" i="0" u="none" strike="noStrike">
                <a:solidFill>
                  <a:srgbClr val="000000"/>
                </a:solidFill>
                <a:effectLst/>
                <a:latin typeface="Arial" panose="020B0604020202020204" pitchFamily="34" charset="0"/>
              </a:rPr>
              <a:t>~click~</a:t>
            </a:r>
          </a:p>
          <a:p>
            <a:pPr rtl="0">
              <a:spcBef>
                <a:spcPts val="0"/>
              </a:spcBef>
              <a:spcAft>
                <a:spcPts val="0"/>
              </a:spcAft>
            </a:pPr>
            <a:r>
              <a:rPr lang="en-US" sz="1100"/>
              <a:t>As we can see, there is a clear upward trend over time.</a:t>
            </a:r>
            <a:endParaRPr lang="en-US" b="0">
              <a:effectLst/>
            </a:endParaRPr>
          </a:p>
          <a:p>
            <a:r>
              <a:rPr lang="en-US" sz="1800" b="0" i="0" u="none" strike="noStrike">
                <a:solidFill>
                  <a:srgbClr val="000000"/>
                </a:solidFill>
                <a:effectLst/>
                <a:latin typeface="Arial" panose="020B0604020202020204" pitchFamily="34" charset="0"/>
              </a:rPr>
              <a:t>All this admirable work that the Town of Nantucket has done put it in a prime position to obtain SolSmart Silver designation, so long as it could complete the </a:t>
            </a:r>
            <a:r>
              <a:rPr lang="en-US" sz="1800" b="1" i="0" u="none" strike="noStrike">
                <a:solidFill>
                  <a:srgbClr val="000000"/>
                </a:solidFill>
                <a:effectLst/>
                <a:latin typeface="Arial" panose="020B0604020202020204" pitchFamily="34" charset="0"/>
              </a:rPr>
              <a:t>prerequisite criteria</a:t>
            </a:r>
            <a:r>
              <a:rPr lang="en-US" sz="1800" b="0" i="0" u="none" strike="noStrike">
                <a:solidFill>
                  <a:srgbClr val="000000"/>
                </a:solidFill>
                <a:effectLst/>
                <a:latin typeface="Arial" panose="020B0604020202020204" pitchFamily="34" charset="0"/>
              </a:rPr>
              <a:t> for Bronze and Silver.</a:t>
            </a:r>
            <a:endParaRPr lang="en-US" sz="1100"/>
          </a:p>
        </p:txBody>
      </p:sp>
    </p:spTree>
    <p:extLst>
      <p:ext uri="{BB962C8B-B14F-4D97-AF65-F5344CB8AC3E}">
        <p14:creationId xmlns:p14="http://schemas.microsoft.com/office/powerpoint/2010/main" val="63017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[Alana]</a:t>
            </a:r>
          </a:p>
          <a:p>
            <a:r>
              <a:rPr lang="en-US"/>
              <a:t>Desiring recognition these efforts and more, Nantucket published a Solar Statement (In your packet!) announcing its further commitment to facilitating solar installations</a:t>
            </a:r>
          </a:p>
          <a:p>
            <a:r>
              <a:rPr lang="en-US"/>
              <a:t>Then, SolSmart performed a review to determine where Nantucket’s code and bylaws did and did not adhere to solar best practices</a:t>
            </a:r>
          </a:p>
          <a:p>
            <a:r>
              <a:rPr lang="en-US"/>
              <a:t>Nantucket has completed most of the requirements to achieve Silver designation. As part of the process to achieving Silver,  our goal today is to complete a review of </a:t>
            </a:r>
            <a:r>
              <a:rPr lang="en-US" err="1"/>
              <a:t>SolSmart’s</a:t>
            </a:r>
            <a:r>
              <a:rPr lang="en-US"/>
              <a:t> BYLAW REVIEW WITH TOWN PLANNERS and thereby earn additional recognition with SolSmart ~click~</a:t>
            </a:r>
          </a:p>
          <a:p>
            <a:r>
              <a:rPr lang="en-US"/>
              <a:t>With all Nantucket has done, Silver is attainable in early 2024</a:t>
            </a:r>
          </a:p>
        </p:txBody>
      </p:sp>
    </p:spTree>
    <p:extLst>
      <p:ext uri="{BB962C8B-B14F-4D97-AF65-F5344CB8AC3E}">
        <p14:creationId xmlns:p14="http://schemas.microsoft.com/office/powerpoint/2010/main" val="372798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9ecbcf7597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9ecbcf7597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[Grace]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ecbcf7597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ecbcf7597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a:p>
            <a:pPr marL="0" indent="0">
              <a:buNone/>
            </a:pPr>
            <a:r>
              <a:rPr lang="en-US"/>
              <a:t>[Daniel]</a:t>
            </a:r>
          </a:p>
          <a:p>
            <a:pPr marL="0" indent="0">
              <a:buNone/>
            </a:pPr>
            <a:r>
              <a:rPr lang="en-US"/>
              <a:t>These are some of the recommendations given by SolSmart, as seen in the Zoning Review memo in your attachments packet (Name starts with “PZ-1”)</a:t>
            </a:r>
          </a:p>
          <a:p>
            <a:pPr marL="0" indent="0">
              <a:buNone/>
            </a:pPr>
            <a:endParaRPr lang="en"/>
          </a:p>
          <a:p>
            <a:pPr marL="0" lvl="0" indent="0" algn="l" rtl="0">
              <a:spcBef>
                <a:spcPts val="0"/>
              </a:spcBef>
              <a:spcAft>
                <a:spcPts val="0"/>
              </a:spcAft>
              <a:buNone/>
            </a:pPr>
            <a:r>
              <a:rPr lang="en"/>
              <a:t>Purpose or Intent - </a:t>
            </a:r>
            <a:r>
              <a:rPr lang="en-US" b="0" i="0">
                <a:solidFill>
                  <a:srgbClr val="000000"/>
                </a:solidFill>
                <a:effectLst/>
                <a:latin typeface="Times New Roman" panose="02020603050405020304" pitchFamily="18" charset="0"/>
              </a:rPr>
              <a:t>The code does NOT contain a purpose or intent for including solar energy regulations in the code. (Such as ‘to encourage clean energy production on the island’)</a:t>
            </a:r>
          </a:p>
          <a:p>
            <a:pPr marL="0" lvl="0" indent="0" algn="l" rtl="0">
              <a:spcBef>
                <a:spcPts val="0"/>
              </a:spcBef>
              <a:spcAft>
                <a:spcPts val="0"/>
              </a:spcAft>
              <a:buNone/>
            </a:pPr>
            <a:endParaRPr/>
          </a:p>
          <a:p>
            <a:pPr marL="0" lvl="0" indent="0" algn="l" rtl="0">
              <a:spcBef>
                <a:spcPts val="0"/>
              </a:spcBef>
              <a:spcAft>
                <a:spcPts val="0"/>
              </a:spcAft>
              <a:buNone/>
            </a:pPr>
            <a:r>
              <a:rPr lang="en"/>
              <a:t>Definitions – In the code, small solar energy systems are not defined. Should distinguish between solar energy system type (roof-mounted vs ground-mounted) and use (accessory vs primary) to provide clarity</a:t>
            </a:r>
          </a:p>
          <a:p>
            <a:pPr marL="0" lvl="0" indent="0" algn="l" rtl="0">
              <a:spcBef>
                <a:spcPts val="0"/>
              </a:spcBef>
              <a:spcAft>
                <a:spcPts val="0"/>
              </a:spcAft>
              <a:buNone/>
            </a:pPr>
            <a:endParaRPr/>
          </a:p>
          <a:p>
            <a:pPr marL="0" indent="0">
              <a:buNone/>
            </a:pPr>
            <a:r>
              <a:rPr lang="en"/>
              <a:t>Roof-Mounted Accessory Use Solar - The code does NOT explicitly permit accessory use roof-mounted solar PV as a by-right or allowed use. Paul Murphy, Zoning Officer, signed a zoning clarification letter.</a:t>
            </a:r>
          </a:p>
          <a:p>
            <a:pPr marL="0" indent="0">
              <a:buNone/>
            </a:pPr>
            <a:endParaRPr lang="en"/>
          </a:p>
          <a:p>
            <a:pPr marL="0" indent="0">
              <a:buNone/>
            </a:pPr>
            <a:r>
              <a:rPr lang="en"/>
              <a:t>	Getting this codified additionally would additionally put Nantucket one step closer to a SolSmart Gold designation.</a:t>
            </a:r>
            <a:endParaRPr lang="en-US"/>
          </a:p>
          <a:p>
            <a:pPr marL="0" indent="0">
              <a:buNone/>
            </a:pPr>
            <a:endParaRPr lang="en-US"/>
          </a:p>
          <a:p>
            <a:pPr marL="0" lvl="0" indent="0" algn="l" rtl="0">
              <a:spcBef>
                <a:spcPts val="0"/>
              </a:spcBef>
              <a:spcAft>
                <a:spcPts val="0"/>
              </a:spcAft>
              <a:buNone/>
            </a:pPr>
            <a:r>
              <a:rPr lang="en"/>
              <a:t>Roof-Mounted Solar Height - The code does NOT exempt roof-mounted solar PV from height restrictions.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ecbcf7597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ecbcf7597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a:t>[Daniel]</a:t>
            </a:r>
          </a:p>
          <a:p>
            <a:pPr marL="0" indent="0">
              <a:buNone/>
            </a:pPr>
            <a:r>
              <a:rPr lang="en"/>
              <a:t>Ground-Mounted Accessory Use Solar - The code does NOT explicitly permit accessory use ground-mounted solar PV systems as a by-right or allowed use in at least 1 zoning district. </a:t>
            </a:r>
          </a:p>
          <a:p>
            <a:pPr marL="0" indent="0">
              <a:buNone/>
            </a:pPr>
            <a:r>
              <a:rPr lang="en"/>
              <a:t>	(The Solar Energy Overlay District does allow "Solar Energy Facilities" by right, seemingly only for primary use, not accessory use.)</a:t>
            </a:r>
            <a:endParaRPr lang="en-US"/>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Ground-Mounted Solar Setbacks - The code does NOT contain setback standards for accessory use ground-mounted solar PV.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Ground-Mounted Solar Placement - The code does NOT contain placement standards for accessory use ground-mounted solar PV. </a:t>
            </a:r>
          </a:p>
          <a:p>
            <a:pPr marL="0" lvl="0" indent="0" algn="l" rtl="0">
              <a:spcBef>
                <a:spcPts val="0"/>
              </a:spcBef>
              <a:spcAft>
                <a:spcPts val="0"/>
              </a:spcAft>
              <a:buNone/>
            </a:pPr>
            <a:r>
              <a:rPr lang="en"/>
              <a:t>	Suggested language “Ground-mounted solar energy systems shall be located in the side or rear yard of the property.”</a:t>
            </a:r>
            <a:endParaRPr/>
          </a:p>
          <a:p>
            <a:pPr marL="0" lvl="0" indent="0" algn="l" rtl="0">
              <a:spcBef>
                <a:spcPts val="0"/>
              </a:spcBef>
              <a:spcAft>
                <a:spcPts val="0"/>
              </a:spcAft>
              <a:buClr>
                <a:schemeClr val="dk1"/>
              </a:buClr>
              <a:buSzPts val="1100"/>
              <a:buFont typeface="Arial"/>
              <a:buNone/>
            </a:pPr>
            <a:endParaRPr/>
          </a:p>
          <a:p>
            <a:pPr marL="0" indent="0">
              <a:buNone/>
            </a:pPr>
            <a:r>
              <a:rPr lang="en"/>
              <a:t>Ground-mounted Solar Lot Coverage/Impervious Surface - The code does NOT exempt accessory use ground-mounted solar PV from lot coverage and/or impervious surface standards.</a:t>
            </a:r>
          </a:p>
          <a:p>
            <a:pPr marL="0" indent="0">
              <a:buNone/>
            </a:pPr>
            <a:r>
              <a:rPr lang="en"/>
              <a:t>	Ground-mounted PV systems are not analogous to paved driveways or accessory structures like sheds, and therefore do not need to be included in lot coverage or impervious surface calculations. </a:t>
            </a:r>
          </a:p>
          <a:p>
            <a:pPr marL="0" indent="0">
              <a:buNone/>
            </a:pPr>
            <a:r>
              <a:rPr lang="en"/>
              <a:t>	Suggested Language: "Ground-mounted solar energy systems are exempt from lot coverage and impervious surface requirements if the area under the system contains vegetative ground cover."</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9515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[Daniel]</a:t>
            </a:r>
          </a:p>
        </p:txBody>
      </p:sp>
    </p:spTree>
    <p:extLst>
      <p:ext uri="{BB962C8B-B14F-4D97-AF65-F5344CB8AC3E}">
        <p14:creationId xmlns:p14="http://schemas.microsoft.com/office/powerpoint/2010/main" val="89911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en-US"/>
              <a:t>Click to edit Master title style</a:t>
            </a:r>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B61BEF0D-F0BB-DE4B-95CE-6DB70DBA9567}" type="datetimeFigureOut">
              <a:rPr lang="en-US" smtClean="0"/>
              <a:pPr/>
              <a:t>12/11/2023</a:t>
            </a:fld>
            <a:endParaRPr lang="en-US"/>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en-US"/>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0431811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9986701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en-US"/>
              <a:t>Click to edit Master title style</a:t>
            </a:r>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3570488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en-US"/>
              <a:t>Click to edit Master title style</a:t>
            </a:r>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0467750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7176844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172420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en-US"/>
              <a:t>Click to edit Master title style</a:t>
            </a:r>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8" name="Footer Placeholder 7"/>
          <p:cNvSpPr>
            <a:spLocks noGrp="1"/>
          </p:cNvSpPr>
          <p:nvPr>
            <p:ph type="ftr" sz="quarter" idx="11"/>
          </p:nvPr>
        </p:nvSpPr>
        <p:spPr>
          <a:xfrm>
            <a:off x="420833" y="4793879"/>
            <a:ext cx="2733212" cy="228601"/>
          </a:xfrm>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397651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en-US"/>
              <a:t>Click to edit Master title style</a:t>
            </a:r>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21580" y="4793879"/>
            <a:ext cx="742949" cy="228599"/>
          </a:xfrm>
        </p:spPr>
        <p:txBody>
          <a:bodyPr/>
          <a:lstStyle/>
          <a:p>
            <a:fld id="{B61BEF0D-F0BB-DE4B-95CE-6DB70DBA9567}"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3009658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989829" y="4793879"/>
            <a:ext cx="744101" cy="228599"/>
          </a:xfrm>
        </p:spPr>
        <p:txBody>
          <a:bodyPr/>
          <a:lstStyle/>
          <a:p>
            <a:fld id="{B61BEF0D-F0BB-DE4B-95CE-6DB70DBA9567}"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158018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5375865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6"/>
        <p:cNvGrpSpPr/>
        <p:nvPr/>
      </p:nvGrpSpPr>
      <p:grpSpPr>
        <a:xfrm>
          <a:off x="0" y="0"/>
          <a:ext cx="0" cy="0"/>
          <a:chOff x="0" y="0"/>
          <a:chExt cx="0" cy="0"/>
        </a:xfrm>
      </p:grpSpPr>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228519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66216" y="1952625"/>
            <a:ext cx="6619244" cy="2562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6333321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5130071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6215"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535" y="1952625"/>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710185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1804501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356630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063391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en-US"/>
              <a:t>Click to edit Master title style</a:t>
            </a:r>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521829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en-US"/>
              <a:t>Click to edit Master title style</a:t>
            </a:r>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6397322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B61BEF0D-F0BB-DE4B-95CE-6DB70DBA9567}" type="datetimeFigureOut">
              <a:rPr lang="en-US" smtClean="0"/>
              <a:pPr/>
              <a:t>12/11/2023</a:t>
            </a:fld>
            <a:endParaRPr lang="en-US"/>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en-US"/>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203779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Lst>
  <p:hf hd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1.sv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4.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https://creativecommons.org/public-domain/cc0/" TargetMode="External"/><Relationship Id="rId10" Type="http://schemas.openxmlformats.org/officeDocument/2006/relationships/image" Target="../media/image9.png"/><Relationship Id="rId4" Type="http://schemas.openxmlformats.org/officeDocument/2006/relationships/hyperlink" Target="https://solsmart.org/" TargetMode="External"/><Relationship Id="rId9" Type="http://schemas.openxmlformats.org/officeDocument/2006/relationships/image" Target="../media/image8.svg"/><Relationship Id="rId1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8.png"/><Relationship Id="rId18" Type="http://schemas.openxmlformats.org/officeDocument/2006/relationships/hyperlink" Target="https://solsmart.org/our-communities" TargetMode="External"/><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customXml" Target="../ink/ink5.xml"/><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6.png"/><Relationship Id="rId14" Type="http://schemas.openxmlformats.org/officeDocument/2006/relationships/customXml" Target="../ink/ink6.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6.tiff"/><Relationship Id="rId10" Type="http://schemas.openxmlformats.org/officeDocument/2006/relationships/image" Target="../media/image25.png"/><Relationship Id="rId4" Type="http://schemas.openxmlformats.org/officeDocument/2006/relationships/image" Target="../media/image15.jpe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omments" Target="../comments/commen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SolSmart Zoning Review</a:t>
            </a:r>
            <a:endParaRPr/>
          </a:p>
        </p:txBody>
      </p:sp>
      <p:sp>
        <p:nvSpPr>
          <p:cNvPr id="64" name="Google Shape;64;p13"/>
          <p:cNvSpPr txBox="1">
            <a:spLocks noGrp="1"/>
          </p:cNvSpPr>
          <p:nvPr>
            <p:ph type="subTitle" idx="1"/>
          </p:nvPr>
        </p:nvSpPr>
        <p:spPr>
          <a:xfrm>
            <a:off x="1168774" y="3583035"/>
            <a:ext cx="6619244" cy="646065"/>
          </a:xfrm>
          <a:prstGeom prst="rect">
            <a:avLst/>
          </a:prstGeom>
        </p:spPr>
        <p:txBody>
          <a:bodyPr spcFirstLastPara="1" wrap="square" lIns="91425" tIns="91425" rIns="91425" bIns="91425" anchor="t" anchorCtr="0">
            <a:noAutofit/>
          </a:bodyPr>
          <a:lstStyle/>
          <a:p>
            <a:pPr marL="0" indent="0"/>
            <a:r>
              <a:rPr lang="en" sz="1100">
                <a:solidFill>
                  <a:srgbClr val="EBEBEB"/>
                </a:solidFill>
              </a:rPr>
              <a:t>G</a:t>
            </a:r>
            <a:r>
              <a:rPr lang="en-US" sz="1100">
                <a:solidFill>
                  <a:srgbClr val="EBEBEB"/>
                </a:solidFill>
              </a:rPr>
              <a:t>race Phillips, Alana Reid, Daniel Brower, Brendan </a:t>
            </a:r>
            <a:r>
              <a:rPr lang="en-US" sz="1100" err="1">
                <a:solidFill>
                  <a:srgbClr val="EBEBEB"/>
                </a:solidFill>
              </a:rPr>
              <a:t>Fainer</a:t>
            </a:r>
            <a:endParaRPr lang="en" sz="1100">
              <a:solidFill>
                <a:srgbClr val="EBEBEB"/>
              </a:solidFill>
            </a:endParaRPr>
          </a:p>
          <a:p>
            <a:pPr marL="0" indent="0"/>
            <a:r>
              <a:rPr lang="en-US" sz="1100">
                <a:solidFill>
                  <a:srgbClr val="EBEBEB"/>
                </a:solidFill>
              </a:rPr>
              <a:t>In partnership with</a:t>
            </a:r>
            <a:r>
              <a:rPr lang="en" sz="1100">
                <a:solidFill>
                  <a:srgbClr val="EBEBEB"/>
                </a:solidFill>
              </a:rPr>
              <a:t>: lauren sinatra, energy coordinator</a:t>
            </a:r>
          </a:p>
          <a:p>
            <a:r>
              <a:rPr lang="en" sz="1100">
                <a:solidFill>
                  <a:srgbClr val="EBEBEB"/>
                </a:solidFill>
              </a:rPr>
              <a:t>December 11, 2023</a:t>
            </a:r>
          </a:p>
          <a:p>
            <a:endParaRPr lang="en-US">
              <a:solidFill>
                <a:srgbClr val="EBEBEB"/>
              </a:solidFill>
            </a:endParaRPr>
          </a:p>
        </p:txBody>
      </p:sp>
      <p:pic>
        <p:nvPicPr>
          <p:cNvPr id="2" name="Picture 1" descr="A logo with a whale in the water&#10;&#10;Description automatically generated">
            <a:extLst>
              <a:ext uri="{FF2B5EF4-FFF2-40B4-BE49-F238E27FC236}">
                <a16:creationId xmlns:a16="http://schemas.microsoft.com/office/drawing/2014/main" id="{BEDD200B-4E5A-80A6-99A5-C58249E2B616}"/>
              </a:ext>
            </a:extLst>
          </p:cNvPr>
          <p:cNvPicPr>
            <a:picLocks noChangeAspect="1"/>
          </p:cNvPicPr>
          <p:nvPr/>
        </p:nvPicPr>
        <p:blipFill>
          <a:blip r:embed="rId3"/>
          <a:stretch>
            <a:fillRect/>
          </a:stretch>
        </p:blipFill>
        <p:spPr>
          <a:xfrm>
            <a:off x="750945" y="797562"/>
            <a:ext cx="1362075" cy="1337860"/>
          </a:xfrm>
          <a:prstGeom prst="rect">
            <a:avLst/>
          </a:prstGeom>
        </p:spPr>
      </p:pic>
      <p:sp>
        <p:nvSpPr>
          <p:cNvPr id="3" name="Slide Number Placeholder 2">
            <a:extLst>
              <a:ext uri="{FF2B5EF4-FFF2-40B4-BE49-F238E27FC236}">
                <a16:creationId xmlns:a16="http://schemas.microsoft.com/office/drawing/2014/main" id="{5DCE6B8A-01C5-D468-8A20-D4E138702065}"/>
              </a:ext>
            </a:extLst>
          </p:cNvPr>
          <p:cNvSpPr txBox="1">
            <a:spLocks/>
          </p:cNvSpPr>
          <p:nvPr/>
        </p:nvSpPr>
        <p:spPr bwMode="gray">
          <a:xfrm>
            <a:off x="7764406" y="198287"/>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pPr/>
              <a:t>1</a:t>
            </a:fld>
            <a:endParaRPr lang="en-US"/>
          </a:p>
        </p:txBody>
      </p:sp>
      <p:pic>
        <p:nvPicPr>
          <p:cNvPr id="3078" name="Picture 6" descr="Balfour">
            <a:extLst>
              <a:ext uri="{FF2B5EF4-FFF2-40B4-BE49-F238E27FC236}">
                <a16:creationId xmlns:a16="http://schemas.microsoft.com/office/drawing/2014/main" id="{1DBA99A4-8FA6-B382-9759-91AA8EB0B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7198" y="799686"/>
            <a:ext cx="1362076" cy="1338264"/>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8754">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B006C17-DC54-104F-5CA7-07998FD6040C}"/>
              </a:ext>
            </a:extLst>
          </p:cNvPr>
          <p:cNvGrpSpPr/>
          <p:nvPr/>
        </p:nvGrpSpPr>
        <p:grpSpPr>
          <a:xfrm>
            <a:off x="568960" y="1833645"/>
            <a:ext cx="6024880" cy="890707"/>
            <a:chOff x="99451" y="1938533"/>
            <a:chExt cx="1816544" cy="2560320"/>
          </a:xfrm>
          <a:solidFill>
            <a:schemeClr val="accent4"/>
          </a:solidFill>
        </p:grpSpPr>
        <p:sp>
          <p:nvSpPr>
            <p:cNvPr id="6" name="Arrow: Chevron 5">
              <a:extLst>
                <a:ext uri="{FF2B5EF4-FFF2-40B4-BE49-F238E27FC236}">
                  <a16:creationId xmlns:a16="http://schemas.microsoft.com/office/drawing/2014/main" id="{D9AB3CA2-34CB-5271-195A-9F789E30823D}"/>
                </a:ext>
              </a:extLst>
            </p:cNvPr>
            <p:cNvSpPr/>
            <p:nvPr/>
          </p:nvSpPr>
          <p:spPr>
            <a:xfrm>
              <a:off x="99451" y="1938533"/>
              <a:ext cx="1816544" cy="2560320"/>
            </a:xfrm>
            <a:prstGeom prst="chevron">
              <a:avLst>
                <a:gd name="adj" fmla="val 25069"/>
              </a:avLst>
            </a:prstGeom>
            <a:grp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2A53809-FB79-F58D-DC74-C0D2386D1937}"/>
                </a:ext>
              </a:extLst>
            </p:cNvPr>
            <p:cNvSpPr txBox="1"/>
            <p:nvPr/>
          </p:nvSpPr>
          <p:spPr>
            <a:xfrm>
              <a:off x="200417" y="2226217"/>
              <a:ext cx="1688275" cy="2034805"/>
            </a:xfrm>
            <a:prstGeom prst="rect">
              <a:avLst/>
            </a:prstGeom>
            <a:noFill/>
          </p:spPr>
          <p:txBody>
            <a:bodyPr wrap="square" lIns="91440" tIns="45720" rIns="91440" bIns="45720" rtlCol="0" anchor="t">
              <a:spAutoFit/>
            </a:bodyPr>
            <a:lstStyle/>
            <a:p>
              <a:r>
                <a:rPr lang="en-US" sz="2000" b="1">
                  <a:solidFill>
                    <a:srgbClr val="FFD700"/>
                  </a:solidFill>
                </a:rPr>
                <a:t>☐ Review Bylaw Recommendations with Town Planners</a:t>
              </a:r>
            </a:p>
          </p:txBody>
        </p:sp>
      </p:grpSp>
      <p:grpSp>
        <p:nvGrpSpPr>
          <p:cNvPr id="11" name="Group 10">
            <a:extLst>
              <a:ext uri="{FF2B5EF4-FFF2-40B4-BE49-F238E27FC236}">
                <a16:creationId xmlns:a16="http://schemas.microsoft.com/office/drawing/2014/main" id="{A8599323-0351-90D6-618A-75348C1D26DC}"/>
              </a:ext>
            </a:extLst>
          </p:cNvPr>
          <p:cNvGrpSpPr/>
          <p:nvPr/>
        </p:nvGrpSpPr>
        <p:grpSpPr>
          <a:xfrm>
            <a:off x="6593840" y="1743006"/>
            <a:ext cx="968985" cy="1138211"/>
            <a:chOff x="3729871" y="1189266"/>
            <a:chExt cx="1339072" cy="1581540"/>
          </a:xfrm>
        </p:grpSpPr>
        <p:pic>
          <p:nvPicPr>
            <p:cNvPr id="12" name="Graphic 11" descr="Ribbon with solid fill">
              <a:extLst>
                <a:ext uri="{FF2B5EF4-FFF2-40B4-BE49-F238E27FC236}">
                  <a16:creationId xmlns:a16="http://schemas.microsoft.com/office/drawing/2014/main" id="{EAEABA19-8BC9-F636-7739-80D12CA74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7438" y="1486867"/>
              <a:ext cx="1283939" cy="1283939"/>
            </a:xfrm>
            <a:prstGeom prst="rect">
              <a:avLst/>
            </a:prstGeom>
            <a:effectLst>
              <a:outerShdw blurRad="50800" dist="38100" dir="5400000" algn="t" rotWithShape="0">
                <a:prstClr val="black">
                  <a:alpha val="40000"/>
                </a:prstClr>
              </a:outerShdw>
            </a:effectLst>
          </p:spPr>
        </p:pic>
        <p:sp>
          <p:nvSpPr>
            <p:cNvPr id="13" name="Rectangle: Rounded Corners 12">
              <a:extLst>
                <a:ext uri="{FF2B5EF4-FFF2-40B4-BE49-F238E27FC236}">
                  <a16:creationId xmlns:a16="http://schemas.microsoft.com/office/drawing/2014/main" id="{36B17C4C-5BF6-995E-889D-A323CC95CCB1}"/>
                </a:ext>
              </a:extLst>
            </p:cNvPr>
            <p:cNvSpPr/>
            <p:nvPr/>
          </p:nvSpPr>
          <p:spPr>
            <a:xfrm>
              <a:off x="3729871" y="1189266"/>
              <a:ext cx="1339072" cy="292837"/>
            </a:xfrm>
            <a:prstGeom prst="roundRect">
              <a:avLst/>
            </a:prstGeom>
            <a:solidFill>
              <a:srgbClr val="C0C0C0"/>
            </a:solidFill>
            <a:ln>
              <a:solidFill>
                <a:srgbClr val="C0C0C0"/>
              </a:solidFill>
            </a:ln>
            <a:effectLst>
              <a:outerShdw blurRad="50800" dist="254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SILVER</a:t>
              </a:r>
            </a:p>
          </p:txBody>
        </p:sp>
      </p:grpSp>
      <p:sp>
        <p:nvSpPr>
          <p:cNvPr id="2" name="Title 1">
            <a:extLst>
              <a:ext uri="{FF2B5EF4-FFF2-40B4-BE49-F238E27FC236}">
                <a16:creationId xmlns:a16="http://schemas.microsoft.com/office/drawing/2014/main" id="{B0AD3B9F-CC87-502B-D80A-C90A7096FA73}"/>
              </a:ext>
            </a:extLst>
          </p:cNvPr>
          <p:cNvSpPr>
            <a:spLocks noGrp="1"/>
          </p:cNvSpPr>
          <p:nvPr>
            <p:ph type="title"/>
          </p:nvPr>
        </p:nvSpPr>
        <p:spPr/>
        <p:txBody>
          <a:bodyPr/>
          <a:lstStyle/>
          <a:p>
            <a:r>
              <a:rPr lang="en-US"/>
              <a:t>Next Steps</a:t>
            </a:r>
          </a:p>
        </p:txBody>
      </p:sp>
      <p:sp>
        <p:nvSpPr>
          <p:cNvPr id="33" name="TextBox 32">
            <a:extLst>
              <a:ext uri="{FF2B5EF4-FFF2-40B4-BE49-F238E27FC236}">
                <a16:creationId xmlns:a16="http://schemas.microsoft.com/office/drawing/2014/main" id="{D56CE4A6-A416-DD63-73E0-379EDF9919D2}"/>
              </a:ext>
            </a:extLst>
          </p:cNvPr>
          <p:cNvSpPr txBox="1"/>
          <p:nvPr/>
        </p:nvSpPr>
        <p:spPr>
          <a:xfrm>
            <a:off x="7378482" y="2049869"/>
            <a:ext cx="1661032" cy="369332"/>
          </a:xfrm>
          <a:prstGeom prst="rect">
            <a:avLst/>
          </a:prstGeom>
          <a:noFill/>
        </p:spPr>
        <p:txBody>
          <a:bodyPr wrap="none" rtlCol="0">
            <a:spAutoFit/>
          </a:bodyPr>
          <a:lstStyle/>
          <a:p>
            <a:r>
              <a:rPr lang="en-US"/>
              <a:t>January 2024</a:t>
            </a:r>
          </a:p>
        </p:txBody>
      </p:sp>
      <p:sp>
        <p:nvSpPr>
          <p:cNvPr id="3" name="Slide Number Placeholder 2">
            <a:extLst>
              <a:ext uri="{FF2B5EF4-FFF2-40B4-BE49-F238E27FC236}">
                <a16:creationId xmlns:a16="http://schemas.microsoft.com/office/drawing/2014/main" id="{18D3CB35-2403-E8C0-B070-4275913882CD}"/>
              </a:ext>
            </a:extLst>
          </p:cNvPr>
          <p:cNvSpPr txBox="1">
            <a:spLocks/>
          </p:cNvSpPr>
          <p:nvPr/>
        </p:nvSpPr>
        <p:spPr bwMode="gray">
          <a:xfrm>
            <a:off x="7764406" y="198287"/>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pPr/>
              <a:t>10</a:t>
            </a:fld>
            <a:endParaRPr lang="en-US"/>
          </a:p>
        </p:txBody>
      </p:sp>
      <p:grpSp>
        <p:nvGrpSpPr>
          <p:cNvPr id="35" name="Group 34">
            <a:extLst>
              <a:ext uri="{FF2B5EF4-FFF2-40B4-BE49-F238E27FC236}">
                <a16:creationId xmlns:a16="http://schemas.microsoft.com/office/drawing/2014/main" id="{83B3B74E-958F-B441-52CF-2EFE06FBDA42}"/>
              </a:ext>
            </a:extLst>
          </p:cNvPr>
          <p:cNvGrpSpPr/>
          <p:nvPr/>
        </p:nvGrpSpPr>
        <p:grpSpPr>
          <a:xfrm>
            <a:off x="568960" y="3297523"/>
            <a:ext cx="2364271" cy="1146849"/>
            <a:chOff x="568960" y="3297523"/>
            <a:chExt cx="2364271" cy="1146849"/>
          </a:xfrm>
        </p:grpSpPr>
        <p:grpSp>
          <p:nvGrpSpPr>
            <p:cNvPr id="4" name="Group 3">
              <a:extLst>
                <a:ext uri="{FF2B5EF4-FFF2-40B4-BE49-F238E27FC236}">
                  <a16:creationId xmlns:a16="http://schemas.microsoft.com/office/drawing/2014/main" id="{D774FF14-54AD-3955-98FB-E5DD56507CD8}"/>
                </a:ext>
              </a:extLst>
            </p:cNvPr>
            <p:cNvGrpSpPr/>
            <p:nvPr/>
          </p:nvGrpSpPr>
          <p:grpSpPr>
            <a:xfrm>
              <a:off x="1929398" y="3297523"/>
              <a:ext cx="1003833" cy="1146849"/>
              <a:chOff x="3729871" y="1189266"/>
              <a:chExt cx="1339072" cy="1581540"/>
            </a:xfrm>
            <a:solidFill>
              <a:srgbClr val="FFD700"/>
            </a:solidFill>
          </p:grpSpPr>
          <p:pic>
            <p:nvPicPr>
              <p:cNvPr id="8" name="Graphic 7" descr="Ribbon with solid fill">
                <a:extLst>
                  <a:ext uri="{FF2B5EF4-FFF2-40B4-BE49-F238E27FC236}">
                    <a16:creationId xmlns:a16="http://schemas.microsoft.com/office/drawing/2014/main" id="{7C899389-CE9E-B6F4-0158-A0651AA33B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7438" y="1486867"/>
                <a:ext cx="1283939" cy="1283939"/>
              </a:xfrm>
              <a:prstGeom prst="rect">
                <a:avLst/>
              </a:prstGeom>
              <a:effectLst>
                <a:outerShdw blurRad="50800" dist="38100" dir="5400000" algn="t" rotWithShape="0">
                  <a:prstClr val="black">
                    <a:alpha val="40000"/>
                  </a:prstClr>
                </a:outerShdw>
              </a:effectLst>
            </p:spPr>
          </p:pic>
          <p:sp>
            <p:nvSpPr>
              <p:cNvPr id="9" name="Rectangle: Rounded Corners 8">
                <a:extLst>
                  <a:ext uri="{FF2B5EF4-FFF2-40B4-BE49-F238E27FC236}">
                    <a16:creationId xmlns:a16="http://schemas.microsoft.com/office/drawing/2014/main" id="{8AF0645A-5514-4194-B5A5-0CB39624D852}"/>
                  </a:ext>
                </a:extLst>
              </p:cNvPr>
              <p:cNvSpPr/>
              <p:nvPr/>
            </p:nvSpPr>
            <p:spPr>
              <a:xfrm>
                <a:off x="3729871" y="1189266"/>
                <a:ext cx="1339072" cy="292837"/>
              </a:xfrm>
              <a:prstGeom prst="roundRect">
                <a:avLst/>
              </a:prstGeom>
              <a:grpFill/>
              <a:ln>
                <a:noFill/>
              </a:ln>
              <a:effectLst>
                <a:outerShdw blurRad="50800" dist="254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GOLD</a:t>
                </a:r>
              </a:p>
            </p:txBody>
          </p:sp>
        </p:grpSp>
        <p:sp>
          <p:nvSpPr>
            <p:cNvPr id="10" name="TextBox 9">
              <a:extLst>
                <a:ext uri="{FF2B5EF4-FFF2-40B4-BE49-F238E27FC236}">
                  <a16:creationId xmlns:a16="http://schemas.microsoft.com/office/drawing/2014/main" id="{E3E53AFE-3E7F-D1FC-5C7F-A0543B2792F8}"/>
                </a:ext>
              </a:extLst>
            </p:cNvPr>
            <p:cNvSpPr txBox="1"/>
            <p:nvPr/>
          </p:nvSpPr>
          <p:spPr>
            <a:xfrm>
              <a:off x="568960" y="3713712"/>
              <a:ext cx="1661032" cy="369332"/>
            </a:xfrm>
            <a:prstGeom prst="rect">
              <a:avLst/>
            </a:prstGeom>
            <a:noFill/>
          </p:spPr>
          <p:txBody>
            <a:bodyPr wrap="square" lIns="91440" tIns="45720" rIns="91440" bIns="45720" rtlCol="0" anchor="t">
              <a:spAutoFit/>
            </a:bodyPr>
            <a:lstStyle/>
            <a:p>
              <a:pPr algn="ctr"/>
              <a:r>
                <a:rPr lang="en-US"/>
                <a:t>2025 - TBD</a:t>
              </a:r>
            </a:p>
          </p:txBody>
        </p:sp>
      </p:grpSp>
      <p:grpSp>
        <p:nvGrpSpPr>
          <p:cNvPr id="34" name="Group 33">
            <a:extLst>
              <a:ext uri="{FF2B5EF4-FFF2-40B4-BE49-F238E27FC236}">
                <a16:creationId xmlns:a16="http://schemas.microsoft.com/office/drawing/2014/main" id="{B75E2A69-CCB6-FB7E-188E-6A0BAE049F05}"/>
              </a:ext>
            </a:extLst>
          </p:cNvPr>
          <p:cNvGrpSpPr/>
          <p:nvPr/>
        </p:nvGrpSpPr>
        <p:grpSpPr>
          <a:xfrm>
            <a:off x="2909585" y="2621117"/>
            <a:ext cx="5966733" cy="1882728"/>
            <a:chOff x="2909585" y="2621117"/>
            <a:chExt cx="5966733" cy="1882728"/>
          </a:xfrm>
        </p:grpSpPr>
        <p:grpSp>
          <p:nvGrpSpPr>
            <p:cNvPr id="14" name="Group 13">
              <a:extLst>
                <a:ext uri="{FF2B5EF4-FFF2-40B4-BE49-F238E27FC236}">
                  <a16:creationId xmlns:a16="http://schemas.microsoft.com/office/drawing/2014/main" id="{5F548578-9F76-21EC-C2CC-0CB49530B977}"/>
                </a:ext>
              </a:extLst>
            </p:cNvPr>
            <p:cNvGrpSpPr/>
            <p:nvPr/>
          </p:nvGrpSpPr>
          <p:grpSpPr>
            <a:xfrm flipH="1">
              <a:off x="2909585" y="3369851"/>
              <a:ext cx="5218415" cy="1133994"/>
              <a:chOff x="99451" y="1938534"/>
              <a:chExt cx="1816544" cy="2560319"/>
            </a:xfrm>
            <a:solidFill>
              <a:schemeClr val="accent4"/>
            </a:solidFill>
          </p:grpSpPr>
          <p:sp>
            <p:nvSpPr>
              <p:cNvPr id="15" name="Arrow: Chevron 14">
                <a:extLst>
                  <a:ext uri="{FF2B5EF4-FFF2-40B4-BE49-F238E27FC236}">
                    <a16:creationId xmlns:a16="http://schemas.microsoft.com/office/drawing/2014/main" id="{66E1E4E4-D132-A28E-0EC3-838A405BC7BA}"/>
                  </a:ext>
                </a:extLst>
              </p:cNvPr>
              <p:cNvSpPr/>
              <p:nvPr/>
            </p:nvSpPr>
            <p:spPr>
              <a:xfrm>
                <a:off x="99451" y="1938534"/>
                <a:ext cx="1816544" cy="2560319"/>
              </a:xfrm>
              <a:prstGeom prst="chevron">
                <a:avLst>
                  <a:gd name="adj" fmla="val 25069"/>
                </a:avLst>
              </a:prstGeom>
              <a:grp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CA693F28-40A6-E759-5B66-A2DEE5219D15}"/>
                  </a:ext>
                </a:extLst>
              </p:cNvPr>
              <p:cNvSpPr txBox="1"/>
              <p:nvPr/>
            </p:nvSpPr>
            <p:spPr>
              <a:xfrm>
                <a:off x="247752" y="2215400"/>
                <a:ext cx="1462818" cy="2084684"/>
              </a:xfrm>
              <a:prstGeom prst="rect">
                <a:avLst/>
              </a:prstGeom>
              <a:grpFill/>
              <a:ln>
                <a:noFill/>
              </a:ln>
            </p:spPr>
            <p:txBody>
              <a:bodyPr wrap="square" lIns="91440" tIns="45720" rIns="91440" bIns="45720" rtlCol="0" anchor="ctr">
                <a:spAutoFit/>
              </a:bodyPr>
              <a:lstStyle/>
              <a:p>
                <a:pPr algn="ctr"/>
                <a:r>
                  <a:rPr lang="en-US" sz="1800" b="1">
                    <a:solidFill>
                      <a:srgbClr val="FFD700"/>
                    </a:solidFill>
                  </a:rPr>
                  <a:t>☐ </a:t>
                </a:r>
                <a:r>
                  <a:rPr lang="en-US" b="1">
                    <a:solidFill>
                      <a:schemeClr val="bg1"/>
                    </a:solidFill>
                  </a:rPr>
                  <a:t>Codify “by right” accessory use at ATM</a:t>
                </a:r>
              </a:p>
              <a:p>
                <a:pPr algn="ctr"/>
                <a:r>
                  <a:rPr lang="en-US" sz="1800" b="1">
                    <a:solidFill>
                      <a:srgbClr val="FFD700"/>
                    </a:solidFill>
                  </a:rPr>
                  <a:t>☐</a:t>
                </a:r>
                <a:r>
                  <a:rPr lang="en-US" sz="1800" b="1">
                    <a:solidFill>
                      <a:schemeClr val="bg1"/>
                    </a:solidFill>
                  </a:rPr>
                  <a:t> 3</a:t>
                </a:r>
                <a:r>
                  <a:rPr lang="en-US" b="1">
                    <a:solidFill>
                      <a:schemeClr val="bg1"/>
                    </a:solidFill>
                  </a:rPr>
                  <a:t>-d</a:t>
                </a:r>
                <a:r>
                  <a:rPr lang="en-US" sz="1800" b="1">
                    <a:solidFill>
                      <a:schemeClr val="bg1"/>
                    </a:solidFill>
                  </a:rPr>
                  <a:t>ay permit turnaround time</a:t>
                </a:r>
                <a:endParaRPr lang="en-US">
                  <a:solidFill>
                    <a:schemeClr val="bg1"/>
                  </a:solidFill>
                </a:endParaRPr>
              </a:p>
            </p:txBody>
          </p:sp>
        </p:grpSp>
        <p:sp>
          <p:nvSpPr>
            <p:cNvPr id="25" name="Arrow: Bent 24">
              <a:extLst>
                <a:ext uri="{FF2B5EF4-FFF2-40B4-BE49-F238E27FC236}">
                  <a16:creationId xmlns:a16="http://schemas.microsoft.com/office/drawing/2014/main" id="{17734F81-B18F-084B-B513-1DB15A006670}"/>
                </a:ext>
              </a:extLst>
            </p:cNvPr>
            <p:cNvSpPr/>
            <p:nvPr/>
          </p:nvSpPr>
          <p:spPr>
            <a:xfrm flipH="1" flipV="1">
              <a:off x="7829000" y="2621117"/>
              <a:ext cx="1047318" cy="1862232"/>
            </a:xfrm>
            <a:prstGeom prst="bentArrow">
              <a:avLst>
                <a:gd name="adj1" fmla="val 49693"/>
                <a:gd name="adj2" fmla="val 50000"/>
                <a:gd name="adj3" fmla="val 0"/>
                <a:gd name="adj4" fmla="val 4375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0" name="Graphic 19" descr="Checkmark with solid fill">
            <a:extLst>
              <a:ext uri="{FF2B5EF4-FFF2-40B4-BE49-F238E27FC236}">
                <a16:creationId xmlns:a16="http://schemas.microsoft.com/office/drawing/2014/main" id="{6671AEDE-B7B2-2985-2A45-66C1ED285F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035081">
            <a:off x="913527" y="1710346"/>
            <a:ext cx="448142" cy="576535"/>
          </a:xfrm>
          <a:prstGeom prst="rect">
            <a:avLst/>
          </a:prstGeom>
        </p:spPr>
      </p:pic>
    </p:spTree>
    <p:extLst>
      <p:ext uri="{BB962C8B-B14F-4D97-AF65-F5344CB8AC3E}">
        <p14:creationId xmlns:p14="http://schemas.microsoft.com/office/powerpoint/2010/main" val="311815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par>
                                <p:cTn id="21" presetID="2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2" name="Rectangle 11">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4" name="Group 23">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25" name="Rectangle 24">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222BF017-1616-321D-155D-86A484314E32}"/>
              </a:ext>
            </a:extLst>
          </p:cNvPr>
          <p:cNvSpPr>
            <a:spLocks noGrp="1"/>
          </p:cNvSpPr>
          <p:nvPr>
            <p:ph type="title"/>
          </p:nvPr>
        </p:nvSpPr>
        <p:spPr>
          <a:xfrm>
            <a:off x="1286470" y="873579"/>
            <a:ext cx="6571060" cy="530223"/>
          </a:xfrm>
        </p:spPr>
        <p:txBody>
          <a:bodyPr vert="horz" lIns="91440" tIns="45720" rIns="91440" bIns="45720" rtlCol="0" anchor="ctr">
            <a:normAutofit/>
          </a:bodyPr>
          <a:lstStyle/>
          <a:p>
            <a:pPr algn="ctr" defTabSz="457200">
              <a:lnSpc>
                <a:spcPct val="90000"/>
              </a:lnSpc>
            </a:pPr>
            <a:r>
              <a:rPr lang="en-US" sz="3100">
                <a:solidFill>
                  <a:srgbClr val="FFFFFF"/>
                </a:solidFill>
              </a:rPr>
              <a:t>Conclusion</a:t>
            </a:r>
          </a:p>
        </p:txBody>
      </p:sp>
      <p:sp>
        <p:nvSpPr>
          <p:cNvPr id="28" name="Rectangle 27">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TextBox 4">
            <a:extLst>
              <a:ext uri="{FF2B5EF4-FFF2-40B4-BE49-F238E27FC236}">
                <a16:creationId xmlns:a16="http://schemas.microsoft.com/office/drawing/2014/main" id="{ED1617E0-D68C-CBFA-2C7D-010D92EFEC0F}"/>
              </a:ext>
            </a:extLst>
          </p:cNvPr>
          <p:cNvGraphicFramePr/>
          <p:nvPr>
            <p:extLst>
              <p:ext uri="{D42A27DB-BD31-4B8C-83A1-F6EECF244321}">
                <p14:modId xmlns:p14="http://schemas.microsoft.com/office/powerpoint/2010/main" val="1759762665"/>
              </p:ext>
            </p:extLst>
          </p:nvPr>
        </p:nvGraphicFramePr>
        <p:xfrm>
          <a:off x="965200" y="1743075"/>
          <a:ext cx="7219037" cy="2567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BACE6B80-12BA-1993-1701-74177A498F08}"/>
              </a:ext>
            </a:extLst>
          </p:cNvPr>
          <p:cNvSpPr txBox="1">
            <a:spLocks/>
          </p:cNvSpPr>
          <p:nvPr/>
        </p:nvSpPr>
        <p:spPr bwMode="gray">
          <a:xfrm>
            <a:off x="7764406" y="198287"/>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solidFill>
                  <a:schemeClr val="tx1"/>
                </a:solidFill>
              </a:rPr>
              <a:pPr/>
              <a:t>11</a:t>
            </a:fld>
            <a:endParaRPr lang="en-US">
              <a:solidFill>
                <a:schemeClr val="tx1"/>
              </a:solidFill>
            </a:endParaRPr>
          </a:p>
        </p:txBody>
      </p:sp>
    </p:spTree>
    <p:extLst>
      <p:ext uri="{BB962C8B-B14F-4D97-AF65-F5344CB8AC3E}">
        <p14:creationId xmlns:p14="http://schemas.microsoft.com/office/powerpoint/2010/main" val="2182396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95E20A3B-2872-4A27-A804-D312FFE1E1EC}"/>
                                            </p:graphicEl>
                                          </p:spTgt>
                                        </p:tgtEl>
                                        <p:attrNameLst>
                                          <p:attrName>style.visibility</p:attrName>
                                        </p:attrNameLst>
                                      </p:cBhvr>
                                      <p:to>
                                        <p:strVal val="visible"/>
                                      </p:to>
                                    </p:set>
                                    <p:animEffect transition="in" filter="fade">
                                      <p:cBhvr>
                                        <p:cTn id="7" dur="500"/>
                                        <p:tgtEl>
                                          <p:spTgt spid="7">
                                            <p:graphicEl>
                                              <a:dgm id="{95E20A3B-2872-4A27-A804-D312FFE1E1E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7343A3CF-1577-4C89-93AD-416B0A161752}"/>
                                            </p:graphicEl>
                                          </p:spTgt>
                                        </p:tgtEl>
                                        <p:attrNameLst>
                                          <p:attrName>style.visibility</p:attrName>
                                        </p:attrNameLst>
                                      </p:cBhvr>
                                      <p:to>
                                        <p:strVal val="visible"/>
                                      </p:to>
                                    </p:set>
                                    <p:animEffect transition="in" filter="fade">
                                      <p:cBhvr>
                                        <p:cTn id="10" dur="500"/>
                                        <p:tgtEl>
                                          <p:spTgt spid="7">
                                            <p:graphicEl>
                                              <a:dgm id="{7343A3CF-1577-4C89-93AD-416B0A161752}"/>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dgm id="{C4F21CDF-4BF8-4589-B90E-C5BC81A134C8}"/>
                                            </p:graphicEl>
                                          </p:spTgt>
                                        </p:tgtEl>
                                        <p:attrNameLst>
                                          <p:attrName>style.visibility</p:attrName>
                                        </p:attrNameLst>
                                      </p:cBhvr>
                                      <p:to>
                                        <p:strVal val="visible"/>
                                      </p:to>
                                    </p:set>
                                    <p:animEffect transition="in" filter="fade">
                                      <p:cBhvr>
                                        <p:cTn id="13" dur="500"/>
                                        <p:tgtEl>
                                          <p:spTgt spid="7">
                                            <p:graphicEl>
                                              <a:dgm id="{C4F21CDF-4BF8-4589-B90E-C5BC81A134C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graphicEl>
                                              <a:dgm id="{710DB2EE-296B-472F-9179-6EA6B6DA7E41}"/>
                                            </p:graphicEl>
                                          </p:spTgt>
                                        </p:tgtEl>
                                        <p:attrNameLst>
                                          <p:attrName>style.visibility</p:attrName>
                                        </p:attrNameLst>
                                      </p:cBhvr>
                                      <p:to>
                                        <p:strVal val="visible"/>
                                      </p:to>
                                    </p:set>
                                    <p:animEffect transition="in" filter="fade">
                                      <p:cBhvr>
                                        <p:cTn id="18" dur="500"/>
                                        <p:tgtEl>
                                          <p:spTgt spid="7">
                                            <p:graphicEl>
                                              <a:dgm id="{710DB2EE-296B-472F-9179-6EA6B6DA7E41}"/>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E965C532-2E17-4130-BF1F-D2F8C95EBB4F}"/>
                                            </p:graphicEl>
                                          </p:spTgt>
                                        </p:tgtEl>
                                        <p:attrNameLst>
                                          <p:attrName>style.visibility</p:attrName>
                                        </p:attrNameLst>
                                      </p:cBhvr>
                                      <p:to>
                                        <p:strVal val="visible"/>
                                      </p:to>
                                    </p:set>
                                    <p:animEffect transition="in" filter="fade">
                                      <p:cBhvr>
                                        <p:cTn id="21" dur="500"/>
                                        <p:tgtEl>
                                          <p:spTgt spid="7">
                                            <p:graphicEl>
                                              <a:dgm id="{E965C532-2E17-4130-BF1F-D2F8C95EBB4F}"/>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graphicEl>
                                              <a:dgm id="{B9387132-7C39-4402-BCB0-A14E4EEFB399}"/>
                                            </p:graphicEl>
                                          </p:spTgt>
                                        </p:tgtEl>
                                        <p:attrNameLst>
                                          <p:attrName>style.visibility</p:attrName>
                                        </p:attrNameLst>
                                      </p:cBhvr>
                                      <p:to>
                                        <p:strVal val="visible"/>
                                      </p:to>
                                    </p:set>
                                    <p:animEffect transition="in" filter="fade">
                                      <p:cBhvr>
                                        <p:cTn id="24" dur="500"/>
                                        <p:tgtEl>
                                          <p:spTgt spid="7">
                                            <p:graphicEl>
                                              <a:dgm id="{B9387132-7C39-4402-BCB0-A14E4EEFB399}"/>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graphicEl>
                                              <a:dgm id="{D193DC21-9963-41FA-A547-68FBE2B6CE29}"/>
                                            </p:graphicEl>
                                          </p:spTgt>
                                        </p:tgtEl>
                                        <p:attrNameLst>
                                          <p:attrName>style.visibility</p:attrName>
                                        </p:attrNameLst>
                                      </p:cBhvr>
                                      <p:to>
                                        <p:strVal val="visible"/>
                                      </p:to>
                                    </p:set>
                                    <p:animEffect transition="in" filter="fade">
                                      <p:cBhvr>
                                        <p:cTn id="29" dur="500"/>
                                        <p:tgtEl>
                                          <p:spTgt spid="7">
                                            <p:graphicEl>
                                              <a:dgm id="{D193DC21-9963-41FA-A547-68FBE2B6CE29}"/>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graphicEl>
                                              <a:dgm id="{4255F9D0-C517-4DE8-B879-088B54726B5D}"/>
                                            </p:graphicEl>
                                          </p:spTgt>
                                        </p:tgtEl>
                                        <p:attrNameLst>
                                          <p:attrName>style.visibility</p:attrName>
                                        </p:attrNameLst>
                                      </p:cBhvr>
                                      <p:to>
                                        <p:strVal val="visible"/>
                                      </p:to>
                                    </p:set>
                                    <p:animEffect transition="in" filter="fade">
                                      <p:cBhvr>
                                        <p:cTn id="32" dur="500"/>
                                        <p:tgtEl>
                                          <p:spTgt spid="7">
                                            <p:graphicEl>
                                              <a:dgm id="{4255F9D0-C517-4DE8-B879-088B54726B5D}"/>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graphicEl>
                                              <a:dgm id="{D3BFDF4D-410B-4B20-A1A8-E91E4BE0902F}"/>
                                            </p:graphicEl>
                                          </p:spTgt>
                                        </p:tgtEl>
                                        <p:attrNameLst>
                                          <p:attrName>style.visibility</p:attrName>
                                        </p:attrNameLst>
                                      </p:cBhvr>
                                      <p:to>
                                        <p:strVal val="visible"/>
                                      </p:to>
                                    </p:set>
                                    <p:animEffect transition="in" filter="fade">
                                      <p:cBhvr>
                                        <p:cTn id="35" dur="500"/>
                                        <p:tgtEl>
                                          <p:spTgt spid="7">
                                            <p:graphicEl>
                                              <a:dgm id="{D3BFDF4D-410B-4B20-A1A8-E91E4BE090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grpSp>
        <p:nvGrpSpPr>
          <p:cNvPr id="136" name="Group 135">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37" name="Rectangle 136">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8"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40" name="Rectangle 139">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9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29" name="Google Shape;129;p22"/>
          <p:cNvSpPr txBox="1">
            <a:spLocks noGrp="1"/>
          </p:cNvSpPr>
          <p:nvPr>
            <p:ph type="title"/>
          </p:nvPr>
        </p:nvSpPr>
        <p:spPr>
          <a:xfrm>
            <a:off x="5058696" y="930949"/>
            <a:ext cx="3598607" cy="2365315"/>
          </a:xfrm>
          <a:prstGeom prst="rect">
            <a:avLst/>
          </a:prstGeom>
        </p:spPr>
        <p:txBody>
          <a:bodyPr spcFirstLastPara="1" vert="horz" lIns="91440" tIns="45720" rIns="91440" bIns="45720" rtlCol="0" anchor="b" anchorCtr="0">
            <a:normAutofit/>
          </a:bodyPr>
          <a:lstStyle/>
          <a:p>
            <a:pPr marL="0" lvl="0" indent="0" defTabSz="457200">
              <a:spcAft>
                <a:spcPts val="0"/>
              </a:spcAft>
            </a:pPr>
            <a:r>
              <a:rPr lang="en-US" sz="5000" b="0" i="0" kern="1200">
                <a:solidFill>
                  <a:srgbClr val="EBEBEB"/>
                </a:solidFill>
                <a:latin typeface="+mj-lt"/>
                <a:ea typeface="+mj-ea"/>
                <a:cs typeface="+mj-cs"/>
              </a:rPr>
              <a:t>Thank You! Questions?</a:t>
            </a:r>
          </a:p>
        </p:txBody>
      </p:sp>
      <p:sp>
        <p:nvSpPr>
          <p:cNvPr id="144" name="Rectangle 143">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3" name="Graphic 132" descr="Questions with solid fill">
            <a:extLst>
              <a:ext uri="{FF2B5EF4-FFF2-40B4-BE49-F238E27FC236}">
                <a16:creationId xmlns:a16="http://schemas.microsoft.com/office/drawing/2014/main" id="{B817F99B-6B2A-118E-CCFC-EC1B6CE9ABC5}"/>
              </a:ext>
            </a:extLst>
          </p:cNvPr>
          <p:cNvPicPr>
            <a:picLocks noChangeAspect="1"/>
          </p:cNvPicPr>
          <p:nvPr/>
        </p:nvPicPr>
        <p:blipFill>
          <a:blip r:embed="rId4">
            <a:extLst>
              <a:ext uri="{96DAC541-7B7A-43D3-8B79-37D633B846F1}">
                <asvg:svgBlip xmlns:asvg="http://schemas.microsoft.com/office/drawing/2016/SVG/main" r:embed="rId5"/>
              </a:ext>
            </a:extLst>
          </a:blip>
          <a:srcRect/>
          <a:stretch>
            <a:fillRect/>
          </a:stretch>
        </p:blipFill>
        <p:spPr>
          <a:xfrm>
            <a:off x="966377" y="834797"/>
            <a:ext cx="3471568" cy="3471568"/>
          </a:xfrm>
          <a:prstGeom prst="roundRect">
            <a:avLst>
              <a:gd name="adj" fmla="val 1858"/>
            </a:avLst>
          </a:prstGeom>
          <a:effectLst>
            <a:outerShdw blurRad="50800" dist="50800" dir="5400000" algn="tl" rotWithShape="0">
              <a:srgbClr val="000000">
                <a:alpha val="43000"/>
              </a:srgbClr>
            </a:outerShdw>
          </a:effectLst>
        </p:spPr>
      </p:pic>
      <p:sp>
        <p:nvSpPr>
          <p:cNvPr id="4" name="Footer Placeholder 3">
            <a:extLst>
              <a:ext uri="{FF2B5EF4-FFF2-40B4-BE49-F238E27FC236}">
                <a16:creationId xmlns:a16="http://schemas.microsoft.com/office/drawing/2014/main" id="{88674A68-8E52-CC81-2B04-779A49D35A15}"/>
              </a:ext>
            </a:extLst>
          </p:cNvPr>
          <p:cNvSpPr>
            <a:spLocks noGrp="1"/>
          </p:cNvSpPr>
          <p:nvPr>
            <p:ph type="ftr" sz="quarter" idx="11"/>
          </p:nvPr>
        </p:nvSpPr>
        <p:spPr/>
        <p:txBody>
          <a:bodyPr/>
          <a:lstStyle/>
          <a:p>
            <a:endParaRPr lang="en-US"/>
          </a:p>
        </p:txBody>
      </p:sp>
      <p:sp>
        <p:nvSpPr>
          <p:cNvPr id="2" name="Slide Number Placeholder 2">
            <a:extLst>
              <a:ext uri="{FF2B5EF4-FFF2-40B4-BE49-F238E27FC236}">
                <a16:creationId xmlns:a16="http://schemas.microsoft.com/office/drawing/2014/main" id="{6E083B03-C286-A613-4710-A25941015791}"/>
              </a:ext>
            </a:extLst>
          </p:cNvPr>
          <p:cNvSpPr txBox="1">
            <a:spLocks/>
          </p:cNvSpPr>
          <p:nvPr/>
        </p:nvSpPr>
        <p:spPr bwMode="gray">
          <a:xfrm>
            <a:off x="7764406" y="198287"/>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solidFill>
                  <a:schemeClr val="tx1"/>
                </a:solidFill>
              </a:rPr>
              <a:pPr/>
              <a:t>12</a:t>
            </a:fld>
            <a:endParaRPr lang="en-US">
              <a:solidFill>
                <a:schemeClr val="tx1"/>
              </a:solidFill>
            </a:endParaRPr>
          </a:p>
        </p:txBody>
      </p:sp>
    </p:spTree>
  </p:cSld>
  <p:clrMapOvr>
    <a:overrideClrMapping bg1="dk1" tx1="lt1" bg2="dk2" tx2="lt2" accent1="accent1" accent2="accent2" accent3="accent3" accent4="accent4" accent5="accent5" accent6="accent6" hlink="hlink" folHlink="folHlink"/>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15" name="Picture 14" descr="A logo for a company&#10;&#10;Description automatically generated">
            <a:extLst>
              <a:ext uri="{FF2B5EF4-FFF2-40B4-BE49-F238E27FC236}">
                <a16:creationId xmlns:a16="http://schemas.microsoft.com/office/drawing/2014/main" id="{B468C104-7D7E-52DA-0B4F-736079537CEB}"/>
              </a:ext>
            </a:extLst>
          </p:cNvPr>
          <p:cNvPicPr>
            <a:picLocks noChangeAspect="1"/>
          </p:cNvPicPr>
          <p:nvPr/>
        </p:nvPicPr>
        <p:blipFill rotWithShape="1">
          <a:blip r:embed="rId3">
            <a:alphaModFix/>
          </a:blip>
          <a:srcRect l="8844" t="19612" r="10378" b="17775"/>
          <a:stretch/>
        </p:blipFill>
        <p:spPr>
          <a:xfrm>
            <a:off x="990715" y="713133"/>
            <a:ext cx="3060205" cy="1579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9" name="Google Shape;69;p14"/>
          <p:cNvSpPr txBox="1">
            <a:spLocks noGrp="1"/>
          </p:cNvSpPr>
          <p:nvPr>
            <p:ph type="title"/>
          </p:nvPr>
        </p:nvSpPr>
        <p:spPr>
          <a:xfrm>
            <a:off x="298383" y="2984525"/>
            <a:ext cx="4446871" cy="16193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a:t>SolSmart</a:t>
            </a:r>
            <a:r>
              <a:rPr lang="en-US" sz="2400"/>
              <a:t> is a national program that recognizes municipalities that have demonstrated solar leadership.</a:t>
            </a:r>
          </a:p>
        </p:txBody>
      </p:sp>
      <p:sp>
        <p:nvSpPr>
          <p:cNvPr id="74" name="Google Shape;74;p14"/>
          <p:cNvSpPr txBox="1"/>
          <p:nvPr/>
        </p:nvSpPr>
        <p:spPr>
          <a:xfrm>
            <a:off x="444450" y="4863750"/>
            <a:ext cx="82551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Image by SolSmart from </a:t>
            </a:r>
            <a:r>
              <a:rPr lang="en-US" sz="1100" u="sng">
                <a:solidFill>
                  <a:schemeClr val="hlink"/>
                </a:solidFill>
                <a:latin typeface="Roboto"/>
                <a:ea typeface="Roboto"/>
                <a:cs typeface="Roboto"/>
                <a:sym typeface="Roboto"/>
                <a:hlinkClick r:id="rId4"/>
              </a:rPr>
              <a:t>Home | SolSmart</a:t>
            </a:r>
            <a:r>
              <a:rPr lang="en" sz="1100">
                <a:solidFill>
                  <a:schemeClr val="dk1"/>
                </a:solidFill>
                <a:latin typeface="Roboto"/>
                <a:ea typeface="Roboto"/>
                <a:cs typeface="Roboto"/>
                <a:sym typeface="Roboto"/>
              </a:rPr>
              <a:t> under a </a:t>
            </a:r>
            <a:r>
              <a:rPr lang="en" sz="1100" u="sng">
                <a:solidFill>
                  <a:schemeClr val="hlink"/>
                </a:solidFill>
                <a:latin typeface="Roboto"/>
                <a:ea typeface="Roboto"/>
                <a:cs typeface="Roboto"/>
                <a:sym typeface="Roboto"/>
                <a:hlinkClick r:id="rId5"/>
              </a:rPr>
              <a:t>CC0 (public domain) license</a:t>
            </a:r>
            <a:endParaRPr sz="1100">
              <a:solidFill>
                <a:schemeClr val="dk1"/>
              </a:solidFill>
              <a:latin typeface="Roboto"/>
              <a:ea typeface="Roboto"/>
              <a:cs typeface="Roboto"/>
              <a:sym typeface="Roboto"/>
            </a:endParaRPr>
          </a:p>
        </p:txBody>
      </p:sp>
      <p:grpSp>
        <p:nvGrpSpPr>
          <p:cNvPr id="26" name="Group 25">
            <a:extLst>
              <a:ext uri="{FF2B5EF4-FFF2-40B4-BE49-F238E27FC236}">
                <a16:creationId xmlns:a16="http://schemas.microsoft.com/office/drawing/2014/main" id="{CFFE9F3C-704A-43DC-95CA-FC7B41F31FF8}"/>
              </a:ext>
            </a:extLst>
          </p:cNvPr>
          <p:cNvGrpSpPr/>
          <p:nvPr/>
        </p:nvGrpSpPr>
        <p:grpSpPr>
          <a:xfrm>
            <a:off x="6944750" y="2968804"/>
            <a:ext cx="1339072" cy="1571257"/>
            <a:chOff x="6944750" y="2968804"/>
            <a:chExt cx="1339072" cy="1571257"/>
          </a:xfrm>
        </p:grpSpPr>
        <p:pic>
          <p:nvPicPr>
            <p:cNvPr id="5" name="Graphic 4" descr="Ribbon with solid fill">
              <a:extLst>
                <a:ext uri="{FF2B5EF4-FFF2-40B4-BE49-F238E27FC236}">
                  <a16:creationId xmlns:a16="http://schemas.microsoft.com/office/drawing/2014/main" id="{BA0FB69E-B844-DBF1-3CE1-A593DF82CB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0269" y="3261641"/>
              <a:ext cx="1278420" cy="1278420"/>
            </a:xfrm>
            <a:prstGeom prst="rect">
              <a:avLst/>
            </a:prstGeom>
            <a:effectLst>
              <a:outerShdw blurRad="50800" dist="38100" dir="5400000" algn="t" rotWithShape="0">
                <a:prstClr val="black">
                  <a:alpha val="40000"/>
                </a:prstClr>
              </a:outerShdw>
            </a:effectLst>
          </p:spPr>
        </p:pic>
        <p:sp>
          <p:nvSpPr>
            <p:cNvPr id="19" name="Rectangle: Rounded Corners 18">
              <a:extLst>
                <a:ext uri="{FF2B5EF4-FFF2-40B4-BE49-F238E27FC236}">
                  <a16:creationId xmlns:a16="http://schemas.microsoft.com/office/drawing/2014/main" id="{123499BC-BAEF-C7C7-78A3-D5722EEB984D}"/>
                </a:ext>
              </a:extLst>
            </p:cNvPr>
            <p:cNvSpPr/>
            <p:nvPr/>
          </p:nvSpPr>
          <p:spPr>
            <a:xfrm>
              <a:off x="6944750" y="2968804"/>
              <a:ext cx="1339072" cy="292837"/>
            </a:xfrm>
            <a:prstGeom prst="roundRect">
              <a:avLst/>
            </a:prstGeom>
            <a:solidFill>
              <a:srgbClr val="E5E4E2"/>
            </a:solidFill>
            <a:ln>
              <a:solidFill>
                <a:srgbClr val="E5E4E2"/>
              </a:solidFill>
            </a:ln>
            <a:effectLst>
              <a:outerShdw blurRad="50800" dist="254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PLATINUM</a:t>
              </a:r>
            </a:p>
          </p:txBody>
        </p:sp>
      </p:grpSp>
      <p:grpSp>
        <p:nvGrpSpPr>
          <p:cNvPr id="23" name="Group 22">
            <a:extLst>
              <a:ext uri="{FF2B5EF4-FFF2-40B4-BE49-F238E27FC236}">
                <a16:creationId xmlns:a16="http://schemas.microsoft.com/office/drawing/2014/main" id="{780E2C8B-791A-E3E5-01E8-CF4DDDA7CFB2}"/>
              </a:ext>
            </a:extLst>
          </p:cNvPr>
          <p:cNvGrpSpPr/>
          <p:nvPr/>
        </p:nvGrpSpPr>
        <p:grpSpPr>
          <a:xfrm>
            <a:off x="5256911" y="993492"/>
            <a:ext cx="1339072" cy="1578258"/>
            <a:chOff x="5256911" y="993492"/>
            <a:chExt cx="1339072" cy="1578258"/>
          </a:xfrm>
        </p:grpSpPr>
        <p:pic>
          <p:nvPicPr>
            <p:cNvPr id="3" name="Graphic 2" descr="Ribbon with solid fill">
              <a:extLst>
                <a:ext uri="{FF2B5EF4-FFF2-40B4-BE49-F238E27FC236}">
                  <a16:creationId xmlns:a16="http://schemas.microsoft.com/office/drawing/2014/main" id="{89886886-F760-9833-CC72-E6084F94CC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84477" y="1287810"/>
              <a:ext cx="1283940" cy="1283940"/>
            </a:xfrm>
            <a:prstGeom prst="rect">
              <a:avLst/>
            </a:prstGeom>
            <a:effectLst>
              <a:outerShdw blurRad="50800" dist="38100" dir="5400000" algn="t" rotWithShape="0">
                <a:prstClr val="black">
                  <a:alpha val="40000"/>
                </a:prstClr>
              </a:outerShdw>
            </a:effectLst>
          </p:spPr>
        </p:pic>
        <p:sp>
          <p:nvSpPr>
            <p:cNvPr id="20" name="Rectangle: Rounded Corners 19">
              <a:extLst>
                <a:ext uri="{FF2B5EF4-FFF2-40B4-BE49-F238E27FC236}">
                  <a16:creationId xmlns:a16="http://schemas.microsoft.com/office/drawing/2014/main" id="{DCC389AC-1E63-E4F3-7CC0-D80CEE3B47EE}"/>
                </a:ext>
              </a:extLst>
            </p:cNvPr>
            <p:cNvSpPr/>
            <p:nvPr/>
          </p:nvSpPr>
          <p:spPr>
            <a:xfrm>
              <a:off x="5256911" y="993492"/>
              <a:ext cx="1339072" cy="292837"/>
            </a:xfrm>
            <a:prstGeom prst="roundRect">
              <a:avLst/>
            </a:prstGeom>
            <a:solidFill>
              <a:srgbClr val="CD7F32"/>
            </a:solidFill>
            <a:ln>
              <a:solidFill>
                <a:srgbClr val="CD7F32"/>
              </a:solidFill>
            </a:ln>
            <a:effectLst>
              <a:outerShdw blurRad="50800" dist="254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BRONZE</a:t>
              </a:r>
            </a:p>
          </p:txBody>
        </p:sp>
      </p:grpSp>
      <p:grpSp>
        <p:nvGrpSpPr>
          <p:cNvPr id="24" name="Group 23">
            <a:extLst>
              <a:ext uri="{FF2B5EF4-FFF2-40B4-BE49-F238E27FC236}">
                <a16:creationId xmlns:a16="http://schemas.microsoft.com/office/drawing/2014/main" id="{03D6FB47-2902-AF62-18F5-5743074DC14D}"/>
              </a:ext>
            </a:extLst>
          </p:cNvPr>
          <p:cNvGrpSpPr/>
          <p:nvPr/>
        </p:nvGrpSpPr>
        <p:grpSpPr>
          <a:xfrm>
            <a:off x="6944750" y="993492"/>
            <a:ext cx="1339072" cy="1576309"/>
            <a:chOff x="6944750" y="993492"/>
            <a:chExt cx="1339072" cy="1576309"/>
          </a:xfrm>
        </p:grpSpPr>
        <p:pic>
          <p:nvPicPr>
            <p:cNvPr id="4" name="Graphic 3" descr="Ribbon with solid fill">
              <a:extLst>
                <a:ext uri="{FF2B5EF4-FFF2-40B4-BE49-F238E27FC236}">
                  <a16:creationId xmlns:a16="http://schemas.microsoft.com/office/drawing/2014/main" id="{905100F2-CC43-DF74-AF66-0EA6FCB241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44750" y="1285862"/>
              <a:ext cx="1283939" cy="1283939"/>
            </a:xfrm>
            <a:prstGeom prst="rect">
              <a:avLst/>
            </a:prstGeom>
            <a:effectLst>
              <a:outerShdw blurRad="50800" dist="38100" dir="5400000" algn="t" rotWithShape="0">
                <a:prstClr val="black">
                  <a:alpha val="40000"/>
                </a:prstClr>
              </a:outerShdw>
            </a:effectLst>
          </p:spPr>
        </p:pic>
        <p:sp>
          <p:nvSpPr>
            <p:cNvPr id="21" name="Rectangle: Rounded Corners 20">
              <a:extLst>
                <a:ext uri="{FF2B5EF4-FFF2-40B4-BE49-F238E27FC236}">
                  <a16:creationId xmlns:a16="http://schemas.microsoft.com/office/drawing/2014/main" id="{D2DD0BB4-AC69-C11F-C0E4-81C3B813B1C4}"/>
                </a:ext>
              </a:extLst>
            </p:cNvPr>
            <p:cNvSpPr/>
            <p:nvPr/>
          </p:nvSpPr>
          <p:spPr>
            <a:xfrm>
              <a:off x="6944750" y="993492"/>
              <a:ext cx="1339072" cy="292837"/>
            </a:xfrm>
            <a:prstGeom prst="roundRect">
              <a:avLst/>
            </a:prstGeom>
            <a:solidFill>
              <a:srgbClr val="C0C0C0"/>
            </a:solidFill>
            <a:ln>
              <a:solidFill>
                <a:srgbClr val="C0C0C0"/>
              </a:solidFill>
            </a:ln>
            <a:effectLst>
              <a:outerShdw blurRad="50800" dist="254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SILVER</a:t>
              </a:r>
            </a:p>
          </p:txBody>
        </p:sp>
      </p:grpSp>
      <p:grpSp>
        <p:nvGrpSpPr>
          <p:cNvPr id="25" name="Group 24">
            <a:extLst>
              <a:ext uri="{FF2B5EF4-FFF2-40B4-BE49-F238E27FC236}">
                <a16:creationId xmlns:a16="http://schemas.microsoft.com/office/drawing/2014/main" id="{80FF46A3-2E08-981F-2C8C-7C170CA03A0C}"/>
              </a:ext>
            </a:extLst>
          </p:cNvPr>
          <p:cNvGrpSpPr/>
          <p:nvPr/>
        </p:nvGrpSpPr>
        <p:grpSpPr>
          <a:xfrm>
            <a:off x="5256911" y="2986590"/>
            <a:ext cx="1339072" cy="1545195"/>
            <a:chOff x="5256911" y="2986590"/>
            <a:chExt cx="1339072" cy="1545195"/>
          </a:xfrm>
        </p:grpSpPr>
        <p:pic>
          <p:nvPicPr>
            <p:cNvPr id="6" name="Graphic 5" descr="Ribbon with solid fill">
              <a:extLst>
                <a:ext uri="{FF2B5EF4-FFF2-40B4-BE49-F238E27FC236}">
                  <a16:creationId xmlns:a16="http://schemas.microsoft.com/office/drawing/2014/main" id="{52493D89-97E5-B698-02DF-0468DB3A9F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84477" y="3247845"/>
              <a:ext cx="1283940" cy="1283940"/>
            </a:xfrm>
            <a:prstGeom prst="rect">
              <a:avLst/>
            </a:prstGeom>
            <a:effectLst>
              <a:outerShdw blurRad="50800" dist="38100" dir="5400000" algn="t" rotWithShape="0">
                <a:prstClr val="black">
                  <a:alpha val="40000"/>
                </a:prstClr>
              </a:outerShdw>
            </a:effectLst>
          </p:spPr>
        </p:pic>
        <p:sp>
          <p:nvSpPr>
            <p:cNvPr id="22" name="Rectangle: Rounded Corners 21">
              <a:extLst>
                <a:ext uri="{FF2B5EF4-FFF2-40B4-BE49-F238E27FC236}">
                  <a16:creationId xmlns:a16="http://schemas.microsoft.com/office/drawing/2014/main" id="{37E93B61-9991-04D6-F192-51BC4220F7F7}"/>
                </a:ext>
              </a:extLst>
            </p:cNvPr>
            <p:cNvSpPr/>
            <p:nvPr/>
          </p:nvSpPr>
          <p:spPr>
            <a:xfrm>
              <a:off x="5256911" y="2986590"/>
              <a:ext cx="1339072" cy="292837"/>
            </a:xfrm>
            <a:prstGeom prst="roundRect">
              <a:avLst/>
            </a:prstGeom>
            <a:solidFill>
              <a:srgbClr val="FFD700"/>
            </a:solidFill>
            <a:ln>
              <a:solidFill>
                <a:srgbClr val="FFD700"/>
              </a:solidFill>
            </a:ln>
            <a:effectLst>
              <a:outerShdw blurRad="50800" dist="254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GOLD</a:t>
              </a:r>
            </a:p>
          </p:txBody>
        </p:sp>
      </p:grpSp>
      <p:sp>
        <p:nvSpPr>
          <p:cNvPr id="2" name="Slide Number Placeholder 2">
            <a:extLst>
              <a:ext uri="{FF2B5EF4-FFF2-40B4-BE49-F238E27FC236}">
                <a16:creationId xmlns:a16="http://schemas.microsoft.com/office/drawing/2014/main" id="{4EF11411-1F85-BFDA-4EE9-AF2B02E17002}"/>
              </a:ext>
            </a:extLst>
          </p:cNvPr>
          <p:cNvSpPr txBox="1">
            <a:spLocks/>
          </p:cNvSpPr>
          <p:nvPr/>
        </p:nvSpPr>
        <p:spPr bwMode="gray">
          <a:xfrm>
            <a:off x="7764406" y="198287"/>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pPr/>
              <a:t>2</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nodeType="clickEffect">
                                  <p:stCondLst>
                                    <p:cond delay="0"/>
                                  </p:stCondLst>
                                  <p:childTnLst>
                                    <p:anim calcmode="lin" valueType="num">
                                      <p:cBhvr>
                                        <p:cTn id="31" dur="500"/>
                                        <p:tgtEl>
                                          <p:spTgt spid="23"/>
                                        </p:tgtEl>
                                        <p:attrNameLst>
                                          <p:attrName>ppt_w</p:attrName>
                                        </p:attrNameLst>
                                      </p:cBhvr>
                                      <p:tavLst>
                                        <p:tav tm="0">
                                          <p:val>
                                            <p:strVal val="ppt_w"/>
                                          </p:val>
                                        </p:tav>
                                        <p:tav tm="100000">
                                          <p:val>
                                            <p:fltVal val="0"/>
                                          </p:val>
                                        </p:tav>
                                      </p:tavLst>
                                    </p:anim>
                                    <p:anim calcmode="lin" valueType="num">
                                      <p:cBhvr>
                                        <p:cTn id="32" dur="500"/>
                                        <p:tgtEl>
                                          <p:spTgt spid="23"/>
                                        </p:tgtEl>
                                        <p:attrNameLst>
                                          <p:attrName>ppt_h</p:attrName>
                                        </p:attrNameLst>
                                      </p:cBhvr>
                                      <p:tavLst>
                                        <p:tav tm="0">
                                          <p:val>
                                            <p:strVal val="ppt_h"/>
                                          </p:val>
                                        </p:tav>
                                        <p:tav tm="100000">
                                          <p:val>
                                            <p:fltVal val="0"/>
                                          </p:val>
                                        </p:tav>
                                      </p:tavLst>
                                    </p:anim>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53" presetClass="exit" presetSubtype="32" fill="hold" nodeType="withEffect">
                                  <p:stCondLst>
                                    <p:cond delay="0"/>
                                  </p:stCondLst>
                                  <p:childTnLst>
                                    <p:anim calcmode="lin" valueType="num">
                                      <p:cBhvr>
                                        <p:cTn id="36" dur="500"/>
                                        <p:tgtEl>
                                          <p:spTgt spid="25"/>
                                        </p:tgtEl>
                                        <p:attrNameLst>
                                          <p:attrName>ppt_w</p:attrName>
                                        </p:attrNameLst>
                                      </p:cBhvr>
                                      <p:tavLst>
                                        <p:tav tm="0">
                                          <p:val>
                                            <p:strVal val="ppt_w"/>
                                          </p:val>
                                        </p:tav>
                                        <p:tav tm="100000">
                                          <p:val>
                                            <p:fltVal val="0"/>
                                          </p:val>
                                        </p:tav>
                                      </p:tavLst>
                                    </p:anim>
                                    <p:anim calcmode="lin" valueType="num">
                                      <p:cBhvr>
                                        <p:cTn id="37" dur="500"/>
                                        <p:tgtEl>
                                          <p:spTgt spid="25"/>
                                        </p:tgtEl>
                                        <p:attrNameLst>
                                          <p:attrName>ppt_h</p:attrName>
                                        </p:attrNameLst>
                                      </p:cBhvr>
                                      <p:tavLst>
                                        <p:tav tm="0">
                                          <p:val>
                                            <p:strVal val="ppt_h"/>
                                          </p:val>
                                        </p:tav>
                                        <p:tav tm="100000">
                                          <p:val>
                                            <p:fltVal val="0"/>
                                          </p:val>
                                        </p:tav>
                                      </p:tavLst>
                                    </p:anim>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par>
                                <p:cTn id="40" presetID="53" presetClass="exit" presetSubtype="32" fill="hold" nodeType="withEffect">
                                  <p:stCondLst>
                                    <p:cond delay="0"/>
                                  </p:stCondLst>
                                  <p:childTnLst>
                                    <p:anim calcmode="lin" valueType="num">
                                      <p:cBhvr>
                                        <p:cTn id="41" dur="500"/>
                                        <p:tgtEl>
                                          <p:spTgt spid="26"/>
                                        </p:tgtEl>
                                        <p:attrNameLst>
                                          <p:attrName>ppt_w</p:attrName>
                                        </p:attrNameLst>
                                      </p:cBhvr>
                                      <p:tavLst>
                                        <p:tav tm="0">
                                          <p:val>
                                            <p:strVal val="ppt_w"/>
                                          </p:val>
                                        </p:tav>
                                        <p:tav tm="100000">
                                          <p:val>
                                            <p:fltVal val="0"/>
                                          </p:val>
                                        </p:tav>
                                      </p:tavLst>
                                    </p:anim>
                                    <p:anim calcmode="lin" valueType="num">
                                      <p:cBhvr>
                                        <p:cTn id="42" dur="500"/>
                                        <p:tgtEl>
                                          <p:spTgt spid="26"/>
                                        </p:tgtEl>
                                        <p:attrNameLst>
                                          <p:attrName>ppt_h</p:attrName>
                                        </p:attrNameLst>
                                      </p:cBhvr>
                                      <p:tavLst>
                                        <p:tav tm="0">
                                          <p:val>
                                            <p:strVal val="ppt_h"/>
                                          </p:val>
                                        </p:tav>
                                        <p:tav tm="100000">
                                          <p:val>
                                            <p:fltVal val="0"/>
                                          </p:val>
                                        </p:tav>
                                      </p:tavLst>
                                    </p:anim>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par>
                                <p:cTn id="45" presetID="6" presetClass="emph" presetSubtype="0" fill="hold" nodeType="withEffect">
                                  <p:stCondLst>
                                    <p:cond delay="0"/>
                                  </p:stCondLst>
                                  <p:childTnLst>
                                    <p:animScale>
                                      <p:cBhvr>
                                        <p:cTn id="46" dur="2000" fill="hold"/>
                                        <p:tgtEl>
                                          <p:spTgt spid="24"/>
                                        </p:tgtEl>
                                      </p:cBhvr>
                                      <p:by x="150000" y="150000"/>
                                    </p:animScale>
                                  </p:childTnLst>
                                </p:cTn>
                              </p:par>
                              <p:par>
                                <p:cTn id="47" presetID="42" presetClass="path" presetSubtype="0" accel="50000" decel="50000" fill="hold" nodeType="withEffect">
                                  <p:stCondLst>
                                    <p:cond delay="0"/>
                                  </p:stCondLst>
                                  <p:childTnLst>
                                    <p:animMotion origin="layout" path="M 1.11111E-6 3.7037E-6 L -0.07309 0.15339 " pathEditMode="fixed" rAng="0" ptsTypes="AA">
                                      <p:cBhvr>
                                        <p:cTn id="48" dur="2000" fill="hold"/>
                                        <p:tgtEl>
                                          <p:spTgt spid="24"/>
                                        </p:tgtEl>
                                        <p:attrNameLst>
                                          <p:attrName>ppt_x</p:attrName>
                                          <p:attrName>ppt_y</p:attrName>
                                        </p:attrNameLst>
                                      </p:cBhvr>
                                      <p:rCtr x="-3663" y="76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9A6AE2-6F20-9A66-0EB9-7AB056112A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6" name="Picture 5">
            <a:extLst>
              <a:ext uri="{FF2B5EF4-FFF2-40B4-BE49-F238E27FC236}">
                <a16:creationId xmlns:a16="http://schemas.microsoft.com/office/drawing/2014/main" id="{DE26C0B3-0D2A-C3D7-5CF5-602C3DFEAEB6}"/>
              </a:ext>
            </a:extLst>
          </p:cNvPr>
          <p:cNvPicPr>
            <a:picLocks noChangeAspect="1"/>
          </p:cNvPicPr>
          <p:nvPr/>
        </p:nvPicPr>
        <p:blipFill>
          <a:blip r:embed="rId3"/>
          <a:stretch>
            <a:fillRect/>
          </a:stretch>
        </p:blipFill>
        <p:spPr>
          <a:xfrm>
            <a:off x="0" y="-1"/>
            <a:ext cx="9144000" cy="5143501"/>
          </a:xfrm>
          <a:prstGeom prst="rect">
            <a:avLst/>
          </a:prstGeom>
        </p:spPr>
      </p:pic>
      <p:grpSp>
        <p:nvGrpSpPr>
          <p:cNvPr id="15" name="Group 14">
            <a:extLst>
              <a:ext uri="{FF2B5EF4-FFF2-40B4-BE49-F238E27FC236}">
                <a16:creationId xmlns:a16="http://schemas.microsoft.com/office/drawing/2014/main" id="{58DDD900-ECF9-FEF3-96A2-3536881E65E3}"/>
              </a:ext>
            </a:extLst>
          </p:cNvPr>
          <p:cNvGrpSpPr/>
          <p:nvPr/>
        </p:nvGrpSpPr>
        <p:grpSpPr>
          <a:xfrm>
            <a:off x="6511050" y="3851820"/>
            <a:ext cx="121320" cy="141120"/>
            <a:chOff x="6511050" y="3851820"/>
            <a:chExt cx="121320" cy="14112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C0837490-0DCC-F269-C117-CF4397B719A0}"/>
                    </a:ext>
                  </a:extLst>
                </p14:cNvPr>
                <p14:cNvContentPartPr/>
                <p14:nvPr/>
              </p14:nvContentPartPr>
              <p14:xfrm>
                <a:off x="6537690" y="3855780"/>
                <a:ext cx="360" cy="56880"/>
              </p14:xfrm>
            </p:contentPart>
          </mc:Choice>
          <mc:Fallback xmlns="">
            <p:pic>
              <p:nvPicPr>
                <p:cNvPr id="11" name="Ink 10">
                  <a:extLst>
                    <a:ext uri="{FF2B5EF4-FFF2-40B4-BE49-F238E27FC236}">
                      <a16:creationId xmlns:a16="http://schemas.microsoft.com/office/drawing/2014/main" id="{C0837490-0DCC-F269-C117-CF4397B719A0}"/>
                    </a:ext>
                  </a:extLst>
                </p:cNvPr>
                <p:cNvPicPr/>
                <p:nvPr/>
              </p:nvPicPr>
              <p:blipFill>
                <a:blip r:embed="rId5"/>
                <a:stretch>
                  <a:fillRect/>
                </a:stretch>
              </p:blipFill>
              <p:spPr>
                <a:xfrm>
                  <a:off x="6531570" y="3849660"/>
                  <a:ext cx="12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B5D02138-C752-9ACB-988A-71BB30A74D44}"/>
                    </a:ext>
                  </a:extLst>
                </p14:cNvPr>
                <p14:cNvContentPartPr/>
                <p14:nvPr/>
              </p14:nvContentPartPr>
              <p14:xfrm>
                <a:off x="6602490" y="3851820"/>
                <a:ext cx="360" cy="68760"/>
              </p14:xfrm>
            </p:contentPart>
          </mc:Choice>
          <mc:Fallback xmlns="">
            <p:pic>
              <p:nvPicPr>
                <p:cNvPr id="12" name="Ink 11">
                  <a:extLst>
                    <a:ext uri="{FF2B5EF4-FFF2-40B4-BE49-F238E27FC236}">
                      <a16:creationId xmlns:a16="http://schemas.microsoft.com/office/drawing/2014/main" id="{B5D02138-C752-9ACB-988A-71BB30A74D44}"/>
                    </a:ext>
                  </a:extLst>
                </p:cNvPr>
                <p:cNvPicPr/>
                <p:nvPr/>
              </p:nvPicPr>
              <p:blipFill>
                <a:blip r:embed="rId7"/>
                <a:stretch>
                  <a:fillRect/>
                </a:stretch>
              </p:blipFill>
              <p:spPr>
                <a:xfrm>
                  <a:off x="6596370" y="3845700"/>
                  <a:ext cx="12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E765DD10-A60F-6BE3-8C52-CD055CDE3EBC}"/>
                    </a:ext>
                  </a:extLst>
                </p14:cNvPr>
                <p14:cNvContentPartPr/>
                <p14:nvPr/>
              </p14:nvContentPartPr>
              <p14:xfrm>
                <a:off x="6511050" y="3951540"/>
                <a:ext cx="121320" cy="41400"/>
              </p14:xfrm>
            </p:contentPart>
          </mc:Choice>
          <mc:Fallback xmlns="">
            <p:pic>
              <p:nvPicPr>
                <p:cNvPr id="14" name="Ink 13">
                  <a:extLst>
                    <a:ext uri="{FF2B5EF4-FFF2-40B4-BE49-F238E27FC236}">
                      <a16:creationId xmlns:a16="http://schemas.microsoft.com/office/drawing/2014/main" id="{E765DD10-A60F-6BE3-8C52-CD055CDE3EBC}"/>
                    </a:ext>
                  </a:extLst>
                </p:cNvPr>
                <p:cNvPicPr/>
                <p:nvPr/>
              </p:nvPicPr>
              <p:blipFill>
                <a:blip r:embed="rId9"/>
                <a:stretch>
                  <a:fillRect/>
                </a:stretch>
              </p:blipFill>
              <p:spPr>
                <a:xfrm>
                  <a:off x="6504930" y="3945420"/>
                  <a:ext cx="133560" cy="53640"/>
                </a:xfrm>
                <a:prstGeom prst="rect">
                  <a:avLst/>
                </a:prstGeom>
              </p:spPr>
            </p:pic>
          </mc:Fallback>
        </mc:AlternateContent>
      </p:grpSp>
      <p:grpSp>
        <p:nvGrpSpPr>
          <p:cNvPr id="27" name="Group 26">
            <a:extLst>
              <a:ext uri="{FF2B5EF4-FFF2-40B4-BE49-F238E27FC236}">
                <a16:creationId xmlns:a16="http://schemas.microsoft.com/office/drawing/2014/main" id="{842151ED-D082-A732-4374-5372395DA0C7}"/>
              </a:ext>
            </a:extLst>
          </p:cNvPr>
          <p:cNvGrpSpPr/>
          <p:nvPr/>
        </p:nvGrpSpPr>
        <p:grpSpPr>
          <a:xfrm>
            <a:off x="7665210" y="4255770"/>
            <a:ext cx="144720" cy="104760"/>
            <a:chOff x="7665210" y="4255770"/>
            <a:chExt cx="144720" cy="104760"/>
          </a:xfrm>
        </p:grpSpPr>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64EDA3D4-2AE2-6125-D3A1-36A52F77F6FA}"/>
                    </a:ext>
                  </a:extLst>
                </p14:cNvPr>
                <p14:cNvContentPartPr/>
                <p14:nvPr/>
              </p14:nvContentPartPr>
              <p14:xfrm>
                <a:off x="7708770" y="4255770"/>
                <a:ext cx="10440" cy="41760"/>
              </p14:xfrm>
            </p:contentPart>
          </mc:Choice>
          <mc:Fallback xmlns="">
            <p:pic>
              <p:nvPicPr>
                <p:cNvPr id="22" name="Ink 21">
                  <a:extLst>
                    <a:ext uri="{FF2B5EF4-FFF2-40B4-BE49-F238E27FC236}">
                      <a16:creationId xmlns:a16="http://schemas.microsoft.com/office/drawing/2014/main" id="{64EDA3D4-2AE2-6125-D3A1-36A52F77F6FA}"/>
                    </a:ext>
                  </a:extLst>
                </p:cNvPr>
                <p:cNvPicPr/>
                <p:nvPr/>
              </p:nvPicPr>
              <p:blipFill>
                <a:blip r:embed="rId11"/>
                <a:stretch>
                  <a:fillRect/>
                </a:stretch>
              </p:blipFill>
              <p:spPr>
                <a:xfrm>
                  <a:off x="7702431" y="4249650"/>
                  <a:ext cx="23117"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3AD8A907-D073-214A-DD45-8A6EA5C6B10F}"/>
                    </a:ext>
                  </a:extLst>
                </p14:cNvPr>
                <p14:cNvContentPartPr/>
                <p14:nvPr/>
              </p14:nvContentPartPr>
              <p14:xfrm>
                <a:off x="7760610" y="4255770"/>
                <a:ext cx="360" cy="38160"/>
              </p14:xfrm>
            </p:contentPart>
          </mc:Choice>
          <mc:Fallback xmlns="">
            <p:pic>
              <p:nvPicPr>
                <p:cNvPr id="23" name="Ink 22">
                  <a:extLst>
                    <a:ext uri="{FF2B5EF4-FFF2-40B4-BE49-F238E27FC236}">
                      <a16:creationId xmlns:a16="http://schemas.microsoft.com/office/drawing/2014/main" id="{3AD8A907-D073-214A-DD45-8A6EA5C6B10F}"/>
                    </a:ext>
                  </a:extLst>
                </p:cNvPr>
                <p:cNvPicPr/>
                <p:nvPr/>
              </p:nvPicPr>
              <p:blipFill>
                <a:blip r:embed="rId13"/>
                <a:stretch>
                  <a:fillRect/>
                </a:stretch>
              </p:blipFill>
              <p:spPr>
                <a:xfrm>
                  <a:off x="7754490" y="4249650"/>
                  <a:ext cx="12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4616C6E8-6150-AA74-4AC7-B7A27F46D947}"/>
                    </a:ext>
                  </a:extLst>
                </p14:cNvPr>
                <p14:cNvContentPartPr/>
                <p14:nvPr/>
              </p14:nvContentPartPr>
              <p14:xfrm>
                <a:off x="7665210" y="4305090"/>
                <a:ext cx="144720" cy="55440"/>
              </p14:xfrm>
            </p:contentPart>
          </mc:Choice>
          <mc:Fallback xmlns="">
            <p:pic>
              <p:nvPicPr>
                <p:cNvPr id="26" name="Ink 25">
                  <a:extLst>
                    <a:ext uri="{FF2B5EF4-FFF2-40B4-BE49-F238E27FC236}">
                      <a16:creationId xmlns:a16="http://schemas.microsoft.com/office/drawing/2014/main" id="{4616C6E8-6150-AA74-4AC7-B7A27F46D947}"/>
                    </a:ext>
                  </a:extLst>
                </p:cNvPr>
                <p:cNvPicPr/>
                <p:nvPr/>
              </p:nvPicPr>
              <p:blipFill>
                <a:blip r:embed="rId15"/>
                <a:stretch>
                  <a:fillRect/>
                </a:stretch>
              </p:blipFill>
              <p:spPr>
                <a:xfrm>
                  <a:off x="7659090" y="4298930"/>
                  <a:ext cx="156960" cy="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32" name="Ink 31">
                <a:extLst>
                  <a:ext uri="{FF2B5EF4-FFF2-40B4-BE49-F238E27FC236}">
                    <a16:creationId xmlns:a16="http://schemas.microsoft.com/office/drawing/2014/main" id="{0DDEC709-3CB9-54B1-8519-3C73EDF4DED2}"/>
                  </a:ext>
                </a:extLst>
              </p14:cNvPr>
              <p14:cNvContentPartPr/>
              <p14:nvPr/>
            </p14:nvContentPartPr>
            <p14:xfrm>
              <a:off x="5894931" y="2060564"/>
              <a:ext cx="2584440" cy="2824920"/>
            </p14:xfrm>
          </p:contentPart>
        </mc:Choice>
        <mc:Fallback xmlns="">
          <p:pic>
            <p:nvPicPr>
              <p:cNvPr id="32" name="Ink 31">
                <a:extLst>
                  <a:ext uri="{FF2B5EF4-FFF2-40B4-BE49-F238E27FC236}">
                    <a16:creationId xmlns:a16="http://schemas.microsoft.com/office/drawing/2014/main" id="{0DDEC709-3CB9-54B1-8519-3C73EDF4DED2}"/>
                  </a:ext>
                </a:extLst>
              </p:cNvPr>
              <p:cNvPicPr/>
              <p:nvPr/>
            </p:nvPicPr>
            <p:blipFill>
              <a:blip r:embed="rId17"/>
              <a:stretch>
                <a:fillRect/>
              </a:stretch>
            </p:blipFill>
            <p:spPr>
              <a:xfrm>
                <a:off x="5888811" y="2054443"/>
                <a:ext cx="2596680" cy="2837162"/>
              </a:xfrm>
              <a:prstGeom prst="rect">
                <a:avLst/>
              </a:prstGeom>
            </p:spPr>
          </p:pic>
        </mc:Fallback>
      </mc:AlternateContent>
      <p:sp>
        <p:nvSpPr>
          <p:cNvPr id="33" name="TextBox 32">
            <a:extLst>
              <a:ext uri="{FF2B5EF4-FFF2-40B4-BE49-F238E27FC236}">
                <a16:creationId xmlns:a16="http://schemas.microsoft.com/office/drawing/2014/main" id="{ADDA5399-BF3E-74CB-7EE8-A9190B52F250}"/>
              </a:ext>
            </a:extLst>
          </p:cNvPr>
          <p:cNvSpPr txBox="1"/>
          <p:nvPr/>
        </p:nvSpPr>
        <p:spPr>
          <a:xfrm>
            <a:off x="5679448" y="11795"/>
            <a:ext cx="3464552" cy="246221"/>
          </a:xfrm>
          <a:prstGeom prst="rect">
            <a:avLst/>
          </a:prstGeom>
          <a:solidFill>
            <a:schemeClr val="tx2">
              <a:lumMod val="20000"/>
              <a:lumOff val="80000"/>
            </a:schemeClr>
          </a:solidFill>
        </p:spPr>
        <p:txBody>
          <a:bodyPr wrap="square" rtlCol="0">
            <a:spAutoFit/>
          </a:bodyPr>
          <a:lstStyle/>
          <a:p>
            <a:r>
              <a:rPr lang="en-US" sz="1000"/>
              <a:t>Image Credit: </a:t>
            </a:r>
            <a:r>
              <a:rPr lang="en-US" sz="1000">
                <a:hlinkClick r:id="rId18"/>
              </a:rPr>
              <a:t>https://solsmart.org/our-communities</a:t>
            </a:r>
            <a:r>
              <a:rPr lang="en-US" sz="1000"/>
              <a:t> </a:t>
            </a:r>
          </a:p>
        </p:txBody>
      </p:sp>
    </p:spTree>
    <p:extLst>
      <p:ext uri="{BB962C8B-B14F-4D97-AF65-F5344CB8AC3E}">
        <p14:creationId xmlns:p14="http://schemas.microsoft.com/office/powerpoint/2010/main" val="399538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idx="4294967295"/>
          </p:nvPr>
        </p:nvSpPr>
        <p:spPr>
          <a:xfrm>
            <a:off x="479011" y="510585"/>
            <a:ext cx="6570663" cy="530225"/>
          </a:xfrm>
          <a:prstGeom prst="rect">
            <a:avLst/>
          </a:prstGeom>
        </p:spPr>
        <p:txBody>
          <a:bodyPr spcFirstLastPara="1" wrap="square" lIns="91425" tIns="91425" rIns="91425" bIns="91425" anchor="b" anchorCtr="0">
            <a:normAutofit fontScale="90000"/>
          </a:bodyPr>
          <a:lstStyle/>
          <a:p>
            <a:pPr>
              <a:spcBef>
                <a:spcPts val="0"/>
              </a:spcBef>
            </a:pPr>
            <a:r>
              <a:rPr lang="en" sz="4000">
                <a:solidFill>
                  <a:schemeClr val="tx1"/>
                </a:solidFill>
              </a:rPr>
              <a:t>Nantucket </a:t>
            </a:r>
            <a:r>
              <a:rPr lang="en" sz="4000" i="1">
                <a:solidFill>
                  <a:schemeClr val="tx1"/>
                </a:solidFill>
              </a:rPr>
              <a:t>is</a:t>
            </a:r>
            <a:r>
              <a:rPr lang="en" sz="4000">
                <a:solidFill>
                  <a:schemeClr val="tx1"/>
                </a:solidFill>
              </a:rPr>
              <a:t> a Solar Leader</a:t>
            </a:r>
          </a:p>
        </p:txBody>
      </p:sp>
      <p:sp>
        <p:nvSpPr>
          <p:cNvPr id="6" name="Slide Number Placeholder 2">
            <a:extLst>
              <a:ext uri="{FF2B5EF4-FFF2-40B4-BE49-F238E27FC236}">
                <a16:creationId xmlns:a16="http://schemas.microsoft.com/office/drawing/2014/main" id="{A977EE5C-D1E5-74B2-D2D8-294BFEE55474}"/>
              </a:ext>
            </a:extLst>
          </p:cNvPr>
          <p:cNvSpPr txBox="1">
            <a:spLocks/>
          </p:cNvSpPr>
          <p:nvPr/>
        </p:nvSpPr>
        <p:spPr bwMode="gray">
          <a:xfrm>
            <a:off x="7764406" y="-4912"/>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pPr/>
              <a:t>4</a:t>
            </a:fld>
            <a:endParaRPr lang="en-US"/>
          </a:p>
        </p:txBody>
      </p:sp>
      <p:pic>
        <p:nvPicPr>
          <p:cNvPr id="3" name="Picture 8" descr="Image preview">
            <a:extLst>
              <a:ext uri="{FF2B5EF4-FFF2-40B4-BE49-F238E27FC236}">
                <a16:creationId xmlns:a16="http://schemas.microsoft.com/office/drawing/2014/main" id="{82A0F47B-3535-E3B2-3164-1ACEB4EFCB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49" t="25467" r="6179" b="33271"/>
          <a:stretch/>
        </p:blipFill>
        <p:spPr bwMode="auto">
          <a:xfrm>
            <a:off x="10067559" y="857250"/>
            <a:ext cx="4304652" cy="19092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descr="A large house with a pool in the back&#10;&#10;Description automatically generated">
            <a:extLst>
              <a:ext uri="{FF2B5EF4-FFF2-40B4-BE49-F238E27FC236}">
                <a16:creationId xmlns:a16="http://schemas.microsoft.com/office/drawing/2014/main" id="{9F179FF3-4C00-077F-A052-6C3B4A0F75DA}"/>
              </a:ext>
            </a:extLst>
          </p:cNvPr>
          <p:cNvPicPr>
            <a:picLocks noChangeAspect="1"/>
          </p:cNvPicPr>
          <p:nvPr/>
        </p:nvPicPr>
        <p:blipFill>
          <a:blip r:embed="rId4"/>
          <a:stretch>
            <a:fillRect/>
          </a:stretch>
        </p:blipFill>
        <p:spPr>
          <a:xfrm>
            <a:off x="-3963867" y="3124200"/>
            <a:ext cx="3450891" cy="19495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a:extLst>
              <a:ext uri="{FF2B5EF4-FFF2-40B4-BE49-F238E27FC236}">
                <a16:creationId xmlns:a16="http://schemas.microsoft.com/office/drawing/2014/main" id="{31D9E1FD-5B62-6FD4-D409-D1F4E5BC6C27}"/>
              </a:ext>
            </a:extLst>
          </p:cNvPr>
          <p:cNvPicPr>
            <a:picLocks noChangeAspect="1"/>
          </p:cNvPicPr>
          <p:nvPr/>
        </p:nvPicPr>
        <p:blipFill>
          <a:blip r:embed="rId5"/>
          <a:srcRect/>
          <a:stretch/>
        </p:blipFill>
        <p:spPr>
          <a:xfrm>
            <a:off x="-3376245" y="-1816597"/>
            <a:ext cx="3140525" cy="3951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a:extLst>
              <a:ext uri="{FF2B5EF4-FFF2-40B4-BE49-F238E27FC236}">
                <a16:creationId xmlns:a16="http://schemas.microsoft.com/office/drawing/2014/main" id="{A385C578-1AC6-CF8A-7390-26D221AE8216}"/>
              </a:ext>
            </a:extLst>
          </p:cNvPr>
          <p:cNvPicPr>
            <a:picLocks noChangeAspect="1"/>
          </p:cNvPicPr>
          <p:nvPr/>
        </p:nvPicPr>
        <p:blipFill>
          <a:blip r:embed="rId6"/>
          <a:srcRect/>
          <a:stretch/>
        </p:blipFill>
        <p:spPr>
          <a:xfrm>
            <a:off x="5771022" y="5388386"/>
            <a:ext cx="4721483" cy="26715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2">
            <a:extLst>
              <a:ext uri="{FF2B5EF4-FFF2-40B4-BE49-F238E27FC236}">
                <a16:creationId xmlns:a16="http://schemas.microsoft.com/office/drawing/2014/main" id="{78431B9C-0C33-FBB5-4BC3-95A26DB22D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0824" y="-2776868"/>
            <a:ext cx="3872181" cy="26088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application form with text and a red box&#10;&#10;Description automatically generated">
            <a:extLst>
              <a:ext uri="{FF2B5EF4-FFF2-40B4-BE49-F238E27FC236}">
                <a16:creationId xmlns:a16="http://schemas.microsoft.com/office/drawing/2014/main" id="{4DFA2192-B215-D3E7-F03C-6F52BDFF034A}"/>
              </a:ext>
            </a:extLst>
          </p:cNvPr>
          <p:cNvPicPr>
            <a:picLocks noChangeAspect="1"/>
          </p:cNvPicPr>
          <p:nvPr/>
        </p:nvPicPr>
        <p:blipFill>
          <a:blip r:embed="rId8"/>
          <a:stretch>
            <a:fillRect/>
          </a:stretch>
        </p:blipFill>
        <p:spPr>
          <a:xfrm>
            <a:off x="10998439" y="3342484"/>
            <a:ext cx="2863000" cy="37050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a:extLst>
              <a:ext uri="{FF2B5EF4-FFF2-40B4-BE49-F238E27FC236}">
                <a16:creationId xmlns:a16="http://schemas.microsoft.com/office/drawing/2014/main" id="{5FA34917-3930-0646-351E-BA3E5117CE48}"/>
              </a:ext>
            </a:extLst>
          </p:cNvPr>
          <p:cNvPicPr>
            <a:picLocks noChangeAspect="1"/>
          </p:cNvPicPr>
          <p:nvPr/>
        </p:nvPicPr>
        <p:blipFill>
          <a:blip r:embed="rId9"/>
          <a:stretch>
            <a:fillRect/>
          </a:stretch>
        </p:blipFill>
        <p:spPr>
          <a:xfrm>
            <a:off x="-235720" y="5771315"/>
            <a:ext cx="2637808" cy="923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8" name="Picture 2">
            <a:extLst>
              <a:ext uri="{FF2B5EF4-FFF2-40B4-BE49-F238E27FC236}">
                <a16:creationId xmlns:a16="http://schemas.microsoft.com/office/drawing/2014/main" id="{ACA665FB-608B-CBB1-9BB8-1DE4B1A6FE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2536" y="6053370"/>
            <a:ext cx="3678614" cy="22741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9" name="Straight Arrow Connector 18">
            <a:extLst>
              <a:ext uri="{FF2B5EF4-FFF2-40B4-BE49-F238E27FC236}">
                <a16:creationId xmlns:a16="http://schemas.microsoft.com/office/drawing/2014/main" id="{BC15B8AF-DD77-D1EA-5F70-A7F75FD617ED}"/>
              </a:ext>
            </a:extLst>
          </p:cNvPr>
          <p:cNvCxnSpPr>
            <a:cxnSpLocks noChangeAspect="1"/>
          </p:cNvCxnSpPr>
          <p:nvPr/>
        </p:nvCxnSpPr>
        <p:spPr>
          <a:xfrm flipV="1">
            <a:off x="3571737" y="2795091"/>
            <a:ext cx="2520623" cy="1404072"/>
          </a:xfrm>
          <a:prstGeom prst="straightConnector1">
            <a:avLst/>
          </a:prstGeom>
          <a:ln w="28575">
            <a:solidFill>
              <a:srgbClr val="FF0000">
                <a:alpha val="53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3922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81481E-6 L -0.71862 0.09885 " pathEditMode="relative" rAng="0" ptsTypes="AA">
                                      <p:cBhvr>
                                        <p:cTn id="6" dur="2000" fill="hold"/>
                                        <p:tgtEl>
                                          <p:spTgt spid="3"/>
                                        </p:tgtEl>
                                        <p:attrNameLst>
                                          <p:attrName>ppt_x</p:attrName>
                                          <p:attrName>ppt_y</p:attrName>
                                        </p:attrNameLst>
                                      </p:cBhvr>
                                      <p:rCtr x="-35938" y="4931"/>
                                    </p:animMotion>
                                  </p:childTnLst>
                                </p:cTn>
                              </p:par>
                              <p:par>
                                <p:cTn id="7" presetID="42" presetClass="path" presetSubtype="0" accel="50000" decel="50000" fill="hold" nodeType="withEffect">
                                  <p:stCondLst>
                                    <p:cond delay="0"/>
                                  </p:stCondLst>
                                  <p:childTnLst>
                                    <p:animMotion origin="layout" path="M 1.66667E-6 -0.11111 L 0.44518 -0.04144 " pathEditMode="relative" rAng="0" ptsTypes="AA">
                                      <p:cBhvr>
                                        <p:cTn id="8" dur="2000" fill="hold"/>
                                        <p:tgtEl>
                                          <p:spTgt spid="10"/>
                                        </p:tgtEl>
                                        <p:attrNameLst>
                                          <p:attrName>ppt_x</p:attrName>
                                          <p:attrName>ppt_y</p:attrName>
                                        </p:attrNameLst>
                                      </p:cBhvr>
                                      <p:rCtr x="22266" y="3472"/>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44518 -0.04144 L 1.12031 0.06088 " pathEditMode="relative" rAng="0" ptsTypes="AA">
                                      <p:cBhvr>
                                        <p:cTn id="12" dur="2000" fill="hold"/>
                                        <p:tgtEl>
                                          <p:spTgt spid="10"/>
                                        </p:tgtEl>
                                        <p:attrNameLst>
                                          <p:attrName>ppt_x</p:attrName>
                                          <p:attrName>ppt_y</p:attrName>
                                        </p:attrNameLst>
                                      </p:cBhvr>
                                      <p:rCtr x="33750" y="5116"/>
                                    </p:animMotion>
                                  </p:childTnLst>
                                </p:cTn>
                              </p:par>
                              <p:par>
                                <p:cTn id="13" presetID="6" presetClass="emph" presetSubtype="0" fill="hold" nodeType="withEffect">
                                  <p:stCondLst>
                                    <p:cond delay="0"/>
                                  </p:stCondLst>
                                  <p:childTnLst>
                                    <p:animScale>
                                      <p:cBhvr>
                                        <p:cTn id="14" dur="2000" fill="hold"/>
                                        <p:tgtEl>
                                          <p:spTgt spid="10"/>
                                        </p:tgtEl>
                                      </p:cBhvr>
                                      <p:by x="50000" y="50000"/>
                                    </p:animScale>
                                  </p:childTnLst>
                                </p:cTn>
                              </p:par>
                              <p:par>
                                <p:cTn id="15" presetID="42" presetClass="path" presetSubtype="0" accel="50000" decel="50000" fill="hold" nodeType="withEffect">
                                  <p:stCondLst>
                                    <p:cond delay="0"/>
                                  </p:stCondLst>
                                  <p:childTnLst>
                                    <p:animMotion origin="layout" path="M -0.71862 0.09885 L -0.49258 0.29213 " pathEditMode="relative" rAng="0" ptsTypes="AA">
                                      <p:cBhvr>
                                        <p:cTn id="16" dur="2000" fill="hold"/>
                                        <p:tgtEl>
                                          <p:spTgt spid="3"/>
                                        </p:tgtEl>
                                        <p:attrNameLst>
                                          <p:attrName>ppt_x</p:attrName>
                                          <p:attrName>ppt_y</p:attrName>
                                        </p:attrNameLst>
                                      </p:cBhvr>
                                      <p:rCtr x="11302" y="9653"/>
                                    </p:animMotion>
                                  </p:childTnLst>
                                </p:cTn>
                              </p:par>
                              <p:par>
                                <p:cTn id="17" presetID="6" presetClass="emph" presetSubtype="0" fill="hold" nodeType="withEffect">
                                  <p:stCondLst>
                                    <p:cond delay="0"/>
                                  </p:stCondLst>
                                  <p:childTnLst>
                                    <p:animScale>
                                      <p:cBhvr>
                                        <p:cTn id="18" dur="2000" fill="hold"/>
                                        <p:tgtEl>
                                          <p:spTgt spid="3"/>
                                        </p:tgtEl>
                                      </p:cBhvr>
                                      <p:by x="50000" y="50000"/>
                                    </p:animScale>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95833E-6 0.05185 L 0.63816 0.56041 " pathEditMode="relative" rAng="0" ptsTypes="AA">
                                      <p:cBhvr>
                                        <p:cTn id="22" dur="2000" fill="hold"/>
                                        <p:tgtEl>
                                          <p:spTgt spid="11"/>
                                        </p:tgtEl>
                                        <p:attrNameLst>
                                          <p:attrName>ppt_x</p:attrName>
                                          <p:attrName>ppt_y</p:attrName>
                                        </p:attrNameLst>
                                      </p:cBhvr>
                                      <p:rCtr x="31901" y="2541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63816 0.56041 L 1.05795 0.27222 " pathEditMode="relative" rAng="0" ptsTypes="AA">
                                      <p:cBhvr>
                                        <p:cTn id="26" dur="2000" fill="hold"/>
                                        <p:tgtEl>
                                          <p:spTgt spid="11"/>
                                        </p:tgtEl>
                                        <p:attrNameLst>
                                          <p:attrName>ppt_x</p:attrName>
                                          <p:attrName>ppt_y</p:attrName>
                                        </p:attrNameLst>
                                      </p:cBhvr>
                                      <p:rCtr x="20990" y="-14421"/>
                                    </p:animMotion>
                                  </p:childTnLst>
                                </p:cTn>
                              </p:par>
                              <p:par>
                                <p:cTn id="27" presetID="6" presetClass="emph" presetSubtype="0" fill="hold" nodeType="withEffect">
                                  <p:stCondLst>
                                    <p:cond delay="0"/>
                                  </p:stCondLst>
                                  <p:childTnLst>
                                    <p:animScale>
                                      <p:cBhvr>
                                        <p:cTn id="28" dur="2000" fill="hold"/>
                                        <p:tgtEl>
                                          <p:spTgt spid="11"/>
                                        </p:tgtEl>
                                      </p:cBhvr>
                                      <p:by x="50000" y="50000"/>
                                    </p:animScale>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2.91667E-6 0.02476 L -0.47747 -0.71297 " pathEditMode="relative" rAng="0" ptsTypes="AA">
                                      <p:cBhvr>
                                        <p:cTn id="32" dur="2000" fill="hold"/>
                                        <p:tgtEl>
                                          <p:spTgt spid="12"/>
                                        </p:tgtEl>
                                        <p:attrNameLst>
                                          <p:attrName>ppt_x</p:attrName>
                                          <p:attrName>ppt_y</p:attrName>
                                        </p:attrNameLst>
                                      </p:cBhvr>
                                      <p:rCtr x="-23880" y="-36898"/>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47747 -0.71297 L -0.73854 -0.95116 " pathEditMode="relative" rAng="0" ptsTypes="AA">
                                      <p:cBhvr>
                                        <p:cTn id="36" dur="2000" fill="hold"/>
                                        <p:tgtEl>
                                          <p:spTgt spid="12"/>
                                        </p:tgtEl>
                                        <p:attrNameLst>
                                          <p:attrName>ppt_x</p:attrName>
                                          <p:attrName>ppt_y</p:attrName>
                                        </p:attrNameLst>
                                      </p:cBhvr>
                                      <p:rCtr x="-13060" y="-11921"/>
                                    </p:animMotion>
                                  </p:childTnLst>
                                </p:cTn>
                              </p:par>
                              <p:par>
                                <p:cTn id="37" presetID="6" presetClass="emph" presetSubtype="0" fill="hold" nodeType="withEffect">
                                  <p:stCondLst>
                                    <p:cond delay="0"/>
                                  </p:stCondLst>
                                  <p:childTnLst>
                                    <p:animScale>
                                      <p:cBhvr>
                                        <p:cTn id="38" dur="2000" fill="hold"/>
                                        <p:tgtEl>
                                          <p:spTgt spid="12"/>
                                        </p:tgtEl>
                                      </p:cBhvr>
                                      <p:by x="50000" y="50000"/>
                                    </p:animScale>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6224 0.12754 L 0.19948 -0.36644 " pathEditMode="relative" rAng="0" ptsTypes="AA">
                                      <p:cBhvr>
                                        <p:cTn id="42" dur="2000" fill="hold"/>
                                        <p:tgtEl>
                                          <p:spTgt spid="15"/>
                                        </p:tgtEl>
                                        <p:attrNameLst>
                                          <p:attrName>ppt_x</p:attrName>
                                          <p:attrName>ppt_y</p:attrName>
                                        </p:attrNameLst>
                                      </p:cBhvr>
                                      <p:rCtr x="13086" y="-24699"/>
                                    </p:animMotion>
                                  </p:childTnLst>
                                </p:cTn>
                              </p:par>
                              <p:par>
                                <p:cTn id="43" presetID="42" presetClass="path" presetSubtype="0" accel="50000" decel="50000" fill="hold" nodeType="withEffect">
                                  <p:stCondLst>
                                    <p:cond delay="0"/>
                                  </p:stCondLst>
                                  <p:childTnLst>
                                    <p:animMotion origin="layout" path="M -0.05495 -3.7037E-6 L -0.82214 -0.41944 " pathEditMode="relative" rAng="0" ptsTypes="AA">
                                      <p:cBhvr>
                                        <p:cTn id="44" dur="2000" fill="hold"/>
                                        <p:tgtEl>
                                          <p:spTgt spid="14"/>
                                        </p:tgtEl>
                                        <p:attrNameLst>
                                          <p:attrName>ppt_x</p:attrName>
                                          <p:attrName>ppt_y</p:attrName>
                                        </p:attrNameLst>
                                      </p:cBhvr>
                                      <p:rCtr x="-38359" y="-20972"/>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0.82214 -0.41944 L -1.19883 -0.31643 " pathEditMode="relative" rAng="0" ptsTypes="AA">
                                      <p:cBhvr>
                                        <p:cTn id="48" dur="2000" fill="hold"/>
                                        <p:tgtEl>
                                          <p:spTgt spid="14"/>
                                        </p:tgtEl>
                                        <p:attrNameLst>
                                          <p:attrName>ppt_x</p:attrName>
                                          <p:attrName>ppt_y</p:attrName>
                                        </p:attrNameLst>
                                      </p:cBhvr>
                                      <p:rCtr x="-18867" y="4306"/>
                                    </p:animMotion>
                                  </p:childTnLst>
                                </p:cTn>
                              </p:par>
                              <p:par>
                                <p:cTn id="49" presetID="6" presetClass="emph" presetSubtype="0" fill="hold" nodeType="withEffect">
                                  <p:stCondLst>
                                    <p:cond delay="0"/>
                                  </p:stCondLst>
                                  <p:childTnLst>
                                    <p:animScale>
                                      <p:cBhvr>
                                        <p:cTn id="50" dur="2000" fill="hold"/>
                                        <p:tgtEl>
                                          <p:spTgt spid="14"/>
                                        </p:tgtEl>
                                      </p:cBhvr>
                                      <p:by x="50000" y="50000"/>
                                    </p:animScale>
                                  </p:childTnLst>
                                </p:cTn>
                              </p:par>
                              <p:par>
                                <p:cTn id="51" presetID="42" presetClass="path" presetSubtype="0" accel="50000" decel="50000" fill="hold" nodeType="withEffect">
                                  <p:stCondLst>
                                    <p:cond delay="0"/>
                                  </p:stCondLst>
                                  <p:childTnLst>
                                    <p:animMotion origin="layout" path="M 0.19948 -0.36643 L -0.03307 -0.32084 " pathEditMode="relative" rAng="0" ptsTypes="AA">
                                      <p:cBhvr>
                                        <p:cTn id="52" dur="2000" fill="hold"/>
                                        <p:tgtEl>
                                          <p:spTgt spid="15"/>
                                        </p:tgtEl>
                                        <p:attrNameLst>
                                          <p:attrName>ppt_x</p:attrName>
                                          <p:attrName>ppt_y</p:attrName>
                                        </p:attrNameLst>
                                      </p:cBhvr>
                                      <p:rCtr x="-11615" y="1991"/>
                                    </p:animMotion>
                                  </p:childTnLst>
                                </p:cTn>
                              </p:par>
                              <p:par>
                                <p:cTn id="53" presetID="6" presetClass="emph" presetSubtype="0" fill="hold" nodeType="withEffect">
                                  <p:stCondLst>
                                    <p:cond delay="0"/>
                                  </p:stCondLst>
                                  <p:childTnLst>
                                    <p:animScale>
                                      <p:cBhvr>
                                        <p:cTn id="54" dur="2000" fill="hold"/>
                                        <p:tgtEl>
                                          <p:spTgt spid="15"/>
                                        </p:tgtEl>
                                      </p:cBhvr>
                                      <p:by x="50000" y="50000"/>
                                    </p:animScale>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02383 0.02847 L -0.02565 0.81528 " pathEditMode="relative" rAng="0" ptsTypes="AA">
                                      <p:cBhvr>
                                        <p:cTn id="58" dur="2000" fill="hold"/>
                                        <p:tgtEl>
                                          <p:spTgt spid="13"/>
                                        </p:tgtEl>
                                        <p:attrNameLst>
                                          <p:attrName>ppt_x</p:attrName>
                                          <p:attrName>ppt_y</p:attrName>
                                        </p:attrNameLst>
                                      </p:cBhvr>
                                      <p:rCtr x="-2539" y="41250"/>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02569 0.81543 L -0.12396 0.62469 " pathEditMode="relative" rAng="0" ptsTypes="AA">
                                      <p:cBhvr>
                                        <p:cTn id="62" dur="2000" fill="hold"/>
                                        <p:tgtEl>
                                          <p:spTgt spid="13"/>
                                        </p:tgtEl>
                                        <p:attrNameLst>
                                          <p:attrName>ppt_x</p:attrName>
                                          <p:attrName>ppt_y</p:attrName>
                                        </p:attrNameLst>
                                      </p:cBhvr>
                                      <p:rCtr x="-4913" y="-9537"/>
                                    </p:animMotion>
                                  </p:childTnLst>
                                </p:cTn>
                              </p:par>
                              <p:par>
                                <p:cTn id="63" presetID="6" presetClass="emph" presetSubtype="0" fill="hold" nodeType="withEffect">
                                  <p:stCondLst>
                                    <p:cond delay="0"/>
                                  </p:stCondLst>
                                  <p:childTnLst>
                                    <p:animScale>
                                      <p:cBhvr>
                                        <p:cTn id="64" dur="2000" fill="hold"/>
                                        <p:tgtEl>
                                          <p:spTgt spid="13"/>
                                        </p:tgtEl>
                                      </p:cBhvr>
                                      <p:by x="50000" y="50000"/>
                                    </p:animScale>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0.03385 -0.01412 L -0.09727 -0.70648 " pathEditMode="relative" rAng="0" ptsTypes="AA">
                                      <p:cBhvr>
                                        <p:cTn id="68" dur="2000" fill="hold"/>
                                        <p:tgtEl>
                                          <p:spTgt spid="18"/>
                                        </p:tgtEl>
                                        <p:attrNameLst>
                                          <p:attrName>ppt_x</p:attrName>
                                          <p:attrName>ppt_y</p:attrName>
                                        </p:attrNameLst>
                                      </p:cBhvr>
                                      <p:rCtr x="-6562" y="-34630"/>
                                    </p:animMotion>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8599323-0351-90D6-618A-75348C1D26DC}"/>
              </a:ext>
            </a:extLst>
          </p:cNvPr>
          <p:cNvGrpSpPr/>
          <p:nvPr/>
        </p:nvGrpSpPr>
        <p:grpSpPr>
          <a:xfrm>
            <a:off x="7143440" y="2251456"/>
            <a:ext cx="1674011" cy="1977127"/>
            <a:chOff x="3729871" y="1189266"/>
            <a:chExt cx="1339072" cy="1581540"/>
          </a:xfrm>
        </p:grpSpPr>
        <p:pic>
          <p:nvPicPr>
            <p:cNvPr id="12" name="Graphic 11" descr="Ribbon with solid fill">
              <a:extLst>
                <a:ext uri="{FF2B5EF4-FFF2-40B4-BE49-F238E27FC236}">
                  <a16:creationId xmlns:a16="http://schemas.microsoft.com/office/drawing/2014/main" id="{EAEABA19-8BC9-F636-7739-80D12CA74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7438" y="1486867"/>
              <a:ext cx="1283939" cy="1283939"/>
            </a:xfrm>
            <a:prstGeom prst="rect">
              <a:avLst/>
            </a:prstGeom>
            <a:effectLst>
              <a:outerShdw blurRad="50800" dist="38100" dir="5400000" algn="t" rotWithShape="0">
                <a:prstClr val="black">
                  <a:alpha val="40000"/>
                </a:prstClr>
              </a:outerShdw>
            </a:effectLst>
          </p:spPr>
        </p:pic>
        <p:sp>
          <p:nvSpPr>
            <p:cNvPr id="13" name="Rectangle: Rounded Corners 12">
              <a:extLst>
                <a:ext uri="{FF2B5EF4-FFF2-40B4-BE49-F238E27FC236}">
                  <a16:creationId xmlns:a16="http://schemas.microsoft.com/office/drawing/2014/main" id="{36B17C4C-5BF6-995E-889D-A323CC95CCB1}"/>
                </a:ext>
              </a:extLst>
            </p:cNvPr>
            <p:cNvSpPr/>
            <p:nvPr/>
          </p:nvSpPr>
          <p:spPr>
            <a:xfrm>
              <a:off x="3729871" y="1189266"/>
              <a:ext cx="1339072" cy="292837"/>
            </a:xfrm>
            <a:prstGeom prst="roundRect">
              <a:avLst/>
            </a:prstGeom>
            <a:solidFill>
              <a:srgbClr val="C0C0C0"/>
            </a:solidFill>
            <a:ln>
              <a:solidFill>
                <a:srgbClr val="C0C0C0"/>
              </a:solidFill>
            </a:ln>
            <a:effectLst>
              <a:outerShdw blurRad="50800" dist="254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SILVER</a:t>
              </a:r>
            </a:p>
          </p:txBody>
        </p:sp>
      </p:grpSp>
      <p:grpSp>
        <p:nvGrpSpPr>
          <p:cNvPr id="5" name="Group 4">
            <a:extLst>
              <a:ext uri="{FF2B5EF4-FFF2-40B4-BE49-F238E27FC236}">
                <a16:creationId xmlns:a16="http://schemas.microsoft.com/office/drawing/2014/main" id="{4B006C17-DC54-104F-5CA7-07998FD6040C}"/>
              </a:ext>
            </a:extLst>
          </p:cNvPr>
          <p:cNvGrpSpPr/>
          <p:nvPr/>
        </p:nvGrpSpPr>
        <p:grpSpPr>
          <a:xfrm>
            <a:off x="3018153" y="1835088"/>
            <a:ext cx="4241389" cy="2975749"/>
            <a:chOff x="99451" y="1938533"/>
            <a:chExt cx="1849171" cy="2560320"/>
          </a:xfrm>
        </p:grpSpPr>
        <p:sp>
          <p:nvSpPr>
            <p:cNvPr id="6" name="Arrow: Chevron 5">
              <a:extLst>
                <a:ext uri="{FF2B5EF4-FFF2-40B4-BE49-F238E27FC236}">
                  <a16:creationId xmlns:a16="http://schemas.microsoft.com/office/drawing/2014/main" id="{D9AB3CA2-34CB-5271-195A-9F789E30823D}"/>
                </a:ext>
              </a:extLst>
            </p:cNvPr>
            <p:cNvSpPr/>
            <p:nvPr/>
          </p:nvSpPr>
          <p:spPr>
            <a:xfrm>
              <a:off x="99451" y="1938533"/>
              <a:ext cx="1816544" cy="2560320"/>
            </a:xfrm>
            <a:prstGeom prst="chevron">
              <a:avLst>
                <a:gd name="adj" fmla="val 25069"/>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2A53809-FB79-F58D-DC74-C0D2386D1937}"/>
                </a:ext>
              </a:extLst>
            </p:cNvPr>
            <p:cNvSpPr txBox="1"/>
            <p:nvPr/>
          </p:nvSpPr>
          <p:spPr>
            <a:xfrm>
              <a:off x="518839" y="2696662"/>
              <a:ext cx="1429783" cy="1800705"/>
            </a:xfrm>
            <a:prstGeom prst="rect">
              <a:avLst/>
            </a:prstGeom>
            <a:noFill/>
          </p:spPr>
          <p:txBody>
            <a:bodyPr wrap="square" lIns="91440" tIns="45720" rIns="91440" bIns="45720" rtlCol="0" anchor="t">
              <a:spAutoFit/>
            </a:bodyPr>
            <a:lstStyle/>
            <a:p>
              <a:r>
                <a:rPr lang="en-US" b="1" i="0">
                  <a:solidFill>
                    <a:schemeClr val="bg1"/>
                  </a:solidFill>
                  <a:effectLst/>
                  <a:latin typeface="+mj-lt"/>
                </a:rPr>
                <a:t>☑</a:t>
              </a:r>
              <a:r>
                <a:rPr lang="en-US" b="1" i="0">
                  <a:solidFill>
                    <a:srgbClr val="0C0D0E"/>
                  </a:solidFill>
                  <a:effectLst/>
                  <a:latin typeface="+mj-lt"/>
                </a:rPr>
                <a:t> </a:t>
              </a:r>
              <a:r>
                <a:rPr lang="en-US">
                  <a:solidFill>
                    <a:schemeClr val="bg1"/>
                  </a:solidFill>
                </a:rPr>
                <a:t>Solar Info Webpage</a:t>
              </a:r>
            </a:p>
            <a:p>
              <a:r>
                <a:rPr lang="en-US" b="1" i="0">
                  <a:solidFill>
                    <a:schemeClr val="bg1"/>
                  </a:solidFill>
                  <a:effectLst/>
                  <a:latin typeface="+mj-lt"/>
                </a:rPr>
                <a:t>☑</a:t>
              </a:r>
              <a:r>
                <a:rPr lang="en-US" b="1" i="0">
                  <a:solidFill>
                    <a:srgbClr val="0C0D0E"/>
                  </a:solidFill>
                  <a:effectLst/>
                  <a:latin typeface="+mj-lt"/>
                </a:rPr>
                <a:t> </a:t>
              </a:r>
              <a:r>
                <a:rPr lang="en-US">
                  <a:solidFill>
                    <a:schemeClr val="bg1"/>
                  </a:solidFill>
                </a:rPr>
                <a:t>Permitting Checklist</a:t>
              </a:r>
            </a:p>
            <a:p>
              <a:r>
                <a:rPr lang="en-US" b="1" i="0">
                  <a:solidFill>
                    <a:schemeClr val="bg1"/>
                  </a:solidFill>
                  <a:effectLst/>
                  <a:latin typeface="+mj-lt"/>
                </a:rPr>
                <a:t>☑</a:t>
              </a:r>
              <a:r>
                <a:rPr lang="en-US" b="1" i="0">
                  <a:solidFill>
                    <a:srgbClr val="0C0D0E"/>
                  </a:solidFill>
                  <a:effectLst/>
                  <a:latin typeface="+mj-lt"/>
                </a:rPr>
                <a:t> </a:t>
              </a:r>
              <a:r>
                <a:rPr lang="en-US">
                  <a:solidFill>
                    <a:schemeClr val="bg1"/>
                  </a:solidFill>
                </a:rPr>
                <a:t>Staff Training</a:t>
              </a:r>
            </a:p>
            <a:p>
              <a:r>
                <a:rPr lang="en-US" b="1" i="0">
                  <a:solidFill>
                    <a:schemeClr val="bg1"/>
                  </a:solidFill>
                  <a:effectLst/>
                  <a:latin typeface="+mj-lt"/>
                </a:rPr>
                <a:t>☑ </a:t>
              </a:r>
              <a:r>
                <a:rPr lang="en-US">
                  <a:solidFill>
                    <a:schemeClr val="bg1"/>
                  </a:solidFill>
                </a:rPr>
                <a:t>Zoning Clarification</a:t>
              </a:r>
            </a:p>
            <a:p>
              <a:endParaRPr lang="en-US">
                <a:solidFill>
                  <a:schemeClr val="bg1"/>
                </a:solidFill>
              </a:endParaRPr>
            </a:p>
            <a:p>
              <a:r>
                <a:rPr lang="en-US" sz="2000" b="1">
                  <a:solidFill>
                    <a:srgbClr val="FFD700"/>
                  </a:solidFill>
                </a:rPr>
                <a:t>☐ Bylaw Review with</a:t>
              </a:r>
            </a:p>
            <a:p>
              <a:r>
                <a:rPr lang="en-US" sz="2000" b="1">
                  <a:solidFill>
                    <a:srgbClr val="FFD700"/>
                  </a:solidFill>
                </a:rPr>
                <a:t>    Town Planners</a:t>
              </a:r>
            </a:p>
          </p:txBody>
        </p:sp>
      </p:grpSp>
      <p:sp>
        <p:nvSpPr>
          <p:cNvPr id="2" name="Title 1">
            <a:extLst>
              <a:ext uri="{FF2B5EF4-FFF2-40B4-BE49-F238E27FC236}">
                <a16:creationId xmlns:a16="http://schemas.microsoft.com/office/drawing/2014/main" id="{B0AD3B9F-CC87-502B-D80A-C90A7096FA73}"/>
              </a:ext>
            </a:extLst>
          </p:cNvPr>
          <p:cNvSpPr>
            <a:spLocks noGrp="1"/>
          </p:cNvSpPr>
          <p:nvPr>
            <p:ph type="title"/>
          </p:nvPr>
        </p:nvSpPr>
        <p:spPr/>
        <p:txBody>
          <a:bodyPr/>
          <a:lstStyle/>
          <a:p>
            <a:r>
              <a:rPr lang="en-US"/>
              <a:t>Roadmap to Silver Designation</a:t>
            </a:r>
          </a:p>
        </p:txBody>
      </p:sp>
      <p:grpSp>
        <p:nvGrpSpPr>
          <p:cNvPr id="29" name="Group 28">
            <a:extLst>
              <a:ext uri="{FF2B5EF4-FFF2-40B4-BE49-F238E27FC236}">
                <a16:creationId xmlns:a16="http://schemas.microsoft.com/office/drawing/2014/main" id="{2C552D80-E540-8E59-5B8D-6D23338D76E9}"/>
              </a:ext>
            </a:extLst>
          </p:cNvPr>
          <p:cNvGrpSpPr/>
          <p:nvPr/>
        </p:nvGrpSpPr>
        <p:grpSpPr>
          <a:xfrm>
            <a:off x="1463296" y="1826685"/>
            <a:ext cx="2499873" cy="2975748"/>
            <a:chOff x="2671896" y="1826685"/>
            <a:chExt cx="2499873" cy="2975748"/>
          </a:xfrm>
        </p:grpSpPr>
        <p:grpSp>
          <p:nvGrpSpPr>
            <p:cNvPr id="18" name="Group 17">
              <a:extLst>
                <a:ext uri="{FF2B5EF4-FFF2-40B4-BE49-F238E27FC236}">
                  <a16:creationId xmlns:a16="http://schemas.microsoft.com/office/drawing/2014/main" id="{C7E2ABF8-B8F4-741A-69FD-E8E94ABE0B5D}"/>
                </a:ext>
              </a:extLst>
            </p:cNvPr>
            <p:cNvGrpSpPr/>
            <p:nvPr/>
          </p:nvGrpSpPr>
          <p:grpSpPr>
            <a:xfrm>
              <a:off x="2671896" y="1826685"/>
              <a:ext cx="2499873" cy="2975748"/>
              <a:chOff x="73487" y="1938533"/>
              <a:chExt cx="1816544" cy="2560320"/>
            </a:xfrm>
          </p:grpSpPr>
          <p:sp>
            <p:nvSpPr>
              <p:cNvPr id="19" name="Arrow: Chevron 18">
                <a:extLst>
                  <a:ext uri="{FF2B5EF4-FFF2-40B4-BE49-F238E27FC236}">
                    <a16:creationId xmlns:a16="http://schemas.microsoft.com/office/drawing/2014/main" id="{250EF4B7-E4DE-2389-D5C2-BB18DF7342AE}"/>
                  </a:ext>
                </a:extLst>
              </p:cNvPr>
              <p:cNvSpPr/>
              <p:nvPr/>
            </p:nvSpPr>
            <p:spPr>
              <a:xfrm>
                <a:off x="73487" y="1938533"/>
                <a:ext cx="1816544" cy="2560320"/>
              </a:xfrm>
              <a:prstGeom prst="chevron">
                <a:avLst>
                  <a:gd name="adj" fmla="val 29573"/>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92764C58-8257-8A9D-1219-61DE7F7B41BB}"/>
                  </a:ext>
                </a:extLst>
              </p:cNvPr>
              <p:cNvSpPr txBox="1"/>
              <p:nvPr/>
            </p:nvSpPr>
            <p:spPr>
              <a:xfrm>
                <a:off x="884311" y="2817208"/>
                <a:ext cx="914624" cy="794429"/>
              </a:xfrm>
              <a:prstGeom prst="rect">
                <a:avLst/>
              </a:prstGeom>
              <a:noFill/>
            </p:spPr>
            <p:txBody>
              <a:bodyPr wrap="none" lIns="91440" tIns="45720" rIns="91440" bIns="45720" rtlCol="0" anchor="t">
                <a:spAutoFit/>
              </a:bodyPr>
              <a:lstStyle/>
              <a:p>
                <a:pPr algn="ctr"/>
                <a:r>
                  <a:rPr lang="en-US" b="1" i="0">
                    <a:solidFill>
                      <a:schemeClr val="bg1"/>
                    </a:solidFill>
                    <a:effectLst/>
                    <a:latin typeface="+mj-lt"/>
                  </a:rPr>
                  <a:t>☑</a:t>
                </a:r>
                <a:r>
                  <a:rPr lang="en-US" b="1" i="0">
                    <a:solidFill>
                      <a:srgbClr val="0C0D0E"/>
                    </a:solidFill>
                    <a:effectLst/>
                    <a:latin typeface="+mj-lt"/>
                  </a:rPr>
                  <a:t> </a:t>
                </a:r>
                <a:r>
                  <a:rPr lang="en-US" b="1">
                    <a:solidFill>
                      <a:schemeClr val="bg1"/>
                    </a:solidFill>
                    <a:latin typeface="+mj-lt"/>
                  </a:rPr>
                  <a:t>Zoning</a:t>
                </a:r>
              </a:p>
              <a:p>
                <a:pPr algn="ctr"/>
                <a:r>
                  <a:rPr lang="en-US" b="1">
                    <a:solidFill>
                      <a:schemeClr val="bg1"/>
                    </a:solidFill>
                    <a:latin typeface="+mj-lt"/>
                  </a:rPr>
                  <a:t>Review</a:t>
                </a:r>
              </a:p>
              <a:p>
                <a:pPr algn="ctr"/>
                <a:r>
                  <a:rPr lang="en-US" b="1">
                    <a:solidFill>
                      <a:schemeClr val="bg1"/>
                    </a:solidFill>
                    <a:latin typeface="+mj-lt"/>
                  </a:rPr>
                  <a:t>Received</a:t>
                </a:r>
              </a:p>
            </p:txBody>
          </p:sp>
        </p:grpSp>
        <p:sp>
          <p:nvSpPr>
            <p:cNvPr id="27" name="TextBox 26">
              <a:extLst>
                <a:ext uri="{FF2B5EF4-FFF2-40B4-BE49-F238E27FC236}">
                  <a16:creationId xmlns:a16="http://schemas.microsoft.com/office/drawing/2014/main" id="{0BB2C9F7-6D60-53B8-D849-9A0864B6C527}"/>
                </a:ext>
              </a:extLst>
            </p:cNvPr>
            <p:cNvSpPr txBox="1"/>
            <p:nvPr/>
          </p:nvSpPr>
          <p:spPr>
            <a:xfrm>
              <a:off x="3442724" y="4229485"/>
              <a:ext cx="1027845" cy="369332"/>
            </a:xfrm>
            <a:prstGeom prst="rect">
              <a:avLst/>
            </a:prstGeom>
            <a:noFill/>
          </p:spPr>
          <p:txBody>
            <a:bodyPr wrap="none" rtlCol="0">
              <a:spAutoFit/>
            </a:bodyPr>
            <a:lstStyle/>
            <a:p>
              <a:r>
                <a:rPr lang="en-US">
                  <a:solidFill>
                    <a:schemeClr val="bg1"/>
                  </a:solidFill>
                </a:rPr>
                <a:t>11/9/23</a:t>
              </a:r>
            </a:p>
          </p:txBody>
        </p:sp>
      </p:grpSp>
      <p:grpSp>
        <p:nvGrpSpPr>
          <p:cNvPr id="28" name="Group 27">
            <a:extLst>
              <a:ext uri="{FF2B5EF4-FFF2-40B4-BE49-F238E27FC236}">
                <a16:creationId xmlns:a16="http://schemas.microsoft.com/office/drawing/2014/main" id="{259B8EDD-287E-3CF9-DED5-9C58B936FB17}"/>
              </a:ext>
            </a:extLst>
          </p:cNvPr>
          <p:cNvGrpSpPr/>
          <p:nvPr/>
        </p:nvGrpSpPr>
        <p:grpSpPr>
          <a:xfrm>
            <a:off x="540093" y="1826685"/>
            <a:ext cx="2111290" cy="2975748"/>
            <a:chOff x="1748693" y="1826685"/>
            <a:chExt cx="2111290" cy="2975748"/>
          </a:xfrm>
        </p:grpSpPr>
        <p:grpSp>
          <p:nvGrpSpPr>
            <p:cNvPr id="21" name="Group 20">
              <a:extLst>
                <a:ext uri="{FF2B5EF4-FFF2-40B4-BE49-F238E27FC236}">
                  <a16:creationId xmlns:a16="http://schemas.microsoft.com/office/drawing/2014/main" id="{91AF0928-48FA-93F7-C93C-12F41D59F8E5}"/>
                </a:ext>
              </a:extLst>
            </p:cNvPr>
            <p:cNvGrpSpPr/>
            <p:nvPr/>
          </p:nvGrpSpPr>
          <p:grpSpPr>
            <a:xfrm>
              <a:off x="1748693" y="1826685"/>
              <a:ext cx="2111290" cy="2975748"/>
              <a:chOff x="118703" y="1938533"/>
              <a:chExt cx="1816544" cy="2560320"/>
            </a:xfrm>
          </p:grpSpPr>
          <p:sp>
            <p:nvSpPr>
              <p:cNvPr id="22" name="Arrow: Chevron 21">
                <a:extLst>
                  <a:ext uri="{FF2B5EF4-FFF2-40B4-BE49-F238E27FC236}">
                    <a16:creationId xmlns:a16="http://schemas.microsoft.com/office/drawing/2014/main" id="{80763D4F-CD34-D408-EE00-328EE8575857}"/>
                  </a:ext>
                </a:extLst>
              </p:cNvPr>
              <p:cNvSpPr/>
              <p:nvPr/>
            </p:nvSpPr>
            <p:spPr>
              <a:xfrm>
                <a:off x="118703" y="1938533"/>
                <a:ext cx="1816544" cy="2560320"/>
              </a:xfrm>
              <a:prstGeom prst="chevron">
                <a:avLst>
                  <a:gd name="adj" fmla="val 35118"/>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E63FCC46-C8A4-31EC-76A4-EFC99321681D}"/>
                  </a:ext>
                </a:extLst>
              </p:cNvPr>
              <p:cNvSpPr txBox="1"/>
              <p:nvPr/>
            </p:nvSpPr>
            <p:spPr>
              <a:xfrm>
                <a:off x="661921" y="2807264"/>
                <a:ext cx="1231079" cy="794429"/>
              </a:xfrm>
              <a:prstGeom prst="rect">
                <a:avLst/>
              </a:prstGeom>
              <a:noFill/>
            </p:spPr>
            <p:txBody>
              <a:bodyPr wrap="square" lIns="91440" tIns="45720" rIns="91440" bIns="45720" rtlCol="0" anchor="t">
                <a:spAutoFit/>
              </a:bodyPr>
              <a:lstStyle/>
              <a:p>
                <a:pPr algn="ctr"/>
                <a:r>
                  <a:rPr lang="en-US" b="1" i="0">
                    <a:solidFill>
                      <a:schemeClr val="bg1"/>
                    </a:solidFill>
                    <a:effectLst/>
                    <a:latin typeface="+mj-lt"/>
                  </a:rPr>
                  <a:t>☑ </a:t>
                </a:r>
                <a:r>
                  <a:rPr lang="en-US" b="1">
                    <a:solidFill>
                      <a:schemeClr val="bg1"/>
                    </a:solidFill>
                    <a:latin typeface="+mj-lt"/>
                  </a:rPr>
                  <a:t>Solar</a:t>
                </a:r>
              </a:p>
              <a:p>
                <a:pPr algn="ctr"/>
                <a:r>
                  <a:rPr lang="en-US" b="1">
                    <a:solidFill>
                      <a:schemeClr val="bg1"/>
                    </a:solidFill>
                    <a:latin typeface="+mj-lt"/>
                  </a:rPr>
                  <a:t>Statement</a:t>
                </a:r>
              </a:p>
              <a:p>
                <a:pPr algn="ctr"/>
                <a:r>
                  <a:rPr lang="en-US" b="1">
                    <a:solidFill>
                      <a:schemeClr val="bg1"/>
                    </a:solidFill>
                    <a:latin typeface="+mj-lt"/>
                  </a:rPr>
                  <a:t>Submitted</a:t>
                </a:r>
              </a:p>
            </p:txBody>
          </p:sp>
        </p:grpSp>
        <p:sp>
          <p:nvSpPr>
            <p:cNvPr id="26" name="TextBox 25">
              <a:extLst>
                <a:ext uri="{FF2B5EF4-FFF2-40B4-BE49-F238E27FC236}">
                  <a16:creationId xmlns:a16="http://schemas.microsoft.com/office/drawing/2014/main" id="{BDBED507-D1D6-7B5F-7C78-72385BFDEA58}"/>
                </a:ext>
              </a:extLst>
            </p:cNvPr>
            <p:cNvSpPr txBox="1"/>
            <p:nvPr/>
          </p:nvSpPr>
          <p:spPr>
            <a:xfrm>
              <a:off x="2062568" y="4228583"/>
              <a:ext cx="1156086" cy="369332"/>
            </a:xfrm>
            <a:prstGeom prst="rect">
              <a:avLst/>
            </a:prstGeom>
            <a:noFill/>
          </p:spPr>
          <p:txBody>
            <a:bodyPr wrap="none" rtlCol="0">
              <a:spAutoFit/>
            </a:bodyPr>
            <a:lstStyle/>
            <a:p>
              <a:r>
                <a:rPr lang="en-US">
                  <a:solidFill>
                    <a:schemeClr val="bg1"/>
                  </a:solidFill>
                </a:rPr>
                <a:t>10/25/23</a:t>
              </a:r>
            </a:p>
          </p:txBody>
        </p:sp>
      </p:grpSp>
      <p:sp>
        <p:nvSpPr>
          <p:cNvPr id="30" name="TextBox 29">
            <a:extLst>
              <a:ext uri="{FF2B5EF4-FFF2-40B4-BE49-F238E27FC236}">
                <a16:creationId xmlns:a16="http://schemas.microsoft.com/office/drawing/2014/main" id="{E7F35254-22C3-A787-D37D-852FE0E8A67C}"/>
              </a:ext>
            </a:extLst>
          </p:cNvPr>
          <p:cNvSpPr txBox="1"/>
          <p:nvPr/>
        </p:nvSpPr>
        <p:spPr>
          <a:xfrm>
            <a:off x="3580193" y="2011171"/>
            <a:ext cx="2765951" cy="646331"/>
          </a:xfrm>
          <a:prstGeom prst="rect">
            <a:avLst/>
          </a:prstGeom>
          <a:noFill/>
        </p:spPr>
        <p:txBody>
          <a:bodyPr wrap="square" lIns="91440" tIns="45720" rIns="91440" bIns="45720" rtlCol="0" anchor="t">
            <a:spAutoFit/>
          </a:bodyPr>
          <a:lstStyle/>
          <a:p>
            <a:pPr algn="ctr"/>
            <a:r>
              <a:rPr lang="en-US" b="1">
                <a:solidFill>
                  <a:schemeClr val="bg1"/>
                </a:solidFill>
              </a:rPr>
              <a:t>Remaining Criteria &amp; Prerequisites</a:t>
            </a:r>
          </a:p>
        </p:txBody>
      </p:sp>
      <p:sp>
        <p:nvSpPr>
          <p:cNvPr id="33" name="TextBox 32">
            <a:extLst>
              <a:ext uri="{FF2B5EF4-FFF2-40B4-BE49-F238E27FC236}">
                <a16:creationId xmlns:a16="http://schemas.microsoft.com/office/drawing/2014/main" id="{D56CE4A6-A416-DD63-73E0-379EDF9919D2}"/>
              </a:ext>
            </a:extLst>
          </p:cNvPr>
          <p:cNvSpPr txBox="1"/>
          <p:nvPr/>
        </p:nvSpPr>
        <p:spPr>
          <a:xfrm>
            <a:off x="7165733" y="4252711"/>
            <a:ext cx="1661032" cy="369332"/>
          </a:xfrm>
          <a:prstGeom prst="rect">
            <a:avLst/>
          </a:prstGeom>
          <a:noFill/>
        </p:spPr>
        <p:txBody>
          <a:bodyPr wrap="none" rtlCol="0">
            <a:spAutoFit/>
          </a:bodyPr>
          <a:lstStyle/>
          <a:p>
            <a:r>
              <a:rPr lang="en-US"/>
              <a:t>January 2024</a:t>
            </a:r>
          </a:p>
        </p:txBody>
      </p:sp>
      <p:sp>
        <p:nvSpPr>
          <p:cNvPr id="3" name="Slide Number Placeholder 2">
            <a:extLst>
              <a:ext uri="{FF2B5EF4-FFF2-40B4-BE49-F238E27FC236}">
                <a16:creationId xmlns:a16="http://schemas.microsoft.com/office/drawing/2014/main" id="{18D3CB35-2403-E8C0-B070-4275913882CD}"/>
              </a:ext>
            </a:extLst>
          </p:cNvPr>
          <p:cNvSpPr txBox="1">
            <a:spLocks/>
          </p:cNvSpPr>
          <p:nvPr/>
        </p:nvSpPr>
        <p:spPr bwMode="gray">
          <a:xfrm>
            <a:off x="7764406" y="198287"/>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pPr/>
              <a:t>5</a:t>
            </a:fld>
            <a:endParaRPr lang="en-US"/>
          </a:p>
        </p:txBody>
      </p:sp>
    </p:spTree>
    <p:extLst>
      <p:ext uri="{BB962C8B-B14F-4D97-AF65-F5344CB8AC3E}">
        <p14:creationId xmlns:p14="http://schemas.microsoft.com/office/powerpoint/2010/main" val="3181651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87900" y="640588"/>
            <a:ext cx="8368200" cy="686100"/>
          </a:xfrm>
          <a:prstGeom prst="rect">
            <a:avLst/>
          </a:prstGeom>
        </p:spPr>
        <p:txBody>
          <a:bodyPr spcFirstLastPara="1" wrap="square" lIns="91425" tIns="91425" rIns="91425" bIns="91425" anchor="b" anchorCtr="0">
            <a:normAutofit/>
          </a:bodyPr>
          <a:lstStyle/>
          <a:p>
            <a:r>
              <a:rPr lang="en"/>
              <a:t>SolSmart’s Zoning Code Analysis</a:t>
            </a:r>
            <a:endParaRPr lang="en-US"/>
          </a:p>
        </p:txBody>
      </p:sp>
      <p:sp>
        <p:nvSpPr>
          <p:cNvPr id="86" name="Google Shape;86;p16"/>
          <p:cNvSpPr txBox="1">
            <a:spLocks noGrp="1"/>
          </p:cNvSpPr>
          <p:nvPr>
            <p:ph type="body" idx="1"/>
          </p:nvPr>
        </p:nvSpPr>
        <p:spPr>
          <a:xfrm>
            <a:off x="290932" y="1751285"/>
            <a:ext cx="8562136" cy="3210391"/>
          </a:xfrm>
          <a:prstGeom prst="rect">
            <a:avLst/>
          </a:prstGeom>
        </p:spPr>
        <p:txBody>
          <a:bodyPr spcFirstLastPara="1" wrap="square" lIns="91425" tIns="91425" rIns="91425" bIns="91425" anchor="t" anchorCtr="0">
            <a:noAutofit/>
          </a:bodyPr>
          <a:lstStyle/>
          <a:p>
            <a:pPr marL="342900">
              <a:spcAft>
                <a:spcPts val="1200"/>
              </a:spcAft>
              <a:buFont typeface="Arial" panose="020B0604020202020204" pitchFamily="34" charset="0"/>
              <a:buChar char="•"/>
            </a:pPr>
            <a:r>
              <a:rPr lang="en-US" sz="2400"/>
              <a:t>Nantucket’s code was assessed for </a:t>
            </a:r>
            <a:r>
              <a:rPr lang="en-US" sz="2400">
                <a:latin typeface="Century Gothic"/>
                <a:cs typeface="Calibri"/>
              </a:rPr>
              <a:t>best practices, possible barriers and gaps related to solar installation. </a:t>
            </a:r>
          </a:p>
          <a:p>
            <a:pPr marL="342900">
              <a:spcAft>
                <a:spcPts val="1200"/>
              </a:spcAft>
              <a:buFont typeface="Arial" panose="020B0604020202020204" pitchFamily="34" charset="0"/>
              <a:buChar char="•"/>
            </a:pPr>
            <a:r>
              <a:rPr lang="en-US" sz="2400" dirty="0">
                <a:latin typeface="Century Gothic"/>
                <a:cs typeface="Calibri"/>
              </a:rPr>
              <a:t>Eight recommendations were provided to:</a:t>
            </a:r>
          </a:p>
          <a:p>
            <a:pPr marL="800100" lvl="1">
              <a:spcAft>
                <a:spcPts val="1200"/>
              </a:spcAft>
              <a:buSzPts val="1800"/>
              <a:buFont typeface="Courier New" panose="020B0604020202020204" pitchFamily="34" charset="0"/>
              <a:buChar char="o"/>
            </a:pPr>
            <a:r>
              <a:rPr lang="en-US" sz="2000" dirty="0">
                <a:latin typeface="Century Gothic"/>
                <a:cs typeface="Calibri"/>
              </a:rPr>
              <a:t>Improve transparency of processes</a:t>
            </a:r>
          </a:p>
          <a:p>
            <a:pPr marL="800100" lvl="1">
              <a:spcAft>
                <a:spcPts val="1200"/>
              </a:spcAft>
              <a:buSzPts val="1800"/>
              <a:buFont typeface="Courier New" panose="020B0604020202020204" pitchFamily="34" charset="0"/>
              <a:buChar char="o"/>
            </a:pPr>
            <a:r>
              <a:rPr lang="en-US" sz="2000" dirty="0">
                <a:latin typeface="Century Gothic"/>
                <a:cs typeface="Calibri"/>
              </a:rPr>
              <a:t>Clarify development standards </a:t>
            </a:r>
          </a:p>
          <a:p>
            <a:pPr marL="800100" lvl="1">
              <a:spcAft>
                <a:spcPts val="1200"/>
              </a:spcAft>
              <a:buSzPts val="1800"/>
              <a:buFont typeface="Courier New" panose="020B0604020202020204" pitchFamily="34" charset="0"/>
              <a:buChar char="o"/>
            </a:pPr>
            <a:r>
              <a:rPr lang="en-US" sz="2000" dirty="0">
                <a:latin typeface="Century Gothic"/>
                <a:cs typeface="Calibri"/>
              </a:rPr>
              <a:t>Enhance the locally-compliant solar market</a:t>
            </a:r>
          </a:p>
        </p:txBody>
      </p:sp>
      <p:sp>
        <p:nvSpPr>
          <p:cNvPr id="4" name="Slide Number Placeholder 3">
            <a:extLst>
              <a:ext uri="{FF2B5EF4-FFF2-40B4-BE49-F238E27FC236}">
                <a16:creationId xmlns:a16="http://schemas.microsoft.com/office/drawing/2014/main" id="{AB299882-AEC3-9429-0E7E-CD1970B4E83F}"/>
              </a:ext>
            </a:extLst>
          </p:cNvPr>
          <p:cNvSpPr>
            <a:spLocks noGrp="1"/>
          </p:cNvSpPr>
          <p:nvPr>
            <p:ph type="sldNum" idx="12"/>
          </p:nvPr>
        </p:nvSpPr>
        <p:spPr>
          <a:xfrm>
            <a:off x="11092732" y="4372075"/>
            <a:ext cx="430087" cy="307336"/>
          </a:xfrm>
        </p:spPr>
        <p:txBody>
          <a:bodyPr>
            <a:normAutofit fontScale="47500" lnSpcReduction="20000"/>
          </a:bodyPr>
          <a:lstStyle/>
          <a:p>
            <a:fld id="{00000000-1234-1234-1234-123412341234}" type="slidenum">
              <a:rPr lang="en"/>
              <a:t>6</a:t>
            </a:fld>
            <a:endParaRPr lang="en-US"/>
          </a:p>
        </p:txBody>
      </p:sp>
      <p:sp>
        <p:nvSpPr>
          <p:cNvPr id="6" name="Slide Number Placeholder 2">
            <a:extLst>
              <a:ext uri="{FF2B5EF4-FFF2-40B4-BE49-F238E27FC236}">
                <a16:creationId xmlns:a16="http://schemas.microsoft.com/office/drawing/2014/main" id="{E012E602-E3C4-A6F9-6560-0291E9EA7562}"/>
              </a:ext>
            </a:extLst>
          </p:cNvPr>
          <p:cNvSpPr txBox="1">
            <a:spLocks/>
          </p:cNvSpPr>
          <p:nvPr/>
        </p:nvSpPr>
        <p:spPr bwMode="gray">
          <a:xfrm>
            <a:off x="7764406" y="188918"/>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pPr/>
              <a:t>6</a:t>
            </a:fld>
            <a:endParaRPr lang="en-US"/>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prstGeom prst="rect">
            <a:avLst/>
          </a:prstGeom>
        </p:spPr>
        <p:txBody>
          <a:bodyPr spcFirstLastPara="1" vert="horz" lIns="91440" tIns="45720" rIns="91440" bIns="45720" rtlCol="0" anchor="ctr" anchorCtr="0">
            <a:noAutofit/>
          </a:bodyPr>
          <a:lstStyle/>
          <a:p>
            <a:pPr defTabSz="457200"/>
            <a:r>
              <a:rPr lang="en-US" sz="3000">
                <a:solidFill>
                  <a:srgbClr val="EBEBEB"/>
                </a:solidFill>
              </a:rPr>
              <a:t>Zoning Bylaw Recommendations</a:t>
            </a:r>
          </a:p>
        </p:txBody>
      </p:sp>
      <p:graphicFrame>
        <p:nvGraphicFramePr>
          <p:cNvPr id="165" name="Google Shape;109;p19">
            <a:extLst>
              <a:ext uri="{FF2B5EF4-FFF2-40B4-BE49-F238E27FC236}">
                <a16:creationId xmlns:a16="http://schemas.microsoft.com/office/drawing/2014/main" id="{9DC19AFC-1AB8-12A2-888D-B30F28D5E9E4}"/>
              </a:ext>
            </a:extLst>
          </p:cNvPr>
          <p:cNvGraphicFramePr>
            <a:graphicFrameLocks noGrp="1"/>
          </p:cNvGraphicFramePr>
          <p:nvPr>
            <p:ph sz="half" idx="2"/>
            <p:extLst>
              <p:ext uri="{D42A27DB-BD31-4B8C-83A1-F6EECF244321}">
                <p14:modId xmlns:p14="http://schemas.microsoft.com/office/powerpoint/2010/main" val="3393706433"/>
              </p:ext>
            </p:extLst>
          </p:nvPr>
        </p:nvGraphicFramePr>
        <p:xfrm>
          <a:off x="200891" y="1898265"/>
          <a:ext cx="8742218" cy="302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tar: 5 Points 1">
            <a:extLst>
              <a:ext uri="{FF2B5EF4-FFF2-40B4-BE49-F238E27FC236}">
                <a16:creationId xmlns:a16="http://schemas.microsoft.com/office/drawing/2014/main" id="{03729FBC-79DF-71BB-CF3E-8D41A950FBE6}"/>
              </a:ext>
            </a:extLst>
          </p:cNvPr>
          <p:cNvSpPr/>
          <p:nvPr/>
        </p:nvSpPr>
        <p:spPr>
          <a:xfrm>
            <a:off x="41565" y="3283529"/>
            <a:ext cx="401783" cy="401783"/>
          </a:xfrm>
          <a:prstGeom prst="star5">
            <a:avLst>
              <a:gd name="adj" fmla="val 31333"/>
              <a:gd name="hf" fmla="val 105146"/>
              <a:gd name="vf" fmla="val 110557"/>
            </a:avLst>
          </a:prstGeom>
          <a:solidFill>
            <a:srgbClr val="FFD700"/>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3445E17-164A-FDD9-7349-9F0A83802087}"/>
              </a:ext>
            </a:extLst>
          </p:cNvPr>
          <p:cNvSpPr txBox="1">
            <a:spLocks/>
          </p:cNvSpPr>
          <p:nvPr/>
        </p:nvSpPr>
        <p:spPr bwMode="gray">
          <a:xfrm>
            <a:off x="7764406" y="198287"/>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pPr/>
              <a:t>7</a:t>
            </a:fld>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5">
                                            <p:graphicEl>
                                              <a:dgm id="{3545E09E-E9F0-4AB2-BEF6-1AD0776AA0C9}"/>
                                            </p:graphicEl>
                                          </p:spTgt>
                                        </p:tgtEl>
                                        <p:attrNameLst>
                                          <p:attrName>style.visibility</p:attrName>
                                        </p:attrNameLst>
                                      </p:cBhvr>
                                      <p:to>
                                        <p:strVal val="visible"/>
                                      </p:to>
                                    </p:set>
                                    <p:anim calcmode="lin" valueType="num">
                                      <p:cBhvr additive="base">
                                        <p:cTn id="7" dur="500" fill="hold"/>
                                        <p:tgtEl>
                                          <p:spTgt spid="165">
                                            <p:graphicEl>
                                              <a:dgm id="{3545E09E-E9F0-4AB2-BEF6-1AD0776AA0C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5">
                                            <p:graphicEl>
                                              <a:dgm id="{3545E09E-E9F0-4AB2-BEF6-1AD0776AA0C9}"/>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5">
                                            <p:graphicEl>
                                              <a:dgm id="{68D73EA9-AD29-44AA-A6F0-E274927E9CE1}"/>
                                            </p:graphicEl>
                                          </p:spTgt>
                                        </p:tgtEl>
                                        <p:attrNameLst>
                                          <p:attrName>style.visibility</p:attrName>
                                        </p:attrNameLst>
                                      </p:cBhvr>
                                      <p:to>
                                        <p:strVal val="visible"/>
                                      </p:to>
                                    </p:set>
                                    <p:anim calcmode="lin" valueType="num">
                                      <p:cBhvr additive="base">
                                        <p:cTn id="11" dur="500" fill="hold"/>
                                        <p:tgtEl>
                                          <p:spTgt spid="165">
                                            <p:graphicEl>
                                              <a:dgm id="{68D73EA9-AD29-44AA-A6F0-E274927E9CE1}"/>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5">
                                            <p:graphicEl>
                                              <a:dgm id="{68D73EA9-AD29-44AA-A6F0-E274927E9CE1}"/>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5">
                                            <p:graphicEl>
                                              <a:dgm id="{60A36926-C413-4A94-AAE8-92E65B371A2A}"/>
                                            </p:graphicEl>
                                          </p:spTgt>
                                        </p:tgtEl>
                                        <p:attrNameLst>
                                          <p:attrName>style.visibility</p:attrName>
                                        </p:attrNameLst>
                                      </p:cBhvr>
                                      <p:to>
                                        <p:strVal val="visible"/>
                                      </p:to>
                                    </p:set>
                                    <p:anim calcmode="lin" valueType="num">
                                      <p:cBhvr additive="base">
                                        <p:cTn id="15" dur="500" fill="hold"/>
                                        <p:tgtEl>
                                          <p:spTgt spid="165">
                                            <p:graphicEl>
                                              <a:dgm id="{60A36926-C413-4A94-AAE8-92E65B371A2A}"/>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5">
                                            <p:graphicEl>
                                              <a:dgm id="{60A36926-C413-4A94-AAE8-92E65B371A2A}"/>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5">
                                            <p:graphicEl>
                                              <a:dgm id="{3E2B4800-1A04-48D9-9641-DE577AD142F8}"/>
                                            </p:graphicEl>
                                          </p:spTgt>
                                        </p:tgtEl>
                                        <p:attrNameLst>
                                          <p:attrName>style.visibility</p:attrName>
                                        </p:attrNameLst>
                                      </p:cBhvr>
                                      <p:to>
                                        <p:strVal val="visible"/>
                                      </p:to>
                                    </p:set>
                                    <p:anim calcmode="lin" valueType="num">
                                      <p:cBhvr additive="base">
                                        <p:cTn id="21" dur="500" fill="hold"/>
                                        <p:tgtEl>
                                          <p:spTgt spid="165">
                                            <p:graphicEl>
                                              <a:dgm id="{3E2B4800-1A04-48D9-9641-DE577AD142F8}"/>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5">
                                            <p:graphicEl>
                                              <a:dgm id="{3E2B4800-1A04-48D9-9641-DE577AD142F8}"/>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65">
                                            <p:graphicEl>
                                              <a:dgm id="{AEB94ADC-0DB2-4B0C-AE4D-CB6DB5A6AD40}"/>
                                            </p:graphicEl>
                                          </p:spTgt>
                                        </p:tgtEl>
                                        <p:attrNameLst>
                                          <p:attrName>style.visibility</p:attrName>
                                        </p:attrNameLst>
                                      </p:cBhvr>
                                      <p:to>
                                        <p:strVal val="visible"/>
                                      </p:to>
                                    </p:set>
                                    <p:anim calcmode="lin" valueType="num">
                                      <p:cBhvr additive="base">
                                        <p:cTn id="27" dur="500" fill="hold"/>
                                        <p:tgtEl>
                                          <p:spTgt spid="165">
                                            <p:graphicEl>
                                              <a:dgm id="{AEB94ADC-0DB2-4B0C-AE4D-CB6DB5A6AD4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5">
                                            <p:graphicEl>
                                              <a:dgm id="{AEB94ADC-0DB2-4B0C-AE4D-CB6DB5A6AD4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65">
                                            <p:graphicEl>
                                              <a:dgm id="{25A890C7-4F41-480D-BFB8-223967BC18D5}"/>
                                            </p:graphicEl>
                                          </p:spTgt>
                                        </p:tgtEl>
                                        <p:attrNameLst>
                                          <p:attrName>style.visibility</p:attrName>
                                        </p:attrNameLst>
                                      </p:cBhvr>
                                      <p:to>
                                        <p:strVal val="visible"/>
                                      </p:to>
                                    </p:set>
                                    <p:anim calcmode="lin" valueType="num">
                                      <p:cBhvr additive="base">
                                        <p:cTn id="31" dur="500" fill="hold"/>
                                        <p:tgtEl>
                                          <p:spTgt spid="165">
                                            <p:graphicEl>
                                              <a:dgm id="{25A890C7-4F41-480D-BFB8-223967BC18D5}"/>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5">
                                            <p:graphicEl>
                                              <a:dgm id="{25A890C7-4F41-480D-BFB8-223967BC18D5}"/>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65">
                                            <p:graphicEl>
                                              <a:dgm id="{170A8A3B-3A45-434A-85AE-E1CAFB094150}"/>
                                            </p:graphicEl>
                                          </p:spTgt>
                                        </p:tgtEl>
                                        <p:attrNameLst>
                                          <p:attrName>style.visibility</p:attrName>
                                        </p:attrNameLst>
                                      </p:cBhvr>
                                      <p:to>
                                        <p:strVal val="visible"/>
                                      </p:to>
                                    </p:set>
                                    <p:anim calcmode="lin" valueType="num">
                                      <p:cBhvr additive="base">
                                        <p:cTn id="35" dur="500" fill="hold"/>
                                        <p:tgtEl>
                                          <p:spTgt spid="165">
                                            <p:graphicEl>
                                              <a:dgm id="{170A8A3B-3A45-434A-85AE-E1CAFB094150}"/>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65">
                                            <p:graphicEl>
                                              <a:dgm id="{170A8A3B-3A45-434A-85AE-E1CAFB094150}"/>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5">
                                            <p:graphicEl>
                                              <a:dgm id="{2BD6F28F-FEB9-4253-A5AC-B491B677B06B}"/>
                                            </p:graphicEl>
                                          </p:spTgt>
                                        </p:tgtEl>
                                        <p:attrNameLst>
                                          <p:attrName>style.visibility</p:attrName>
                                        </p:attrNameLst>
                                      </p:cBhvr>
                                      <p:to>
                                        <p:strVal val="visible"/>
                                      </p:to>
                                    </p:set>
                                    <p:anim calcmode="lin" valueType="num">
                                      <p:cBhvr additive="base">
                                        <p:cTn id="41" dur="500" fill="hold"/>
                                        <p:tgtEl>
                                          <p:spTgt spid="165">
                                            <p:graphicEl>
                                              <a:dgm id="{2BD6F28F-FEB9-4253-A5AC-B491B677B06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65">
                                            <p:graphicEl>
                                              <a:dgm id="{2BD6F28F-FEB9-4253-A5AC-B491B677B06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65">
                                            <p:graphicEl>
                                              <a:dgm id="{52CF093D-0105-4F58-B2A3-D633601BCFD6}"/>
                                            </p:graphicEl>
                                          </p:spTgt>
                                        </p:tgtEl>
                                        <p:attrNameLst>
                                          <p:attrName>style.visibility</p:attrName>
                                        </p:attrNameLst>
                                      </p:cBhvr>
                                      <p:to>
                                        <p:strVal val="visible"/>
                                      </p:to>
                                    </p:set>
                                    <p:anim calcmode="lin" valueType="num">
                                      <p:cBhvr additive="base">
                                        <p:cTn id="47" dur="500" fill="hold"/>
                                        <p:tgtEl>
                                          <p:spTgt spid="165">
                                            <p:graphicEl>
                                              <a:dgm id="{52CF093D-0105-4F58-B2A3-D633601BCFD6}"/>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5">
                                            <p:graphicEl>
                                              <a:dgm id="{52CF093D-0105-4F58-B2A3-D633601BCFD6}"/>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65">
                                            <p:graphicEl>
                                              <a:dgm id="{2CBD0550-42C7-4051-B4AC-E40AE5FD6732}"/>
                                            </p:graphicEl>
                                          </p:spTgt>
                                        </p:tgtEl>
                                        <p:attrNameLst>
                                          <p:attrName>style.visibility</p:attrName>
                                        </p:attrNameLst>
                                      </p:cBhvr>
                                      <p:to>
                                        <p:strVal val="visible"/>
                                      </p:to>
                                    </p:set>
                                    <p:anim calcmode="lin" valueType="num">
                                      <p:cBhvr additive="base">
                                        <p:cTn id="51" dur="500" fill="hold"/>
                                        <p:tgtEl>
                                          <p:spTgt spid="165">
                                            <p:graphicEl>
                                              <a:dgm id="{2CBD0550-42C7-4051-B4AC-E40AE5FD6732}"/>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65">
                                            <p:graphicEl>
                                              <a:dgm id="{2CBD0550-42C7-4051-B4AC-E40AE5FD6732}"/>
                                            </p:graphic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65">
                                            <p:graphicEl>
                                              <a:dgm id="{4D3545E6-7E57-4348-B5E5-3B8B4313C56B}"/>
                                            </p:graphicEl>
                                          </p:spTgt>
                                        </p:tgtEl>
                                        <p:attrNameLst>
                                          <p:attrName>style.visibility</p:attrName>
                                        </p:attrNameLst>
                                      </p:cBhvr>
                                      <p:to>
                                        <p:strVal val="visible"/>
                                      </p:to>
                                    </p:set>
                                    <p:anim calcmode="lin" valueType="num">
                                      <p:cBhvr additive="base">
                                        <p:cTn id="55" dur="500" fill="hold"/>
                                        <p:tgtEl>
                                          <p:spTgt spid="165">
                                            <p:graphicEl>
                                              <a:dgm id="{4D3545E6-7E57-4348-B5E5-3B8B4313C56B}"/>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65">
                                            <p:graphicEl>
                                              <a:dgm id="{4D3545E6-7E57-4348-B5E5-3B8B4313C56B}"/>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65">
                                            <p:graphicEl>
                                              <a:dgm id="{6CA80E4B-DF8C-4AD5-B5FD-5B30A42EB774}"/>
                                            </p:graphicEl>
                                          </p:spTgt>
                                        </p:tgtEl>
                                        <p:attrNameLst>
                                          <p:attrName>style.visibility</p:attrName>
                                        </p:attrNameLst>
                                      </p:cBhvr>
                                      <p:to>
                                        <p:strVal val="visible"/>
                                      </p:to>
                                    </p:set>
                                    <p:anim calcmode="lin" valueType="num">
                                      <p:cBhvr additive="base">
                                        <p:cTn id="61" dur="500" fill="hold"/>
                                        <p:tgtEl>
                                          <p:spTgt spid="165">
                                            <p:graphicEl>
                                              <a:dgm id="{6CA80E4B-DF8C-4AD5-B5FD-5B30A42EB774}"/>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65">
                                            <p:graphicEl>
                                              <a:dgm id="{6CA80E4B-DF8C-4AD5-B5FD-5B30A42EB774}"/>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ppt_w</p:attrName>
                                        </p:attrNameLst>
                                      </p:cBhvr>
                                      <p:tavLst>
                                        <p:tav tm="0" fmla="#ppt_w*sin(2.5*pi*$)">
                                          <p:val>
                                            <p:fltVal val="0"/>
                                          </p:val>
                                        </p:tav>
                                        <p:tav tm="100000">
                                          <p:val>
                                            <p:fltVal val="1"/>
                                          </p:val>
                                        </p:tav>
                                      </p:tavLst>
                                    </p:anim>
                                    <p:anim calcmode="lin" valueType="num">
                                      <p:cBhvr>
                                        <p:cTn id="6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165">
                                            <p:graphicEl>
                                              <a:dgm id="{B556C056-4B52-4170-856F-1ED32176F4AE}"/>
                                            </p:graphicEl>
                                          </p:spTgt>
                                        </p:tgtEl>
                                        <p:attrNameLst>
                                          <p:attrName>style.visibility</p:attrName>
                                        </p:attrNameLst>
                                      </p:cBhvr>
                                      <p:to>
                                        <p:strVal val="visible"/>
                                      </p:to>
                                    </p:set>
                                    <p:anim calcmode="lin" valueType="num">
                                      <p:cBhvr additive="base">
                                        <p:cTn id="74" dur="500" fill="hold"/>
                                        <p:tgtEl>
                                          <p:spTgt spid="165">
                                            <p:graphicEl>
                                              <a:dgm id="{B556C056-4B52-4170-856F-1ED32176F4AE}"/>
                                            </p:graphic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165">
                                            <p:graphicEl>
                                              <a:dgm id="{B556C056-4B52-4170-856F-1ED32176F4AE}"/>
                                            </p:graphicEl>
                                          </p:spTgt>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65">
                                            <p:graphicEl>
                                              <a:dgm id="{CD1B0005-6867-44E5-9389-E746EDEEC24B}"/>
                                            </p:graphicEl>
                                          </p:spTgt>
                                        </p:tgtEl>
                                        <p:attrNameLst>
                                          <p:attrName>style.visibility</p:attrName>
                                        </p:attrNameLst>
                                      </p:cBhvr>
                                      <p:to>
                                        <p:strVal val="visible"/>
                                      </p:to>
                                    </p:set>
                                    <p:anim calcmode="lin" valueType="num">
                                      <p:cBhvr additive="base">
                                        <p:cTn id="78" dur="500" fill="hold"/>
                                        <p:tgtEl>
                                          <p:spTgt spid="165">
                                            <p:graphicEl>
                                              <a:dgm id="{CD1B0005-6867-44E5-9389-E746EDEEC24B}"/>
                                            </p:graphic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165">
                                            <p:graphicEl>
                                              <a:dgm id="{CD1B0005-6867-44E5-9389-E746EDEEC24B}"/>
                                            </p:graphicEl>
                                          </p:spTgt>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65">
                                            <p:graphicEl>
                                              <a:dgm id="{E7B58556-7D67-48D1-9EBD-DC6706930C4B}"/>
                                            </p:graphicEl>
                                          </p:spTgt>
                                        </p:tgtEl>
                                        <p:attrNameLst>
                                          <p:attrName>style.visibility</p:attrName>
                                        </p:attrNameLst>
                                      </p:cBhvr>
                                      <p:to>
                                        <p:strVal val="visible"/>
                                      </p:to>
                                    </p:set>
                                    <p:anim calcmode="lin" valueType="num">
                                      <p:cBhvr additive="base">
                                        <p:cTn id="82" dur="500" fill="hold"/>
                                        <p:tgtEl>
                                          <p:spTgt spid="165">
                                            <p:graphicEl>
                                              <a:dgm id="{E7B58556-7D67-48D1-9EBD-DC6706930C4B}"/>
                                            </p:graphic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165">
                                            <p:graphicEl>
                                              <a:dgm id="{E7B58556-7D67-48D1-9EBD-DC6706930C4B}"/>
                                            </p:graphic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165">
                                            <p:graphicEl>
                                              <a:dgm id="{E3C8E4BC-A1EA-4665-A612-8F86664A4F4B}"/>
                                            </p:graphicEl>
                                          </p:spTgt>
                                        </p:tgtEl>
                                        <p:attrNameLst>
                                          <p:attrName>style.visibility</p:attrName>
                                        </p:attrNameLst>
                                      </p:cBhvr>
                                      <p:to>
                                        <p:strVal val="visible"/>
                                      </p:to>
                                    </p:set>
                                    <p:anim calcmode="lin" valueType="num">
                                      <p:cBhvr additive="base">
                                        <p:cTn id="88" dur="500" fill="hold"/>
                                        <p:tgtEl>
                                          <p:spTgt spid="165">
                                            <p:graphicEl>
                                              <a:dgm id="{E3C8E4BC-A1EA-4665-A612-8F86664A4F4B}"/>
                                            </p:graphicEl>
                                          </p:spTgt>
                                        </p:tgtEl>
                                        <p:attrNameLst>
                                          <p:attrName>ppt_x</p:attrName>
                                        </p:attrNameLst>
                                      </p:cBhvr>
                                      <p:tavLst>
                                        <p:tav tm="0">
                                          <p:val>
                                            <p:strVal val="1+#ppt_w/2"/>
                                          </p:val>
                                        </p:tav>
                                        <p:tav tm="100000">
                                          <p:val>
                                            <p:strVal val="#ppt_x"/>
                                          </p:val>
                                        </p:tav>
                                      </p:tavLst>
                                    </p:anim>
                                    <p:anim calcmode="lin" valueType="num">
                                      <p:cBhvr additive="base">
                                        <p:cTn id="89" dur="500" fill="hold"/>
                                        <p:tgtEl>
                                          <p:spTgt spid="165">
                                            <p:graphicEl>
                                              <a:dgm id="{E3C8E4BC-A1EA-4665-A612-8F86664A4F4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5" grpId="0" uiExpand="1">
        <p:bldSub>
          <a:bldDgm bld="one"/>
        </p:bldSub>
      </p:bldGraphic>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prstGeom prst="rect">
            <a:avLst/>
          </a:prstGeom>
        </p:spPr>
        <p:txBody>
          <a:bodyPr spcFirstLastPara="1" vert="horz" lIns="91440" tIns="45720" rIns="91440" bIns="45720" rtlCol="0" anchor="ctr" anchorCtr="0">
            <a:noAutofit/>
          </a:bodyPr>
          <a:lstStyle/>
          <a:p>
            <a:pPr defTabSz="457200"/>
            <a:r>
              <a:rPr lang="en-US" sz="3000">
                <a:solidFill>
                  <a:srgbClr val="EBEBEB"/>
                </a:solidFill>
              </a:rPr>
              <a:t>Zoning Bylaw Recommendations</a:t>
            </a:r>
          </a:p>
        </p:txBody>
      </p:sp>
      <p:graphicFrame>
        <p:nvGraphicFramePr>
          <p:cNvPr id="165" name="Google Shape;109;p19">
            <a:extLst>
              <a:ext uri="{FF2B5EF4-FFF2-40B4-BE49-F238E27FC236}">
                <a16:creationId xmlns:a16="http://schemas.microsoft.com/office/drawing/2014/main" id="{9DC19AFC-1AB8-12A2-888D-B30F28D5E9E4}"/>
              </a:ext>
            </a:extLst>
          </p:cNvPr>
          <p:cNvGraphicFramePr>
            <a:graphicFrameLocks noGrp="1"/>
          </p:cNvGraphicFramePr>
          <p:nvPr>
            <p:ph idx="1"/>
            <p:extLst>
              <p:ext uri="{D42A27DB-BD31-4B8C-83A1-F6EECF244321}">
                <p14:modId xmlns:p14="http://schemas.microsoft.com/office/powerpoint/2010/main" val="1783858769"/>
              </p:ext>
            </p:extLst>
          </p:nvPr>
        </p:nvGraphicFramePr>
        <p:xfrm>
          <a:off x="530369" y="1792323"/>
          <a:ext cx="8083262" cy="3129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2">
            <a:extLst>
              <a:ext uri="{FF2B5EF4-FFF2-40B4-BE49-F238E27FC236}">
                <a16:creationId xmlns:a16="http://schemas.microsoft.com/office/drawing/2014/main" id="{5E46806B-23DB-4096-9B6F-BE263B035891}"/>
              </a:ext>
            </a:extLst>
          </p:cNvPr>
          <p:cNvSpPr txBox="1">
            <a:spLocks/>
          </p:cNvSpPr>
          <p:nvPr/>
        </p:nvSpPr>
        <p:spPr bwMode="gray">
          <a:xfrm>
            <a:off x="7764406" y="198287"/>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pPr/>
              <a:t>8</a:t>
            </a:fld>
            <a:endParaRPr lang="en-US"/>
          </a:p>
        </p:txBody>
      </p:sp>
    </p:spTree>
    <p:extLst>
      <p:ext uri="{BB962C8B-B14F-4D97-AF65-F5344CB8AC3E}">
        <p14:creationId xmlns:p14="http://schemas.microsoft.com/office/powerpoint/2010/main" val="26557673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5">
                                            <p:graphicEl>
                                              <a:dgm id="{2CBD0550-42C7-4051-B4AC-E40AE5FD6732}"/>
                                            </p:graphicEl>
                                          </p:spTgt>
                                        </p:tgtEl>
                                        <p:attrNameLst>
                                          <p:attrName>style.visibility</p:attrName>
                                        </p:attrNameLst>
                                      </p:cBhvr>
                                      <p:to>
                                        <p:strVal val="visible"/>
                                      </p:to>
                                    </p:set>
                                    <p:anim calcmode="lin" valueType="num">
                                      <p:cBhvr additive="base">
                                        <p:cTn id="7" dur="500" fill="hold"/>
                                        <p:tgtEl>
                                          <p:spTgt spid="165">
                                            <p:graphicEl>
                                              <a:dgm id="{2CBD0550-42C7-4051-B4AC-E40AE5FD673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5">
                                            <p:graphicEl>
                                              <a:dgm id="{2CBD0550-42C7-4051-B4AC-E40AE5FD673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5">
                                            <p:graphicEl>
                                              <a:dgm id="{52CF093D-0105-4F58-B2A3-D633601BCFD6}"/>
                                            </p:graphicEl>
                                          </p:spTgt>
                                        </p:tgtEl>
                                        <p:attrNameLst>
                                          <p:attrName>style.visibility</p:attrName>
                                        </p:attrNameLst>
                                      </p:cBhvr>
                                      <p:to>
                                        <p:strVal val="visible"/>
                                      </p:to>
                                    </p:set>
                                    <p:anim calcmode="lin" valueType="num">
                                      <p:cBhvr additive="base">
                                        <p:cTn id="11" dur="500" fill="hold"/>
                                        <p:tgtEl>
                                          <p:spTgt spid="165">
                                            <p:graphicEl>
                                              <a:dgm id="{52CF093D-0105-4F58-B2A3-D633601BCFD6}"/>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5">
                                            <p:graphicEl>
                                              <a:dgm id="{52CF093D-0105-4F58-B2A3-D633601BCFD6}"/>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5">
                                            <p:graphicEl>
                                              <a:dgm id="{4D3545E6-7E57-4348-B5E5-3B8B4313C56B}"/>
                                            </p:graphicEl>
                                          </p:spTgt>
                                        </p:tgtEl>
                                        <p:attrNameLst>
                                          <p:attrName>style.visibility</p:attrName>
                                        </p:attrNameLst>
                                      </p:cBhvr>
                                      <p:to>
                                        <p:strVal val="visible"/>
                                      </p:to>
                                    </p:set>
                                    <p:anim calcmode="lin" valueType="num">
                                      <p:cBhvr additive="base">
                                        <p:cTn id="15" dur="500" fill="hold"/>
                                        <p:tgtEl>
                                          <p:spTgt spid="165">
                                            <p:graphicEl>
                                              <a:dgm id="{4D3545E6-7E57-4348-B5E5-3B8B4313C56B}"/>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5">
                                            <p:graphicEl>
                                              <a:dgm id="{4D3545E6-7E57-4348-B5E5-3B8B4313C56B}"/>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5">
                                            <p:graphicEl>
                                              <a:dgm id="{D9DFC4F4-245D-4C00-B324-42495AB7FF95}"/>
                                            </p:graphicEl>
                                          </p:spTgt>
                                        </p:tgtEl>
                                        <p:attrNameLst>
                                          <p:attrName>style.visibility</p:attrName>
                                        </p:attrNameLst>
                                      </p:cBhvr>
                                      <p:to>
                                        <p:strVal val="visible"/>
                                      </p:to>
                                    </p:set>
                                    <p:anim calcmode="lin" valueType="num">
                                      <p:cBhvr additive="base">
                                        <p:cTn id="21" dur="500" fill="hold"/>
                                        <p:tgtEl>
                                          <p:spTgt spid="165">
                                            <p:graphicEl>
                                              <a:dgm id="{D9DFC4F4-245D-4C00-B324-42495AB7FF95}"/>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5">
                                            <p:graphicEl>
                                              <a:dgm id="{D9DFC4F4-245D-4C00-B324-42495AB7FF95}"/>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65">
                                            <p:graphicEl>
                                              <a:dgm id="{738DBF76-06B6-4BFA-BE92-A7BA382ED169}"/>
                                            </p:graphicEl>
                                          </p:spTgt>
                                        </p:tgtEl>
                                        <p:attrNameLst>
                                          <p:attrName>style.visibility</p:attrName>
                                        </p:attrNameLst>
                                      </p:cBhvr>
                                      <p:to>
                                        <p:strVal val="visible"/>
                                      </p:to>
                                    </p:set>
                                    <p:anim calcmode="lin" valueType="num">
                                      <p:cBhvr additive="base">
                                        <p:cTn id="27" dur="500" fill="hold"/>
                                        <p:tgtEl>
                                          <p:spTgt spid="165">
                                            <p:graphicEl>
                                              <a:dgm id="{738DBF76-06B6-4BFA-BE92-A7BA382ED169}"/>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5">
                                            <p:graphicEl>
                                              <a:dgm id="{738DBF76-06B6-4BFA-BE92-A7BA382ED169}"/>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65">
                                            <p:graphicEl>
                                              <a:dgm id="{CAD52483-CB0B-4217-BEC3-EBF83C02D6B8}"/>
                                            </p:graphicEl>
                                          </p:spTgt>
                                        </p:tgtEl>
                                        <p:attrNameLst>
                                          <p:attrName>style.visibility</p:attrName>
                                        </p:attrNameLst>
                                      </p:cBhvr>
                                      <p:to>
                                        <p:strVal val="visible"/>
                                      </p:to>
                                    </p:set>
                                    <p:anim calcmode="lin" valueType="num">
                                      <p:cBhvr additive="base">
                                        <p:cTn id="31" dur="500" fill="hold"/>
                                        <p:tgtEl>
                                          <p:spTgt spid="165">
                                            <p:graphicEl>
                                              <a:dgm id="{CAD52483-CB0B-4217-BEC3-EBF83C02D6B8}"/>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5">
                                            <p:graphicEl>
                                              <a:dgm id="{CAD52483-CB0B-4217-BEC3-EBF83C02D6B8}"/>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65">
                                            <p:graphicEl>
                                              <a:dgm id="{307A28E5-85BC-4EE9-937F-7113DF432B50}"/>
                                            </p:graphicEl>
                                          </p:spTgt>
                                        </p:tgtEl>
                                        <p:attrNameLst>
                                          <p:attrName>style.visibility</p:attrName>
                                        </p:attrNameLst>
                                      </p:cBhvr>
                                      <p:to>
                                        <p:strVal val="visible"/>
                                      </p:to>
                                    </p:set>
                                    <p:anim calcmode="lin" valueType="num">
                                      <p:cBhvr additive="base">
                                        <p:cTn id="35" dur="500" fill="hold"/>
                                        <p:tgtEl>
                                          <p:spTgt spid="165">
                                            <p:graphicEl>
                                              <a:dgm id="{307A28E5-85BC-4EE9-937F-7113DF432B50}"/>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65">
                                            <p:graphicEl>
                                              <a:dgm id="{307A28E5-85BC-4EE9-937F-7113DF432B50}"/>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5">
                                            <p:graphicEl>
                                              <a:dgm id="{C43D3D11-88D7-46B5-96E2-11D10F9CC640}"/>
                                            </p:graphicEl>
                                          </p:spTgt>
                                        </p:tgtEl>
                                        <p:attrNameLst>
                                          <p:attrName>style.visibility</p:attrName>
                                        </p:attrNameLst>
                                      </p:cBhvr>
                                      <p:to>
                                        <p:strVal val="visible"/>
                                      </p:to>
                                    </p:set>
                                    <p:anim calcmode="lin" valueType="num">
                                      <p:cBhvr additive="base">
                                        <p:cTn id="41" dur="500" fill="hold"/>
                                        <p:tgtEl>
                                          <p:spTgt spid="165">
                                            <p:graphicEl>
                                              <a:dgm id="{C43D3D11-88D7-46B5-96E2-11D10F9CC640}"/>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65">
                                            <p:graphicEl>
                                              <a:dgm id="{C43D3D11-88D7-46B5-96E2-11D10F9CC640}"/>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65">
                                            <p:graphicEl>
                                              <a:dgm id="{AB60DCEF-F15D-42FE-A9E5-C566E99C09D9}"/>
                                            </p:graphicEl>
                                          </p:spTgt>
                                        </p:tgtEl>
                                        <p:attrNameLst>
                                          <p:attrName>style.visibility</p:attrName>
                                        </p:attrNameLst>
                                      </p:cBhvr>
                                      <p:to>
                                        <p:strVal val="visible"/>
                                      </p:to>
                                    </p:set>
                                    <p:anim calcmode="lin" valueType="num">
                                      <p:cBhvr additive="base">
                                        <p:cTn id="47" dur="500" fill="hold"/>
                                        <p:tgtEl>
                                          <p:spTgt spid="165">
                                            <p:graphicEl>
                                              <a:dgm id="{AB60DCEF-F15D-42FE-A9E5-C566E99C09D9}"/>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5">
                                            <p:graphicEl>
                                              <a:dgm id="{AB60DCEF-F15D-42FE-A9E5-C566E99C09D9}"/>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65">
                                            <p:graphicEl>
                                              <a:dgm id="{2F0AA523-D6E3-483E-8DF3-84A18A83F911}"/>
                                            </p:graphicEl>
                                          </p:spTgt>
                                        </p:tgtEl>
                                        <p:attrNameLst>
                                          <p:attrName>style.visibility</p:attrName>
                                        </p:attrNameLst>
                                      </p:cBhvr>
                                      <p:to>
                                        <p:strVal val="visible"/>
                                      </p:to>
                                    </p:set>
                                    <p:anim calcmode="lin" valueType="num">
                                      <p:cBhvr additive="base">
                                        <p:cTn id="51" dur="500" fill="hold"/>
                                        <p:tgtEl>
                                          <p:spTgt spid="165">
                                            <p:graphicEl>
                                              <a:dgm id="{2F0AA523-D6E3-483E-8DF3-84A18A83F911}"/>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65">
                                            <p:graphicEl>
                                              <a:dgm id="{2F0AA523-D6E3-483E-8DF3-84A18A83F911}"/>
                                            </p:graphic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65">
                                            <p:graphicEl>
                                              <a:dgm id="{146F558B-1433-465C-AFB6-0E1537C863D8}"/>
                                            </p:graphicEl>
                                          </p:spTgt>
                                        </p:tgtEl>
                                        <p:attrNameLst>
                                          <p:attrName>style.visibility</p:attrName>
                                        </p:attrNameLst>
                                      </p:cBhvr>
                                      <p:to>
                                        <p:strVal val="visible"/>
                                      </p:to>
                                    </p:set>
                                    <p:anim calcmode="lin" valueType="num">
                                      <p:cBhvr additive="base">
                                        <p:cTn id="55" dur="500" fill="hold"/>
                                        <p:tgtEl>
                                          <p:spTgt spid="165">
                                            <p:graphicEl>
                                              <a:dgm id="{146F558B-1433-465C-AFB6-0E1537C863D8}"/>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65">
                                            <p:graphicEl>
                                              <a:dgm id="{146F558B-1433-465C-AFB6-0E1537C863D8}"/>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65">
                                            <p:graphicEl>
                                              <a:dgm id="{BB53CDB7-A716-4765-8DEB-A28B2173555F}"/>
                                            </p:graphicEl>
                                          </p:spTgt>
                                        </p:tgtEl>
                                        <p:attrNameLst>
                                          <p:attrName>style.visibility</p:attrName>
                                        </p:attrNameLst>
                                      </p:cBhvr>
                                      <p:to>
                                        <p:strVal val="visible"/>
                                      </p:to>
                                    </p:set>
                                    <p:anim calcmode="lin" valueType="num">
                                      <p:cBhvr additive="base">
                                        <p:cTn id="61" dur="500" fill="hold"/>
                                        <p:tgtEl>
                                          <p:spTgt spid="165">
                                            <p:graphicEl>
                                              <a:dgm id="{BB53CDB7-A716-4765-8DEB-A28B2173555F}"/>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65">
                                            <p:graphicEl>
                                              <a:dgm id="{BB53CDB7-A716-4765-8DEB-A28B2173555F}"/>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65">
                                            <p:graphicEl>
                                              <a:dgm id="{CD1B0005-6867-44E5-9389-E746EDEEC24B}"/>
                                            </p:graphicEl>
                                          </p:spTgt>
                                        </p:tgtEl>
                                        <p:attrNameLst>
                                          <p:attrName>style.visibility</p:attrName>
                                        </p:attrNameLst>
                                      </p:cBhvr>
                                      <p:to>
                                        <p:strVal val="visible"/>
                                      </p:to>
                                    </p:set>
                                    <p:anim calcmode="lin" valueType="num">
                                      <p:cBhvr additive="base">
                                        <p:cTn id="67" dur="500" fill="hold"/>
                                        <p:tgtEl>
                                          <p:spTgt spid="165">
                                            <p:graphicEl>
                                              <a:dgm id="{CD1B0005-6867-44E5-9389-E746EDEEC24B}"/>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65">
                                            <p:graphicEl>
                                              <a:dgm id="{CD1B0005-6867-44E5-9389-E746EDEEC24B}"/>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65">
                                            <p:graphicEl>
                                              <a:dgm id="{B556C056-4B52-4170-856F-1ED32176F4AE}"/>
                                            </p:graphicEl>
                                          </p:spTgt>
                                        </p:tgtEl>
                                        <p:attrNameLst>
                                          <p:attrName>style.visibility</p:attrName>
                                        </p:attrNameLst>
                                      </p:cBhvr>
                                      <p:to>
                                        <p:strVal val="visible"/>
                                      </p:to>
                                    </p:set>
                                    <p:anim calcmode="lin" valueType="num">
                                      <p:cBhvr additive="base">
                                        <p:cTn id="71" dur="500" fill="hold"/>
                                        <p:tgtEl>
                                          <p:spTgt spid="165">
                                            <p:graphicEl>
                                              <a:dgm id="{B556C056-4B52-4170-856F-1ED32176F4AE}"/>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65">
                                            <p:graphicEl>
                                              <a:dgm id="{B556C056-4B52-4170-856F-1ED32176F4AE}"/>
                                            </p:graphic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65">
                                            <p:graphicEl>
                                              <a:dgm id="{E7B58556-7D67-48D1-9EBD-DC6706930C4B}"/>
                                            </p:graphicEl>
                                          </p:spTgt>
                                        </p:tgtEl>
                                        <p:attrNameLst>
                                          <p:attrName>style.visibility</p:attrName>
                                        </p:attrNameLst>
                                      </p:cBhvr>
                                      <p:to>
                                        <p:strVal val="visible"/>
                                      </p:to>
                                    </p:set>
                                    <p:anim calcmode="lin" valueType="num">
                                      <p:cBhvr additive="base">
                                        <p:cTn id="75" dur="500" fill="hold"/>
                                        <p:tgtEl>
                                          <p:spTgt spid="165">
                                            <p:graphicEl>
                                              <a:dgm id="{E7B58556-7D67-48D1-9EBD-DC6706930C4B}"/>
                                            </p:graphic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65">
                                            <p:graphicEl>
                                              <a:dgm id="{E7B58556-7D67-48D1-9EBD-DC6706930C4B}"/>
                                            </p:graphic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165">
                                            <p:graphicEl>
                                              <a:dgm id="{6B18C587-A635-4417-8664-62658FDC4B6C}"/>
                                            </p:graphicEl>
                                          </p:spTgt>
                                        </p:tgtEl>
                                        <p:attrNameLst>
                                          <p:attrName>style.visibility</p:attrName>
                                        </p:attrNameLst>
                                      </p:cBhvr>
                                      <p:to>
                                        <p:strVal val="visible"/>
                                      </p:to>
                                    </p:set>
                                    <p:anim calcmode="lin" valueType="num">
                                      <p:cBhvr additive="base">
                                        <p:cTn id="81" dur="500" fill="hold"/>
                                        <p:tgtEl>
                                          <p:spTgt spid="165">
                                            <p:graphicEl>
                                              <a:dgm id="{6B18C587-A635-4417-8664-62658FDC4B6C}"/>
                                            </p:graphic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165">
                                            <p:graphicEl>
                                              <a:dgm id="{6B18C587-A635-4417-8664-62658FDC4B6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67F4-1A14-7100-65C3-8E8038EF1380}"/>
              </a:ext>
            </a:extLst>
          </p:cNvPr>
          <p:cNvSpPr>
            <a:spLocks noGrp="1"/>
          </p:cNvSpPr>
          <p:nvPr>
            <p:ph type="title"/>
          </p:nvPr>
        </p:nvSpPr>
        <p:spPr/>
        <p:txBody>
          <a:bodyPr/>
          <a:lstStyle/>
          <a:p>
            <a:r>
              <a:rPr lang="en-US"/>
              <a:t>Nantucket’s Codified Best Practices</a:t>
            </a:r>
          </a:p>
        </p:txBody>
      </p:sp>
      <p:sp>
        <p:nvSpPr>
          <p:cNvPr id="3" name="Content Placeholder 2">
            <a:extLst>
              <a:ext uri="{FF2B5EF4-FFF2-40B4-BE49-F238E27FC236}">
                <a16:creationId xmlns:a16="http://schemas.microsoft.com/office/drawing/2014/main" id="{22A945CC-66E4-40E4-5B38-EE5449C5726C}"/>
              </a:ext>
            </a:extLst>
          </p:cNvPr>
          <p:cNvSpPr>
            <a:spLocks noGrp="1"/>
          </p:cNvSpPr>
          <p:nvPr>
            <p:ph idx="1"/>
          </p:nvPr>
        </p:nvSpPr>
        <p:spPr>
          <a:xfrm>
            <a:off x="866216" y="1952625"/>
            <a:ext cx="6619244" cy="2696747"/>
          </a:xfrm>
        </p:spPr>
        <p:txBody>
          <a:bodyPr>
            <a:normAutofit/>
          </a:bodyPr>
          <a:lstStyle/>
          <a:p>
            <a:r>
              <a:rPr lang="en-US" sz="1800">
                <a:solidFill>
                  <a:schemeClr val="tx1"/>
                </a:solidFill>
              </a:rPr>
              <a:t>(§ 139-12) - Solar Energy Overlay District (SEOD) (p. 6-7)</a:t>
            </a:r>
          </a:p>
          <a:p>
            <a:pPr lvl="1"/>
            <a:r>
              <a:rPr lang="en-US" sz="1600">
                <a:solidFill>
                  <a:schemeClr val="tx1"/>
                </a:solidFill>
              </a:rPr>
              <a:t>Adopted at 2019 ATM as prerequisite for Nantucket’s Green Communities designation, which was achieved in Feb 2020.</a:t>
            </a:r>
          </a:p>
          <a:p>
            <a:pPr lvl="1"/>
            <a:r>
              <a:rPr lang="en-US" sz="1600">
                <a:solidFill>
                  <a:schemeClr val="tx1"/>
                </a:solidFill>
              </a:rPr>
              <a:t>Allows primary-use solar by right </a:t>
            </a:r>
            <a:r>
              <a:rPr lang="en-US" sz="1000">
                <a:solidFill>
                  <a:schemeClr val="tx1"/>
                </a:solidFill>
              </a:rPr>
              <a:t>(p. 6-7)</a:t>
            </a:r>
          </a:p>
          <a:p>
            <a:pPr lvl="1"/>
            <a:r>
              <a:rPr lang="en-US" sz="1600">
                <a:solidFill>
                  <a:schemeClr val="tx1"/>
                </a:solidFill>
              </a:rPr>
              <a:t>§ 139-17 – Solar energy facilities in the SEOD permitted to exceed 32’ height limitation</a:t>
            </a:r>
          </a:p>
          <a:p>
            <a:pPr lvl="1"/>
            <a:endParaRPr lang="en-US" sz="1000">
              <a:solidFill>
                <a:schemeClr val="tx1"/>
              </a:solidFill>
            </a:endParaRPr>
          </a:p>
          <a:p>
            <a:r>
              <a:rPr lang="en-US" sz="1800">
                <a:solidFill>
                  <a:schemeClr val="tx1"/>
                </a:solidFill>
              </a:rPr>
              <a:t>No barriers to solar development in the code (p. 8-10)</a:t>
            </a:r>
          </a:p>
        </p:txBody>
      </p:sp>
      <p:sp>
        <p:nvSpPr>
          <p:cNvPr id="6" name="Slide Number Placeholder 2">
            <a:extLst>
              <a:ext uri="{FF2B5EF4-FFF2-40B4-BE49-F238E27FC236}">
                <a16:creationId xmlns:a16="http://schemas.microsoft.com/office/drawing/2014/main" id="{64F43965-1118-36B8-8CC5-02AA9D624A5E}"/>
              </a:ext>
            </a:extLst>
          </p:cNvPr>
          <p:cNvSpPr txBox="1">
            <a:spLocks/>
          </p:cNvSpPr>
          <p:nvPr/>
        </p:nvSpPr>
        <p:spPr bwMode="gray">
          <a:xfrm>
            <a:off x="7764406" y="198287"/>
            <a:ext cx="628649" cy="575765"/>
          </a:xfrm>
          <a:prstGeom prst="rect">
            <a:avLst/>
          </a:prstGeom>
        </p:spPr>
        <p:txBody>
          <a:bodyPr spcFirstLastPara="1" vert="horz" wrap="square" lIns="91425" tIns="91425" rIns="91425" bIns="91425" rtlCol="0" anchor="ctr" anchorCtr="0">
            <a:normAutofit/>
          </a:bodyPr>
          <a:lstStyle>
            <a:defPPr>
              <a:defRPr lang="en-US"/>
            </a:defPPr>
            <a:lvl1pPr marL="0" lvl="0" algn="ctr" defTabSz="457200" rtl="0" eaLnBrk="1" latinLnBrk="0" hangingPunct="1">
              <a:buNone/>
              <a:defRPr sz="2100" b="0" i="0" kern="1200">
                <a:solidFill>
                  <a:schemeClr val="bg1"/>
                </a:solidFill>
                <a:latin typeface="+mn-lt"/>
                <a:ea typeface="+mn-ea"/>
                <a:cs typeface="+mn-cs"/>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smtClean="0"/>
              <a:pPr/>
              <a:t>9</a:t>
            </a:fld>
            <a:endParaRPr lang="en-US"/>
          </a:p>
        </p:txBody>
      </p:sp>
    </p:spTree>
    <p:extLst>
      <p:ext uri="{BB962C8B-B14F-4D97-AF65-F5344CB8AC3E}">
        <p14:creationId xmlns:p14="http://schemas.microsoft.com/office/powerpoint/2010/main" val="2294255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Nantucket">
      <a:dk1>
        <a:sysClr val="windowText" lastClr="000000"/>
      </a:dk1>
      <a:lt1>
        <a:sysClr val="window" lastClr="FFFFFF"/>
      </a:lt1>
      <a:dk2>
        <a:srgbClr val="2E4C6C"/>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F4AB715CD7D348B9EB6F7EE0CE87AF" ma:contentTypeVersion="10" ma:contentTypeDescription="Create a new document." ma:contentTypeScope="" ma:versionID="8677ec4ba4054f816b3c15173df9b7c0">
  <xsd:schema xmlns:xsd="http://www.w3.org/2001/XMLSchema" xmlns:xs="http://www.w3.org/2001/XMLSchema" xmlns:p="http://schemas.microsoft.com/office/2006/metadata/properties" xmlns:ns3="30ef2084-6849-4126-9791-ab34764d2fef" xmlns:ns4="e03c5b87-ca02-4129-8389-a748bad21db9" targetNamespace="http://schemas.microsoft.com/office/2006/metadata/properties" ma:root="true" ma:fieldsID="859d987c4cad8d0f1bad1da18883979a" ns3:_="" ns4:_="">
    <xsd:import namespace="30ef2084-6849-4126-9791-ab34764d2fef"/>
    <xsd:import namespace="e03c5b87-ca02-4129-8389-a748bad21db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f2084-6849-4126-9791-ab34764d2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3c5b87-ca02-4129-8389-a748bad21d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0ef2084-6849-4126-9791-ab34764d2fef" xsi:nil="true"/>
  </documentManagement>
</p:properties>
</file>

<file path=customXml/itemProps1.xml><?xml version="1.0" encoding="utf-8"?>
<ds:datastoreItem xmlns:ds="http://schemas.openxmlformats.org/officeDocument/2006/customXml" ds:itemID="{ADFBDA4F-9A1B-41D8-B27C-7DC2D83E20F7}">
  <ds:schemaRefs>
    <ds:schemaRef ds:uri="http://schemas.microsoft.com/sharepoint/v3/contenttype/forms"/>
  </ds:schemaRefs>
</ds:datastoreItem>
</file>

<file path=customXml/itemProps2.xml><?xml version="1.0" encoding="utf-8"?>
<ds:datastoreItem xmlns:ds="http://schemas.openxmlformats.org/officeDocument/2006/customXml" ds:itemID="{AC65D662-1D89-46A4-BD5F-E5B4C26CEBBB}">
  <ds:schemaRefs>
    <ds:schemaRef ds:uri="30ef2084-6849-4126-9791-ab34764d2fef"/>
    <ds:schemaRef ds:uri="e03c5b87-ca02-4129-8389-a748bad21d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064D4C-E236-4060-8C14-8E9A9A205C56}">
  <ds:schemaRefs>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30ef2084-6849-4126-9791-ab34764d2fef"/>
    <ds:schemaRef ds:uri="http://schemas.openxmlformats.org/package/2006/metadata/core-properties"/>
    <ds:schemaRef ds:uri="http://schemas.microsoft.com/office/infopath/2007/PartnerControls"/>
    <ds:schemaRef ds:uri="e03c5b87-ca02-4129-8389-a748bad21db9"/>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1755</Words>
  <Application>Microsoft Office PowerPoint</Application>
  <PresentationFormat>On-screen Show (16:9)</PresentationFormat>
  <Paragraphs>174</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Wingdings 3</vt:lpstr>
      <vt:lpstr>Arial</vt:lpstr>
      <vt:lpstr>SourceSansPro</vt:lpstr>
      <vt:lpstr>Century Gothic</vt:lpstr>
      <vt:lpstr>Roboto</vt:lpstr>
      <vt:lpstr>Times New Roman</vt:lpstr>
      <vt:lpstr>Courier New</vt:lpstr>
      <vt:lpstr>Ion Boardroom</vt:lpstr>
      <vt:lpstr>SolSmart Zoning Review</vt:lpstr>
      <vt:lpstr>SolSmart is a national program that recognizes municipalities that have demonstrated solar leadership.</vt:lpstr>
      <vt:lpstr>PowerPoint Presentation</vt:lpstr>
      <vt:lpstr>Nantucket is a Solar Leader</vt:lpstr>
      <vt:lpstr>Roadmap to Silver Designation</vt:lpstr>
      <vt:lpstr>SolSmart’s Zoning Code Analysis</vt:lpstr>
      <vt:lpstr>Zoning Bylaw Recommendations</vt:lpstr>
      <vt:lpstr>Zoning Bylaw Recommendations</vt:lpstr>
      <vt:lpstr>Nantucket’s Codified Best Practices</vt:lpstr>
      <vt:lpstr>Next Steps</vt:lpstr>
      <vt:lpstr>Conclusion</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SolSmart Zoning Review</dc:title>
  <dc:creator>Furry Combat Wombat</dc:creator>
  <cp:lastModifiedBy>Reid, Alana</cp:lastModifiedBy>
  <cp:revision>1</cp:revision>
  <dcterms:modified xsi:type="dcterms:W3CDTF">2023-12-13T22:13:33Z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0x0101003BF4AB715CD7D348B9EB6F7EE0CE87AF</vt:lpwstr>
  </property>
</Properties>
</file>