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Robot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2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nderopolis.org/wp-content/uploads/2016/06/Beached_Whale_Featured_xl_20426341_(Custom).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(L) Hi everyone, we are the US Coast Guard group and Im Lauren Hilliard, …, and researched methods to minimize commercial vessel generated marine acoustic pollution.</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187b1d57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187b1d57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
            </a:r>
            <a:endParaRPr/>
          </a:p>
          <a:p>
            <a:pPr marL="0" lvl="0" indent="0" algn="l" rtl="0">
              <a:spcBef>
                <a:spcPts val="0"/>
              </a:spcBef>
              <a:spcAft>
                <a:spcPts val="0"/>
              </a:spcAft>
              <a:buNone/>
            </a:pPr>
            <a:r>
              <a:rPr lang="en"/>
              <a:t> While the effects of acoustic pollution on mammals are reasonably well acknowledged, what is less well known is that it can have similar effects on a large number of non-mammal species, including fish and shellfish.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29939402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29939402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 (Dave) Particularly intense sound can cause direct physical injury to all kinds of animals. Ears are naturally susceptible, but so are other sensory organs such as the hair cells on a fish’s lateral lines. Fish with large swim bladders located close to sensory organs can be particularly susceptible. And in all types of animals sex cells such as eggs can be damaged which, while not directly harmful to the animal, can cause future damage to the species overall.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29939402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29939402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 (Dave) Even in cases where an animal isn’t directly injured, intense sound can cause animals to behave in ways that are hazardous to their own health. Some animals may beach themselves in an attempt to avoid a sound source. They may also dive to unsafe depths. In this case even if the pressure doesn’t harm them, they may suffer the Bends upon returning to normal depths. Or they may simply swim away from significant feeding or breeding grounds and become lost.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208f9e9b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208f9e9b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 (Dave) One complicating issue is that sound is not contained to the area where it is produced, in part due to a mechanism called the Deep Sound Channel. As depth increases, the speed of sound in water decreases due to decreasing temperature, up to a point where rising pressure causes it to start increasing again. Due to the mechanics of waves, a slower wave loses less energy as it travels, and so travels farther. These effects combine to form a channel spanning the entire ocean along which sounds which reach it can travel much farther than they would otherwise. More concerningly, whales use this channel for long range communication, so any sound which does enter it will be delivered directly to their ears.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2bf0f1ef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2bf0f1ef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(grace)</a:t>
            </a:r>
            <a:endParaRPr/>
          </a:p>
          <a:p>
            <a:pPr marL="0" lvl="0" indent="0" algn="l" rtl="0">
              <a:spcBef>
                <a:spcPts val="0"/>
              </a:spcBef>
              <a:spcAft>
                <a:spcPts val="0"/>
              </a:spcAft>
              <a:buNone/>
            </a:pPr>
            <a:endParaRPr/>
          </a:p>
          <a:p>
            <a:pPr marL="0" lvl="0" indent="0" algn="l" rtl="0">
              <a:spcBef>
                <a:spcPts val="0"/>
              </a:spcBef>
              <a:spcAft>
                <a:spcPts val="0"/>
              </a:spcAft>
              <a:buNone/>
            </a:pPr>
            <a:r>
              <a:rPr lang="en"/>
              <a:t>As you can see here, Sound intensity increases with small, medium and heavy vessels.</a:t>
            </a:r>
            <a:endParaRPr/>
          </a:p>
          <a:p>
            <a:pPr marL="0" lvl="0" indent="0" algn="l" rtl="0">
              <a:spcBef>
                <a:spcPts val="0"/>
              </a:spcBef>
              <a:spcAft>
                <a:spcPts val="0"/>
              </a:spcAft>
              <a:buNone/>
            </a:pPr>
            <a:r>
              <a:rPr lang="en"/>
              <a:t>The loudest whale communicates between 155 - 188 dB, but their maximum only 6 dB higher than heavy ships, and their minimum is completely drowned out by the smallest vessels.  </a:t>
            </a:r>
            <a:endParaRPr/>
          </a:p>
          <a:p>
            <a:pPr marL="0" lvl="0" indent="0" algn="l" rtl="0">
              <a:spcBef>
                <a:spcPts val="0"/>
              </a:spcBef>
              <a:spcAft>
                <a:spcPts val="0"/>
              </a:spcAft>
              <a:buNone/>
            </a:pPr>
            <a:endParaRPr/>
          </a:p>
          <a:p>
            <a:pPr marL="0" lvl="0" indent="0" algn="l" rtl="0">
              <a:spcBef>
                <a:spcPts val="0"/>
              </a:spcBef>
              <a:spcAft>
                <a:spcPts val="0"/>
              </a:spcAft>
              <a:buNone/>
            </a:pPr>
            <a:r>
              <a:rPr lang="en"/>
              <a:t>sound waves travel three times faster in liquids, making all this noise reverberate across the oceans.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0fea3ea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0fea3ea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a:p>
            <a:pPr marL="0" lvl="0" indent="0" algn="l" rtl="0">
              <a:spcBef>
                <a:spcPts val="0"/>
              </a:spcBef>
              <a:spcAft>
                <a:spcPts val="0"/>
              </a:spcAft>
              <a:buNone/>
            </a:pPr>
            <a:endParaRPr/>
          </a:p>
          <a:p>
            <a:pPr marL="0" lvl="0" indent="0" algn="l" rtl="0">
              <a:spcBef>
                <a:spcPts val="0"/>
              </a:spcBef>
              <a:spcAft>
                <a:spcPts val="0"/>
              </a:spcAft>
              <a:buNone/>
            </a:pPr>
            <a:r>
              <a:rPr lang="en"/>
              <a:t>It was important for us to have a good understanding of the regulations and policies that exist for noise and other types of pollution </a:t>
            </a:r>
            <a:endParaRPr/>
          </a:p>
          <a:p>
            <a:pPr marL="0" lvl="0" indent="0" algn="l" rtl="0">
              <a:spcBef>
                <a:spcPts val="0"/>
              </a:spcBef>
              <a:spcAft>
                <a:spcPts val="0"/>
              </a:spcAft>
              <a:buNone/>
            </a:pPr>
            <a:endParaRPr/>
          </a:p>
          <a:p>
            <a:pPr marL="0" lvl="0" indent="0" algn="l" rtl="0">
              <a:spcBef>
                <a:spcPts val="0"/>
              </a:spcBef>
              <a:spcAft>
                <a:spcPts val="0"/>
              </a:spcAft>
              <a:buNone/>
            </a:pPr>
            <a:r>
              <a:rPr lang="en"/>
              <a:t>because we will be working closely with national and federal organizations that are working to reduce noise pollution.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20b96f176_3_1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20b96f176_3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a:p>
            <a:pPr marL="0" lvl="0" indent="0" algn="l" rtl="0">
              <a:spcBef>
                <a:spcPts val="0"/>
              </a:spcBef>
              <a:spcAft>
                <a:spcPts val="0"/>
              </a:spcAft>
              <a:buNone/>
            </a:pPr>
            <a:endParaRPr/>
          </a:p>
          <a:p>
            <a:pPr marL="0" lvl="0" indent="0" algn="l" rtl="0">
              <a:spcBef>
                <a:spcPts val="0"/>
              </a:spcBef>
              <a:spcAft>
                <a:spcPts val="0"/>
              </a:spcAft>
              <a:buNone/>
            </a:pPr>
            <a:r>
              <a:rPr lang="en"/>
              <a:t>Talk about current stand point of noise pollution</a:t>
            </a:r>
            <a:endParaRPr/>
          </a:p>
          <a:p>
            <a:pPr marL="0" lvl="0" indent="0" algn="l" rtl="0">
              <a:spcBef>
                <a:spcPts val="0"/>
              </a:spcBef>
              <a:spcAft>
                <a:spcPts val="0"/>
              </a:spcAft>
              <a:buNone/>
            </a:pPr>
            <a:endParaRPr/>
          </a:p>
          <a:p>
            <a:pPr marL="0" lvl="0" indent="0" algn="l" rtl="0">
              <a:spcBef>
                <a:spcPts val="0"/>
              </a:spcBef>
              <a:spcAft>
                <a:spcPts val="0"/>
              </a:spcAft>
              <a:buNone/>
            </a:pPr>
            <a:r>
              <a:rPr lang="en"/>
              <a:t>All of these organizations work closely to conduct studies and produce data which they can then use to form guidelines and regulations protecting marine life from noise pollution</a:t>
            </a:r>
            <a:endParaRPr/>
          </a:p>
          <a:p>
            <a:pPr marL="0" lvl="0" indent="0" algn="l" rtl="0">
              <a:spcBef>
                <a:spcPts val="0"/>
              </a:spcBef>
              <a:spcAft>
                <a:spcPts val="0"/>
              </a:spcAft>
              <a:buNone/>
            </a:pPr>
            <a:endParaRPr/>
          </a:p>
          <a:p>
            <a:pPr marL="0" lvl="0" indent="0" algn="l" rtl="0">
              <a:spcBef>
                <a:spcPts val="0"/>
              </a:spcBef>
              <a:spcAft>
                <a:spcPts val="0"/>
              </a:spcAft>
              <a:buNone/>
            </a:pPr>
            <a:r>
              <a:rPr lang="en"/>
              <a:t>NOAA supplies much of the technical data regarding the effects of marine acoustic pollution, while the IMO uses this data to help produce non-mandatory guidelines that ship designers and crew members can follow to reduce ship noise. The Coast guard promote these guidelines since they are a member state of the IMO</a:t>
            </a:r>
            <a:endParaRPr/>
          </a:p>
          <a:p>
            <a:pPr marL="0" lvl="0" indent="0" algn="l" rtl="0">
              <a:spcBef>
                <a:spcPts val="0"/>
              </a:spcBef>
              <a:spcAft>
                <a:spcPts val="0"/>
              </a:spcAft>
              <a:buNone/>
            </a:pPr>
            <a:endParaRPr/>
          </a:p>
          <a:p>
            <a:pPr marL="0" lvl="0" indent="0" algn="l" rtl="0">
              <a:spcBef>
                <a:spcPts val="0"/>
              </a:spcBef>
              <a:spcAft>
                <a:spcPts val="0"/>
              </a:spcAft>
              <a:buNone/>
            </a:pPr>
            <a:r>
              <a:rPr lang="en"/>
              <a:t>Major contributors to underwater acoustic pollution research are:</a:t>
            </a:r>
            <a:endParaRPr/>
          </a:p>
          <a:p>
            <a:pPr marL="0" lvl="0" indent="0" algn="l" rtl="0">
              <a:spcBef>
                <a:spcPts val="0"/>
              </a:spcBef>
              <a:spcAft>
                <a:spcPts val="0"/>
              </a:spcAft>
              <a:buNone/>
            </a:pPr>
            <a:endParaRPr/>
          </a:p>
          <a:p>
            <a:pPr marL="0" lvl="0" indent="0" algn="l" rtl="0">
              <a:spcBef>
                <a:spcPts val="0"/>
              </a:spcBef>
              <a:spcAft>
                <a:spcPts val="0"/>
              </a:spcAft>
              <a:buNone/>
            </a:pPr>
            <a:r>
              <a:rPr lang="en"/>
              <a:t>National Oceanic and Atmospheric Administration (NOAA): The Ocean Noise Strategy Roadmap - a 10 year implementation plan to reduce underwater acoustic pollution. Its 4 main goals are (1) to educate people on noise pollution and its impact on the environment, (2) decrease the effects of acoustic pollution, (3) develop tools for assessing and decreasing noisy activities, (4) educate people on the impact underwater acoustic pollution has on marine life, international relations, and stakeholders.</a:t>
            </a:r>
            <a:endParaRPr/>
          </a:p>
          <a:p>
            <a:pPr marL="0" lvl="0" indent="0" algn="l" rtl="0">
              <a:spcBef>
                <a:spcPts val="0"/>
              </a:spcBef>
              <a:spcAft>
                <a:spcPts val="0"/>
              </a:spcAft>
              <a:buNone/>
            </a:pPr>
            <a:endParaRPr/>
          </a:p>
          <a:p>
            <a:pPr marL="0" lvl="0" indent="0" algn="l" rtl="0">
              <a:spcBef>
                <a:spcPts val="0"/>
              </a:spcBef>
              <a:spcAft>
                <a:spcPts val="0"/>
              </a:spcAft>
              <a:buNone/>
            </a:pPr>
            <a:r>
              <a:rPr lang="en"/>
              <a:t>International Maritime Organization (IMO): NOAA and the IMO together developed a set of non-mandatory guidelines of operational practices and design considerations to reduce underwater noise pollution. They define the major contributors to acoustic pollution as propeller cavitation, hull shape, onboard machinery, and operational practices. One design consideration to reduce noise is designing the hull and propeller to specifically fit one another, because the hull shape depends on the amount of water flow to the propellers, and uniform water flow to the propeller is necessary in reducing cavitation. Operational practices such as hull and propeller cleaning and reducing speed can decrease underwater acoustic pollution as well.</a:t>
            </a:r>
            <a:endParaRPr/>
          </a:p>
          <a:p>
            <a:pPr marL="0" lvl="0" indent="0" algn="l" rtl="0">
              <a:spcBef>
                <a:spcPts val="0"/>
              </a:spcBef>
              <a:spcAft>
                <a:spcPts val="0"/>
              </a:spcAft>
              <a:buNone/>
            </a:pPr>
            <a:endParaRPr/>
          </a:p>
          <a:p>
            <a:pPr marL="0" lvl="0" indent="0" algn="l" rtl="0">
              <a:spcBef>
                <a:spcPts val="0"/>
              </a:spcBef>
              <a:spcAft>
                <a:spcPts val="0"/>
              </a:spcAft>
              <a:buNone/>
            </a:pPr>
            <a:r>
              <a:rPr lang="en"/>
              <a:t>National Research Council (NRC): Produces a series of 4 reports from studies on underwater acoustic pollution. From these reports, they recommended future actions to reduce noise. </a:t>
            </a:r>
            <a:endParaRPr/>
          </a:p>
          <a:p>
            <a:pPr marL="0" lvl="0" indent="0" algn="l" rtl="0">
              <a:spcBef>
                <a:spcPts val="0"/>
              </a:spcBef>
              <a:spcAft>
                <a:spcPts val="0"/>
              </a:spcAft>
              <a:buNone/>
            </a:pPr>
            <a:endParaRPr/>
          </a:p>
          <a:p>
            <a:pPr marL="0" lvl="0" indent="0" algn="l" rtl="0">
              <a:spcBef>
                <a:spcPts val="0"/>
              </a:spcBef>
              <a:spcAft>
                <a:spcPts val="0"/>
              </a:spcAft>
              <a:buNone/>
            </a:pPr>
            <a:r>
              <a:rPr lang="en"/>
              <a:t>Marine Mammal Commission (MMC): Developed a survey to see the impact underwater noise has on marine mammals and studied methods to reduce the noise without drastically impacting the commercial shipping industry.</a:t>
            </a:r>
            <a:endParaRPr/>
          </a:p>
          <a:p>
            <a:pPr marL="0" lvl="0" indent="0" algn="l" rtl="0">
              <a:spcBef>
                <a:spcPts val="0"/>
              </a:spcBef>
              <a:spcAft>
                <a:spcPts val="0"/>
              </a:spcAft>
              <a:buNone/>
            </a:pPr>
            <a:endParaRPr/>
          </a:p>
          <a:p>
            <a:pPr marL="0" lvl="0" indent="0" algn="l" rtl="0">
              <a:spcBef>
                <a:spcPts val="0"/>
              </a:spcBef>
              <a:spcAft>
                <a:spcPts val="0"/>
              </a:spcAft>
              <a:buNone/>
            </a:pPr>
            <a:r>
              <a:rPr lang="en"/>
              <a:t>United States Coast Guard (USCG): The Coast Guard encourages members of the shipping industry to follow the recommendations of the IMO to reduce underwater noise, because they are a Member State of the IMO.</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3a6d2082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3a6d208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There is no legislation that explicitly states that noise is a form of pollution…. As you can see in red here, was legislation to protect marine wildlife, however It wasn't until 1982 that UNCLOS was created that relates to acoustic pollution ….. From there, there have been movements…. </a:t>
            </a:r>
            <a:endParaRPr/>
          </a:p>
          <a:p>
            <a:pPr marL="0" lvl="0" indent="0" algn="l" rtl="0">
              <a:spcBef>
                <a:spcPts val="0"/>
              </a:spcBef>
              <a:spcAft>
                <a:spcPts val="0"/>
              </a:spcAft>
              <a:buNone/>
            </a:pPr>
            <a:endParaRPr/>
          </a:p>
          <a:p>
            <a:pPr marL="0" lvl="0" indent="0" algn="l" rtl="0">
              <a:spcBef>
                <a:spcPts val="0"/>
              </a:spcBef>
              <a:spcAft>
                <a:spcPts val="0"/>
              </a:spcAft>
              <a:buNone/>
            </a:pPr>
            <a:r>
              <a:rPr lang="en"/>
              <a:t>While there are no regulations that directly act to reduce underwater acoustic pollution, there are federal Acts and regulations that outline the recommendations made by organizations to reduce it.</a:t>
            </a:r>
            <a:endParaRPr/>
          </a:p>
          <a:p>
            <a:pPr marL="0" lvl="0" indent="0" algn="l" rtl="0">
              <a:spcBef>
                <a:spcPts val="0"/>
              </a:spcBef>
              <a:spcAft>
                <a:spcPts val="0"/>
              </a:spcAft>
              <a:buNone/>
            </a:pPr>
            <a:endParaRPr/>
          </a:p>
          <a:p>
            <a:pPr marL="0" lvl="0" indent="0" algn="l" rtl="0">
              <a:spcBef>
                <a:spcPts val="0"/>
              </a:spcBef>
              <a:spcAft>
                <a:spcPts val="0"/>
              </a:spcAft>
              <a:buNone/>
            </a:pPr>
            <a:r>
              <a:rPr lang="en"/>
              <a:t>The United Nations Convention on the Law of the Sea (UNCLOS), also referred to as the Law of the Sea, is an international agreement that indirectly protects from underwater noise pollution. Article 192 of UNCLOS says that States themselves are responsible for protecting the marine environment. Article 194 also says that States must do whatever is necessary to protect the marine environment from pollution of any source. UNCLOS defines pollution as substances or energy directly or indirectly introduced by man, so since noise is a form of energy, it can be argued that Article 194 protects against underwater acoustic pollution.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632634a62_3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632634a62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a:p>
            <a:pPr marL="0" lvl="0" indent="0" algn="l" rtl="0">
              <a:spcBef>
                <a:spcPts val="0"/>
              </a:spcBef>
              <a:spcAft>
                <a:spcPts val="0"/>
              </a:spcAft>
              <a:buNone/>
            </a:pPr>
            <a:r>
              <a:rPr lang="en"/>
              <a:t>(grace)</a:t>
            </a:r>
            <a:endParaRPr/>
          </a:p>
          <a:p>
            <a:pPr marL="0" lvl="0" indent="0" algn="l" rtl="0">
              <a:spcBef>
                <a:spcPts val="0"/>
              </a:spcBef>
              <a:spcAft>
                <a:spcPts val="0"/>
              </a:spcAft>
              <a:buNone/>
            </a:pPr>
            <a:r>
              <a:rPr lang="en"/>
              <a:t>From there we moved on to researching the methods that mitigate acoustic pollution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187b1d5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187b1d5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a:p>
            <a:pPr marL="0" lvl="0" indent="0" algn="l" rtl="0">
              <a:spcBef>
                <a:spcPts val="0"/>
              </a:spcBef>
              <a:spcAft>
                <a:spcPts val="0"/>
              </a:spcAft>
              <a:buNone/>
            </a:pPr>
            <a:r>
              <a:rPr lang="en"/>
              <a:t>(grace)</a:t>
            </a:r>
            <a:endParaRPr/>
          </a:p>
          <a:p>
            <a:pPr marL="0" lvl="0" indent="0" algn="l" rtl="0">
              <a:spcBef>
                <a:spcPts val="0"/>
              </a:spcBef>
              <a:spcAft>
                <a:spcPts val="0"/>
              </a:spcAft>
              <a:buNone/>
            </a:pPr>
            <a:endParaRPr/>
          </a:p>
          <a:p>
            <a:pPr marL="0" lvl="0" indent="0" algn="l" rtl="0">
              <a:spcBef>
                <a:spcPts val="0"/>
              </a:spcBef>
              <a:spcAft>
                <a:spcPts val="0"/>
              </a:spcAft>
              <a:buNone/>
            </a:pPr>
            <a:r>
              <a:rPr lang="en"/>
              <a:t>Our literature review tended to fall into three categories:</a:t>
            </a:r>
            <a:endParaRPr/>
          </a:p>
          <a:p>
            <a:pPr marL="0" lvl="0" indent="0" algn="l" rtl="0">
              <a:spcBef>
                <a:spcPts val="0"/>
              </a:spcBef>
              <a:spcAft>
                <a:spcPts val="0"/>
              </a:spcAft>
              <a:buNone/>
            </a:pPr>
            <a:r>
              <a:rPr lang="en"/>
              <a:t>Vessel design, for example forming the hull of a ship</a:t>
            </a:r>
            <a:endParaRPr/>
          </a:p>
          <a:p>
            <a:pPr marL="0" lvl="0" indent="0" algn="l" rtl="0">
              <a:spcBef>
                <a:spcPts val="0"/>
              </a:spcBef>
              <a:spcAft>
                <a:spcPts val="0"/>
              </a:spcAft>
              <a:buNone/>
            </a:pPr>
            <a:r>
              <a:rPr lang="en"/>
              <a:t>Operational Practices such as keeping the ship clear of biofouling</a:t>
            </a:r>
            <a:endParaRPr/>
          </a:p>
          <a:p>
            <a:pPr marL="0" lvl="0" indent="0" algn="l" rtl="0">
              <a:spcBef>
                <a:spcPts val="0"/>
              </a:spcBef>
              <a:spcAft>
                <a:spcPts val="0"/>
              </a:spcAft>
              <a:buNone/>
            </a:pPr>
            <a:r>
              <a:rPr lang="en"/>
              <a:t>and Technologies comprised of separate addons to vessels</a:t>
            </a:r>
            <a:endParaRPr/>
          </a:p>
          <a:p>
            <a:pPr marL="0" lvl="0" indent="0" algn="l" rtl="0">
              <a:spcBef>
                <a:spcPts val="0"/>
              </a:spcBef>
              <a:spcAft>
                <a:spcPts val="0"/>
              </a:spcAft>
              <a:buNone/>
            </a:pPr>
            <a:endParaRPr/>
          </a:p>
          <a:p>
            <a:pPr marL="0" lvl="0" indent="0" algn="l" rtl="0">
              <a:spcBef>
                <a:spcPts val="0"/>
              </a:spcBef>
              <a:spcAft>
                <a:spcPts val="0"/>
              </a:spcAft>
              <a:buNone/>
            </a:pPr>
            <a:r>
              <a:rPr lang="en"/>
              <a:t>Seen in the symbols </a:t>
            </a:r>
            <a:endParaRPr/>
          </a:p>
          <a:p>
            <a:pPr marL="0" lvl="0" indent="0" algn="l" rtl="0">
              <a:spcBef>
                <a:spcPts val="0"/>
              </a:spcBef>
              <a:spcAft>
                <a:spcPts val="0"/>
              </a:spcAft>
              <a:buNone/>
            </a:pPr>
            <a:endParaRPr/>
          </a:p>
          <a:p>
            <a:pPr marL="0" lvl="0" indent="0" algn="l" rtl="0">
              <a:spcBef>
                <a:spcPts val="0"/>
              </a:spcBef>
              <a:spcAft>
                <a:spcPts val="0"/>
              </a:spcAft>
              <a:buNone/>
            </a:pPr>
            <a:r>
              <a:rPr lang="en"/>
              <a:t>And now Michael will continue with aspects of vessel design</a:t>
            </a:r>
            <a:endParaRPr/>
          </a:p>
          <a:p>
            <a:pPr marL="0" lvl="0" indent="0" algn="l" rtl="0">
              <a:spcBef>
                <a:spcPts val="0"/>
              </a:spcBef>
              <a:spcAft>
                <a:spcPts val="0"/>
              </a:spcAft>
              <a:buNone/>
            </a:pPr>
            <a:r>
              <a:rPr lang="en"/>
              <a:t>TAKE IT AWAY, MIKE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L</a:t>
            </a:r>
            <a:endParaRPr/>
          </a:p>
          <a:p>
            <a:pPr marL="0" lvl="0" indent="0" algn="l" rtl="0">
              <a:spcBef>
                <a:spcPts val="0"/>
              </a:spcBef>
              <a:spcAft>
                <a:spcPts val="0"/>
              </a:spcAft>
              <a:buClr>
                <a:srgbClr val="000000"/>
              </a:buClr>
              <a:buSzPts val="1100"/>
              <a:buFont typeface="Arial"/>
              <a:buNone/>
            </a:pPr>
            <a:r>
              <a:rPr lang="en"/>
              <a:t>Noise from commercial shipping is both physically and psychologically harming marine life and as the commercial shipping industry continues to grow, the issue will only get worse. Were going to play you a clip to illustrate how serious this problem is</a:t>
            </a:r>
            <a:endParaRPr/>
          </a:p>
          <a:p>
            <a:pPr marL="0" lvl="0" indent="0" algn="l" rtl="0">
              <a:spcBef>
                <a:spcPts val="0"/>
              </a:spcBef>
              <a:spcAft>
                <a:spcPts val="0"/>
              </a:spcAft>
              <a:buClr>
                <a:srgbClr val="000000"/>
              </a:buClr>
              <a:buSzPts val="1100"/>
              <a:buFont typeface="Arial"/>
              <a:buNone/>
            </a:pPr>
            <a:r>
              <a:rPr lang="en" u="sng">
                <a:solidFill>
                  <a:schemeClr val="accent5"/>
                </a:solidFill>
                <a:hlinkClick r:id="rId3"/>
              </a:rPr>
              <a:t>https://wonderopolis.org/wp-content/uploads/2016/06/Beached_Whale_Featured_xl_20426341_(Custom).jpg</a:t>
            </a:r>
            <a:r>
              <a:rPr lang="en"/>
              <a:t> </a:t>
            </a:r>
            <a:endParaRPr/>
          </a:p>
          <a:p>
            <a:pPr marL="0" marR="0" lvl="0" indent="0" algn="l" rtl="0">
              <a:lnSpc>
                <a:spcPct val="100000"/>
              </a:lnSpc>
              <a:spcBef>
                <a:spcPts val="0"/>
              </a:spcBef>
              <a:spcAft>
                <a:spcPts val="0"/>
              </a:spcAft>
              <a:buNone/>
            </a:pPr>
            <a:endParaRPr/>
          </a:p>
          <a:p>
            <a:pPr marL="457200" marR="0" lvl="0" indent="-298450" algn="l" rtl="0">
              <a:lnSpc>
                <a:spcPct val="100000"/>
              </a:lnSpc>
              <a:spcBef>
                <a:spcPts val="0"/>
              </a:spcBef>
              <a:spcAft>
                <a:spcPts val="0"/>
              </a:spcAft>
              <a:buSzPts val="1100"/>
              <a:buChar cha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420b96f1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420b96f1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(Michael)</a:t>
            </a:r>
            <a:endParaRPr/>
          </a:p>
          <a:p>
            <a:pPr marL="0" lvl="0" indent="0" algn="l" rtl="0">
              <a:spcBef>
                <a:spcPts val="0"/>
              </a:spcBef>
              <a:spcAft>
                <a:spcPts val="0"/>
              </a:spcAft>
              <a:buNone/>
            </a:pPr>
            <a:r>
              <a:rPr lang="en"/>
              <a:t>Needs graphic</a:t>
            </a:r>
            <a:endParaRPr/>
          </a:p>
          <a:p>
            <a:pPr marL="0" lvl="0" indent="0" algn="l" rtl="0">
              <a:spcBef>
                <a:spcPts val="0"/>
              </a:spcBef>
              <a:spcAft>
                <a:spcPts val="0"/>
              </a:spcAft>
              <a:buNone/>
            </a:pPr>
            <a:r>
              <a:rPr lang="en"/>
              <a:t>The most impactful design element to change on a ship is the propeller. This is the loudest part of the ship because of cavitation. Simply put cavitation is the boiling of water near the propellers due to low pressure. When these bubbles from the boiling process pop, the energy of the explosion hits the hull of the ship and causes intense vibration to radiate out into the ocean.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4249cb1ca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4249cb1ca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(Michael)</a:t>
            </a:r>
            <a:endParaRPr/>
          </a:p>
          <a:p>
            <a:pPr marL="0" lvl="0" indent="0" algn="l" rtl="0">
              <a:spcBef>
                <a:spcPts val="0"/>
              </a:spcBef>
              <a:spcAft>
                <a:spcPts val="0"/>
              </a:spcAft>
              <a:buNone/>
            </a:pPr>
            <a:r>
              <a:rPr lang="en"/>
              <a:t>Needs graphic</a:t>
            </a:r>
            <a:endParaRPr/>
          </a:p>
          <a:p>
            <a:pPr marL="0" lvl="0" indent="0" algn="l" rtl="0">
              <a:spcBef>
                <a:spcPts val="0"/>
              </a:spcBef>
              <a:spcAft>
                <a:spcPts val="0"/>
              </a:spcAft>
              <a:buNone/>
            </a:pPr>
            <a:r>
              <a:rPr lang="en"/>
              <a:t>Another design consideration our team looked at was hull form. Designing a hull that promotes a uniform inflow of water to the propeller will reduce the load on the propeller. Reducing the load on the propeller helps to reduce the amount of noise from the ship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45f112acd0_0_5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45f112acd0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20b96f176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20b96f17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M</a:t>
            </a:r>
            <a:endParaRPr sz="1200"/>
          </a:p>
          <a:p>
            <a:pPr marL="0" lvl="0" indent="0" algn="l" rtl="0">
              <a:spcBef>
                <a:spcPts val="0"/>
              </a:spcBef>
              <a:spcAft>
                <a:spcPts val="0"/>
              </a:spcAft>
              <a:buNone/>
            </a:pPr>
            <a:r>
              <a:rPr lang="en" sz="1200"/>
              <a:t>Alternate propulsion has been shown to be quieter than traditional diesel engines because they have less moving parts and combustion components. More cruise ships are implementing alternate propulsion to reduce noise during their voyage to increase the comfort of its passengers.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cruise industry has been implementing more diesel-electric engines in their vessels to reduce ambient noise during the voyage. Having part of the engine using electricity, it reduces the amount of moving parts and combustion components traditionally used in the standard diesel engine. </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4249cb1ca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4249cb1c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D</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Can be applied to small diesel engines or diesel electric engines</a:t>
            </a:r>
            <a:endParaRPr sz="800">
              <a:solidFill>
                <a:srgbClr val="0C58D3"/>
              </a:solidFill>
              <a:latin typeface="Roboto"/>
              <a:ea typeface="Roboto"/>
              <a:cs typeface="Roboto"/>
              <a:sym typeface="Roboto"/>
            </a:endParaRPr>
          </a:p>
          <a:p>
            <a:pPr marL="457200" lvl="0" indent="-279400" algn="l" rtl="0">
              <a:lnSpc>
                <a:spcPct val="115000"/>
              </a:lnSpc>
              <a:spcBef>
                <a:spcPts val="0"/>
              </a:spcBef>
              <a:spcAft>
                <a:spcPts val="0"/>
              </a:spcAft>
              <a:buClr>
                <a:srgbClr val="0C58D3"/>
              </a:buClr>
              <a:buSzPts val="800"/>
              <a:buFont typeface="Roboto"/>
              <a:buChar char="●"/>
            </a:pPr>
            <a:r>
              <a:rPr lang="en" sz="800">
                <a:solidFill>
                  <a:srgbClr val="0C58D3"/>
                </a:solidFill>
                <a:latin typeface="Roboto"/>
                <a:ea typeface="Roboto"/>
                <a:cs typeface="Roboto"/>
                <a:sym typeface="Roboto"/>
              </a:rPr>
              <a:t>Reduces the acoustic contribution of on board machinery to overall noise level</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Need graphic</a:t>
            </a:r>
            <a:endParaRPr sz="800">
              <a:solidFill>
                <a:srgbClr val="0C58D3"/>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4249cb1c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4249cb1c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D</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Bubble curtains</a:t>
            </a:r>
            <a:endParaRPr sz="1200">
              <a:latin typeface="Roboto"/>
              <a:ea typeface="Roboto"/>
              <a:cs typeface="Roboto"/>
              <a:sym typeface="Roboto"/>
            </a:endParaRPr>
          </a:p>
          <a:p>
            <a:pPr marL="0" lvl="0" indent="0" algn="l" rtl="0">
              <a:lnSpc>
                <a:spcPct val="115000"/>
              </a:lnSpc>
              <a:spcBef>
                <a:spcPts val="0"/>
              </a:spcBef>
              <a:spcAft>
                <a:spcPts val="0"/>
              </a:spcAft>
              <a:buNone/>
            </a:pPr>
            <a:r>
              <a:rPr lang="en" sz="1200">
                <a:latin typeface="Roboto"/>
                <a:ea typeface="Roboto"/>
                <a:cs typeface="Roboto"/>
                <a:sym typeface="Roboto"/>
              </a:rPr>
              <a:t>Something that is already implemented in underwater oil drilling, is the bubble curtain. It utilizes the sound dampening properties of air to act as a barrier between the cavitation bubbles and the hull.</a:t>
            </a:r>
            <a:endParaRPr sz="1200">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800bfba9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4800bfba9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
            </a:r>
            <a:endParaRPr/>
          </a:p>
          <a:p>
            <a:pPr marL="0" lvl="0" indent="0" algn="l" rtl="0">
              <a:spcBef>
                <a:spcPts val="0"/>
              </a:spcBef>
              <a:spcAft>
                <a:spcPts val="0"/>
              </a:spcAft>
              <a:buNone/>
            </a:pPr>
            <a:endParaRPr/>
          </a:p>
          <a:p>
            <a:pPr marL="0" lvl="0" indent="0" algn="l" rtl="0">
              <a:spcBef>
                <a:spcPts val="0"/>
              </a:spcBef>
              <a:spcAft>
                <a:spcPts val="0"/>
              </a:spcAft>
              <a:buNone/>
            </a:pPr>
            <a:r>
              <a:rPr lang="en"/>
              <a:t>-fancy paints - what is actually used right now &amp; stuff</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special paints that are applied to the hull of the vessel, reducing drag and increasing efficiency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420b96f17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420b96f17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a:p>
            <a:pPr marL="0" lvl="0" indent="0" algn="l" rtl="0">
              <a:spcBef>
                <a:spcPts val="0"/>
              </a:spcBef>
              <a:spcAft>
                <a:spcPts val="0"/>
              </a:spcAft>
              <a:buNone/>
            </a:pPr>
            <a:r>
              <a:rPr lang="en"/>
              <a:t>One operational practice that we looked at was the impact that cleaning the hull had on noise. Keeping a clean hull surface reduces the amount of surface drag between the hull and water, putting less load on the propeller, which reduces the amount of cavitation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800bfba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4800bfba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a:p>
            <a:pPr marL="0" lvl="0" indent="0" algn="l" rtl="0">
              <a:spcBef>
                <a:spcPts val="0"/>
              </a:spcBef>
              <a:spcAft>
                <a:spcPts val="0"/>
              </a:spcAft>
              <a:buNone/>
            </a:pPr>
            <a:r>
              <a:rPr lang="en"/>
              <a:t>Reducing the speed at which a vessel travels can reduce the amount of noise it generates. This is because the propeller can operate below the cavitation inception speed, which completely eliminates the noise from cavitation.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632634a62_3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4632634a62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Because commercial shipping is so impactful to marine species, </a:t>
            </a:r>
            <a:endParaRPr/>
          </a:p>
          <a:p>
            <a:pPr marL="0" lvl="0" indent="0" algn="l" rtl="0">
              <a:spcBef>
                <a:spcPts val="0"/>
              </a:spcBef>
              <a:spcAft>
                <a:spcPts val="0"/>
              </a:spcAft>
              <a:buNone/>
            </a:pPr>
            <a:r>
              <a:rPr lang="en"/>
              <a:t>our first objective we have needed to discuss is understanding the inherent nature of underwater acoustic pollution and its effects upon ocean life.</a:t>
            </a:r>
            <a:endParaRPr/>
          </a:p>
          <a:p>
            <a:pPr marL="0" lvl="0" indent="0" algn="l" rtl="0">
              <a:spcBef>
                <a:spcPts val="0"/>
              </a:spcBef>
              <a:spcAft>
                <a:spcPts val="0"/>
              </a:spcAft>
              <a:buNone/>
            </a:pPr>
            <a:r>
              <a:rPr lang="en"/>
              <a:t>Secondly, we need to evaluate specific methods reducing acoustic pollution. </a:t>
            </a:r>
            <a:endParaRPr/>
          </a:p>
          <a:p>
            <a:pPr marL="0" lvl="0" indent="0" algn="l" rtl="0">
              <a:spcBef>
                <a:spcPts val="0"/>
              </a:spcBef>
              <a:spcAft>
                <a:spcPts val="0"/>
              </a:spcAft>
              <a:buNone/>
            </a:pPr>
            <a:r>
              <a:rPr lang="en"/>
              <a:t>Once we determine such methods, assessing the feasibility for each solution is the next step. </a:t>
            </a:r>
            <a:endParaRPr/>
          </a:p>
          <a:p>
            <a:pPr marL="0" lvl="0" indent="0" algn="l" rtl="0">
              <a:spcBef>
                <a:spcPts val="0"/>
              </a:spcBef>
              <a:spcAft>
                <a:spcPts val="0"/>
              </a:spcAft>
              <a:buNone/>
            </a:pPr>
            <a:r>
              <a:rPr lang="en"/>
              <a:t>Finally, summing up those three objectives will ultimately guide us to our deliverable goal of creating a catalogue for the coast guard to be able to reference in the future.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44a61267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44a61267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a:p>
            <a:pPr marL="0" lvl="0" indent="0" algn="l" rtl="0">
              <a:spcBef>
                <a:spcPts val="0"/>
              </a:spcBef>
              <a:spcAft>
                <a:spcPts val="0"/>
              </a:spcAft>
              <a:buNone/>
            </a:pPr>
            <a:r>
              <a:rPr lang="en"/>
              <a:t>Man Made underwater noise comes from several sources. SONAR and seismic airgun surveys are relatively well-known ones, producing short repetitive pulses of high volume noise. Shipping noise, by contrast, creates a continuous hum. This is expected to become more intense as the volume of global shipping traffic continues to increase.</a:t>
            </a:r>
            <a:endParaRPr/>
          </a:p>
          <a:p>
            <a:pPr marL="0" lvl="0" indent="0" algn="l" rtl="0">
              <a:spcBef>
                <a:spcPts val="0"/>
              </a:spcBef>
              <a:spcAft>
                <a:spcPts val="0"/>
              </a:spcAft>
              <a:buNone/>
            </a:pPr>
            <a:endParaRPr/>
          </a:p>
          <a:p>
            <a:pPr marL="0" lvl="0" indent="0" algn="l" rtl="0">
              <a:spcBef>
                <a:spcPts val="0"/>
              </a:spcBef>
              <a:spcAft>
                <a:spcPts val="0"/>
              </a:spcAft>
              <a:buNone/>
            </a:pPr>
            <a:r>
              <a:rPr lang="en"/>
              <a:t>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39930df0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39930df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After we've reviewed our primary literature, our team determined the following criteria to guide and to evaluate the efficiency of each solution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4632634a62_6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4632634a62_6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Weight of evidence - noise and efficiency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4632634a62_6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4632634a62_6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L</a:t>
            </a:r>
            <a:endParaRPr/>
          </a:p>
          <a:p>
            <a:pPr marL="0" lvl="0" indent="0" algn="l" rtl="0">
              <a:spcBef>
                <a:spcPts val="0"/>
              </a:spcBef>
              <a:spcAft>
                <a:spcPts val="0"/>
              </a:spcAft>
              <a:buClr>
                <a:srgbClr val="000000"/>
              </a:buClr>
              <a:buSzPts val="1100"/>
              <a:buFont typeface="Arial"/>
              <a:buNone/>
            </a:pPr>
            <a:r>
              <a:rPr lang="en"/>
              <a:t>Re-establish the vessel design</a:t>
            </a:r>
            <a:endParaRPr/>
          </a:p>
          <a:p>
            <a:pPr marL="0" lvl="0" indent="0" algn="l" rtl="0">
              <a:spcBef>
                <a:spcPts val="0"/>
              </a:spcBef>
              <a:spcAft>
                <a:spcPts val="0"/>
              </a:spcAft>
              <a:buClr>
                <a:srgbClr val="000000"/>
              </a:buClr>
              <a:buSzPts val="1100"/>
              <a:buFont typeface="Arial"/>
              <a:buNone/>
            </a:pPr>
            <a:r>
              <a:rPr lang="en"/>
              <a:t>Before going into results, say we analyzed 33 methods, but we are going to talk about the most promising and interesting ones we found</a:t>
            </a: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632634a62_6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4632634a62_6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L</a:t>
            </a:r>
            <a:endParaRPr/>
          </a:p>
          <a:p>
            <a:pPr marL="0" lvl="0" indent="0" algn="l" rtl="0">
              <a:spcBef>
                <a:spcPts val="0"/>
              </a:spcBef>
              <a:spcAft>
                <a:spcPts val="0"/>
              </a:spcAft>
              <a:buClr>
                <a:srgbClr val="000000"/>
              </a:buClr>
              <a:buSzPts val="1100"/>
              <a:buFont typeface="Arial"/>
              <a:buNone/>
            </a:pPr>
            <a:r>
              <a:rPr lang="en"/>
              <a:t>Re-establish the operations</a:t>
            </a: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4632634a62_6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4632634a62_6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D</a:t>
            </a:r>
            <a:endParaRPr/>
          </a:p>
          <a:p>
            <a:pPr marL="0" lvl="0" indent="0" algn="l" rtl="0">
              <a:spcBef>
                <a:spcPts val="0"/>
              </a:spcBef>
              <a:spcAft>
                <a:spcPts val="0"/>
              </a:spcAft>
              <a:buClr>
                <a:srgbClr val="000000"/>
              </a:buClr>
              <a:buSzPts val="1100"/>
              <a:buFont typeface="Arial"/>
              <a:buNone/>
            </a:pPr>
            <a:r>
              <a:rPr lang="en"/>
              <a:t>Re-establish the addon tech</a:t>
            </a: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4632634a62_3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4632634a62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
            </a:r>
            <a:endParaRPr/>
          </a:p>
          <a:p>
            <a:pPr marL="0" lvl="0" indent="0" algn="l" rtl="0">
              <a:spcBef>
                <a:spcPts val="0"/>
              </a:spcBef>
              <a:spcAft>
                <a:spcPts val="0"/>
              </a:spcAft>
              <a:buNone/>
            </a:pPr>
            <a:r>
              <a:rPr lang="en"/>
              <a:t>Because commercial shipping is so impactful to marine species, </a:t>
            </a:r>
            <a:endParaRPr/>
          </a:p>
          <a:p>
            <a:pPr marL="0" lvl="0" indent="0" algn="l" rtl="0">
              <a:spcBef>
                <a:spcPts val="0"/>
              </a:spcBef>
              <a:spcAft>
                <a:spcPts val="0"/>
              </a:spcAft>
              <a:buNone/>
            </a:pPr>
            <a:r>
              <a:rPr lang="en"/>
              <a:t>our first objective we have needed to discuss is understanding the inherent nature of underwater acoustic pollution and its effects upon ocean life.</a:t>
            </a:r>
            <a:endParaRPr/>
          </a:p>
          <a:p>
            <a:pPr marL="0" lvl="0" indent="0" algn="l" rtl="0">
              <a:spcBef>
                <a:spcPts val="0"/>
              </a:spcBef>
              <a:spcAft>
                <a:spcPts val="0"/>
              </a:spcAft>
              <a:buNone/>
            </a:pPr>
            <a:r>
              <a:rPr lang="en"/>
              <a:t>Secondly, we need to evaluate specific methods reducing acoustic pollution. </a:t>
            </a:r>
            <a:endParaRPr/>
          </a:p>
          <a:p>
            <a:pPr marL="0" lvl="0" indent="0" algn="l" rtl="0">
              <a:spcBef>
                <a:spcPts val="0"/>
              </a:spcBef>
              <a:spcAft>
                <a:spcPts val="0"/>
              </a:spcAft>
              <a:buNone/>
            </a:pPr>
            <a:r>
              <a:rPr lang="en"/>
              <a:t>Once we determine such methods, assessing the feasibility for each solution is the next step. </a:t>
            </a:r>
            <a:endParaRPr/>
          </a:p>
          <a:p>
            <a:pPr marL="0" lvl="0" indent="0" algn="l" rtl="0">
              <a:spcBef>
                <a:spcPts val="0"/>
              </a:spcBef>
              <a:spcAft>
                <a:spcPts val="0"/>
              </a:spcAft>
              <a:buNone/>
            </a:pPr>
            <a:r>
              <a:rPr lang="en"/>
              <a:t>Finally, summing up those three objectives will ultimately guide us to our deliverable goal of creating a catalogue for the coast guard to be able to reference in the future.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4352ca562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4352ca56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a:p>
            <a:pPr marL="0" lvl="0" indent="0" algn="l" rtl="0">
              <a:spcBef>
                <a:spcPts val="0"/>
              </a:spcBef>
              <a:spcAft>
                <a:spcPts val="0"/>
              </a:spcAft>
              <a:buNone/>
            </a:pPr>
            <a:r>
              <a:rPr lang="en"/>
              <a:t>Once all of our datasheets were assembled, we arranged them into chapters based on their solution category, and assembled them into a final report which we can distribute either physically or digitally. Throughout the process we consulted our sponsor to ensure that the final product was properly informative and easy to navigate.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461245271e_3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461245271e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4633d71c3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4633d71c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632634a6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4632634a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44854bc9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44854bc9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Grace</a:t>
            </a:r>
            <a:endParaRPr/>
          </a:p>
          <a:p>
            <a:pPr marL="457200" lvl="0" indent="-298450" algn="l" rtl="0">
              <a:spcBef>
                <a:spcPts val="0"/>
              </a:spcBef>
              <a:spcAft>
                <a:spcPts val="0"/>
              </a:spcAft>
              <a:buSzPts val="1100"/>
              <a:buChar char="-"/>
            </a:pPr>
            <a:r>
              <a:rPr lang="en"/>
              <a:t>Sound travels a lot faster in water than in air (4x)</a:t>
            </a:r>
            <a:endParaRPr/>
          </a:p>
          <a:p>
            <a:pPr marL="457200" lvl="0" indent="-298450" algn="l" rtl="0">
              <a:spcBef>
                <a:spcPts val="0"/>
              </a:spcBef>
              <a:spcAft>
                <a:spcPts val="0"/>
              </a:spcAft>
              <a:buSzPts val="1100"/>
              <a:buChar char="-"/>
            </a:pPr>
            <a:r>
              <a:rPr lang="en"/>
              <a:t>Ships emit low-frequency, which makes the sound essentially travel literally across oceans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4632634a62_6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4632634a62_6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439930df02_0_10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439930df02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45f112acd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45f112acd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43ae5ba6e3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43ae5ba6e3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4a612670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4a61267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Lauren</a:t>
            </a:r>
            <a:endParaRPr/>
          </a:p>
          <a:p>
            <a:pPr marL="0" lvl="0" indent="0" algn="l" rtl="0">
              <a:spcBef>
                <a:spcPts val="0"/>
              </a:spcBef>
              <a:spcAft>
                <a:spcPts val="0"/>
              </a:spcAft>
              <a:buNone/>
            </a:pPr>
            <a:r>
              <a:rPr lang="en"/>
              <a:t>The Coast Guard has taken the lead on reducing ballast water pollution and enforcing rules against chemical dumping, but they are interested in the effects underwater sound has on marine life and what can be done to reduce its impact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249cb1ca0_1_7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249cb1ca0_1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The first method we used to complete all of our 4 objectives was primary literature reviews. We researched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249cb1ca0_1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249cb1ca0_1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In order to collect the data, we will be conducting numerous interview with experts in academia… we will talk with maersk to … USCG and NOAA with regulations … what they want to see in our catalogue and how we should present 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6d0afe624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6d0afe624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
            </a:r>
            <a:endParaRPr/>
          </a:p>
          <a:p>
            <a:pPr marL="0" lvl="0" indent="0" algn="l" rtl="0">
              <a:spcBef>
                <a:spcPts val="0"/>
              </a:spcBef>
              <a:spcAft>
                <a:spcPts val="0"/>
              </a:spcAft>
              <a:buNone/>
            </a:pPr>
            <a:r>
              <a:rPr lang="en"/>
              <a:t>Because commercial shipping is so impactful to marine species, </a:t>
            </a:r>
            <a:endParaRPr/>
          </a:p>
          <a:p>
            <a:pPr marL="0" lvl="0" indent="0" algn="l" rtl="0">
              <a:spcBef>
                <a:spcPts val="0"/>
              </a:spcBef>
              <a:spcAft>
                <a:spcPts val="0"/>
              </a:spcAft>
              <a:buNone/>
            </a:pPr>
            <a:r>
              <a:rPr lang="en"/>
              <a:t>our first objective we have needed to discuss is understanding the inherent nature of underwater acoustic pollution and its effects upon ocean life.</a:t>
            </a:r>
            <a:endParaRPr/>
          </a:p>
          <a:p>
            <a:pPr marL="0" lvl="0" indent="0" algn="l" rtl="0">
              <a:spcBef>
                <a:spcPts val="0"/>
              </a:spcBef>
              <a:spcAft>
                <a:spcPts val="0"/>
              </a:spcAft>
              <a:buNone/>
            </a:pPr>
            <a:r>
              <a:rPr lang="en"/>
              <a:t>Secondly, we need to evaluate specific methods reducing acoustic pollution. </a:t>
            </a:r>
            <a:endParaRPr/>
          </a:p>
          <a:p>
            <a:pPr marL="0" lvl="0" indent="0" algn="l" rtl="0">
              <a:spcBef>
                <a:spcPts val="0"/>
              </a:spcBef>
              <a:spcAft>
                <a:spcPts val="0"/>
              </a:spcAft>
              <a:buNone/>
            </a:pPr>
            <a:r>
              <a:rPr lang="en"/>
              <a:t>Once we determine such methods, assessing the feasibility for each solution is the next step. </a:t>
            </a:r>
            <a:endParaRPr/>
          </a:p>
          <a:p>
            <a:pPr marL="0" lvl="0" indent="0" algn="l" rtl="0">
              <a:spcBef>
                <a:spcPts val="0"/>
              </a:spcBef>
              <a:spcAft>
                <a:spcPts val="0"/>
              </a:spcAft>
              <a:buNone/>
            </a:pPr>
            <a:r>
              <a:rPr lang="en"/>
              <a:t>Finally, summing up those three objectives will ultimately guide us to our deliverable goal of creating a catalogue for the coast guard to be able to reference in the future.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632634a62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632634a62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
            </a:r>
            <a:endParaRPr/>
          </a:p>
          <a:p>
            <a:pPr marL="0" lvl="0" indent="0" algn="l" rtl="0">
              <a:spcBef>
                <a:spcPts val="0"/>
              </a:spcBef>
              <a:spcAft>
                <a:spcPts val="0"/>
              </a:spcAft>
              <a:buNone/>
            </a:pPr>
            <a:r>
              <a:rPr lang="en"/>
              <a:t>Because commercial shipping is so impactful to marine species, </a:t>
            </a:r>
            <a:endParaRPr/>
          </a:p>
          <a:p>
            <a:pPr marL="0" lvl="0" indent="0" algn="l" rtl="0">
              <a:spcBef>
                <a:spcPts val="0"/>
              </a:spcBef>
              <a:spcAft>
                <a:spcPts val="0"/>
              </a:spcAft>
              <a:buNone/>
            </a:pPr>
            <a:r>
              <a:rPr lang="en"/>
              <a:t>our first objective we have needed to discuss is understanding the inherent nature of underwater acoustic pollution and its effects upon ocean life.</a:t>
            </a:r>
            <a:endParaRPr/>
          </a:p>
          <a:p>
            <a:pPr marL="0" lvl="0" indent="0" algn="l" rtl="0">
              <a:spcBef>
                <a:spcPts val="0"/>
              </a:spcBef>
              <a:spcAft>
                <a:spcPts val="0"/>
              </a:spcAft>
              <a:buNone/>
            </a:pPr>
            <a:r>
              <a:rPr lang="en"/>
              <a:t>Secondly, we need to evaluate specific methods reducing acoustic pollution. </a:t>
            </a:r>
            <a:endParaRPr/>
          </a:p>
          <a:p>
            <a:pPr marL="0" lvl="0" indent="0" algn="l" rtl="0">
              <a:spcBef>
                <a:spcPts val="0"/>
              </a:spcBef>
              <a:spcAft>
                <a:spcPts val="0"/>
              </a:spcAft>
              <a:buNone/>
            </a:pPr>
            <a:r>
              <a:rPr lang="en"/>
              <a:t>Once we determine such methods, assessing the feasibility for each solution is the next step. </a:t>
            </a:r>
            <a:endParaRPr/>
          </a:p>
          <a:p>
            <a:pPr marL="0" lvl="0" indent="0" algn="l" rtl="0">
              <a:spcBef>
                <a:spcPts val="0"/>
              </a:spcBef>
              <a:spcAft>
                <a:spcPts val="0"/>
              </a:spcAft>
              <a:buNone/>
            </a:pPr>
            <a:r>
              <a:rPr lang="en"/>
              <a:t>Finally, summing up those three objectives will ultimately guide us to our deliverable goal of creating a catalogue for the coast guard to be able to reference in the future.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2"/>
          <p:cNvSpPr txBox="1">
            <a:spLocks noGrp="1"/>
          </p:cNvSpPr>
          <p:nvPr>
            <p:ph type="ctrTitle"/>
          </p:nvPr>
        </p:nvSpPr>
        <p:spPr>
          <a:xfrm>
            <a:off x="598100" y="1775222"/>
            <a:ext cx="8222100" cy="838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2100"/>
              <a:buFont typeface="Roboto"/>
              <a:buNone/>
              <a:defRPr sz="2100" b="0" i="0" u="none" strike="noStrike" cap="none">
                <a:solidFill>
                  <a:schemeClr val="lt1"/>
                </a:solidFill>
                <a:latin typeface="Roboto"/>
                <a:ea typeface="Roboto"/>
                <a:cs typeface="Roboto"/>
                <a:sym typeface="Roboto"/>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400"/>
              <a:buFont typeface="Roboto"/>
              <a:buNone/>
              <a:defRPr sz="2400" b="0" i="0" u="none" strike="noStrike" cap="none">
                <a:solidFill>
                  <a:schemeClr val="dk1"/>
                </a:solidFill>
                <a:latin typeface="Roboto"/>
                <a:ea typeface="Roboto"/>
                <a:cs typeface="Roboto"/>
                <a:sym typeface="Roboto"/>
              </a:defRPr>
            </a:lvl9pPr>
          </a:lstStyle>
          <a:p>
            <a:endParaRPr/>
          </a:p>
        </p:txBody>
      </p:sp>
      <p:sp>
        <p:nvSpPr>
          <p:cNvPr id="70" name="Google Shape;70;p11"/>
          <p:cNvSpPr txBox="1">
            <a:spLocks noGrp="1"/>
          </p:cNvSpPr>
          <p:nvPr>
            <p:ph type="body" idx="1"/>
          </p:nvPr>
        </p:nvSpPr>
        <p:spPr>
          <a:xfrm>
            <a:off x="311700" y="1465804"/>
            <a:ext cx="2808000" cy="31032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2"/>
              </a:buClr>
              <a:buSzPts val="12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71" name="Google Shape;71;p1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72"/>
        <p:cNvGrpSpPr/>
        <p:nvPr/>
      </p:nvGrpSpPr>
      <p:grpSpPr>
        <a:xfrm>
          <a:off x="0" y="0"/>
          <a:ext cx="0" cy="0"/>
          <a:chOff x="0" y="0"/>
          <a:chExt cx="0" cy="0"/>
        </a:xfrm>
      </p:grpSpPr>
      <p:grpSp>
        <p:nvGrpSpPr>
          <p:cNvPr id="73" name="Google Shape;73;p12"/>
          <p:cNvGrpSpPr/>
          <p:nvPr/>
        </p:nvGrpSpPr>
        <p:grpSpPr>
          <a:xfrm>
            <a:off x="6098378" y="5"/>
            <a:ext cx="3045625" cy="2030570"/>
            <a:chOff x="6098378" y="5"/>
            <a:chExt cx="3045625" cy="2030570"/>
          </a:xfrm>
        </p:grpSpPr>
        <p:sp>
          <p:nvSpPr>
            <p:cNvPr id="74" name="Google Shape;74;p12"/>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2"/>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2"/>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2"/>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2"/>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12"/>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endParaRPr/>
          </a:p>
        </p:txBody>
      </p:sp>
      <p:sp>
        <p:nvSpPr>
          <p:cNvPr id="80" name="Google Shape;80;p12"/>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13"/>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 name="Google Shape;83;p1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4" name="Google Shape;84;p13"/>
          <p:cNvSpPr txBox="1">
            <a:spLocks noGrp="1"/>
          </p:cNvSpPr>
          <p:nvPr>
            <p:ph type="title"/>
          </p:nvPr>
        </p:nvSpPr>
        <p:spPr>
          <a:xfrm>
            <a:off x="265500" y="1151100"/>
            <a:ext cx="4045200" cy="1564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1pPr>
            <a:lvl2pPr marR="0" lvl="1"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2pPr>
            <a:lvl3pPr marR="0" lvl="2"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3pPr>
            <a:lvl4pPr marR="0" lvl="3"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4pPr>
            <a:lvl5pPr marR="0" lvl="4"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5pPr>
            <a:lvl6pPr marR="0" lvl="5"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6pPr>
            <a:lvl7pPr marR="0" lvl="6"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7pPr>
            <a:lvl8pPr marR="0" lvl="7"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8pPr>
            <a:lvl9pPr marR="0" lvl="8" algn="ctr" rtl="0">
              <a:lnSpc>
                <a:spcPct val="100000"/>
              </a:lnSpc>
              <a:spcBef>
                <a:spcPts val="0"/>
              </a:spcBef>
              <a:spcAft>
                <a:spcPts val="0"/>
              </a:spcAft>
              <a:buClr>
                <a:schemeClr val="dk1"/>
              </a:buClr>
              <a:buSzPts val="4200"/>
              <a:buFont typeface="Roboto"/>
              <a:buNone/>
              <a:defRPr sz="4200" b="0" i="0" u="none" strike="noStrike" cap="none">
                <a:solidFill>
                  <a:schemeClr val="dk1"/>
                </a:solidFill>
                <a:latin typeface="Roboto"/>
                <a:ea typeface="Roboto"/>
                <a:cs typeface="Roboto"/>
                <a:sym typeface="Roboto"/>
              </a:defRPr>
            </a:lvl9pPr>
          </a:lstStyle>
          <a:p>
            <a:endParaRPr/>
          </a:p>
        </p:txBody>
      </p:sp>
      <p:sp>
        <p:nvSpPr>
          <p:cNvPr id="85" name="Google Shape;85;p13"/>
          <p:cNvSpPr txBox="1">
            <a:spLocks noGrp="1"/>
          </p:cNvSpPr>
          <p:nvPr>
            <p:ph type="subTitle" idx="1"/>
          </p:nvPr>
        </p:nvSpPr>
        <p:spPr>
          <a:xfrm>
            <a:off x="265500" y="2769001"/>
            <a:ext cx="4045200" cy="12693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1pPr>
            <a:lvl2pPr marR="0" lvl="1"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2pPr>
            <a:lvl3pPr marR="0" lvl="2"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3pPr>
            <a:lvl4pPr marR="0" lvl="3"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4pPr>
            <a:lvl5pPr marR="0" lvl="4"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5pPr>
            <a:lvl6pPr marR="0" lvl="5"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6pPr>
            <a:lvl7pPr marR="0" lvl="6"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7pPr>
            <a:lvl8pPr marR="0" lvl="7"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8pPr>
            <a:lvl9pPr marR="0" lvl="8" algn="ctr" rtl="0">
              <a:lnSpc>
                <a:spcPct val="100000"/>
              </a:lnSpc>
              <a:spcBef>
                <a:spcPts val="0"/>
              </a:spcBef>
              <a:spcAft>
                <a:spcPts val="0"/>
              </a:spcAft>
              <a:buClr>
                <a:schemeClr val="dk2"/>
              </a:buClr>
              <a:buSzPts val="2100"/>
              <a:buFont typeface="Roboto"/>
              <a:buNone/>
              <a:defRPr sz="2100" b="0" i="0" u="none" strike="noStrike" cap="none">
                <a:solidFill>
                  <a:schemeClr val="dk2"/>
                </a:solidFill>
                <a:latin typeface="Roboto"/>
                <a:ea typeface="Roboto"/>
                <a:cs typeface="Roboto"/>
                <a:sym typeface="Roboto"/>
              </a:defRPr>
            </a:lvl9pPr>
          </a:lstStyle>
          <a:p>
            <a:endParaRPr/>
          </a:p>
        </p:txBody>
      </p:sp>
      <p:sp>
        <p:nvSpPr>
          <p:cNvPr id="86" name="Google Shape;86;p1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87" name="Google Shape;87;p1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1pPr>
          </a:lstStyle>
          <a:p>
            <a:endParaRPr/>
          </a:p>
        </p:txBody>
      </p:sp>
      <p:sp>
        <p:nvSpPr>
          <p:cNvPr id="90" name="Google Shape;90;p1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91"/>
        <p:cNvGrpSpPr/>
        <p:nvPr/>
      </p:nvGrpSpPr>
      <p:grpSpPr>
        <a:xfrm>
          <a:off x="0" y="0"/>
          <a:ext cx="0" cy="0"/>
          <a:chOff x="0" y="0"/>
          <a:chExt cx="0" cy="0"/>
        </a:xfrm>
      </p:grpSpPr>
      <p:grpSp>
        <p:nvGrpSpPr>
          <p:cNvPr id="92" name="Google Shape;92;p15"/>
          <p:cNvGrpSpPr/>
          <p:nvPr/>
        </p:nvGrpSpPr>
        <p:grpSpPr>
          <a:xfrm>
            <a:off x="6098378" y="5"/>
            <a:ext cx="3045625" cy="2030570"/>
            <a:chOff x="6098378" y="5"/>
            <a:chExt cx="3045625" cy="2030570"/>
          </a:xfrm>
        </p:grpSpPr>
        <p:sp>
          <p:nvSpPr>
            <p:cNvPr id="93" name="Google Shape;93;p1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 name="Google Shape;98;p15"/>
          <p:cNvSpPr txBox="1">
            <a:spLocks noGrp="1"/>
          </p:cNvSpPr>
          <p:nvPr>
            <p:ph type="title" hasCustomPrompt="1"/>
          </p:nvPr>
        </p:nvSpPr>
        <p:spPr>
          <a:xfrm>
            <a:off x="311700" y="1256050"/>
            <a:ext cx="8520600" cy="2030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1pPr>
            <a:lvl2pPr marR="0" lvl="1"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2pPr>
            <a:lvl3pPr marR="0" lvl="2"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3pPr>
            <a:lvl4pPr marR="0" lvl="3"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4pPr>
            <a:lvl5pPr marR="0" lvl="4"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5pPr>
            <a:lvl6pPr marR="0" lvl="5"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6pPr>
            <a:lvl7pPr marR="0" lvl="6"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7pPr>
            <a:lvl8pPr marR="0" lvl="7"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8pPr>
            <a:lvl9pPr marR="0" lvl="8" algn="ctr" rtl="0">
              <a:lnSpc>
                <a:spcPct val="100000"/>
              </a:lnSpc>
              <a:spcBef>
                <a:spcPts val="0"/>
              </a:spcBef>
              <a:spcAft>
                <a:spcPts val="0"/>
              </a:spcAft>
              <a:buClr>
                <a:schemeClr val="lt1"/>
              </a:buClr>
              <a:buSzPts val="12000"/>
              <a:buFont typeface="Roboto"/>
              <a:buNone/>
              <a:defRPr sz="12000" b="0" i="0" u="none" strike="noStrike" cap="none">
                <a:solidFill>
                  <a:schemeClr val="lt1"/>
                </a:solidFill>
                <a:latin typeface="Roboto"/>
                <a:ea typeface="Roboto"/>
                <a:cs typeface="Roboto"/>
                <a:sym typeface="Roboto"/>
              </a:defRPr>
            </a:lvl9pPr>
          </a:lstStyle>
          <a:p>
            <a:r>
              <a:t>xx%</a:t>
            </a:r>
          </a:p>
        </p:txBody>
      </p:sp>
      <p:sp>
        <p:nvSpPr>
          <p:cNvPr id="99" name="Google Shape;99;p15"/>
          <p:cNvSpPr txBox="1">
            <a:spLocks noGrp="1"/>
          </p:cNvSpPr>
          <p:nvPr>
            <p:ph type="body" idx="1"/>
          </p:nvPr>
        </p:nvSpPr>
        <p:spPr>
          <a:xfrm>
            <a:off x="311700" y="3369225"/>
            <a:ext cx="8520600" cy="12819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100" name="Google Shape;100;p1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3"/>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22" name="Google Shape;22;p3"/>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3" name="Google Shape;23;p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ution (Tech)">
  <p:cSld name="TITLE_AND_BODY_1">
    <p:spTree>
      <p:nvGrpSpPr>
        <p:cNvPr id="1" name="Shape 24"/>
        <p:cNvGrpSpPr/>
        <p:nvPr/>
      </p:nvGrpSpPr>
      <p:grpSpPr>
        <a:xfrm>
          <a:off x="0" y="0"/>
          <a:ext cx="0" cy="0"/>
          <a:chOff x="0" y="0"/>
          <a:chExt cx="0" cy="0"/>
        </a:xfrm>
      </p:grpSpPr>
      <p:sp>
        <p:nvSpPr>
          <p:cNvPr id="25" name="Google Shape;25;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txBox="1">
            <a:spLocks noGrp="1"/>
          </p:cNvSpPr>
          <p:nvPr>
            <p:ph type="title"/>
          </p:nvPr>
        </p:nvSpPr>
        <p:spPr>
          <a:xfrm>
            <a:off x="1550850" y="410000"/>
            <a:ext cx="7281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27" name="Google Shape;27;p4"/>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8" name="Google Shape;28;p4"/>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4"/>
          <p:cNvPicPr preferRelativeResize="0"/>
          <p:nvPr/>
        </p:nvPicPr>
        <p:blipFill rotWithShape="1">
          <a:blip r:embed="rId2">
            <a:alphaModFix/>
          </a:blip>
          <a:srcRect/>
          <a:stretch/>
        </p:blipFill>
        <p:spPr>
          <a:xfrm flipH="1">
            <a:off x="0" y="-19050"/>
            <a:ext cx="1465898" cy="146589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ution (Ops)">
  <p:cSld name="TITLE_AND_BODY_1_1">
    <p:spTree>
      <p:nvGrpSpPr>
        <p:cNvPr id="1" name="Shape 30"/>
        <p:cNvGrpSpPr/>
        <p:nvPr/>
      </p:nvGrpSpPr>
      <p:grpSpPr>
        <a:xfrm>
          <a:off x="0" y="0"/>
          <a:ext cx="0" cy="0"/>
          <a:chOff x="0" y="0"/>
          <a:chExt cx="0" cy="0"/>
        </a:xfrm>
      </p:grpSpPr>
      <p:sp>
        <p:nvSpPr>
          <p:cNvPr id="31" name="Google Shape;31;p5"/>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txBox="1">
            <a:spLocks noGrp="1"/>
          </p:cNvSpPr>
          <p:nvPr>
            <p:ph type="title"/>
          </p:nvPr>
        </p:nvSpPr>
        <p:spPr>
          <a:xfrm>
            <a:off x="1465900" y="410000"/>
            <a:ext cx="73665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33" name="Google Shape;33;p5"/>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34" name="Google Shape;34;p5"/>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5"/>
          <p:cNvPicPr preferRelativeResize="0"/>
          <p:nvPr/>
        </p:nvPicPr>
        <p:blipFill rotWithShape="1">
          <a:blip r:embed="rId2">
            <a:alphaModFix/>
          </a:blip>
          <a:srcRect/>
          <a:stretch/>
        </p:blipFill>
        <p:spPr>
          <a:xfrm flipH="1">
            <a:off x="0" y="-19050"/>
            <a:ext cx="1465898" cy="14658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ution (Design)">
  <p:cSld name="TITLE_AND_BODY_1_1_1">
    <p:spTree>
      <p:nvGrpSpPr>
        <p:cNvPr id="1" name="Shape 36"/>
        <p:cNvGrpSpPr/>
        <p:nvPr/>
      </p:nvGrpSpPr>
      <p:grpSpPr>
        <a:xfrm>
          <a:off x="0" y="0"/>
          <a:ext cx="0" cy="0"/>
          <a:chOff x="0" y="0"/>
          <a:chExt cx="0" cy="0"/>
        </a:xfrm>
      </p:grpSpPr>
      <p:sp>
        <p:nvSpPr>
          <p:cNvPr id="37" name="Google Shape;37;p6"/>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txBox="1">
            <a:spLocks noGrp="1"/>
          </p:cNvSpPr>
          <p:nvPr>
            <p:ph type="title"/>
          </p:nvPr>
        </p:nvSpPr>
        <p:spPr>
          <a:xfrm>
            <a:off x="1465900" y="410000"/>
            <a:ext cx="73665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39" name="Google Shape;39;p6"/>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pic>
        <p:nvPicPr>
          <p:cNvPr id="41" name="Google Shape;41;p6"/>
          <p:cNvPicPr preferRelativeResize="0"/>
          <p:nvPr/>
        </p:nvPicPr>
        <p:blipFill rotWithShape="1">
          <a:blip r:embed="rId2">
            <a:alphaModFix/>
          </a:blip>
          <a:srcRect/>
          <a:stretch/>
        </p:blipFill>
        <p:spPr>
          <a:xfrm flipH="1">
            <a:off x="0" y="-19050"/>
            <a:ext cx="1465898" cy="14658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2"/>
        <p:cNvGrpSpPr/>
        <p:nvPr/>
      </p:nvGrpSpPr>
      <p:grpSpPr>
        <a:xfrm>
          <a:off x="0" y="0"/>
          <a:ext cx="0" cy="0"/>
          <a:chOff x="0" y="0"/>
          <a:chExt cx="0" cy="0"/>
        </a:xfrm>
      </p:grpSpPr>
      <p:grpSp>
        <p:nvGrpSpPr>
          <p:cNvPr id="43" name="Google Shape;43;p7"/>
          <p:cNvGrpSpPr/>
          <p:nvPr/>
        </p:nvGrpSpPr>
        <p:grpSpPr>
          <a:xfrm>
            <a:off x="6098378" y="5"/>
            <a:ext cx="3045625" cy="2030570"/>
            <a:chOff x="6098378" y="5"/>
            <a:chExt cx="3045625" cy="2030570"/>
          </a:xfrm>
        </p:grpSpPr>
        <p:sp>
          <p:nvSpPr>
            <p:cNvPr id="44" name="Google Shape;44;p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7"/>
          <p:cNvSpPr txBox="1">
            <a:spLocks noGrp="1"/>
          </p:cNvSpPr>
          <p:nvPr>
            <p:ph type="title"/>
          </p:nvPr>
        </p:nvSpPr>
        <p:spPr>
          <a:xfrm>
            <a:off x="598100" y="2152347"/>
            <a:ext cx="8222100" cy="838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9pPr>
          </a:lstStyle>
          <a:p>
            <a:endParaRPr/>
          </a:p>
        </p:txBody>
      </p:sp>
      <p:sp>
        <p:nvSpPr>
          <p:cNvPr id="50" name="Google Shape;50;p7"/>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clusion">
  <p:cSld name="SECTION_HEADER_1">
    <p:bg>
      <p:bgPr>
        <a:solidFill>
          <a:schemeClr val="dk1"/>
        </a:solidFill>
        <a:effectLst/>
      </p:bgPr>
    </p:bg>
    <p:spTree>
      <p:nvGrpSpPr>
        <p:cNvPr id="1" name="Shape 51"/>
        <p:cNvGrpSpPr/>
        <p:nvPr/>
      </p:nvGrpSpPr>
      <p:grpSpPr>
        <a:xfrm>
          <a:off x="0" y="0"/>
          <a:ext cx="0" cy="0"/>
          <a:chOff x="0" y="0"/>
          <a:chExt cx="0" cy="0"/>
        </a:xfrm>
      </p:grpSpPr>
      <p:sp>
        <p:nvSpPr>
          <p:cNvPr id="52" name="Google Shape;52;p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8"/>
          <p:cNvSpPr/>
          <p:nvPr/>
        </p:nvSpPr>
        <p:spPr>
          <a:xfrm>
            <a:off x="50" y="0"/>
            <a:ext cx="9144000" cy="271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8"/>
          <p:cNvGrpSpPr/>
          <p:nvPr/>
        </p:nvGrpSpPr>
        <p:grpSpPr>
          <a:xfrm>
            <a:off x="6098428" y="5"/>
            <a:ext cx="3045625" cy="2030570"/>
            <a:chOff x="6098378" y="5"/>
            <a:chExt cx="3045625" cy="2030570"/>
          </a:xfrm>
        </p:grpSpPr>
        <p:sp>
          <p:nvSpPr>
            <p:cNvPr id="55" name="Google Shape;55;p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62" name="Google Shape;62;p9"/>
          <p:cNvSpPr txBox="1">
            <a:spLocks noGrp="1"/>
          </p:cNvSpPr>
          <p:nvPr>
            <p:ph type="body" idx="1"/>
          </p:nvPr>
        </p:nvSpPr>
        <p:spPr>
          <a:xfrm>
            <a:off x="311700" y="1229975"/>
            <a:ext cx="3999900" cy="33390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2"/>
              </a:buClr>
              <a:buSzPts val="12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63" name="Google Shape;63;p9"/>
          <p:cNvSpPr txBox="1">
            <a:spLocks noGrp="1"/>
          </p:cNvSpPr>
          <p:nvPr>
            <p:ph type="body" idx="2"/>
          </p:nvPr>
        </p:nvSpPr>
        <p:spPr>
          <a:xfrm>
            <a:off x="4832400" y="1229975"/>
            <a:ext cx="3999900" cy="33390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2"/>
              </a:buClr>
              <a:buSzPts val="1200"/>
              <a:buFont typeface="Roboto"/>
              <a:buChar char="○"/>
              <a:defRPr sz="1200" b="0" i="0" u="none" strike="noStrike" cap="none">
                <a:solidFill>
                  <a:schemeClr val="dk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2"/>
              </a:buClr>
              <a:buSzPts val="12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64" name="Google Shape;64;p9"/>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67" name="Google Shape;67;p1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onderopolis.org/wp-content/uploads/2016/06/Beached_Whale_Featured_xl_20426341_(Custom).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continental-corporation.com/en/press/press-releases/sound-insulation-for-marine-life--134416" TargetMode="External"/><Relationship Id="rId4" Type="http://schemas.openxmlformats.org/officeDocument/2006/relationships/hyperlink" Target="http://footage.framepool.com/en/shot/791710727-devon-strait-container-ship-wake-water-yach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ctrTitle"/>
          </p:nvPr>
        </p:nvSpPr>
        <p:spPr>
          <a:xfrm>
            <a:off x="460950" y="2557584"/>
            <a:ext cx="8222100" cy="838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200"/>
              <a:buFont typeface="Roboto"/>
              <a:buNone/>
            </a:pPr>
            <a:r>
              <a:rPr lang="en" sz="4200" b="0" i="0" u="none" strike="noStrike" cap="none" dirty="0">
                <a:solidFill>
                  <a:schemeClr val="lt1"/>
                </a:solidFill>
                <a:latin typeface="Roboto"/>
                <a:ea typeface="Roboto"/>
                <a:cs typeface="Roboto"/>
                <a:sym typeface="Roboto"/>
              </a:rPr>
              <a:t>Methods </a:t>
            </a:r>
            <a:r>
              <a:rPr lang="en" dirty="0"/>
              <a:t>to</a:t>
            </a:r>
            <a:r>
              <a:rPr lang="en" sz="4200" b="0" i="0" u="none" strike="noStrike" cap="none" dirty="0">
                <a:solidFill>
                  <a:schemeClr val="lt1"/>
                </a:solidFill>
                <a:latin typeface="Roboto"/>
                <a:ea typeface="Roboto"/>
                <a:cs typeface="Roboto"/>
                <a:sym typeface="Roboto"/>
              </a:rPr>
              <a:t> Minimiz</a:t>
            </a:r>
            <a:r>
              <a:rPr lang="en" dirty="0"/>
              <a:t>e</a:t>
            </a:r>
            <a:r>
              <a:rPr lang="en" sz="4200" b="0" i="0" u="none" strike="noStrike" cap="none" dirty="0">
                <a:solidFill>
                  <a:schemeClr val="lt1"/>
                </a:solidFill>
                <a:latin typeface="Roboto"/>
                <a:ea typeface="Roboto"/>
                <a:cs typeface="Roboto"/>
                <a:sym typeface="Roboto"/>
              </a:rPr>
              <a:t> Commercial Vessel</a:t>
            </a:r>
            <a:r>
              <a:rPr lang="en" dirty="0"/>
              <a:t>-</a:t>
            </a:r>
            <a:r>
              <a:rPr lang="en" sz="4200" b="0" i="0" u="none" strike="noStrike" cap="none" dirty="0">
                <a:solidFill>
                  <a:schemeClr val="lt1"/>
                </a:solidFill>
                <a:latin typeface="Roboto"/>
                <a:ea typeface="Roboto"/>
                <a:cs typeface="Roboto"/>
                <a:sym typeface="Roboto"/>
              </a:rPr>
              <a:t>Generated </a:t>
            </a:r>
            <a:r>
              <a:rPr lang="en" dirty="0"/>
              <a:t>Marine</a:t>
            </a:r>
            <a:endParaRPr dirty="0"/>
          </a:p>
          <a:p>
            <a:pPr marL="0" marR="0" lvl="0" indent="0" algn="ctr" rtl="0">
              <a:lnSpc>
                <a:spcPct val="100000"/>
              </a:lnSpc>
              <a:spcBef>
                <a:spcPts val="0"/>
              </a:spcBef>
              <a:spcAft>
                <a:spcPts val="0"/>
              </a:spcAft>
              <a:buClr>
                <a:schemeClr val="lt1"/>
              </a:buClr>
              <a:buSzPts val="4200"/>
              <a:buFont typeface="Roboto"/>
              <a:buNone/>
            </a:pPr>
            <a:r>
              <a:rPr lang="en" sz="4200" b="0" i="0" u="none" strike="noStrike" cap="none" dirty="0">
                <a:solidFill>
                  <a:schemeClr val="lt1"/>
                </a:solidFill>
                <a:latin typeface="Roboto"/>
                <a:ea typeface="Roboto"/>
                <a:cs typeface="Roboto"/>
                <a:sym typeface="Roboto"/>
              </a:rPr>
              <a:t>Acoustic Pollution</a:t>
            </a:r>
            <a:endParaRPr sz="4200" b="0" i="0" u="none" strike="noStrike" cap="none" dirty="0">
              <a:solidFill>
                <a:schemeClr val="lt1"/>
              </a:solidFill>
              <a:latin typeface="Roboto"/>
              <a:ea typeface="Roboto"/>
              <a:cs typeface="Roboto"/>
              <a:sym typeface="Roboto"/>
            </a:endParaRPr>
          </a:p>
        </p:txBody>
      </p:sp>
      <p:sp>
        <p:nvSpPr>
          <p:cNvPr id="108" name="Google Shape;108;p17"/>
          <p:cNvSpPr txBox="1">
            <a:spLocks noGrp="1"/>
          </p:cNvSpPr>
          <p:nvPr>
            <p:ph type="subTitle" idx="1"/>
          </p:nvPr>
        </p:nvSpPr>
        <p:spPr>
          <a:xfrm>
            <a:off x="671100" y="3396384"/>
            <a:ext cx="7801800" cy="43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2100"/>
              <a:buFont typeface="Roboto"/>
              <a:buNone/>
            </a:pPr>
            <a:r>
              <a:rPr lang="en" sz="2100" b="0" i="0" u="none" strike="noStrike" cap="none" dirty="0">
                <a:solidFill>
                  <a:schemeClr val="lt1"/>
                </a:solidFill>
                <a:latin typeface="Roboto"/>
                <a:ea typeface="Roboto"/>
                <a:cs typeface="Roboto"/>
                <a:sym typeface="Roboto"/>
              </a:rPr>
              <a:t>Lauren Hilliard, Dave McHorney</a:t>
            </a:r>
            <a:br>
              <a:rPr lang="en" dirty="0"/>
            </a:br>
            <a:r>
              <a:rPr lang="en" sz="2100" b="0" i="0" u="none" strike="noStrike" cap="none" dirty="0">
                <a:solidFill>
                  <a:schemeClr val="lt1"/>
                </a:solidFill>
                <a:latin typeface="Roboto"/>
                <a:ea typeface="Roboto"/>
                <a:cs typeface="Roboto"/>
                <a:sym typeface="Roboto"/>
              </a:rPr>
              <a:t>Michael Palmieri, Grace Pelella</a:t>
            </a:r>
            <a:endParaRPr sz="2100" b="0" i="0" u="none" strike="noStrike" cap="none" dirty="0">
              <a:solidFill>
                <a:schemeClr val="lt1"/>
              </a:solidFill>
              <a:latin typeface="Roboto"/>
              <a:ea typeface="Roboto"/>
              <a:cs typeface="Roboto"/>
              <a:sym typeface="Roboto"/>
            </a:endParaRPr>
          </a:p>
        </p:txBody>
      </p:sp>
      <p:sp>
        <p:nvSpPr>
          <p:cNvPr id="109" name="Google Shape;109;p17"/>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6"/>
          <p:cNvPicPr preferRelativeResize="0"/>
          <p:nvPr/>
        </p:nvPicPr>
        <p:blipFill rotWithShape="1">
          <a:blip r:embed="rId3">
            <a:alphaModFix/>
          </a:blip>
          <a:srcRect/>
          <a:stretch/>
        </p:blipFill>
        <p:spPr>
          <a:xfrm>
            <a:off x="558812" y="1017800"/>
            <a:ext cx="8026377" cy="3863849"/>
          </a:xfrm>
          <a:prstGeom prst="rect">
            <a:avLst/>
          </a:prstGeom>
          <a:noFill/>
          <a:ln>
            <a:noFill/>
          </a:ln>
        </p:spPr>
      </p:pic>
      <p:sp>
        <p:nvSpPr>
          <p:cNvPr id="201" name="Google Shape;201;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Kinds of Marine Life are Affected</a:t>
            </a:r>
            <a:endParaRPr/>
          </a:p>
        </p:txBody>
      </p:sp>
      <p:sp>
        <p:nvSpPr>
          <p:cNvPr id="202" name="Google Shape;202;p26"/>
          <p:cNvSpPr txBox="1"/>
          <p:nvPr/>
        </p:nvSpPr>
        <p:spPr>
          <a:xfrm>
            <a:off x="4441650" y="4137425"/>
            <a:ext cx="1615500"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latin typeface="Roboto"/>
                <a:ea typeface="Roboto"/>
                <a:cs typeface="Roboto"/>
                <a:sym typeface="Roboto"/>
              </a:rPr>
              <a:t>Shellfish</a:t>
            </a:r>
            <a:endParaRPr sz="1800">
              <a:latin typeface="Roboto"/>
              <a:ea typeface="Roboto"/>
              <a:cs typeface="Roboto"/>
              <a:sym typeface="Roboto"/>
            </a:endParaRPr>
          </a:p>
        </p:txBody>
      </p:sp>
      <p:sp>
        <p:nvSpPr>
          <p:cNvPr id="203" name="Google Shape;203;p26"/>
          <p:cNvSpPr txBox="1"/>
          <p:nvPr/>
        </p:nvSpPr>
        <p:spPr>
          <a:xfrm>
            <a:off x="1109650" y="3164225"/>
            <a:ext cx="1615500"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latin typeface="Roboto"/>
                <a:ea typeface="Roboto"/>
                <a:cs typeface="Roboto"/>
                <a:sym typeface="Roboto"/>
              </a:rPr>
              <a:t>Fish</a:t>
            </a:r>
            <a:endParaRPr sz="1800">
              <a:solidFill>
                <a:schemeClr val="dk1"/>
              </a:solidFill>
              <a:latin typeface="Roboto"/>
              <a:ea typeface="Roboto"/>
              <a:cs typeface="Roboto"/>
              <a:sym typeface="Roboto"/>
            </a:endParaRPr>
          </a:p>
          <a:p>
            <a:pPr marL="0" lvl="0" indent="0" algn="r" rtl="0">
              <a:spcBef>
                <a:spcPts val="0"/>
              </a:spcBef>
              <a:spcAft>
                <a:spcPts val="0"/>
              </a:spcAft>
              <a:buNone/>
            </a:pPr>
            <a:endParaRPr sz="800">
              <a:latin typeface="Roboto"/>
              <a:ea typeface="Roboto"/>
              <a:cs typeface="Roboto"/>
              <a:sym typeface="Roboto"/>
            </a:endParaRPr>
          </a:p>
        </p:txBody>
      </p:sp>
      <p:sp>
        <p:nvSpPr>
          <p:cNvPr id="204" name="Google Shape;204;p26"/>
          <p:cNvSpPr txBox="1"/>
          <p:nvPr/>
        </p:nvSpPr>
        <p:spPr>
          <a:xfrm>
            <a:off x="7380725" y="2876275"/>
            <a:ext cx="1615500" cy="8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Roboto"/>
                <a:ea typeface="Roboto"/>
                <a:cs typeface="Roboto"/>
                <a:sym typeface="Roboto"/>
              </a:rPr>
              <a:t>Mammals</a:t>
            </a:r>
            <a:endParaRPr sz="1800">
              <a:latin typeface="Roboto"/>
              <a:ea typeface="Roboto"/>
              <a:cs typeface="Roboto"/>
              <a:sym typeface="Roboto"/>
            </a:endParaRPr>
          </a:p>
        </p:txBody>
      </p:sp>
      <p:sp>
        <p:nvSpPr>
          <p:cNvPr id="205" name="Google Shape;205;p26"/>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Intense Sound Injures Sensitive Organs</a:t>
            </a:r>
            <a:endParaRPr/>
          </a:p>
        </p:txBody>
      </p:sp>
      <p:pic>
        <p:nvPicPr>
          <p:cNvPr id="211" name="Google Shape;211;p27"/>
          <p:cNvPicPr preferRelativeResize="0"/>
          <p:nvPr/>
        </p:nvPicPr>
        <p:blipFill>
          <a:blip r:embed="rId3">
            <a:alphaModFix/>
          </a:blip>
          <a:stretch>
            <a:fillRect/>
          </a:stretch>
        </p:blipFill>
        <p:spPr>
          <a:xfrm>
            <a:off x="1579550" y="1523975"/>
            <a:ext cx="5400953" cy="2029051"/>
          </a:xfrm>
          <a:prstGeom prst="rect">
            <a:avLst/>
          </a:prstGeom>
          <a:noFill/>
          <a:ln>
            <a:noFill/>
          </a:ln>
        </p:spPr>
      </p:pic>
      <p:cxnSp>
        <p:nvCxnSpPr>
          <p:cNvPr id="212" name="Google Shape;212;p27"/>
          <p:cNvCxnSpPr>
            <a:stCxn id="213" idx="1"/>
          </p:cNvCxnSpPr>
          <p:nvPr/>
        </p:nvCxnSpPr>
        <p:spPr>
          <a:xfrm rot="10800000">
            <a:off x="4955025" y="2741225"/>
            <a:ext cx="455400" cy="1108500"/>
          </a:xfrm>
          <a:prstGeom prst="straightConnector1">
            <a:avLst/>
          </a:prstGeom>
          <a:noFill/>
          <a:ln w="38100" cap="flat" cmpd="sng">
            <a:solidFill>
              <a:srgbClr val="A1C3FA"/>
            </a:solidFill>
            <a:prstDash val="solid"/>
            <a:round/>
            <a:headEnd type="none" w="med" len="med"/>
            <a:tailEnd type="none" w="med" len="med"/>
          </a:ln>
        </p:spPr>
      </p:cxnSp>
      <p:sp>
        <p:nvSpPr>
          <p:cNvPr id="213" name="Google Shape;213;p27"/>
          <p:cNvSpPr txBox="1"/>
          <p:nvPr/>
        </p:nvSpPr>
        <p:spPr>
          <a:xfrm>
            <a:off x="5410425" y="3600125"/>
            <a:ext cx="16578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Swim Bladder</a:t>
            </a:r>
            <a:endParaRPr sz="1800">
              <a:solidFill>
                <a:schemeClr val="dk1"/>
              </a:solidFill>
            </a:endParaRPr>
          </a:p>
        </p:txBody>
      </p:sp>
      <p:sp>
        <p:nvSpPr>
          <p:cNvPr id="214" name="Google Shape;214;p27"/>
          <p:cNvSpPr txBox="1"/>
          <p:nvPr/>
        </p:nvSpPr>
        <p:spPr>
          <a:xfrm>
            <a:off x="1640850" y="1227875"/>
            <a:ext cx="20802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Sensory Hair Cells</a:t>
            </a:r>
            <a:endParaRPr sz="1800">
              <a:solidFill>
                <a:schemeClr val="dk1"/>
              </a:solidFill>
            </a:endParaRPr>
          </a:p>
        </p:txBody>
      </p:sp>
      <p:cxnSp>
        <p:nvCxnSpPr>
          <p:cNvPr id="215" name="Google Shape;215;p27"/>
          <p:cNvCxnSpPr>
            <a:stCxn id="214" idx="3"/>
          </p:cNvCxnSpPr>
          <p:nvPr/>
        </p:nvCxnSpPr>
        <p:spPr>
          <a:xfrm>
            <a:off x="3721050" y="1477475"/>
            <a:ext cx="1215300" cy="877500"/>
          </a:xfrm>
          <a:prstGeom prst="straightConnector1">
            <a:avLst/>
          </a:prstGeom>
          <a:noFill/>
          <a:ln w="38100" cap="flat" cmpd="sng">
            <a:solidFill>
              <a:srgbClr val="A1C3FA"/>
            </a:solidFill>
            <a:prstDash val="solid"/>
            <a:round/>
            <a:headEnd type="none" w="med" len="med"/>
            <a:tailEnd type="none" w="med" len="med"/>
          </a:ln>
        </p:spPr>
      </p:cxnSp>
      <p:sp>
        <p:nvSpPr>
          <p:cNvPr id="216" name="Google Shape;216;p27"/>
          <p:cNvSpPr txBox="1"/>
          <p:nvPr/>
        </p:nvSpPr>
        <p:spPr>
          <a:xfrm>
            <a:off x="6748375" y="1392175"/>
            <a:ext cx="11646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Inner Ear</a:t>
            </a:r>
            <a:endParaRPr sz="1800">
              <a:solidFill>
                <a:schemeClr val="dk1"/>
              </a:solidFill>
            </a:endParaRPr>
          </a:p>
        </p:txBody>
      </p:sp>
      <p:cxnSp>
        <p:nvCxnSpPr>
          <p:cNvPr id="217" name="Google Shape;217;p27"/>
          <p:cNvCxnSpPr>
            <a:stCxn id="216" idx="1"/>
          </p:cNvCxnSpPr>
          <p:nvPr/>
        </p:nvCxnSpPr>
        <p:spPr>
          <a:xfrm flipH="1">
            <a:off x="5821675" y="1641775"/>
            <a:ext cx="926700" cy="647400"/>
          </a:xfrm>
          <a:prstGeom prst="straightConnector1">
            <a:avLst/>
          </a:prstGeom>
          <a:noFill/>
          <a:ln w="38100" cap="flat" cmpd="sng">
            <a:solidFill>
              <a:srgbClr val="A1C3FA"/>
            </a:solidFill>
            <a:prstDash val="solid"/>
            <a:round/>
            <a:headEnd type="none" w="med" len="med"/>
            <a:tailEnd type="none" w="med" len="med"/>
          </a:ln>
        </p:spPr>
      </p:cxnSp>
      <p:sp>
        <p:nvSpPr>
          <p:cNvPr id="218" name="Google Shape;218;p27"/>
          <p:cNvSpPr txBox="1"/>
          <p:nvPr/>
        </p:nvSpPr>
        <p:spPr>
          <a:xfrm>
            <a:off x="1154125" y="3600125"/>
            <a:ext cx="18981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Eggs &amp; Embryos</a:t>
            </a:r>
            <a:endParaRPr sz="1800">
              <a:solidFill>
                <a:schemeClr val="dk1"/>
              </a:solidFill>
            </a:endParaRPr>
          </a:p>
        </p:txBody>
      </p:sp>
      <p:cxnSp>
        <p:nvCxnSpPr>
          <p:cNvPr id="219" name="Google Shape;219;p27"/>
          <p:cNvCxnSpPr/>
          <p:nvPr/>
        </p:nvCxnSpPr>
        <p:spPr>
          <a:xfrm rot="10800000" flipH="1">
            <a:off x="3052225" y="2675225"/>
            <a:ext cx="725400" cy="1174500"/>
          </a:xfrm>
          <a:prstGeom prst="straightConnector1">
            <a:avLst/>
          </a:prstGeom>
          <a:noFill/>
          <a:ln w="38100" cap="flat" cmpd="sng">
            <a:solidFill>
              <a:srgbClr val="A1C3FA"/>
            </a:solidFill>
            <a:prstDash val="solid"/>
            <a:round/>
            <a:headEnd type="none" w="med" len="med"/>
            <a:tailEnd type="none" w="med" len="med"/>
          </a:ln>
        </p:spPr>
      </p:cxnSp>
      <p:sp>
        <p:nvSpPr>
          <p:cNvPr id="220" name="Google Shape;220;p27"/>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Intense Sound Causes Behavioral Changes</a:t>
            </a:r>
            <a:endParaRPr/>
          </a:p>
        </p:txBody>
      </p:sp>
      <p:sp>
        <p:nvSpPr>
          <p:cNvPr id="226" name="Google Shape;226;p28"/>
          <p:cNvSpPr txBox="1"/>
          <p:nvPr/>
        </p:nvSpPr>
        <p:spPr>
          <a:xfrm>
            <a:off x="489875" y="1648525"/>
            <a:ext cx="1347000" cy="65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rPr>
              <a:t>Changes in</a:t>
            </a:r>
            <a:br>
              <a:rPr lang="en" sz="1800">
                <a:solidFill>
                  <a:schemeClr val="dk1"/>
                </a:solidFill>
              </a:rPr>
            </a:br>
            <a:r>
              <a:rPr lang="en" sz="1800">
                <a:solidFill>
                  <a:schemeClr val="dk1"/>
                </a:solidFill>
              </a:rPr>
              <a:t>Migration</a:t>
            </a:r>
            <a:endParaRPr sz="1800">
              <a:solidFill>
                <a:schemeClr val="dk1"/>
              </a:solidFill>
            </a:endParaRPr>
          </a:p>
        </p:txBody>
      </p:sp>
      <p:cxnSp>
        <p:nvCxnSpPr>
          <p:cNvPr id="227" name="Google Shape;227;p28"/>
          <p:cNvCxnSpPr>
            <a:stCxn id="226" idx="3"/>
          </p:cNvCxnSpPr>
          <p:nvPr/>
        </p:nvCxnSpPr>
        <p:spPr>
          <a:xfrm>
            <a:off x="1836875" y="1973575"/>
            <a:ext cx="546600" cy="522900"/>
          </a:xfrm>
          <a:prstGeom prst="straightConnector1">
            <a:avLst/>
          </a:prstGeom>
          <a:noFill/>
          <a:ln w="38100" cap="flat" cmpd="sng">
            <a:solidFill>
              <a:srgbClr val="A1C3FA"/>
            </a:solidFill>
            <a:prstDash val="solid"/>
            <a:round/>
            <a:headEnd type="none" w="med" len="med"/>
            <a:tailEnd type="none" w="med" len="med"/>
          </a:ln>
        </p:spPr>
      </p:cxnSp>
      <p:pic>
        <p:nvPicPr>
          <p:cNvPr id="228" name="Google Shape;228;p28"/>
          <p:cNvPicPr preferRelativeResize="0"/>
          <p:nvPr/>
        </p:nvPicPr>
        <p:blipFill>
          <a:blip r:embed="rId3">
            <a:alphaModFix/>
          </a:blip>
          <a:stretch>
            <a:fillRect/>
          </a:stretch>
        </p:blipFill>
        <p:spPr>
          <a:xfrm>
            <a:off x="1532350" y="1193750"/>
            <a:ext cx="6380753" cy="3883801"/>
          </a:xfrm>
          <a:prstGeom prst="rect">
            <a:avLst/>
          </a:prstGeom>
          <a:noFill/>
          <a:ln>
            <a:noFill/>
          </a:ln>
        </p:spPr>
      </p:pic>
      <p:sp>
        <p:nvSpPr>
          <p:cNvPr id="229" name="Google Shape;229;p28"/>
          <p:cNvSpPr txBox="1"/>
          <p:nvPr/>
        </p:nvSpPr>
        <p:spPr>
          <a:xfrm>
            <a:off x="649175" y="3788600"/>
            <a:ext cx="1028400" cy="65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rPr>
              <a:t>Unsafe</a:t>
            </a:r>
            <a:endParaRPr sz="1800">
              <a:solidFill>
                <a:schemeClr val="dk1"/>
              </a:solidFill>
            </a:endParaRPr>
          </a:p>
          <a:p>
            <a:pPr marL="0" lvl="0" indent="0" algn="r" rtl="0">
              <a:spcBef>
                <a:spcPts val="0"/>
              </a:spcBef>
              <a:spcAft>
                <a:spcPts val="0"/>
              </a:spcAft>
              <a:buNone/>
            </a:pPr>
            <a:r>
              <a:rPr lang="en" sz="1800">
                <a:solidFill>
                  <a:schemeClr val="dk1"/>
                </a:solidFill>
              </a:rPr>
              <a:t>Diving</a:t>
            </a:r>
            <a:endParaRPr sz="1800">
              <a:solidFill>
                <a:schemeClr val="dk1"/>
              </a:solidFill>
            </a:endParaRPr>
          </a:p>
        </p:txBody>
      </p:sp>
      <p:cxnSp>
        <p:nvCxnSpPr>
          <p:cNvPr id="230" name="Google Shape;230;p28"/>
          <p:cNvCxnSpPr>
            <a:stCxn id="229" idx="3"/>
          </p:cNvCxnSpPr>
          <p:nvPr/>
        </p:nvCxnSpPr>
        <p:spPr>
          <a:xfrm>
            <a:off x="1677575" y="4113650"/>
            <a:ext cx="1327500" cy="116100"/>
          </a:xfrm>
          <a:prstGeom prst="straightConnector1">
            <a:avLst/>
          </a:prstGeom>
          <a:noFill/>
          <a:ln w="38100" cap="flat" cmpd="sng">
            <a:solidFill>
              <a:srgbClr val="A1C3FA"/>
            </a:solidFill>
            <a:prstDash val="solid"/>
            <a:round/>
            <a:headEnd type="none" w="med" len="med"/>
            <a:tailEnd type="none" w="med" len="med"/>
          </a:ln>
        </p:spPr>
      </p:cxnSp>
      <p:sp>
        <p:nvSpPr>
          <p:cNvPr id="231" name="Google Shape;231;p28"/>
          <p:cNvSpPr txBox="1"/>
          <p:nvPr/>
        </p:nvSpPr>
        <p:spPr>
          <a:xfrm>
            <a:off x="7734075" y="2160450"/>
            <a:ext cx="1177500" cy="411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rPr>
              <a:t>Beaching</a:t>
            </a:r>
            <a:endParaRPr sz="1800">
              <a:solidFill>
                <a:schemeClr val="dk1"/>
              </a:solidFill>
            </a:endParaRPr>
          </a:p>
        </p:txBody>
      </p:sp>
      <p:cxnSp>
        <p:nvCxnSpPr>
          <p:cNvPr id="232" name="Google Shape;232;p28"/>
          <p:cNvCxnSpPr>
            <a:stCxn id="231" idx="1"/>
          </p:cNvCxnSpPr>
          <p:nvPr/>
        </p:nvCxnSpPr>
        <p:spPr>
          <a:xfrm rot="10800000">
            <a:off x="6914475" y="1507200"/>
            <a:ext cx="819600" cy="858900"/>
          </a:xfrm>
          <a:prstGeom prst="straightConnector1">
            <a:avLst/>
          </a:prstGeom>
          <a:noFill/>
          <a:ln w="38100" cap="flat" cmpd="sng">
            <a:solidFill>
              <a:srgbClr val="A1C3FA"/>
            </a:solidFill>
            <a:prstDash val="solid"/>
            <a:round/>
            <a:headEnd type="none" w="med" len="med"/>
            <a:tailEnd type="none" w="med" len="med"/>
          </a:ln>
        </p:spPr>
      </p:cxnSp>
      <p:sp>
        <p:nvSpPr>
          <p:cNvPr id="233" name="Google Shape;233;p28"/>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Sound Waves Travel Farther Along Deep Sound Channel</a:t>
            </a:r>
            <a:endParaRPr sz="2400"/>
          </a:p>
        </p:txBody>
      </p:sp>
      <p:pic>
        <p:nvPicPr>
          <p:cNvPr id="239" name="Google Shape;239;p29"/>
          <p:cNvPicPr preferRelativeResize="0"/>
          <p:nvPr/>
        </p:nvPicPr>
        <p:blipFill rotWithShape="1">
          <a:blip r:embed="rId3">
            <a:alphaModFix/>
          </a:blip>
          <a:srcRect l="592" r="583"/>
          <a:stretch/>
        </p:blipFill>
        <p:spPr>
          <a:xfrm>
            <a:off x="946375" y="1086325"/>
            <a:ext cx="7251249" cy="3497898"/>
          </a:xfrm>
          <a:prstGeom prst="rect">
            <a:avLst/>
          </a:prstGeom>
          <a:noFill/>
          <a:ln>
            <a:noFill/>
          </a:ln>
        </p:spPr>
      </p:pic>
      <p:sp>
        <p:nvSpPr>
          <p:cNvPr id="240" name="Google Shape;240;p29"/>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13</a:t>
            </a:fld>
            <a:endParaRPr/>
          </a:p>
        </p:txBody>
      </p:sp>
      <p:sp>
        <p:nvSpPr>
          <p:cNvPr id="241" name="Google Shape;241;p29"/>
          <p:cNvSpPr txBox="1"/>
          <p:nvPr/>
        </p:nvSpPr>
        <p:spPr>
          <a:xfrm>
            <a:off x="1368475" y="4193375"/>
            <a:ext cx="3203400" cy="475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9"/>
          <p:cNvSpPr txBox="1"/>
          <p:nvPr/>
        </p:nvSpPr>
        <p:spPr>
          <a:xfrm>
            <a:off x="4105200" y="2970575"/>
            <a:ext cx="3639300" cy="1455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9"/>
          <p:cNvSpPr txBox="1"/>
          <p:nvPr/>
        </p:nvSpPr>
        <p:spPr>
          <a:xfrm>
            <a:off x="6715775" y="2262125"/>
            <a:ext cx="805500" cy="951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Sound Intensity Increases with Vessel Size</a:t>
            </a:r>
            <a:endParaRPr/>
          </a:p>
          <a:p>
            <a:pPr marL="0" lvl="0" indent="0" algn="l" rtl="0">
              <a:spcBef>
                <a:spcPts val="0"/>
              </a:spcBef>
              <a:spcAft>
                <a:spcPts val="0"/>
              </a:spcAft>
              <a:buNone/>
            </a:pPr>
            <a:endParaRPr/>
          </a:p>
        </p:txBody>
      </p:sp>
      <p:pic>
        <p:nvPicPr>
          <p:cNvPr id="249" name="Google Shape;249;p30"/>
          <p:cNvPicPr preferRelativeResize="0"/>
          <p:nvPr/>
        </p:nvPicPr>
        <p:blipFill>
          <a:blip r:embed="rId3">
            <a:alphaModFix/>
          </a:blip>
          <a:stretch>
            <a:fillRect/>
          </a:stretch>
        </p:blipFill>
        <p:spPr>
          <a:xfrm>
            <a:off x="840125" y="1240875"/>
            <a:ext cx="7232930" cy="2564074"/>
          </a:xfrm>
          <a:prstGeom prst="rect">
            <a:avLst/>
          </a:prstGeom>
          <a:noFill/>
          <a:ln>
            <a:noFill/>
          </a:ln>
        </p:spPr>
      </p:pic>
      <p:sp>
        <p:nvSpPr>
          <p:cNvPr id="250" name="Google Shape;250;p30"/>
          <p:cNvSpPr txBox="1"/>
          <p:nvPr/>
        </p:nvSpPr>
        <p:spPr>
          <a:xfrm>
            <a:off x="508725" y="3844325"/>
            <a:ext cx="2750700" cy="8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Small Vessels</a:t>
            </a:r>
            <a:endParaRPr sz="1800">
              <a:solidFill>
                <a:schemeClr val="dk1"/>
              </a:solidFill>
            </a:endParaRPr>
          </a:p>
          <a:p>
            <a:pPr marL="0" lvl="0" indent="0" algn="l" rtl="0">
              <a:spcBef>
                <a:spcPts val="0"/>
              </a:spcBef>
              <a:spcAft>
                <a:spcPts val="0"/>
              </a:spcAft>
              <a:buNone/>
            </a:pPr>
            <a:r>
              <a:rPr lang="en"/>
              <a:t>9% of world fleet, 163 dB</a:t>
            </a:r>
            <a:endParaRPr/>
          </a:p>
        </p:txBody>
      </p:sp>
      <p:sp>
        <p:nvSpPr>
          <p:cNvPr id="251" name="Google Shape;251;p30"/>
          <p:cNvSpPr txBox="1"/>
          <p:nvPr/>
        </p:nvSpPr>
        <p:spPr>
          <a:xfrm>
            <a:off x="3224938" y="3804950"/>
            <a:ext cx="2750700" cy="8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Medium Vessels</a:t>
            </a:r>
            <a:endParaRPr sz="1800">
              <a:solidFill>
                <a:schemeClr val="dk1"/>
              </a:solidFill>
            </a:endParaRPr>
          </a:p>
          <a:p>
            <a:pPr marL="0" lvl="0" indent="0" algn="l" rtl="0">
              <a:spcBef>
                <a:spcPts val="0"/>
              </a:spcBef>
              <a:spcAft>
                <a:spcPts val="0"/>
              </a:spcAft>
              <a:buNone/>
            </a:pPr>
            <a:r>
              <a:rPr lang="en"/>
              <a:t>37% of world fleet, 179 dB</a:t>
            </a:r>
            <a:endParaRPr/>
          </a:p>
        </p:txBody>
      </p:sp>
      <p:sp>
        <p:nvSpPr>
          <p:cNvPr id="252" name="Google Shape;252;p30"/>
          <p:cNvSpPr txBox="1"/>
          <p:nvPr/>
        </p:nvSpPr>
        <p:spPr>
          <a:xfrm>
            <a:off x="5985275" y="3517975"/>
            <a:ext cx="2750700" cy="8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Heavy Vessels</a:t>
            </a:r>
            <a:endParaRPr sz="1800">
              <a:solidFill>
                <a:schemeClr val="dk1"/>
              </a:solidFill>
            </a:endParaRPr>
          </a:p>
          <a:p>
            <a:pPr marL="0" lvl="0" indent="0" algn="l" rtl="0">
              <a:spcBef>
                <a:spcPts val="0"/>
              </a:spcBef>
              <a:spcAft>
                <a:spcPts val="0"/>
              </a:spcAft>
              <a:buNone/>
            </a:pPr>
            <a:r>
              <a:rPr lang="en"/>
              <a:t>54% of world fleet, 182 dB</a:t>
            </a:r>
            <a:endParaRPr/>
          </a:p>
        </p:txBody>
      </p:sp>
      <p:sp>
        <p:nvSpPr>
          <p:cNvPr id="253" name="Google Shape;253;p30"/>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311700" y="333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Regulations and Policies</a:t>
            </a:r>
            <a:endParaRPr/>
          </a:p>
        </p:txBody>
      </p:sp>
      <p:sp>
        <p:nvSpPr>
          <p:cNvPr id="259" name="Google Shape;259;p31"/>
          <p:cNvSpPr/>
          <p:nvPr/>
        </p:nvSpPr>
        <p:spPr>
          <a:xfrm>
            <a:off x="3297500" y="1165742"/>
            <a:ext cx="2540100" cy="2540100"/>
          </a:xfrm>
          <a:prstGeom prst="donut">
            <a:avLst>
              <a:gd name="adj" fmla="val 13408"/>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31"/>
          <p:cNvGrpSpPr/>
          <p:nvPr/>
        </p:nvGrpSpPr>
        <p:grpSpPr>
          <a:xfrm>
            <a:off x="1680836" y="1315124"/>
            <a:ext cx="1931633" cy="669600"/>
            <a:chOff x="1680836" y="1315124"/>
            <a:chExt cx="1931633" cy="669600"/>
          </a:xfrm>
        </p:grpSpPr>
        <p:cxnSp>
          <p:nvCxnSpPr>
            <p:cNvPr id="261" name="Google Shape;261;p31"/>
            <p:cNvCxnSpPr/>
            <p:nvPr/>
          </p:nvCxnSpPr>
          <p:spPr>
            <a:xfrm>
              <a:off x="3178969" y="1638300"/>
              <a:ext cx="433500" cy="252300"/>
            </a:xfrm>
            <a:prstGeom prst="straightConnector1">
              <a:avLst/>
            </a:prstGeom>
            <a:noFill/>
            <a:ln w="19050" cap="flat" cmpd="sng">
              <a:solidFill>
                <a:srgbClr val="A1C3FA"/>
              </a:solidFill>
              <a:prstDash val="solid"/>
              <a:round/>
              <a:headEnd type="oval" w="med" len="med"/>
              <a:tailEnd type="none" w="sm" len="sm"/>
            </a:ln>
          </p:spPr>
        </p:cxnSp>
        <p:sp>
          <p:nvSpPr>
            <p:cNvPr id="262" name="Google Shape;262;p31"/>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b="1">
                  <a:solidFill>
                    <a:schemeClr val="accent1"/>
                  </a:solidFill>
                  <a:latin typeface="Roboto"/>
                  <a:ea typeface="Roboto"/>
                  <a:cs typeface="Roboto"/>
                  <a:sym typeface="Roboto"/>
                </a:rPr>
                <a:t>Enforcement</a:t>
              </a:r>
              <a:endParaRPr b="1">
                <a:solidFill>
                  <a:schemeClr val="accent1"/>
                </a:solidFill>
                <a:latin typeface="Roboto"/>
                <a:ea typeface="Roboto"/>
                <a:cs typeface="Roboto"/>
                <a:sym typeface="Roboto"/>
              </a:endParaRPr>
            </a:p>
          </p:txBody>
        </p:sp>
      </p:grpSp>
      <p:grpSp>
        <p:nvGrpSpPr>
          <p:cNvPr id="263" name="Google Shape;263;p31"/>
          <p:cNvGrpSpPr/>
          <p:nvPr/>
        </p:nvGrpSpPr>
        <p:grpSpPr>
          <a:xfrm>
            <a:off x="5517319" y="1315125"/>
            <a:ext cx="2520806" cy="669600"/>
            <a:chOff x="5517319" y="1315125"/>
            <a:chExt cx="2520806" cy="669600"/>
          </a:xfrm>
        </p:grpSpPr>
        <p:cxnSp>
          <p:nvCxnSpPr>
            <p:cNvPr id="264" name="Google Shape;264;p31"/>
            <p:cNvCxnSpPr/>
            <p:nvPr/>
          </p:nvCxnSpPr>
          <p:spPr>
            <a:xfrm flipH="1">
              <a:off x="5517319" y="1638300"/>
              <a:ext cx="433500" cy="252300"/>
            </a:xfrm>
            <a:prstGeom prst="straightConnector1">
              <a:avLst/>
            </a:prstGeom>
            <a:noFill/>
            <a:ln w="19050" cap="flat" cmpd="sng">
              <a:solidFill>
                <a:srgbClr val="0944A1"/>
              </a:solidFill>
              <a:prstDash val="solid"/>
              <a:round/>
              <a:headEnd type="oval" w="med" len="med"/>
              <a:tailEnd type="none" w="sm" len="sm"/>
            </a:ln>
          </p:spPr>
        </p:cxnSp>
        <p:sp>
          <p:nvSpPr>
            <p:cNvPr id="265" name="Google Shape;265;p31"/>
            <p:cNvSpPr txBox="1"/>
            <p:nvPr/>
          </p:nvSpPr>
          <p:spPr>
            <a:xfrm>
              <a:off x="5962125" y="1315125"/>
              <a:ext cx="20760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accent1"/>
                  </a:solidFill>
                  <a:latin typeface="Roboto"/>
                  <a:ea typeface="Roboto"/>
                  <a:cs typeface="Roboto"/>
                  <a:sym typeface="Roboto"/>
                </a:rPr>
                <a:t>Legislative History</a:t>
              </a:r>
              <a:endParaRPr b="1">
                <a:solidFill>
                  <a:schemeClr val="accent1"/>
                </a:solidFill>
                <a:latin typeface="Roboto"/>
                <a:ea typeface="Roboto"/>
                <a:cs typeface="Roboto"/>
                <a:sym typeface="Roboto"/>
              </a:endParaRPr>
            </a:p>
          </p:txBody>
        </p:sp>
      </p:grpSp>
      <p:grpSp>
        <p:nvGrpSpPr>
          <p:cNvPr id="266" name="Google Shape;266;p31"/>
          <p:cNvGrpSpPr/>
          <p:nvPr/>
        </p:nvGrpSpPr>
        <p:grpSpPr>
          <a:xfrm>
            <a:off x="3655825" y="3535140"/>
            <a:ext cx="1864800" cy="1143785"/>
            <a:chOff x="3655825" y="3535140"/>
            <a:chExt cx="1864800" cy="1143785"/>
          </a:xfrm>
        </p:grpSpPr>
        <p:cxnSp>
          <p:nvCxnSpPr>
            <p:cNvPr id="267" name="Google Shape;267;p31"/>
            <p:cNvCxnSpPr/>
            <p:nvPr/>
          </p:nvCxnSpPr>
          <p:spPr>
            <a:xfrm rot="10800000">
              <a:off x="4556399" y="3535140"/>
              <a:ext cx="0" cy="460500"/>
            </a:xfrm>
            <a:prstGeom prst="straightConnector1">
              <a:avLst/>
            </a:prstGeom>
            <a:noFill/>
            <a:ln w="19050" cap="flat" cmpd="sng">
              <a:solidFill>
                <a:srgbClr val="307BF3"/>
              </a:solidFill>
              <a:prstDash val="solid"/>
              <a:round/>
              <a:headEnd type="oval" w="med" len="med"/>
              <a:tailEnd type="none" w="sm" len="sm"/>
            </a:ln>
          </p:spPr>
        </p:cxnSp>
        <p:sp>
          <p:nvSpPr>
            <p:cNvPr id="268" name="Google Shape;268;p31"/>
            <p:cNvSpPr txBox="1"/>
            <p:nvPr/>
          </p:nvSpPr>
          <p:spPr>
            <a:xfrm>
              <a:off x="3655825" y="4009325"/>
              <a:ext cx="18648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accent1"/>
                  </a:solidFill>
                  <a:latin typeface="Roboto"/>
                  <a:ea typeface="Roboto"/>
                  <a:cs typeface="Roboto"/>
                  <a:sym typeface="Roboto"/>
                </a:rPr>
                <a:t>Organizations and</a:t>
              </a:r>
              <a:endParaRPr b="1">
                <a:solidFill>
                  <a:schemeClr val="accent1"/>
                </a:solidFill>
                <a:latin typeface="Roboto"/>
                <a:ea typeface="Roboto"/>
                <a:cs typeface="Roboto"/>
                <a:sym typeface="Roboto"/>
              </a:endParaRPr>
            </a:p>
            <a:p>
              <a:pPr marL="0" lvl="0" indent="0" algn="ctr" rtl="0">
                <a:lnSpc>
                  <a:spcPct val="115000"/>
                </a:lnSpc>
                <a:spcBef>
                  <a:spcPts val="0"/>
                </a:spcBef>
                <a:spcAft>
                  <a:spcPts val="0"/>
                </a:spcAft>
                <a:buNone/>
              </a:pPr>
              <a:r>
                <a:rPr lang="en" b="1">
                  <a:solidFill>
                    <a:schemeClr val="accent1"/>
                  </a:solidFill>
                  <a:latin typeface="Roboto"/>
                  <a:ea typeface="Roboto"/>
                  <a:cs typeface="Roboto"/>
                  <a:sym typeface="Roboto"/>
                </a:rPr>
                <a:t>Associations</a:t>
              </a:r>
              <a:endParaRPr b="1">
                <a:solidFill>
                  <a:schemeClr val="accent1"/>
                </a:solidFill>
                <a:latin typeface="Roboto"/>
                <a:ea typeface="Roboto"/>
                <a:cs typeface="Roboto"/>
                <a:sym typeface="Roboto"/>
              </a:endParaRPr>
            </a:p>
          </p:txBody>
        </p:sp>
      </p:grpSp>
      <p:sp>
        <p:nvSpPr>
          <p:cNvPr id="269" name="Google Shape;269;p31"/>
          <p:cNvSpPr txBox="1"/>
          <p:nvPr/>
        </p:nvSpPr>
        <p:spPr>
          <a:xfrm>
            <a:off x="3845784"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200"/>
          </a:p>
        </p:txBody>
      </p:sp>
      <p:sp>
        <p:nvSpPr>
          <p:cNvPr id="270" name="Google Shape;270;p31"/>
          <p:cNvSpPr/>
          <p:nvPr/>
        </p:nvSpPr>
        <p:spPr>
          <a:xfrm rot="1800047">
            <a:off x="3219843" y="1086434"/>
            <a:ext cx="2690936" cy="2690936"/>
          </a:xfrm>
          <a:prstGeom prst="blockArc">
            <a:avLst>
              <a:gd name="adj1" fmla="val 14414370"/>
              <a:gd name="adj2" fmla="val 694"/>
              <a:gd name="adj3" fmla="val 9562"/>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rot="-1800047" flipH="1">
            <a:off x="3221956" y="1086434"/>
            <a:ext cx="2690936" cy="2690936"/>
          </a:xfrm>
          <a:prstGeom prst="blockArc">
            <a:avLst>
              <a:gd name="adj1" fmla="val 14348563"/>
              <a:gd name="adj2" fmla="val 21472873"/>
              <a:gd name="adj3" fmla="val 9381"/>
            </a:avLst>
          </a:prstGeom>
          <a:solidFill>
            <a:srgbClr val="A1C3F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rot="-8100000">
            <a:off x="4382715" y="1027393"/>
            <a:ext cx="363170" cy="363170"/>
          </a:xfrm>
          <a:prstGeom prst="rtTriangl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rot="-9000757" flipH="1">
            <a:off x="3220953" y="1084808"/>
            <a:ext cx="2690226" cy="2690226"/>
          </a:xfrm>
          <a:prstGeom prst="blockArc">
            <a:avLst>
              <a:gd name="adj1" fmla="val 14316164"/>
              <a:gd name="adj2" fmla="val 21502663"/>
              <a:gd name="adj3" fmla="val 9415"/>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rot="-1027861">
            <a:off x="5485874" y="2849832"/>
            <a:ext cx="312672" cy="312672"/>
          </a:xfrm>
          <a:prstGeom prst="rtTriangl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rot="6359841">
            <a:off x="3315801" y="2847762"/>
            <a:ext cx="363580" cy="36358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p31"/>
          <p:cNvPicPr preferRelativeResize="0"/>
          <p:nvPr/>
        </p:nvPicPr>
        <p:blipFill>
          <a:blip r:embed="rId3">
            <a:alphaModFix/>
          </a:blip>
          <a:stretch>
            <a:fillRect/>
          </a:stretch>
        </p:blipFill>
        <p:spPr>
          <a:xfrm>
            <a:off x="4008062" y="1768025"/>
            <a:ext cx="1153075" cy="1237262"/>
          </a:xfrm>
          <a:prstGeom prst="rect">
            <a:avLst/>
          </a:prstGeom>
          <a:noFill/>
          <a:ln>
            <a:noFill/>
          </a:ln>
        </p:spPr>
      </p:pic>
      <p:sp>
        <p:nvSpPr>
          <p:cNvPr id="277" name="Google Shape;277;p31"/>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2"/>
          <p:cNvSpPr txBox="1">
            <a:spLocks noGrp="1"/>
          </p:cNvSpPr>
          <p:nvPr>
            <p:ph type="title"/>
          </p:nvPr>
        </p:nvSpPr>
        <p:spPr>
          <a:xfrm>
            <a:off x="106875" y="142550"/>
            <a:ext cx="9105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Organizations are Working to Increase Noise Pollution Awareness</a:t>
            </a:r>
            <a:endParaRPr sz="2400"/>
          </a:p>
        </p:txBody>
      </p:sp>
      <p:grpSp>
        <p:nvGrpSpPr>
          <p:cNvPr id="283" name="Google Shape;283;p32"/>
          <p:cNvGrpSpPr/>
          <p:nvPr/>
        </p:nvGrpSpPr>
        <p:grpSpPr>
          <a:xfrm>
            <a:off x="1819375" y="600903"/>
            <a:ext cx="4790282" cy="3941676"/>
            <a:chOff x="1502875" y="677103"/>
            <a:chExt cx="4790282" cy="3941676"/>
          </a:xfrm>
        </p:grpSpPr>
        <p:sp>
          <p:nvSpPr>
            <p:cNvPr id="284" name="Google Shape;284;p32"/>
            <p:cNvSpPr/>
            <p:nvPr/>
          </p:nvSpPr>
          <p:spPr>
            <a:xfrm rot="-6597333">
              <a:off x="4296826" y="3950027"/>
              <a:ext cx="586303" cy="586303"/>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rot="-6599386">
              <a:off x="1768696" y="1534283"/>
              <a:ext cx="440541" cy="440541"/>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rot="-6598839">
              <a:off x="3278916" y="2771034"/>
              <a:ext cx="1199287" cy="1199287"/>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rot="-6598620">
              <a:off x="4374916" y="913763"/>
              <a:ext cx="1681581" cy="1681581"/>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1502875" y="1721700"/>
              <a:ext cx="2154900" cy="2154900"/>
            </a:xfrm>
            <a:prstGeom prst="ellipse">
              <a:avLst/>
            </a:prstGeom>
            <a:solidFill>
              <a:srgbClr val="307BF3"/>
            </a:solidFill>
            <a:ln>
              <a:noFill/>
            </a:ln>
            <a:effectLst>
              <a:outerShdw blurRad="171450" dist="66675" dir="5400000" algn="bl" rotWithShape="0">
                <a:srgbClr val="000000">
                  <a:alpha val="61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United States Coast Guard</a:t>
              </a:r>
              <a:endParaRPr b="1">
                <a:solidFill>
                  <a:srgbClr val="FFFFFF"/>
                </a:solidFill>
                <a:latin typeface="Roboto"/>
                <a:ea typeface="Roboto"/>
                <a:cs typeface="Roboto"/>
                <a:sym typeface="Roboto"/>
              </a:endParaRPr>
            </a:p>
          </p:txBody>
        </p:sp>
        <p:sp>
          <p:nvSpPr>
            <p:cNvPr id="289" name="Google Shape;289;p32"/>
            <p:cNvSpPr/>
            <p:nvPr/>
          </p:nvSpPr>
          <p:spPr>
            <a:xfrm rot="-6597701">
              <a:off x="3267625" y="1113818"/>
              <a:ext cx="274172" cy="274172"/>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2"/>
          <p:cNvGrpSpPr/>
          <p:nvPr/>
        </p:nvGrpSpPr>
        <p:grpSpPr>
          <a:xfrm>
            <a:off x="4447194" y="1739566"/>
            <a:ext cx="2440206" cy="2440200"/>
            <a:chOff x="4447194" y="1815766"/>
            <a:chExt cx="2440206" cy="2440200"/>
          </a:xfrm>
        </p:grpSpPr>
        <p:sp>
          <p:nvSpPr>
            <p:cNvPr id="291" name="Google Shape;291;p32"/>
            <p:cNvSpPr/>
            <p:nvPr/>
          </p:nvSpPr>
          <p:spPr>
            <a:xfrm>
              <a:off x="4447194" y="1815766"/>
              <a:ext cx="2440200" cy="2440200"/>
            </a:xfrm>
            <a:prstGeom prst="ellipse">
              <a:avLst/>
            </a:prstGeom>
            <a:solidFill>
              <a:srgbClr val="0944A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txBox="1"/>
            <p:nvPr/>
          </p:nvSpPr>
          <p:spPr>
            <a:xfrm>
              <a:off x="4447200" y="2504275"/>
              <a:ext cx="24402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National Oceanic </a:t>
              </a:r>
              <a:endParaRPr b="1">
                <a:solidFill>
                  <a:srgbClr val="FFFFFF"/>
                </a:solidFill>
                <a:latin typeface="Roboto"/>
                <a:ea typeface="Roboto"/>
                <a:cs typeface="Roboto"/>
                <a:sym typeface="Roboto"/>
              </a:endParaRPr>
            </a:p>
            <a:p>
              <a:pPr marL="0" lvl="0" indent="0" algn="ctr" rtl="0">
                <a:spcBef>
                  <a:spcPts val="0"/>
                </a:spcBef>
                <a:spcAft>
                  <a:spcPts val="0"/>
                </a:spcAft>
                <a:buNone/>
              </a:pPr>
              <a:r>
                <a:rPr lang="en" b="1">
                  <a:solidFill>
                    <a:srgbClr val="FFFFFF"/>
                  </a:solidFill>
                  <a:latin typeface="Roboto"/>
                  <a:ea typeface="Roboto"/>
                  <a:cs typeface="Roboto"/>
                  <a:sym typeface="Roboto"/>
                </a:rPr>
                <a:t>and Atmospheric Administration</a:t>
              </a:r>
              <a:endParaRPr b="1">
                <a:solidFill>
                  <a:srgbClr val="FFFFFF"/>
                </a:solidFill>
                <a:latin typeface="Roboto"/>
                <a:ea typeface="Roboto"/>
                <a:cs typeface="Roboto"/>
                <a:sym typeface="Roboto"/>
              </a:endParaRPr>
            </a:p>
          </p:txBody>
        </p:sp>
      </p:grpSp>
      <p:grpSp>
        <p:nvGrpSpPr>
          <p:cNvPr id="293" name="Google Shape;293;p32"/>
          <p:cNvGrpSpPr/>
          <p:nvPr/>
        </p:nvGrpSpPr>
        <p:grpSpPr>
          <a:xfrm>
            <a:off x="3566937" y="1069628"/>
            <a:ext cx="1423800" cy="1423800"/>
            <a:chOff x="3490737" y="1374053"/>
            <a:chExt cx="1423800" cy="1423800"/>
          </a:xfrm>
        </p:grpSpPr>
        <p:sp>
          <p:nvSpPr>
            <p:cNvPr id="294" name="Google Shape;294;p32"/>
            <p:cNvSpPr/>
            <p:nvPr/>
          </p:nvSpPr>
          <p:spPr>
            <a:xfrm>
              <a:off x="3490737" y="1374053"/>
              <a:ext cx="1423800" cy="1423800"/>
            </a:xfrm>
            <a:prstGeom prst="ellipse">
              <a:avLst/>
            </a:prstGeom>
            <a:solidFill>
              <a:srgbClr val="0D5DD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txBox="1"/>
            <p:nvPr/>
          </p:nvSpPr>
          <p:spPr>
            <a:xfrm>
              <a:off x="3528825" y="1533350"/>
              <a:ext cx="1368600" cy="11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International </a:t>
              </a:r>
              <a:endParaRPr b="1">
                <a:solidFill>
                  <a:srgbClr val="FFFFFF"/>
                </a:solidFill>
                <a:latin typeface="Roboto"/>
                <a:ea typeface="Roboto"/>
                <a:cs typeface="Roboto"/>
                <a:sym typeface="Roboto"/>
              </a:endParaRPr>
            </a:p>
            <a:p>
              <a:pPr marL="0" lvl="0" indent="0" algn="ctr" rtl="0">
                <a:spcBef>
                  <a:spcPts val="0"/>
                </a:spcBef>
                <a:spcAft>
                  <a:spcPts val="0"/>
                </a:spcAft>
                <a:buNone/>
              </a:pPr>
              <a:r>
                <a:rPr lang="en" b="1">
                  <a:solidFill>
                    <a:srgbClr val="FFFFFF"/>
                  </a:solidFill>
                  <a:latin typeface="Roboto"/>
                  <a:ea typeface="Roboto"/>
                  <a:cs typeface="Roboto"/>
                  <a:sym typeface="Roboto"/>
                </a:rPr>
                <a:t>Maritime</a:t>
              </a:r>
              <a:endParaRPr b="1">
                <a:solidFill>
                  <a:srgbClr val="FFFFFF"/>
                </a:solidFill>
                <a:latin typeface="Roboto"/>
                <a:ea typeface="Roboto"/>
                <a:cs typeface="Roboto"/>
                <a:sym typeface="Roboto"/>
              </a:endParaRPr>
            </a:p>
            <a:p>
              <a:pPr marL="0" lvl="0" indent="0" algn="ctr" rtl="0">
                <a:spcBef>
                  <a:spcPts val="0"/>
                </a:spcBef>
                <a:spcAft>
                  <a:spcPts val="0"/>
                </a:spcAft>
                <a:buNone/>
              </a:pPr>
              <a:r>
                <a:rPr lang="en" b="1">
                  <a:solidFill>
                    <a:srgbClr val="FFFFFF"/>
                  </a:solidFill>
                  <a:latin typeface="Roboto"/>
                  <a:ea typeface="Roboto"/>
                  <a:cs typeface="Roboto"/>
                  <a:sym typeface="Roboto"/>
                </a:rPr>
                <a:t>Organization</a:t>
              </a:r>
              <a:endParaRPr b="1">
                <a:solidFill>
                  <a:srgbClr val="FFFFFF"/>
                </a:solidFill>
                <a:latin typeface="Roboto"/>
                <a:ea typeface="Roboto"/>
                <a:cs typeface="Roboto"/>
                <a:sym typeface="Roboto"/>
              </a:endParaRPr>
            </a:p>
          </p:txBody>
        </p:sp>
      </p:grpSp>
      <p:sp>
        <p:nvSpPr>
          <p:cNvPr id="296" name="Google Shape;296;p32"/>
          <p:cNvSpPr/>
          <p:nvPr/>
        </p:nvSpPr>
        <p:spPr>
          <a:xfrm rot="-6597866">
            <a:off x="2939391" y="3523816"/>
            <a:ext cx="629106" cy="629106"/>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rot="-6599386">
            <a:off x="1558096" y="3738858"/>
            <a:ext cx="440541" cy="440541"/>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rot="-6597701">
            <a:off x="1078175" y="2900668"/>
            <a:ext cx="274172" cy="274172"/>
          </a:xfrm>
          <a:prstGeom prst="ellips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rot="-6597701">
            <a:off x="1078175" y="975818"/>
            <a:ext cx="274172" cy="274172"/>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rot="-6599386">
            <a:off x="7100146" y="2420483"/>
            <a:ext cx="440541" cy="440541"/>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3"/>
          <p:cNvSpPr txBox="1"/>
          <p:nvPr/>
        </p:nvSpPr>
        <p:spPr>
          <a:xfrm>
            <a:off x="8514150" y="2957136"/>
            <a:ext cx="778200" cy="293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2014</a:t>
            </a:r>
            <a:endParaRPr sz="1200" b="1">
              <a:latin typeface="Roboto"/>
              <a:ea typeface="Roboto"/>
              <a:cs typeface="Roboto"/>
              <a:sym typeface="Roboto"/>
            </a:endParaRPr>
          </a:p>
        </p:txBody>
      </p:sp>
      <p:sp>
        <p:nvSpPr>
          <p:cNvPr id="307" name="Google Shape;307;p33"/>
          <p:cNvSpPr txBox="1">
            <a:spLocks noGrp="1"/>
          </p:cNvSpPr>
          <p:nvPr>
            <p:ph type="title"/>
          </p:nvPr>
        </p:nvSpPr>
        <p:spPr>
          <a:xfrm>
            <a:off x="194575" y="257600"/>
            <a:ext cx="8799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Legislation to Protect Marine Life Has Not Focused on Noise Pollution</a:t>
            </a:r>
            <a:endParaRPr sz="2600"/>
          </a:p>
          <a:p>
            <a:pPr marL="0" lvl="0" indent="0" algn="l" rtl="0">
              <a:spcBef>
                <a:spcPts val="0"/>
              </a:spcBef>
              <a:spcAft>
                <a:spcPts val="0"/>
              </a:spcAft>
              <a:buNone/>
            </a:pPr>
            <a:endParaRPr sz="2600"/>
          </a:p>
        </p:txBody>
      </p:sp>
      <p:grpSp>
        <p:nvGrpSpPr>
          <p:cNvPr id="308" name="Google Shape;308;p33"/>
          <p:cNvGrpSpPr/>
          <p:nvPr/>
        </p:nvGrpSpPr>
        <p:grpSpPr>
          <a:xfrm>
            <a:off x="4620375" y="2872625"/>
            <a:ext cx="2498809" cy="586261"/>
            <a:chOff x="4849301" y="3079472"/>
            <a:chExt cx="2361600" cy="507059"/>
          </a:xfrm>
        </p:grpSpPr>
        <p:sp>
          <p:nvSpPr>
            <p:cNvPr id="309" name="Google Shape;309;p33"/>
            <p:cNvSpPr/>
            <p:nvPr/>
          </p:nvSpPr>
          <p:spPr>
            <a:xfrm>
              <a:off x="4849301" y="3079472"/>
              <a:ext cx="2361600" cy="1335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txBox="1"/>
            <p:nvPr/>
          </p:nvSpPr>
          <p:spPr>
            <a:xfrm>
              <a:off x="5623151" y="3148231"/>
              <a:ext cx="692700" cy="43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1976</a:t>
              </a:r>
              <a:endParaRPr sz="1200" b="1">
                <a:latin typeface="Roboto"/>
                <a:ea typeface="Roboto"/>
                <a:cs typeface="Roboto"/>
                <a:sym typeface="Roboto"/>
              </a:endParaRPr>
            </a:p>
          </p:txBody>
        </p:sp>
      </p:grpSp>
      <p:grpSp>
        <p:nvGrpSpPr>
          <p:cNvPr id="311" name="Google Shape;311;p33"/>
          <p:cNvGrpSpPr/>
          <p:nvPr/>
        </p:nvGrpSpPr>
        <p:grpSpPr>
          <a:xfrm>
            <a:off x="106775" y="2871516"/>
            <a:ext cx="2498958" cy="587620"/>
            <a:chOff x="495986" y="3079475"/>
            <a:chExt cx="2395014" cy="507356"/>
          </a:xfrm>
        </p:grpSpPr>
        <p:sp>
          <p:nvSpPr>
            <p:cNvPr id="312" name="Google Shape;312;p33"/>
            <p:cNvSpPr/>
            <p:nvPr/>
          </p:nvSpPr>
          <p:spPr>
            <a:xfrm>
              <a:off x="932600" y="3079475"/>
              <a:ext cx="1958400" cy="1335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txBox="1"/>
            <p:nvPr/>
          </p:nvSpPr>
          <p:spPr>
            <a:xfrm>
              <a:off x="495986" y="3148231"/>
              <a:ext cx="871200" cy="438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1934</a:t>
              </a:r>
              <a:endParaRPr sz="1200" b="1">
                <a:latin typeface="Roboto"/>
                <a:ea typeface="Roboto"/>
                <a:cs typeface="Roboto"/>
                <a:sym typeface="Roboto"/>
              </a:endParaRPr>
            </a:p>
          </p:txBody>
        </p:sp>
      </p:grpSp>
      <p:grpSp>
        <p:nvGrpSpPr>
          <p:cNvPr id="314" name="Google Shape;314;p33"/>
          <p:cNvGrpSpPr/>
          <p:nvPr/>
        </p:nvGrpSpPr>
        <p:grpSpPr>
          <a:xfrm>
            <a:off x="2605839" y="2873148"/>
            <a:ext cx="2420025" cy="374480"/>
            <a:chOff x="2890945" y="3079482"/>
            <a:chExt cx="2352279" cy="323329"/>
          </a:xfrm>
        </p:grpSpPr>
        <p:sp>
          <p:nvSpPr>
            <p:cNvPr id="315" name="Google Shape;315;p33"/>
            <p:cNvSpPr/>
            <p:nvPr/>
          </p:nvSpPr>
          <p:spPr>
            <a:xfrm>
              <a:off x="2890945" y="3079482"/>
              <a:ext cx="1971600" cy="1335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txBox="1"/>
            <p:nvPr/>
          </p:nvSpPr>
          <p:spPr>
            <a:xfrm>
              <a:off x="4497424" y="3149612"/>
              <a:ext cx="745800" cy="25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1973</a:t>
              </a:r>
              <a:endParaRPr sz="1200" b="1">
                <a:latin typeface="Roboto"/>
                <a:ea typeface="Roboto"/>
                <a:cs typeface="Roboto"/>
                <a:sym typeface="Roboto"/>
              </a:endParaRPr>
            </a:p>
          </p:txBody>
        </p:sp>
      </p:grpSp>
      <p:sp>
        <p:nvSpPr>
          <p:cNvPr id="317" name="Google Shape;317;p33"/>
          <p:cNvSpPr txBox="1"/>
          <p:nvPr/>
        </p:nvSpPr>
        <p:spPr>
          <a:xfrm>
            <a:off x="7783850" y="2957125"/>
            <a:ext cx="722700" cy="374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2008</a:t>
            </a:r>
            <a:endParaRPr sz="1200" b="1">
              <a:latin typeface="Roboto"/>
              <a:ea typeface="Roboto"/>
              <a:cs typeface="Roboto"/>
              <a:sym typeface="Roboto"/>
            </a:endParaRPr>
          </a:p>
        </p:txBody>
      </p:sp>
      <p:grpSp>
        <p:nvGrpSpPr>
          <p:cNvPr id="318" name="Google Shape;318;p33"/>
          <p:cNvGrpSpPr/>
          <p:nvPr/>
        </p:nvGrpSpPr>
        <p:grpSpPr>
          <a:xfrm>
            <a:off x="6151975" y="2871525"/>
            <a:ext cx="2991813" cy="373980"/>
            <a:chOff x="6289737" y="3079482"/>
            <a:chExt cx="2867369" cy="322898"/>
          </a:xfrm>
        </p:grpSpPr>
        <p:sp>
          <p:nvSpPr>
            <p:cNvPr id="319" name="Google Shape;319;p33"/>
            <p:cNvSpPr/>
            <p:nvPr/>
          </p:nvSpPr>
          <p:spPr>
            <a:xfrm>
              <a:off x="7216707" y="3079482"/>
              <a:ext cx="1940400" cy="1335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txBox="1"/>
            <p:nvPr/>
          </p:nvSpPr>
          <p:spPr>
            <a:xfrm>
              <a:off x="6289737" y="3149180"/>
              <a:ext cx="745800" cy="253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1980</a:t>
              </a:r>
              <a:endParaRPr sz="1200" b="1">
                <a:latin typeface="Roboto"/>
                <a:ea typeface="Roboto"/>
                <a:cs typeface="Roboto"/>
                <a:sym typeface="Roboto"/>
              </a:endParaRPr>
            </a:p>
          </p:txBody>
        </p:sp>
      </p:grpSp>
      <p:sp>
        <p:nvSpPr>
          <p:cNvPr id="321" name="Google Shape;321;p33"/>
          <p:cNvSpPr txBox="1"/>
          <p:nvPr/>
        </p:nvSpPr>
        <p:spPr>
          <a:xfrm>
            <a:off x="2996513" y="2957125"/>
            <a:ext cx="778200" cy="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1969</a:t>
            </a:r>
            <a:endParaRPr sz="1200" b="1">
              <a:latin typeface="Roboto"/>
              <a:ea typeface="Roboto"/>
              <a:cs typeface="Roboto"/>
              <a:sym typeface="Roboto"/>
            </a:endParaRPr>
          </a:p>
        </p:txBody>
      </p:sp>
      <p:sp>
        <p:nvSpPr>
          <p:cNvPr id="322" name="Google Shape;322;p33"/>
          <p:cNvSpPr txBox="1"/>
          <p:nvPr/>
        </p:nvSpPr>
        <p:spPr>
          <a:xfrm>
            <a:off x="5838275" y="1323425"/>
            <a:ext cx="2351400" cy="79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b="1">
              <a:latin typeface="Roboto"/>
              <a:ea typeface="Roboto"/>
              <a:cs typeface="Roboto"/>
              <a:sym typeface="Roboto"/>
            </a:endParaRPr>
          </a:p>
          <a:p>
            <a:pPr marL="0" lvl="0" indent="0" algn="ctr" rtl="0">
              <a:spcBef>
                <a:spcPts val="0"/>
              </a:spcBef>
              <a:spcAft>
                <a:spcPts val="0"/>
              </a:spcAft>
              <a:buNone/>
            </a:pPr>
            <a:r>
              <a:rPr lang="en" b="1">
                <a:solidFill>
                  <a:srgbClr val="0C58D3"/>
                </a:solidFill>
                <a:latin typeface="Roboto"/>
                <a:ea typeface="Roboto"/>
                <a:cs typeface="Roboto"/>
                <a:sym typeface="Roboto"/>
              </a:rPr>
              <a:t>United Nations Convention </a:t>
            </a:r>
            <a:endParaRPr b="1">
              <a:solidFill>
                <a:srgbClr val="0C58D3"/>
              </a:solidFill>
              <a:latin typeface="Roboto"/>
              <a:ea typeface="Roboto"/>
              <a:cs typeface="Roboto"/>
              <a:sym typeface="Roboto"/>
            </a:endParaRPr>
          </a:p>
          <a:p>
            <a:pPr marL="0" lvl="0" indent="0" algn="ctr" rtl="0">
              <a:spcBef>
                <a:spcPts val="0"/>
              </a:spcBef>
              <a:spcAft>
                <a:spcPts val="0"/>
              </a:spcAft>
              <a:buNone/>
            </a:pPr>
            <a:r>
              <a:rPr lang="en" b="1">
                <a:solidFill>
                  <a:srgbClr val="0C58D3"/>
                </a:solidFill>
                <a:latin typeface="Roboto"/>
                <a:ea typeface="Roboto"/>
                <a:cs typeface="Roboto"/>
                <a:sym typeface="Roboto"/>
              </a:rPr>
              <a:t>on the Law of the Sea</a:t>
            </a:r>
            <a:endParaRPr b="1">
              <a:solidFill>
                <a:srgbClr val="0C58D3"/>
              </a:solidFill>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sp>
        <p:nvSpPr>
          <p:cNvPr id="323" name="Google Shape;323;p33"/>
          <p:cNvSpPr txBox="1"/>
          <p:nvPr/>
        </p:nvSpPr>
        <p:spPr>
          <a:xfrm>
            <a:off x="6673450" y="2916751"/>
            <a:ext cx="890700" cy="49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400" b="1">
                <a:latin typeface="Roboto"/>
                <a:ea typeface="Roboto"/>
                <a:cs typeface="Roboto"/>
                <a:sym typeface="Roboto"/>
              </a:rPr>
              <a:t>1982</a:t>
            </a:r>
            <a:endParaRPr sz="2400" b="1">
              <a:latin typeface="Roboto"/>
              <a:ea typeface="Roboto"/>
              <a:cs typeface="Roboto"/>
              <a:sym typeface="Roboto"/>
            </a:endParaRPr>
          </a:p>
        </p:txBody>
      </p:sp>
      <p:sp>
        <p:nvSpPr>
          <p:cNvPr id="324" name="Google Shape;324;p33"/>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17</a:t>
            </a:fld>
            <a:endParaRPr/>
          </a:p>
        </p:txBody>
      </p:sp>
      <p:sp>
        <p:nvSpPr>
          <p:cNvPr id="325" name="Google Shape;325;p33"/>
          <p:cNvSpPr txBox="1"/>
          <p:nvPr/>
        </p:nvSpPr>
        <p:spPr>
          <a:xfrm>
            <a:off x="3743550" y="2960950"/>
            <a:ext cx="829200" cy="49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b="1">
                <a:latin typeface="Roboto"/>
                <a:ea typeface="Roboto"/>
                <a:cs typeface="Roboto"/>
                <a:sym typeface="Roboto"/>
              </a:rPr>
              <a:t>1972</a:t>
            </a:r>
            <a:endParaRPr sz="1200" b="1">
              <a:latin typeface="Roboto"/>
              <a:ea typeface="Roboto"/>
              <a:cs typeface="Roboto"/>
              <a:sym typeface="Roboto"/>
            </a:endParaRPr>
          </a:p>
        </p:txBody>
      </p:sp>
      <p:pic>
        <p:nvPicPr>
          <p:cNvPr id="326" name="Google Shape;326;p33"/>
          <p:cNvPicPr preferRelativeResize="0"/>
          <p:nvPr/>
        </p:nvPicPr>
        <p:blipFill>
          <a:blip r:embed="rId3">
            <a:alphaModFix/>
          </a:blip>
          <a:stretch>
            <a:fillRect/>
          </a:stretch>
        </p:blipFill>
        <p:spPr>
          <a:xfrm>
            <a:off x="6790325" y="2065987"/>
            <a:ext cx="656946" cy="791400"/>
          </a:xfrm>
          <a:prstGeom prst="rect">
            <a:avLst/>
          </a:prstGeom>
          <a:noFill/>
          <a:ln>
            <a:noFill/>
          </a:ln>
        </p:spPr>
      </p:pic>
      <p:pic>
        <p:nvPicPr>
          <p:cNvPr id="327" name="Google Shape;327;p33"/>
          <p:cNvPicPr preferRelativeResize="0"/>
          <p:nvPr/>
        </p:nvPicPr>
        <p:blipFill>
          <a:blip r:embed="rId4">
            <a:alphaModFix/>
          </a:blip>
          <a:stretch>
            <a:fillRect/>
          </a:stretch>
        </p:blipFill>
        <p:spPr>
          <a:xfrm>
            <a:off x="3969550" y="2420750"/>
            <a:ext cx="377200" cy="454400"/>
          </a:xfrm>
          <a:prstGeom prst="rect">
            <a:avLst/>
          </a:prstGeom>
          <a:noFill/>
          <a:ln>
            <a:noFill/>
          </a:ln>
        </p:spPr>
      </p:pic>
      <p:pic>
        <p:nvPicPr>
          <p:cNvPr id="328" name="Google Shape;328;p33"/>
          <p:cNvPicPr preferRelativeResize="0"/>
          <p:nvPr/>
        </p:nvPicPr>
        <p:blipFill>
          <a:blip r:embed="rId4">
            <a:alphaModFix/>
          </a:blip>
          <a:stretch>
            <a:fillRect/>
          </a:stretch>
        </p:blipFill>
        <p:spPr>
          <a:xfrm>
            <a:off x="4445575" y="2420750"/>
            <a:ext cx="377200" cy="454400"/>
          </a:xfrm>
          <a:prstGeom prst="rect">
            <a:avLst/>
          </a:prstGeom>
          <a:noFill/>
          <a:ln>
            <a:noFill/>
          </a:ln>
        </p:spPr>
      </p:pic>
      <p:pic>
        <p:nvPicPr>
          <p:cNvPr id="329" name="Google Shape;329;p33"/>
          <p:cNvPicPr preferRelativeResize="0"/>
          <p:nvPr/>
        </p:nvPicPr>
        <p:blipFill>
          <a:blip r:embed="rId4">
            <a:alphaModFix/>
          </a:blip>
          <a:stretch>
            <a:fillRect/>
          </a:stretch>
        </p:blipFill>
        <p:spPr>
          <a:xfrm>
            <a:off x="3197013" y="2420750"/>
            <a:ext cx="377200" cy="454400"/>
          </a:xfrm>
          <a:prstGeom prst="rect">
            <a:avLst/>
          </a:prstGeom>
          <a:noFill/>
          <a:ln>
            <a:noFill/>
          </a:ln>
        </p:spPr>
      </p:pic>
      <p:pic>
        <p:nvPicPr>
          <p:cNvPr id="330" name="Google Shape;330;p33"/>
          <p:cNvPicPr preferRelativeResize="0"/>
          <p:nvPr/>
        </p:nvPicPr>
        <p:blipFill>
          <a:blip r:embed="rId4">
            <a:alphaModFix/>
          </a:blip>
          <a:stretch>
            <a:fillRect/>
          </a:stretch>
        </p:blipFill>
        <p:spPr>
          <a:xfrm>
            <a:off x="5617950" y="2420450"/>
            <a:ext cx="377200" cy="454400"/>
          </a:xfrm>
          <a:prstGeom prst="rect">
            <a:avLst/>
          </a:prstGeom>
          <a:noFill/>
          <a:ln>
            <a:noFill/>
          </a:ln>
        </p:spPr>
      </p:pic>
      <p:pic>
        <p:nvPicPr>
          <p:cNvPr id="331" name="Google Shape;331;p33"/>
          <p:cNvPicPr preferRelativeResize="0"/>
          <p:nvPr/>
        </p:nvPicPr>
        <p:blipFill>
          <a:blip r:embed="rId4">
            <a:alphaModFix/>
          </a:blip>
          <a:stretch>
            <a:fillRect/>
          </a:stretch>
        </p:blipFill>
        <p:spPr>
          <a:xfrm>
            <a:off x="376975" y="2420750"/>
            <a:ext cx="377200" cy="454400"/>
          </a:xfrm>
          <a:prstGeom prst="rect">
            <a:avLst/>
          </a:prstGeom>
          <a:noFill/>
          <a:ln>
            <a:noFill/>
          </a:ln>
        </p:spPr>
      </p:pic>
      <p:pic>
        <p:nvPicPr>
          <p:cNvPr id="332" name="Google Shape;332;p33"/>
          <p:cNvPicPr preferRelativeResize="0"/>
          <p:nvPr/>
        </p:nvPicPr>
        <p:blipFill>
          <a:blip r:embed="rId4">
            <a:alphaModFix/>
          </a:blip>
          <a:stretch>
            <a:fillRect/>
          </a:stretch>
        </p:blipFill>
        <p:spPr>
          <a:xfrm>
            <a:off x="6327475" y="2420750"/>
            <a:ext cx="377200" cy="454400"/>
          </a:xfrm>
          <a:prstGeom prst="rect">
            <a:avLst/>
          </a:prstGeom>
          <a:noFill/>
          <a:ln>
            <a:noFill/>
          </a:ln>
        </p:spPr>
      </p:pic>
      <p:pic>
        <p:nvPicPr>
          <p:cNvPr id="333" name="Google Shape;333;p33"/>
          <p:cNvPicPr preferRelativeResize="0"/>
          <p:nvPr/>
        </p:nvPicPr>
        <p:blipFill>
          <a:blip r:embed="rId3">
            <a:alphaModFix/>
          </a:blip>
          <a:stretch>
            <a:fillRect/>
          </a:stretch>
        </p:blipFill>
        <p:spPr>
          <a:xfrm>
            <a:off x="7956600" y="2420751"/>
            <a:ext cx="377200" cy="454400"/>
          </a:xfrm>
          <a:prstGeom prst="rect">
            <a:avLst/>
          </a:prstGeom>
          <a:noFill/>
          <a:ln>
            <a:noFill/>
          </a:ln>
        </p:spPr>
      </p:pic>
      <p:pic>
        <p:nvPicPr>
          <p:cNvPr id="334" name="Google Shape;334;p33"/>
          <p:cNvPicPr preferRelativeResize="0"/>
          <p:nvPr/>
        </p:nvPicPr>
        <p:blipFill>
          <a:blip r:embed="rId3">
            <a:alphaModFix/>
          </a:blip>
          <a:stretch>
            <a:fillRect/>
          </a:stretch>
        </p:blipFill>
        <p:spPr>
          <a:xfrm>
            <a:off x="8714650" y="2409351"/>
            <a:ext cx="377200" cy="454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2</a:t>
            </a:r>
            <a:endParaRPr/>
          </a:p>
        </p:txBody>
      </p:sp>
      <p:sp>
        <p:nvSpPr>
          <p:cNvPr id="340" name="Google Shape;340;p34"/>
          <p:cNvSpPr/>
          <p:nvPr/>
        </p:nvSpPr>
        <p:spPr>
          <a:xfrm>
            <a:off x="0" y="1838625"/>
            <a:ext cx="2729700" cy="13218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Roboto"/>
                <a:ea typeface="Roboto"/>
                <a:cs typeface="Roboto"/>
                <a:sym typeface="Roboto"/>
              </a:rPr>
              <a:t>Understand the nature </a:t>
            </a:r>
            <a:endParaRPr sz="1300">
              <a:solidFill>
                <a:schemeClr val="lt1"/>
              </a:solidFill>
              <a:latin typeface="Roboto"/>
              <a:ea typeface="Roboto"/>
              <a:cs typeface="Roboto"/>
              <a:sym typeface="Roboto"/>
            </a:endParaRPr>
          </a:p>
          <a:p>
            <a:pPr marL="0" lvl="0" indent="0" algn="ctr" rtl="0">
              <a:spcBef>
                <a:spcPts val="0"/>
              </a:spcBef>
              <a:spcAft>
                <a:spcPts val="0"/>
              </a:spcAft>
              <a:buNone/>
            </a:pPr>
            <a:r>
              <a:rPr lang="en" sz="1300">
                <a:solidFill>
                  <a:schemeClr val="lt1"/>
                </a:solidFill>
                <a:latin typeface="Roboto"/>
                <a:ea typeface="Roboto"/>
                <a:cs typeface="Roboto"/>
                <a:sym typeface="Roboto"/>
              </a:rPr>
              <a:t>of underwater acoustic pollution and its effects on marine life</a:t>
            </a:r>
            <a:endParaRPr sz="1300">
              <a:solidFill>
                <a:srgbClr val="FFFFFF"/>
              </a:solidFill>
              <a:latin typeface="Roboto"/>
              <a:ea typeface="Roboto"/>
              <a:cs typeface="Roboto"/>
              <a:sym typeface="Roboto"/>
            </a:endParaRPr>
          </a:p>
        </p:txBody>
      </p:sp>
      <p:sp>
        <p:nvSpPr>
          <p:cNvPr id="341" name="Google Shape;341;p34"/>
          <p:cNvSpPr/>
          <p:nvPr/>
        </p:nvSpPr>
        <p:spPr>
          <a:xfrm>
            <a:off x="1805625" y="1838624"/>
            <a:ext cx="3058500" cy="1321800"/>
          </a:xfrm>
          <a:prstGeom prst="chevron">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Identify Methods that Reduce</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Acoustic Pollution</a:t>
            </a:r>
            <a:endParaRPr>
              <a:solidFill>
                <a:srgbClr val="FFFFFF"/>
              </a:solidFill>
              <a:latin typeface="Roboto"/>
              <a:ea typeface="Roboto"/>
              <a:cs typeface="Roboto"/>
              <a:sym typeface="Roboto"/>
            </a:endParaRPr>
          </a:p>
        </p:txBody>
      </p:sp>
      <p:sp>
        <p:nvSpPr>
          <p:cNvPr id="342" name="Google Shape;342;p34"/>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1000"/>
                                        <p:tgtEl>
                                          <p:spTgt spid="3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cxnSp>
        <p:nvCxnSpPr>
          <p:cNvPr id="347" name="Google Shape;347;p35"/>
          <p:cNvCxnSpPr/>
          <p:nvPr/>
        </p:nvCxnSpPr>
        <p:spPr>
          <a:xfrm>
            <a:off x="6311625" y="2990450"/>
            <a:ext cx="1921800" cy="0"/>
          </a:xfrm>
          <a:prstGeom prst="straightConnector1">
            <a:avLst/>
          </a:prstGeom>
          <a:noFill/>
          <a:ln w="76200" cap="flat" cmpd="sng">
            <a:solidFill>
              <a:srgbClr val="A1C3FA"/>
            </a:solidFill>
            <a:prstDash val="solid"/>
            <a:round/>
            <a:headEnd type="none" w="med" len="med"/>
            <a:tailEnd type="none" w="med" len="med"/>
          </a:ln>
        </p:spPr>
      </p:cxnSp>
      <p:cxnSp>
        <p:nvCxnSpPr>
          <p:cNvPr id="348" name="Google Shape;348;p35"/>
          <p:cNvCxnSpPr/>
          <p:nvPr/>
        </p:nvCxnSpPr>
        <p:spPr>
          <a:xfrm>
            <a:off x="990676" y="3986687"/>
            <a:ext cx="2268600" cy="0"/>
          </a:xfrm>
          <a:prstGeom prst="straightConnector1">
            <a:avLst/>
          </a:prstGeom>
          <a:noFill/>
          <a:ln w="76200" cap="flat" cmpd="sng">
            <a:solidFill>
              <a:srgbClr val="A1C3FA"/>
            </a:solidFill>
            <a:prstDash val="solid"/>
            <a:round/>
            <a:headEnd type="none" w="med" len="med"/>
            <a:tailEnd type="none" w="med" len="med"/>
          </a:ln>
        </p:spPr>
      </p:cxnSp>
      <p:sp>
        <p:nvSpPr>
          <p:cNvPr id="349" name="Google Shape;349;p35"/>
          <p:cNvSpPr txBox="1">
            <a:spLocks noGrp="1"/>
          </p:cNvSpPr>
          <p:nvPr>
            <p:ph type="title"/>
          </p:nvPr>
        </p:nvSpPr>
        <p:spPr>
          <a:xfrm>
            <a:off x="311700" y="135350"/>
            <a:ext cx="87408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Solutions Fall Into Three Broad Categories</a:t>
            </a:r>
            <a:endParaRPr/>
          </a:p>
        </p:txBody>
      </p:sp>
      <p:sp>
        <p:nvSpPr>
          <p:cNvPr id="350" name="Google Shape;350;p35"/>
          <p:cNvSpPr txBox="1"/>
          <p:nvPr/>
        </p:nvSpPr>
        <p:spPr>
          <a:xfrm>
            <a:off x="6660958" y="244260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Operations</a:t>
            </a:r>
            <a:endParaRPr sz="2000">
              <a:solidFill>
                <a:schemeClr val="dk1"/>
              </a:solidFill>
              <a:latin typeface="Roboto"/>
              <a:ea typeface="Roboto"/>
              <a:cs typeface="Roboto"/>
              <a:sym typeface="Roboto"/>
            </a:endParaRPr>
          </a:p>
        </p:txBody>
      </p:sp>
      <p:sp>
        <p:nvSpPr>
          <p:cNvPr id="351" name="Google Shape;351;p35"/>
          <p:cNvSpPr txBox="1"/>
          <p:nvPr/>
        </p:nvSpPr>
        <p:spPr>
          <a:xfrm rot="1178">
            <a:off x="883001" y="3348637"/>
            <a:ext cx="17505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highlight>
                  <a:srgbClr val="FFFFFF"/>
                </a:highlight>
                <a:latin typeface="Roboto"/>
                <a:ea typeface="Roboto"/>
                <a:cs typeface="Roboto"/>
                <a:sym typeface="Roboto"/>
              </a:rPr>
              <a:t> Technologies </a:t>
            </a:r>
            <a:endParaRPr sz="2000">
              <a:solidFill>
                <a:schemeClr val="dk1"/>
              </a:solidFill>
              <a:highlight>
                <a:srgbClr val="FFFFFF"/>
              </a:highlight>
              <a:latin typeface="Roboto"/>
              <a:ea typeface="Roboto"/>
              <a:cs typeface="Roboto"/>
              <a:sym typeface="Roboto"/>
            </a:endParaRPr>
          </a:p>
        </p:txBody>
      </p:sp>
      <p:cxnSp>
        <p:nvCxnSpPr>
          <p:cNvPr id="352" name="Google Shape;352;p35"/>
          <p:cNvCxnSpPr/>
          <p:nvPr/>
        </p:nvCxnSpPr>
        <p:spPr>
          <a:xfrm rot="10800000" flipH="1">
            <a:off x="951425" y="1818963"/>
            <a:ext cx="2100900" cy="8700"/>
          </a:xfrm>
          <a:prstGeom prst="straightConnector1">
            <a:avLst/>
          </a:prstGeom>
          <a:noFill/>
          <a:ln w="76200" cap="flat" cmpd="sng">
            <a:solidFill>
              <a:srgbClr val="A1C3FA"/>
            </a:solidFill>
            <a:prstDash val="solid"/>
            <a:round/>
            <a:headEnd type="none" w="med" len="med"/>
            <a:tailEnd type="none" w="med" len="med"/>
          </a:ln>
        </p:spPr>
      </p:cxnSp>
      <p:sp>
        <p:nvSpPr>
          <p:cNvPr id="353" name="Google Shape;353;p35"/>
          <p:cNvSpPr txBox="1"/>
          <p:nvPr/>
        </p:nvSpPr>
        <p:spPr>
          <a:xfrm rot="-1257" flipH="1">
            <a:off x="527657" y="1270187"/>
            <a:ext cx="24612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Roboto"/>
                <a:ea typeface="Roboto"/>
                <a:cs typeface="Roboto"/>
                <a:sym typeface="Roboto"/>
              </a:rPr>
              <a:t>Vessel Design </a:t>
            </a:r>
            <a:endParaRPr sz="2000">
              <a:solidFill>
                <a:schemeClr val="dk1"/>
              </a:solidFill>
              <a:latin typeface="Roboto"/>
              <a:ea typeface="Roboto"/>
              <a:cs typeface="Roboto"/>
              <a:sym typeface="Roboto"/>
            </a:endParaRPr>
          </a:p>
        </p:txBody>
      </p:sp>
      <p:pic>
        <p:nvPicPr>
          <p:cNvPr id="354" name="Google Shape;354;p35"/>
          <p:cNvPicPr preferRelativeResize="0"/>
          <p:nvPr/>
        </p:nvPicPr>
        <p:blipFill>
          <a:blip r:embed="rId3">
            <a:alphaModFix/>
          </a:blip>
          <a:stretch>
            <a:fillRect/>
          </a:stretch>
        </p:blipFill>
        <p:spPr>
          <a:xfrm>
            <a:off x="2742437" y="808825"/>
            <a:ext cx="3812100" cy="3812100"/>
          </a:xfrm>
          <a:prstGeom prst="rect">
            <a:avLst/>
          </a:prstGeom>
          <a:noFill/>
          <a:ln>
            <a:noFill/>
          </a:ln>
        </p:spPr>
      </p:pic>
      <p:sp>
        <p:nvSpPr>
          <p:cNvPr id="355" name="Google Shape;355;p35"/>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Roboto"/>
              <a:buNone/>
            </a:pPr>
            <a:r>
              <a:rPr lang="en" sz="3000" b="0" i="0" u="none" strike="noStrike" cap="none">
                <a:solidFill>
                  <a:schemeClr val="dk1"/>
                </a:solidFill>
                <a:latin typeface="Roboto"/>
                <a:ea typeface="Roboto"/>
                <a:cs typeface="Roboto"/>
                <a:sym typeface="Roboto"/>
              </a:rPr>
              <a:t>Acoustic Pollution Is Endangering Marine Life</a:t>
            </a:r>
            <a:endParaRPr sz="3000" b="0" i="0" u="none" strike="noStrike" cap="none">
              <a:solidFill>
                <a:schemeClr val="dk1"/>
              </a:solidFill>
              <a:latin typeface="Roboto"/>
              <a:ea typeface="Roboto"/>
              <a:cs typeface="Roboto"/>
              <a:sym typeface="Roboto"/>
            </a:endParaRPr>
          </a:p>
        </p:txBody>
      </p:sp>
      <p:pic>
        <p:nvPicPr>
          <p:cNvPr id="115" name="Google Shape;115;p18"/>
          <p:cNvPicPr preferRelativeResize="0"/>
          <p:nvPr/>
        </p:nvPicPr>
        <p:blipFill>
          <a:blip r:embed="rId3">
            <a:alphaModFix/>
          </a:blip>
          <a:stretch>
            <a:fillRect/>
          </a:stretch>
        </p:blipFill>
        <p:spPr>
          <a:xfrm>
            <a:off x="1356287" y="941600"/>
            <a:ext cx="6431424" cy="3889300"/>
          </a:xfrm>
          <a:prstGeom prst="rect">
            <a:avLst/>
          </a:prstGeom>
          <a:noFill/>
          <a:ln>
            <a:noFill/>
          </a:ln>
        </p:spPr>
      </p:pic>
      <p:sp>
        <p:nvSpPr>
          <p:cNvPr id="116" name="Google Shape;116;p18"/>
          <p:cNvSpPr txBox="1">
            <a:spLocks noGrp="1"/>
          </p:cNvSpPr>
          <p:nvPr>
            <p:ph type="sldNum" idx="12"/>
          </p:nvPr>
        </p:nvSpPr>
        <p:spPr>
          <a:xfrm>
            <a:off x="8527206" y="480434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txBox="1">
            <a:spLocks noGrp="1"/>
          </p:cNvSpPr>
          <p:nvPr>
            <p:ph type="title"/>
          </p:nvPr>
        </p:nvSpPr>
        <p:spPr>
          <a:xfrm>
            <a:off x="1465900" y="410000"/>
            <a:ext cx="7366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Propellers that Reduce Cavitation </a:t>
            </a:r>
            <a:endParaRPr/>
          </a:p>
        </p:txBody>
      </p:sp>
      <p:sp>
        <p:nvSpPr>
          <p:cNvPr id="361" name="Google Shape;361;p36"/>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20</a:t>
            </a:fld>
            <a:endParaRPr/>
          </a:p>
        </p:txBody>
      </p:sp>
      <p:pic>
        <p:nvPicPr>
          <p:cNvPr id="362" name="Google Shape;362;p36"/>
          <p:cNvPicPr preferRelativeResize="0"/>
          <p:nvPr/>
        </p:nvPicPr>
        <p:blipFill rotWithShape="1">
          <a:blip r:embed="rId3">
            <a:alphaModFix/>
          </a:blip>
          <a:srcRect t="11111"/>
          <a:stretch/>
        </p:blipFill>
        <p:spPr>
          <a:xfrm flipH="1">
            <a:off x="1526650" y="1212500"/>
            <a:ext cx="7617349" cy="3396400"/>
          </a:xfrm>
          <a:prstGeom prst="rect">
            <a:avLst/>
          </a:prstGeom>
          <a:noFill/>
          <a:ln>
            <a:noFill/>
          </a:ln>
        </p:spPr>
      </p:pic>
      <p:pic>
        <p:nvPicPr>
          <p:cNvPr id="363" name="Google Shape;363;p36"/>
          <p:cNvPicPr preferRelativeResize="0"/>
          <p:nvPr/>
        </p:nvPicPr>
        <p:blipFill rotWithShape="1">
          <a:blip r:embed="rId4">
            <a:alphaModFix/>
          </a:blip>
          <a:srcRect l="51604"/>
          <a:stretch/>
        </p:blipFill>
        <p:spPr>
          <a:xfrm flipH="1">
            <a:off x="-135849" y="752350"/>
            <a:ext cx="5192049" cy="4523850"/>
          </a:xfrm>
          <a:prstGeom prst="rect">
            <a:avLst/>
          </a:prstGeom>
          <a:noFill/>
          <a:ln>
            <a:noFill/>
          </a:ln>
        </p:spPr>
      </p:pic>
      <p:pic>
        <p:nvPicPr>
          <p:cNvPr id="364" name="Google Shape;364;p36"/>
          <p:cNvPicPr preferRelativeResize="0"/>
          <p:nvPr/>
        </p:nvPicPr>
        <p:blipFill rotWithShape="1">
          <a:blip r:embed="rId4">
            <a:alphaModFix/>
          </a:blip>
          <a:srcRect l="51604"/>
          <a:stretch/>
        </p:blipFill>
        <p:spPr>
          <a:xfrm flipH="1">
            <a:off x="2704350" y="1212500"/>
            <a:ext cx="4425275" cy="3785500"/>
          </a:xfrm>
          <a:prstGeom prst="rect">
            <a:avLst/>
          </a:prstGeom>
          <a:noFill/>
          <a:ln>
            <a:noFill/>
          </a:ln>
        </p:spPr>
      </p:pic>
      <p:pic>
        <p:nvPicPr>
          <p:cNvPr id="365" name="Google Shape;365;p36"/>
          <p:cNvPicPr preferRelativeResize="0"/>
          <p:nvPr/>
        </p:nvPicPr>
        <p:blipFill rotWithShape="1">
          <a:blip r:embed="rId4">
            <a:alphaModFix/>
          </a:blip>
          <a:srcRect l="51604"/>
          <a:stretch/>
        </p:blipFill>
        <p:spPr>
          <a:xfrm rot="1276851" flipH="1">
            <a:off x="2569334" y="1524969"/>
            <a:ext cx="3694709" cy="31605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7"/>
          <p:cNvSpPr txBox="1">
            <a:spLocks noGrp="1"/>
          </p:cNvSpPr>
          <p:nvPr>
            <p:ph type="title"/>
          </p:nvPr>
        </p:nvSpPr>
        <p:spPr>
          <a:xfrm>
            <a:off x="1459225" y="123300"/>
            <a:ext cx="6914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Optimize Hull Form to Promote Uniform Wake </a:t>
            </a:r>
            <a:endParaRPr/>
          </a:p>
        </p:txBody>
      </p:sp>
      <p:sp>
        <p:nvSpPr>
          <p:cNvPr id="371" name="Google Shape;371;p37"/>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21</a:t>
            </a:fld>
            <a:endParaRPr/>
          </a:p>
        </p:txBody>
      </p:sp>
      <p:pic>
        <p:nvPicPr>
          <p:cNvPr id="372" name="Google Shape;372;p37"/>
          <p:cNvPicPr preferRelativeResize="0"/>
          <p:nvPr/>
        </p:nvPicPr>
        <p:blipFill>
          <a:blip r:embed="rId3">
            <a:alphaModFix/>
          </a:blip>
          <a:stretch>
            <a:fillRect/>
          </a:stretch>
        </p:blipFill>
        <p:spPr>
          <a:xfrm>
            <a:off x="857250" y="1579400"/>
            <a:ext cx="7429500" cy="3057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8"/>
          <p:cNvSpPr txBox="1">
            <a:spLocks noGrp="1"/>
          </p:cNvSpPr>
          <p:nvPr>
            <p:ph type="title"/>
          </p:nvPr>
        </p:nvSpPr>
        <p:spPr>
          <a:xfrm>
            <a:off x="1465900" y="410000"/>
            <a:ext cx="7366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Hull Add ons can Improve Inflow to the Propeller</a:t>
            </a:r>
            <a:endParaRPr sz="2600"/>
          </a:p>
        </p:txBody>
      </p:sp>
      <p:sp>
        <p:nvSpPr>
          <p:cNvPr id="378" name="Google Shape;378;p3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22</a:t>
            </a:fld>
            <a:endParaRPr/>
          </a:p>
        </p:txBody>
      </p:sp>
      <p:pic>
        <p:nvPicPr>
          <p:cNvPr id="379" name="Google Shape;379;p38"/>
          <p:cNvPicPr preferRelativeResize="0"/>
          <p:nvPr/>
        </p:nvPicPr>
        <p:blipFill rotWithShape="1">
          <a:blip r:embed="rId3">
            <a:alphaModFix/>
          </a:blip>
          <a:srcRect t="1220" b="1151"/>
          <a:stretch/>
        </p:blipFill>
        <p:spPr>
          <a:xfrm>
            <a:off x="1145125" y="1103150"/>
            <a:ext cx="4637475" cy="3778600"/>
          </a:xfrm>
          <a:prstGeom prst="rect">
            <a:avLst/>
          </a:prstGeom>
          <a:noFill/>
          <a:ln>
            <a:noFill/>
          </a:ln>
        </p:spPr>
      </p:pic>
      <p:pic>
        <p:nvPicPr>
          <p:cNvPr id="380" name="Google Shape;380;p38"/>
          <p:cNvPicPr preferRelativeResize="0"/>
          <p:nvPr/>
        </p:nvPicPr>
        <p:blipFill rotWithShape="1">
          <a:blip r:embed="rId4">
            <a:alphaModFix/>
          </a:blip>
          <a:srcRect l="83831" t="1234"/>
          <a:stretch/>
        </p:blipFill>
        <p:spPr>
          <a:xfrm>
            <a:off x="5703350" y="1103150"/>
            <a:ext cx="3440650" cy="3778600"/>
          </a:xfrm>
          <a:prstGeom prst="rect">
            <a:avLst/>
          </a:prstGeom>
          <a:noFill/>
          <a:ln>
            <a:noFill/>
          </a:ln>
        </p:spPr>
      </p:pic>
      <p:grpSp>
        <p:nvGrpSpPr>
          <p:cNvPr id="381" name="Google Shape;381;p38"/>
          <p:cNvGrpSpPr/>
          <p:nvPr/>
        </p:nvGrpSpPr>
        <p:grpSpPr>
          <a:xfrm>
            <a:off x="2135130" y="2693663"/>
            <a:ext cx="7084645" cy="959100"/>
            <a:chOff x="2193355" y="2994513"/>
            <a:chExt cx="7084645" cy="959100"/>
          </a:xfrm>
        </p:grpSpPr>
        <p:sp>
          <p:nvSpPr>
            <p:cNvPr id="382" name="Google Shape;382;p38"/>
            <p:cNvSpPr/>
            <p:nvPr/>
          </p:nvSpPr>
          <p:spPr>
            <a:xfrm>
              <a:off x="2329175" y="2994513"/>
              <a:ext cx="6948825" cy="959100"/>
            </a:xfrm>
            <a:custGeom>
              <a:avLst/>
              <a:gdLst/>
              <a:ahLst/>
              <a:cxnLst/>
              <a:rect l="l" t="t" r="r" b="b"/>
              <a:pathLst>
                <a:path w="277953" h="38364" extrusionOk="0">
                  <a:moveTo>
                    <a:pt x="277953" y="14210"/>
                  </a:moveTo>
                  <a:cubicBezTo>
                    <a:pt x="267248" y="11888"/>
                    <a:pt x="234695" y="-2129"/>
                    <a:pt x="213723" y="276"/>
                  </a:cubicBezTo>
                  <a:cubicBezTo>
                    <a:pt x="192751" y="2681"/>
                    <a:pt x="167461" y="22463"/>
                    <a:pt x="152123" y="28642"/>
                  </a:cubicBezTo>
                  <a:cubicBezTo>
                    <a:pt x="136786" y="34821"/>
                    <a:pt x="131714" y="36191"/>
                    <a:pt x="121698" y="37352"/>
                  </a:cubicBezTo>
                  <a:cubicBezTo>
                    <a:pt x="111682" y="38513"/>
                    <a:pt x="105774" y="39434"/>
                    <a:pt x="92025" y="35609"/>
                  </a:cubicBezTo>
                  <a:cubicBezTo>
                    <a:pt x="78277" y="31785"/>
                    <a:pt x="51540" y="18220"/>
                    <a:pt x="39207" y="14405"/>
                  </a:cubicBezTo>
                  <a:cubicBezTo>
                    <a:pt x="26874" y="10590"/>
                    <a:pt x="24564" y="11976"/>
                    <a:pt x="18029" y="12717"/>
                  </a:cubicBezTo>
                  <a:cubicBezTo>
                    <a:pt x="11495" y="13458"/>
                    <a:pt x="3005" y="17830"/>
                    <a:pt x="0" y="18853"/>
                  </a:cubicBezTo>
                </a:path>
              </a:pathLst>
            </a:custGeom>
            <a:noFill/>
            <a:ln w="228600" cap="flat" cmpd="sng">
              <a:solidFill>
                <a:srgbClr val="0944A1"/>
              </a:solidFill>
              <a:prstDash val="solid"/>
              <a:round/>
              <a:headEnd type="none" w="med" len="med"/>
              <a:tailEnd type="none" w="med" len="med"/>
            </a:ln>
          </p:spPr>
        </p:sp>
        <p:sp>
          <p:nvSpPr>
            <p:cNvPr id="383" name="Google Shape;383;p38"/>
            <p:cNvSpPr/>
            <p:nvPr/>
          </p:nvSpPr>
          <p:spPr>
            <a:xfrm rot="704950">
              <a:off x="2222448" y="3261825"/>
              <a:ext cx="330014" cy="320482"/>
            </a:xfrm>
            <a:prstGeom prst="rtTriangle">
              <a:avLst/>
            </a:prstGeom>
            <a:solidFill>
              <a:srgbClr val="0944A1"/>
            </a:solid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38"/>
          <p:cNvGrpSpPr/>
          <p:nvPr/>
        </p:nvGrpSpPr>
        <p:grpSpPr>
          <a:xfrm>
            <a:off x="2135130" y="3504588"/>
            <a:ext cx="7084645" cy="959100"/>
            <a:chOff x="2193355" y="3525413"/>
            <a:chExt cx="7084645" cy="959100"/>
          </a:xfrm>
        </p:grpSpPr>
        <p:sp>
          <p:nvSpPr>
            <p:cNvPr id="385" name="Google Shape;385;p38"/>
            <p:cNvSpPr/>
            <p:nvPr/>
          </p:nvSpPr>
          <p:spPr>
            <a:xfrm>
              <a:off x="2329175" y="3525413"/>
              <a:ext cx="6948825" cy="959100"/>
            </a:xfrm>
            <a:custGeom>
              <a:avLst/>
              <a:gdLst/>
              <a:ahLst/>
              <a:cxnLst/>
              <a:rect l="l" t="t" r="r" b="b"/>
              <a:pathLst>
                <a:path w="277953" h="38364" extrusionOk="0">
                  <a:moveTo>
                    <a:pt x="277953" y="14210"/>
                  </a:moveTo>
                  <a:cubicBezTo>
                    <a:pt x="267248" y="11888"/>
                    <a:pt x="234695" y="-2129"/>
                    <a:pt x="213723" y="276"/>
                  </a:cubicBezTo>
                  <a:cubicBezTo>
                    <a:pt x="192751" y="2681"/>
                    <a:pt x="167461" y="22463"/>
                    <a:pt x="152123" y="28642"/>
                  </a:cubicBezTo>
                  <a:cubicBezTo>
                    <a:pt x="136786" y="34821"/>
                    <a:pt x="131714" y="36191"/>
                    <a:pt x="121698" y="37352"/>
                  </a:cubicBezTo>
                  <a:cubicBezTo>
                    <a:pt x="111682" y="38513"/>
                    <a:pt x="105774" y="39434"/>
                    <a:pt x="92025" y="35609"/>
                  </a:cubicBezTo>
                  <a:cubicBezTo>
                    <a:pt x="78277" y="31785"/>
                    <a:pt x="51540" y="18220"/>
                    <a:pt x="39207" y="14405"/>
                  </a:cubicBezTo>
                  <a:cubicBezTo>
                    <a:pt x="26874" y="10590"/>
                    <a:pt x="24564" y="11976"/>
                    <a:pt x="18029" y="12717"/>
                  </a:cubicBezTo>
                  <a:cubicBezTo>
                    <a:pt x="11495" y="13458"/>
                    <a:pt x="3005" y="17830"/>
                    <a:pt x="0" y="18853"/>
                  </a:cubicBezTo>
                </a:path>
              </a:pathLst>
            </a:custGeom>
            <a:noFill/>
            <a:ln w="228600" cap="flat" cmpd="sng">
              <a:solidFill>
                <a:srgbClr val="0944A1"/>
              </a:solidFill>
              <a:prstDash val="solid"/>
              <a:round/>
              <a:headEnd type="none" w="med" len="med"/>
              <a:tailEnd type="none" w="med" len="med"/>
            </a:ln>
          </p:spPr>
        </p:sp>
        <p:sp>
          <p:nvSpPr>
            <p:cNvPr id="386" name="Google Shape;386;p38"/>
            <p:cNvSpPr/>
            <p:nvPr/>
          </p:nvSpPr>
          <p:spPr>
            <a:xfrm rot="704950">
              <a:off x="2222448" y="3805900"/>
              <a:ext cx="330014" cy="320482"/>
            </a:xfrm>
            <a:prstGeom prst="rtTriangle">
              <a:avLst/>
            </a:prstGeom>
            <a:solidFill>
              <a:srgbClr val="0944A1"/>
            </a:solid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8"/>
          <p:cNvGrpSpPr/>
          <p:nvPr/>
        </p:nvGrpSpPr>
        <p:grpSpPr>
          <a:xfrm>
            <a:off x="2135130" y="3088688"/>
            <a:ext cx="7084645" cy="959100"/>
            <a:chOff x="2193355" y="2994513"/>
            <a:chExt cx="7084645" cy="959100"/>
          </a:xfrm>
        </p:grpSpPr>
        <p:sp>
          <p:nvSpPr>
            <p:cNvPr id="388" name="Google Shape;388;p38"/>
            <p:cNvSpPr/>
            <p:nvPr/>
          </p:nvSpPr>
          <p:spPr>
            <a:xfrm>
              <a:off x="2329175" y="2994513"/>
              <a:ext cx="6948825" cy="959100"/>
            </a:xfrm>
            <a:custGeom>
              <a:avLst/>
              <a:gdLst/>
              <a:ahLst/>
              <a:cxnLst/>
              <a:rect l="l" t="t" r="r" b="b"/>
              <a:pathLst>
                <a:path w="277953" h="38364" extrusionOk="0">
                  <a:moveTo>
                    <a:pt x="277953" y="14210"/>
                  </a:moveTo>
                  <a:cubicBezTo>
                    <a:pt x="267248" y="11888"/>
                    <a:pt x="234695" y="-2129"/>
                    <a:pt x="213723" y="276"/>
                  </a:cubicBezTo>
                  <a:cubicBezTo>
                    <a:pt x="192751" y="2681"/>
                    <a:pt x="167461" y="22463"/>
                    <a:pt x="152123" y="28642"/>
                  </a:cubicBezTo>
                  <a:cubicBezTo>
                    <a:pt x="136786" y="34821"/>
                    <a:pt x="131714" y="36191"/>
                    <a:pt x="121698" y="37352"/>
                  </a:cubicBezTo>
                  <a:cubicBezTo>
                    <a:pt x="111682" y="38513"/>
                    <a:pt x="105774" y="39434"/>
                    <a:pt x="92025" y="35609"/>
                  </a:cubicBezTo>
                  <a:cubicBezTo>
                    <a:pt x="78277" y="31785"/>
                    <a:pt x="51540" y="18220"/>
                    <a:pt x="39207" y="14405"/>
                  </a:cubicBezTo>
                  <a:cubicBezTo>
                    <a:pt x="26874" y="10590"/>
                    <a:pt x="24564" y="11976"/>
                    <a:pt x="18029" y="12717"/>
                  </a:cubicBezTo>
                  <a:cubicBezTo>
                    <a:pt x="11495" y="13458"/>
                    <a:pt x="3005" y="17830"/>
                    <a:pt x="0" y="18853"/>
                  </a:cubicBezTo>
                </a:path>
              </a:pathLst>
            </a:custGeom>
            <a:noFill/>
            <a:ln w="228600" cap="flat" cmpd="sng">
              <a:solidFill>
                <a:srgbClr val="0944A1"/>
              </a:solidFill>
              <a:prstDash val="solid"/>
              <a:round/>
              <a:headEnd type="none" w="med" len="med"/>
              <a:tailEnd type="none" w="med" len="med"/>
            </a:ln>
          </p:spPr>
        </p:sp>
        <p:sp>
          <p:nvSpPr>
            <p:cNvPr id="389" name="Google Shape;389;p38"/>
            <p:cNvSpPr/>
            <p:nvPr/>
          </p:nvSpPr>
          <p:spPr>
            <a:xfrm rot="704950">
              <a:off x="2222448" y="3261825"/>
              <a:ext cx="330014" cy="320482"/>
            </a:xfrm>
            <a:prstGeom prst="rtTriangle">
              <a:avLst/>
            </a:prstGeom>
            <a:solidFill>
              <a:srgbClr val="0944A1"/>
            </a:solidFill>
            <a:ln w="9525" cap="flat" cmpd="sng">
              <a:solidFill>
                <a:srgbClr val="0944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9"/>
          <p:cNvSpPr txBox="1">
            <a:spLocks noGrp="1"/>
          </p:cNvSpPr>
          <p:nvPr>
            <p:ph type="title"/>
          </p:nvPr>
        </p:nvSpPr>
        <p:spPr>
          <a:xfrm>
            <a:off x="1362100" y="342850"/>
            <a:ext cx="7858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Alternate Propulsion is Quieter than Conventional Engines</a:t>
            </a:r>
            <a:endParaRPr sz="2600"/>
          </a:p>
        </p:txBody>
      </p:sp>
      <p:pic>
        <p:nvPicPr>
          <p:cNvPr id="395" name="Google Shape;395;p39"/>
          <p:cNvPicPr preferRelativeResize="0"/>
          <p:nvPr/>
        </p:nvPicPr>
        <p:blipFill>
          <a:blip r:embed="rId3">
            <a:alphaModFix/>
          </a:blip>
          <a:stretch>
            <a:fillRect/>
          </a:stretch>
        </p:blipFill>
        <p:spPr>
          <a:xfrm>
            <a:off x="960313" y="1565500"/>
            <a:ext cx="7432926" cy="2686475"/>
          </a:xfrm>
          <a:prstGeom prst="rect">
            <a:avLst/>
          </a:prstGeom>
          <a:noFill/>
          <a:ln>
            <a:noFill/>
          </a:ln>
        </p:spPr>
      </p:pic>
      <p:sp>
        <p:nvSpPr>
          <p:cNvPr id="396" name="Google Shape;396;p3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0"/>
          <p:cNvSpPr txBox="1">
            <a:spLocks noGrp="1"/>
          </p:cNvSpPr>
          <p:nvPr>
            <p:ph type="title"/>
          </p:nvPr>
        </p:nvSpPr>
        <p:spPr>
          <a:xfrm>
            <a:off x="1459225" y="153000"/>
            <a:ext cx="7165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Mount Vessel Machinery on Vibration </a:t>
            </a:r>
            <a:endParaRPr/>
          </a:p>
          <a:p>
            <a:pPr marL="0" lvl="0" indent="0" algn="l" rtl="0">
              <a:spcBef>
                <a:spcPts val="0"/>
              </a:spcBef>
              <a:spcAft>
                <a:spcPts val="0"/>
              </a:spcAft>
              <a:buNone/>
            </a:pPr>
            <a:r>
              <a:rPr lang="en"/>
              <a:t>Insulating Platforms </a:t>
            </a:r>
            <a:endParaRPr/>
          </a:p>
        </p:txBody>
      </p:sp>
      <p:pic>
        <p:nvPicPr>
          <p:cNvPr id="402" name="Google Shape;402;p40"/>
          <p:cNvPicPr preferRelativeResize="0"/>
          <p:nvPr/>
        </p:nvPicPr>
        <p:blipFill>
          <a:blip r:embed="rId3">
            <a:alphaModFix/>
          </a:blip>
          <a:stretch>
            <a:fillRect/>
          </a:stretch>
        </p:blipFill>
        <p:spPr>
          <a:xfrm rot="894702">
            <a:off x="2941450" y="1681913"/>
            <a:ext cx="3261093" cy="2568931"/>
          </a:xfrm>
          <a:prstGeom prst="rect">
            <a:avLst/>
          </a:prstGeom>
          <a:noFill/>
          <a:ln>
            <a:noFill/>
          </a:ln>
        </p:spPr>
      </p:pic>
      <p:sp>
        <p:nvSpPr>
          <p:cNvPr id="403" name="Google Shape;403;p40"/>
          <p:cNvSpPr/>
          <p:nvPr/>
        </p:nvSpPr>
        <p:spPr>
          <a:xfrm>
            <a:off x="2665800" y="3943275"/>
            <a:ext cx="3812400" cy="938100"/>
          </a:xfrm>
          <a:prstGeom prst="trapezoid">
            <a:avLst>
              <a:gd name="adj" fmla="val 25000"/>
            </a:avLst>
          </a:prstGeom>
          <a:gradFill>
            <a:gsLst>
              <a:gs pos="0">
                <a:srgbClr val="DDDDDD"/>
              </a:gs>
              <a:gs pos="100000">
                <a:srgbClr val="91919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1"/>
          <p:cNvSpPr txBox="1">
            <a:spLocks noGrp="1"/>
          </p:cNvSpPr>
          <p:nvPr>
            <p:ph type="title"/>
          </p:nvPr>
        </p:nvSpPr>
        <p:spPr>
          <a:xfrm>
            <a:off x="1494550" y="199500"/>
            <a:ext cx="76494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Implementing a Bubble Curtain can Dampen Sound </a:t>
            </a:r>
            <a:endParaRPr sz="2800"/>
          </a:p>
        </p:txBody>
      </p:sp>
      <p:pic>
        <p:nvPicPr>
          <p:cNvPr id="410" name="Google Shape;410;p41"/>
          <p:cNvPicPr preferRelativeResize="0"/>
          <p:nvPr/>
        </p:nvPicPr>
        <p:blipFill>
          <a:blip r:embed="rId3">
            <a:alphaModFix/>
          </a:blip>
          <a:stretch>
            <a:fillRect/>
          </a:stretch>
        </p:blipFill>
        <p:spPr>
          <a:xfrm>
            <a:off x="1539013" y="1174950"/>
            <a:ext cx="6065974" cy="3552450"/>
          </a:xfrm>
          <a:prstGeom prst="rect">
            <a:avLst/>
          </a:prstGeom>
          <a:noFill/>
          <a:ln>
            <a:noFill/>
          </a:ln>
        </p:spPr>
      </p:pic>
      <p:sp>
        <p:nvSpPr>
          <p:cNvPr id="411" name="Google Shape;411;p41"/>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2"/>
          <p:cNvSpPr txBox="1">
            <a:spLocks noGrp="1"/>
          </p:cNvSpPr>
          <p:nvPr>
            <p:ph type="title"/>
          </p:nvPr>
        </p:nvSpPr>
        <p:spPr>
          <a:xfrm>
            <a:off x="1550850" y="410000"/>
            <a:ext cx="7281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Advanced Hull Coatings Reduce Drag</a:t>
            </a:r>
            <a:endParaRPr sz="2800"/>
          </a:p>
        </p:txBody>
      </p:sp>
      <p:sp>
        <p:nvSpPr>
          <p:cNvPr id="417" name="Google Shape;417;p4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26</a:t>
            </a:fld>
            <a:endParaRPr/>
          </a:p>
        </p:txBody>
      </p:sp>
      <p:pic>
        <p:nvPicPr>
          <p:cNvPr id="418" name="Google Shape;418;p42"/>
          <p:cNvPicPr preferRelativeResize="0"/>
          <p:nvPr/>
        </p:nvPicPr>
        <p:blipFill>
          <a:blip r:embed="rId3">
            <a:alphaModFix/>
          </a:blip>
          <a:stretch>
            <a:fillRect/>
          </a:stretch>
        </p:blipFill>
        <p:spPr>
          <a:xfrm>
            <a:off x="851375" y="1627625"/>
            <a:ext cx="7590300" cy="2583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3"/>
          <p:cNvSpPr txBox="1">
            <a:spLocks noGrp="1"/>
          </p:cNvSpPr>
          <p:nvPr>
            <p:ph type="title"/>
          </p:nvPr>
        </p:nvSpPr>
        <p:spPr>
          <a:xfrm>
            <a:off x="1459225" y="212300"/>
            <a:ext cx="7626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Clean Vessel is a Quiet Vessel</a:t>
            </a:r>
            <a:endParaRPr/>
          </a:p>
        </p:txBody>
      </p:sp>
      <p:sp>
        <p:nvSpPr>
          <p:cNvPr id="424" name="Google Shape;424;p43"/>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27</a:t>
            </a:fld>
            <a:endParaRPr/>
          </a:p>
        </p:txBody>
      </p:sp>
      <p:pic>
        <p:nvPicPr>
          <p:cNvPr id="425" name="Google Shape;425;p43"/>
          <p:cNvPicPr preferRelativeResize="0"/>
          <p:nvPr/>
        </p:nvPicPr>
        <p:blipFill>
          <a:blip r:embed="rId3">
            <a:alphaModFix/>
          </a:blip>
          <a:stretch>
            <a:fillRect/>
          </a:stretch>
        </p:blipFill>
        <p:spPr>
          <a:xfrm>
            <a:off x="1238250" y="1871650"/>
            <a:ext cx="6667500" cy="2009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4"/>
          <p:cNvSpPr txBox="1">
            <a:spLocks noGrp="1"/>
          </p:cNvSpPr>
          <p:nvPr>
            <p:ph type="title"/>
          </p:nvPr>
        </p:nvSpPr>
        <p:spPr>
          <a:xfrm>
            <a:off x="1465900" y="410000"/>
            <a:ext cx="7366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Vessel Speed Effects Noise Levels</a:t>
            </a:r>
            <a:endParaRPr sz="2600"/>
          </a:p>
        </p:txBody>
      </p:sp>
      <p:sp>
        <p:nvSpPr>
          <p:cNvPr id="431" name="Google Shape;431;p44"/>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28</a:t>
            </a:fld>
            <a:endParaRPr/>
          </a:p>
        </p:txBody>
      </p:sp>
      <p:pic>
        <p:nvPicPr>
          <p:cNvPr id="432" name="Google Shape;432;p44"/>
          <p:cNvPicPr preferRelativeResize="0"/>
          <p:nvPr/>
        </p:nvPicPr>
        <p:blipFill>
          <a:blip r:embed="rId3">
            <a:alphaModFix/>
          </a:blip>
          <a:stretch>
            <a:fillRect/>
          </a:stretch>
        </p:blipFill>
        <p:spPr>
          <a:xfrm>
            <a:off x="184450" y="2285675"/>
            <a:ext cx="8647950" cy="1916951"/>
          </a:xfrm>
          <a:prstGeom prst="rect">
            <a:avLst/>
          </a:prstGeom>
          <a:noFill/>
          <a:ln>
            <a:noFill/>
          </a:ln>
        </p:spPr>
      </p:pic>
      <p:sp>
        <p:nvSpPr>
          <p:cNvPr id="433" name="Google Shape;433;p44"/>
          <p:cNvSpPr txBox="1"/>
          <p:nvPr/>
        </p:nvSpPr>
        <p:spPr>
          <a:xfrm>
            <a:off x="2503300" y="1677750"/>
            <a:ext cx="1780500" cy="9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Time to</a:t>
            </a:r>
            <a:br>
              <a:rPr lang="en" sz="1800" b="1">
                <a:solidFill>
                  <a:schemeClr val="dk1"/>
                </a:solidFill>
              </a:rPr>
            </a:br>
            <a:r>
              <a:rPr lang="en" sz="1800" b="1">
                <a:solidFill>
                  <a:schemeClr val="dk1"/>
                </a:solidFill>
              </a:rPr>
              <a:t>Open Berth:</a:t>
            </a:r>
            <a:endParaRPr sz="1800" b="1">
              <a:solidFill>
                <a:schemeClr val="dk1"/>
              </a:solidFill>
            </a:endParaRPr>
          </a:p>
          <a:p>
            <a:pPr marL="0" lvl="0" indent="0" algn="ctr" rtl="0">
              <a:spcBef>
                <a:spcPts val="0"/>
              </a:spcBef>
              <a:spcAft>
                <a:spcPts val="0"/>
              </a:spcAft>
              <a:buNone/>
            </a:pPr>
            <a:r>
              <a:rPr lang="en" sz="1800"/>
              <a:t>3 Days</a:t>
            </a:r>
            <a:endParaRPr sz="1800"/>
          </a:p>
        </p:txBody>
      </p:sp>
      <p:sp>
        <p:nvSpPr>
          <p:cNvPr id="434" name="Google Shape;434;p44"/>
          <p:cNvSpPr txBox="1"/>
          <p:nvPr/>
        </p:nvSpPr>
        <p:spPr>
          <a:xfrm>
            <a:off x="5818325" y="1677750"/>
            <a:ext cx="1667400" cy="9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rPr>
              <a:t>Set Arrival</a:t>
            </a:r>
            <a:br>
              <a:rPr lang="en" sz="1800" b="1">
                <a:solidFill>
                  <a:schemeClr val="dk1"/>
                </a:solidFill>
              </a:rPr>
            </a:br>
            <a:r>
              <a:rPr lang="en" sz="1800" b="1">
                <a:solidFill>
                  <a:schemeClr val="dk1"/>
                </a:solidFill>
              </a:rPr>
              <a:t>Time:</a:t>
            </a:r>
            <a:endParaRPr sz="1800" b="1">
              <a:solidFill>
                <a:schemeClr val="dk1"/>
              </a:solidFill>
            </a:endParaRPr>
          </a:p>
          <a:p>
            <a:pPr marL="0" lvl="0" indent="0" algn="ctr" rtl="0">
              <a:spcBef>
                <a:spcPts val="0"/>
              </a:spcBef>
              <a:spcAft>
                <a:spcPts val="0"/>
              </a:spcAft>
              <a:buNone/>
            </a:pPr>
            <a:r>
              <a:rPr lang="en" sz="1800"/>
              <a:t>3 Days</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3</a:t>
            </a:r>
            <a:endParaRPr/>
          </a:p>
        </p:txBody>
      </p:sp>
      <p:sp>
        <p:nvSpPr>
          <p:cNvPr id="440" name="Google Shape;440;p45"/>
          <p:cNvSpPr/>
          <p:nvPr/>
        </p:nvSpPr>
        <p:spPr>
          <a:xfrm>
            <a:off x="0" y="1838625"/>
            <a:ext cx="2729700" cy="13218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Roboto"/>
                <a:ea typeface="Roboto"/>
                <a:cs typeface="Roboto"/>
                <a:sym typeface="Roboto"/>
              </a:rPr>
              <a:t>Understand the nature </a:t>
            </a:r>
            <a:endParaRPr sz="1300">
              <a:solidFill>
                <a:schemeClr val="lt1"/>
              </a:solidFill>
              <a:latin typeface="Roboto"/>
              <a:ea typeface="Roboto"/>
              <a:cs typeface="Roboto"/>
              <a:sym typeface="Roboto"/>
            </a:endParaRPr>
          </a:p>
          <a:p>
            <a:pPr marL="0" lvl="0" indent="0" algn="ctr" rtl="0">
              <a:spcBef>
                <a:spcPts val="0"/>
              </a:spcBef>
              <a:spcAft>
                <a:spcPts val="0"/>
              </a:spcAft>
              <a:buNone/>
            </a:pPr>
            <a:r>
              <a:rPr lang="en" sz="1300">
                <a:solidFill>
                  <a:schemeClr val="lt1"/>
                </a:solidFill>
                <a:latin typeface="Roboto"/>
                <a:ea typeface="Roboto"/>
                <a:cs typeface="Roboto"/>
                <a:sym typeface="Roboto"/>
              </a:rPr>
              <a:t>of underwater acoustic pollution and its effects on marine life</a:t>
            </a:r>
            <a:endParaRPr sz="1300">
              <a:solidFill>
                <a:srgbClr val="FFFFFF"/>
              </a:solidFill>
              <a:latin typeface="Roboto"/>
              <a:ea typeface="Roboto"/>
              <a:cs typeface="Roboto"/>
              <a:sym typeface="Roboto"/>
            </a:endParaRPr>
          </a:p>
        </p:txBody>
      </p:sp>
      <p:sp>
        <p:nvSpPr>
          <p:cNvPr id="441" name="Google Shape;441;p45"/>
          <p:cNvSpPr/>
          <p:nvPr/>
        </p:nvSpPr>
        <p:spPr>
          <a:xfrm>
            <a:off x="1805625" y="1838624"/>
            <a:ext cx="3058500" cy="1321800"/>
          </a:xfrm>
          <a:prstGeom prst="chevron">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Identify Methods that Reduce</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Acoustic Pollution</a:t>
            </a:r>
            <a:endParaRPr>
              <a:solidFill>
                <a:srgbClr val="FFFFFF"/>
              </a:solidFill>
              <a:latin typeface="Roboto"/>
              <a:ea typeface="Roboto"/>
              <a:cs typeface="Roboto"/>
              <a:sym typeface="Roboto"/>
            </a:endParaRPr>
          </a:p>
        </p:txBody>
      </p:sp>
      <p:sp>
        <p:nvSpPr>
          <p:cNvPr id="442" name="Google Shape;442;p45"/>
          <p:cNvSpPr/>
          <p:nvPr/>
        </p:nvSpPr>
        <p:spPr>
          <a:xfrm>
            <a:off x="3872100" y="1838624"/>
            <a:ext cx="3058500" cy="13218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Assess the Feasibility</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 of Noise Reduction Methods</a:t>
            </a:r>
            <a:endParaRPr>
              <a:solidFill>
                <a:srgbClr val="FFFFFF"/>
              </a:solidFill>
              <a:latin typeface="Roboto"/>
              <a:ea typeface="Roboto"/>
              <a:cs typeface="Roboto"/>
              <a:sym typeface="Roboto"/>
            </a:endParaRPr>
          </a:p>
        </p:txBody>
      </p:sp>
      <p:sp>
        <p:nvSpPr>
          <p:cNvPr id="443" name="Google Shape;443;p45"/>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2"/>
                                        </p:tgtEl>
                                        <p:attrNameLst>
                                          <p:attrName>style.visibility</p:attrName>
                                        </p:attrNameLst>
                                      </p:cBhvr>
                                      <p:to>
                                        <p:strVal val="visible"/>
                                      </p:to>
                                    </p:set>
                                    <p:anim calcmode="lin" valueType="num">
                                      <p:cBhvr additive="base">
                                        <p:cTn id="7" dur="1000"/>
                                        <p:tgtEl>
                                          <p:spTgt spid="44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1572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Many Sources of Underwater Noise</a:t>
            </a:r>
            <a:endParaRPr/>
          </a:p>
        </p:txBody>
      </p:sp>
      <p:sp>
        <p:nvSpPr>
          <p:cNvPr id="122" name="Google Shape;122;p19"/>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pic>
        <p:nvPicPr>
          <p:cNvPr id="123" name="Google Shape;123;p19"/>
          <p:cNvPicPr preferRelativeResize="0"/>
          <p:nvPr/>
        </p:nvPicPr>
        <p:blipFill>
          <a:blip r:embed="rId3">
            <a:alphaModFix/>
          </a:blip>
          <a:stretch>
            <a:fillRect/>
          </a:stretch>
        </p:blipFill>
        <p:spPr>
          <a:xfrm>
            <a:off x="1189925" y="1266350"/>
            <a:ext cx="6764152" cy="3509498"/>
          </a:xfrm>
          <a:prstGeom prst="rect">
            <a:avLst/>
          </a:prstGeom>
          <a:noFill/>
          <a:ln>
            <a:noFill/>
          </a:ln>
        </p:spPr>
      </p:pic>
      <p:sp>
        <p:nvSpPr>
          <p:cNvPr id="124" name="Google Shape;124;p19"/>
          <p:cNvSpPr txBox="1"/>
          <p:nvPr/>
        </p:nvSpPr>
        <p:spPr>
          <a:xfrm>
            <a:off x="7099325" y="1448100"/>
            <a:ext cx="1868400" cy="8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Roboto"/>
                <a:ea typeface="Roboto"/>
                <a:cs typeface="Roboto"/>
                <a:sym typeface="Roboto"/>
              </a:rPr>
              <a:t>Seismic Airgun Surveys</a:t>
            </a:r>
            <a:endParaRPr>
              <a:latin typeface="Roboto"/>
              <a:ea typeface="Roboto"/>
              <a:cs typeface="Roboto"/>
              <a:sym typeface="Roboto"/>
            </a:endParaRPr>
          </a:p>
        </p:txBody>
      </p:sp>
      <p:sp>
        <p:nvSpPr>
          <p:cNvPr id="125" name="Google Shape;125;p19"/>
          <p:cNvSpPr txBox="1"/>
          <p:nvPr/>
        </p:nvSpPr>
        <p:spPr>
          <a:xfrm>
            <a:off x="643525" y="1952350"/>
            <a:ext cx="1868400" cy="8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Roboto"/>
                <a:ea typeface="Roboto"/>
                <a:cs typeface="Roboto"/>
                <a:sym typeface="Roboto"/>
              </a:rPr>
              <a:t>Military &amp; Civilian SONAR </a:t>
            </a:r>
            <a:endParaRPr>
              <a:latin typeface="Roboto"/>
              <a:ea typeface="Roboto"/>
              <a:cs typeface="Roboto"/>
              <a:sym typeface="Roboto"/>
            </a:endParaRPr>
          </a:p>
        </p:txBody>
      </p:sp>
      <p:sp>
        <p:nvSpPr>
          <p:cNvPr id="126" name="Google Shape;126;p19"/>
          <p:cNvSpPr txBox="1"/>
          <p:nvPr/>
        </p:nvSpPr>
        <p:spPr>
          <a:xfrm>
            <a:off x="2679475" y="816750"/>
            <a:ext cx="3188400" cy="8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Vessel Noise</a:t>
            </a:r>
            <a:endParaRPr b="1">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Criteria </a:t>
            </a:r>
            <a:endParaRPr/>
          </a:p>
        </p:txBody>
      </p:sp>
      <p:sp>
        <p:nvSpPr>
          <p:cNvPr id="449" name="Google Shape;449;p46"/>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30</a:t>
            </a:fld>
            <a:endParaRPr/>
          </a:p>
        </p:txBody>
      </p:sp>
      <p:sp>
        <p:nvSpPr>
          <p:cNvPr id="450" name="Google Shape;450;p46"/>
          <p:cNvSpPr/>
          <p:nvPr/>
        </p:nvSpPr>
        <p:spPr>
          <a:xfrm>
            <a:off x="-163400" y="3721025"/>
            <a:ext cx="9687300" cy="1177500"/>
          </a:xfrm>
          <a:prstGeom prst="rect">
            <a:avLst/>
          </a:prstGeom>
          <a:solidFill>
            <a:srgbClr val="C00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1" name="Google Shape;451;p46"/>
          <p:cNvPicPr preferRelativeResize="0"/>
          <p:nvPr/>
        </p:nvPicPr>
        <p:blipFill rotWithShape="1">
          <a:blip r:embed="rId3">
            <a:alphaModFix/>
          </a:blip>
          <a:srcRect t="60148"/>
          <a:stretch/>
        </p:blipFill>
        <p:spPr>
          <a:xfrm>
            <a:off x="-163400" y="1550850"/>
            <a:ext cx="9687353" cy="2573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7"/>
          <p:cNvSpPr txBox="1">
            <a:spLocks noGrp="1"/>
          </p:cNvSpPr>
          <p:nvPr>
            <p:ph type="title"/>
          </p:nvPr>
        </p:nvSpPr>
        <p:spPr>
          <a:xfrm>
            <a:off x="311700" y="333800"/>
            <a:ext cx="3079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 scale </a:t>
            </a:r>
            <a:endParaRPr/>
          </a:p>
        </p:txBody>
      </p:sp>
      <p:sp>
        <p:nvSpPr>
          <p:cNvPr id="457" name="Google Shape;457;p47"/>
          <p:cNvSpPr txBox="1">
            <a:spLocks noGrp="1"/>
          </p:cNvSpPr>
          <p:nvPr>
            <p:ph type="sldNum" idx="12"/>
          </p:nvPr>
        </p:nvSpPr>
        <p:spPr>
          <a:xfrm>
            <a:off x="8489531" y="5255765"/>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31</a:t>
            </a:fld>
            <a:endParaRPr/>
          </a:p>
        </p:txBody>
      </p:sp>
      <p:sp>
        <p:nvSpPr>
          <p:cNvPr id="458" name="Google Shape;458;p47"/>
          <p:cNvSpPr txBox="1"/>
          <p:nvPr/>
        </p:nvSpPr>
        <p:spPr>
          <a:xfrm rot="500">
            <a:off x="907456" y="3766740"/>
            <a:ext cx="4126200" cy="6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Low:</a:t>
            </a:r>
            <a:r>
              <a:rPr lang="en" sz="1000"/>
              <a:t> Theoretical noise reduction potential</a:t>
            </a:r>
            <a:endParaRPr sz="1000"/>
          </a:p>
          <a:p>
            <a:pPr marL="0" lvl="0" indent="0" algn="l" rtl="0">
              <a:spcBef>
                <a:spcPts val="0"/>
              </a:spcBef>
              <a:spcAft>
                <a:spcPts val="0"/>
              </a:spcAft>
              <a:buNone/>
            </a:pPr>
            <a:r>
              <a:rPr lang="en" sz="1000" b="1"/>
              <a:t>Medium:</a:t>
            </a:r>
            <a:r>
              <a:rPr lang="en" sz="1000"/>
              <a:t> At least one study with experimental evidence</a:t>
            </a:r>
            <a:endParaRPr sz="1000"/>
          </a:p>
          <a:p>
            <a:pPr marL="0" lvl="0" indent="0" algn="l" rtl="0">
              <a:spcBef>
                <a:spcPts val="0"/>
              </a:spcBef>
              <a:spcAft>
                <a:spcPts val="0"/>
              </a:spcAft>
              <a:buNone/>
            </a:pPr>
            <a:r>
              <a:rPr lang="en" sz="1000" b="1"/>
              <a:t>High:</a:t>
            </a:r>
            <a:r>
              <a:rPr lang="en" sz="1000"/>
              <a:t> Two or more supporting studies</a:t>
            </a:r>
            <a:endParaRPr sz="1000"/>
          </a:p>
        </p:txBody>
      </p:sp>
      <p:sp>
        <p:nvSpPr>
          <p:cNvPr id="459" name="Google Shape;459;p47"/>
          <p:cNvSpPr txBox="1"/>
          <p:nvPr/>
        </p:nvSpPr>
        <p:spPr>
          <a:xfrm>
            <a:off x="3179153" y="3350350"/>
            <a:ext cx="2129100" cy="5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Yes:</a:t>
            </a:r>
            <a:r>
              <a:rPr lang="en" sz="1000"/>
              <a:t> Commercially available</a:t>
            </a:r>
            <a:endParaRPr sz="1000"/>
          </a:p>
          <a:p>
            <a:pPr marL="0" lvl="0" indent="0" algn="l" rtl="0">
              <a:spcBef>
                <a:spcPts val="0"/>
              </a:spcBef>
              <a:spcAft>
                <a:spcPts val="0"/>
              </a:spcAft>
              <a:buNone/>
            </a:pPr>
            <a:r>
              <a:rPr lang="en" sz="1000" b="1"/>
              <a:t>No:</a:t>
            </a:r>
            <a:r>
              <a:rPr lang="en" sz="1000"/>
              <a:t> Not commercially available</a:t>
            </a:r>
            <a:endParaRPr sz="1000"/>
          </a:p>
        </p:txBody>
      </p:sp>
      <p:sp>
        <p:nvSpPr>
          <p:cNvPr id="460" name="Google Shape;460;p47"/>
          <p:cNvSpPr txBox="1"/>
          <p:nvPr/>
        </p:nvSpPr>
        <p:spPr>
          <a:xfrm rot="-394">
            <a:off x="5447800" y="3834222"/>
            <a:ext cx="26190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NB:</a:t>
            </a:r>
            <a:r>
              <a:rPr lang="en" sz="1000"/>
              <a:t> Best suited for newly built ships</a:t>
            </a:r>
            <a:endParaRPr sz="1000"/>
          </a:p>
          <a:p>
            <a:pPr marL="0" lvl="0" indent="0" algn="l" rtl="0">
              <a:spcBef>
                <a:spcPts val="0"/>
              </a:spcBef>
              <a:spcAft>
                <a:spcPts val="0"/>
              </a:spcAft>
              <a:buNone/>
            </a:pPr>
            <a:r>
              <a:rPr lang="en" sz="1000" b="1"/>
              <a:t>EV:</a:t>
            </a:r>
            <a:r>
              <a:rPr lang="en" sz="1000"/>
              <a:t> Can be implemented on existing ships </a:t>
            </a:r>
            <a:endParaRPr sz="1000"/>
          </a:p>
          <a:p>
            <a:pPr marL="0" lvl="0" indent="0" algn="l" rtl="0">
              <a:spcBef>
                <a:spcPts val="0"/>
              </a:spcBef>
              <a:spcAft>
                <a:spcPts val="0"/>
              </a:spcAft>
              <a:buNone/>
            </a:pPr>
            <a:r>
              <a:rPr lang="en" sz="1000"/>
              <a:t>       without undue difficulty</a:t>
            </a:r>
            <a:endParaRPr sz="1000"/>
          </a:p>
        </p:txBody>
      </p:sp>
      <p:sp>
        <p:nvSpPr>
          <p:cNvPr id="461" name="Google Shape;461;p47"/>
          <p:cNvSpPr txBox="1"/>
          <p:nvPr/>
        </p:nvSpPr>
        <p:spPr>
          <a:xfrm>
            <a:off x="2041096" y="1642725"/>
            <a:ext cx="1732500" cy="4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Found Figures Reported</a:t>
            </a:r>
            <a:endParaRPr sz="1000"/>
          </a:p>
          <a:p>
            <a:pPr marL="0" lvl="0" indent="0" algn="l" rtl="0">
              <a:spcBef>
                <a:spcPts val="0"/>
              </a:spcBef>
              <a:spcAft>
                <a:spcPts val="0"/>
              </a:spcAft>
              <a:buNone/>
            </a:pPr>
            <a:r>
              <a:rPr lang="en" sz="1000"/>
              <a:t>(if available)</a:t>
            </a:r>
            <a:endParaRPr sz="1000"/>
          </a:p>
        </p:txBody>
      </p:sp>
      <p:sp>
        <p:nvSpPr>
          <p:cNvPr id="462" name="Google Shape;462;p47"/>
          <p:cNvSpPr txBox="1"/>
          <p:nvPr/>
        </p:nvSpPr>
        <p:spPr>
          <a:xfrm rot="-261">
            <a:off x="4312100" y="768687"/>
            <a:ext cx="3944100" cy="6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Positive:</a:t>
            </a:r>
            <a:r>
              <a:rPr lang="en" sz="1000"/>
              <a:t> At least one study with evidence of improved efficiency</a:t>
            </a:r>
            <a:endParaRPr sz="1000"/>
          </a:p>
          <a:p>
            <a:pPr marL="0" lvl="0" indent="0" algn="l" rtl="0">
              <a:spcBef>
                <a:spcPts val="0"/>
              </a:spcBef>
              <a:spcAft>
                <a:spcPts val="0"/>
              </a:spcAft>
              <a:buNone/>
            </a:pPr>
            <a:r>
              <a:rPr lang="en" sz="1000" b="1"/>
              <a:t>Neutral:</a:t>
            </a:r>
            <a:r>
              <a:rPr lang="en" sz="1000"/>
              <a:t> No evidence of change or evidence of no change</a:t>
            </a:r>
            <a:endParaRPr sz="1000"/>
          </a:p>
          <a:p>
            <a:pPr marL="0" lvl="0" indent="0" algn="l" rtl="0">
              <a:spcBef>
                <a:spcPts val="0"/>
              </a:spcBef>
              <a:spcAft>
                <a:spcPts val="0"/>
              </a:spcAft>
              <a:buNone/>
            </a:pPr>
            <a:r>
              <a:rPr lang="en" sz="1000" b="1"/>
              <a:t>Negative:</a:t>
            </a:r>
            <a:r>
              <a:rPr lang="en" sz="1000"/>
              <a:t> At least one study with evidence of reduced efficiency</a:t>
            </a:r>
            <a:endParaRPr sz="1000"/>
          </a:p>
        </p:txBody>
      </p:sp>
      <p:sp>
        <p:nvSpPr>
          <p:cNvPr id="463" name="Google Shape;463;p47"/>
          <p:cNvSpPr txBox="1"/>
          <p:nvPr/>
        </p:nvSpPr>
        <p:spPr>
          <a:xfrm rot="-788">
            <a:off x="4907600" y="1497972"/>
            <a:ext cx="2619000" cy="76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b="1"/>
              <a:t>Low:</a:t>
            </a:r>
            <a:r>
              <a:rPr lang="en" sz="1000"/>
              <a:t> Little to no increase in maintenance</a:t>
            </a:r>
            <a:endParaRPr sz="1000"/>
          </a:p>
          <a:p>
            <a:pPr marL="0" lvl="0" indent="0" algn="r" rtl="0">
              <a:spcBef>
                <a:spcPts val="0"/>
              </a:spcBef>
              <a:spcAft>
                <a:spcPts val="0"/>
              </a:spcAft>
              <a:buNone/>
            </a:pPr>
            <a:r>
              <a:rPr lang="en" sz="1000" b="1"/>
              <a:t>Medium:</a:t>
            </a:r>
            <a:r>
              <a:rPr lang="en" sz="1000"/>
              <a:t> Risk of increase in maintenance</a:t>
            </a:r>
            <a:endParaRPr sz="1000"/>
          </a:p>
          <a:p>
            <a:pPr marL="0" lvl="0" indent="0" algn="r" rtl="0">
              <a:spcBef>
                <a:spcPts val="0"/>
              </a:spcBef>
              <a:spcAft>
                <a:spcPts val="0"/>
              </a:spcAft>
              <a:buNone/>
            </a:pPr>
            <a:r>
              <a:rPr lang="en" sz="1000" b="1"/>
              <a:t>High:</a:t>
            </a:r>
            <a:r>
              <a:rPr lang="en" sz="1000"/>
              <a:t> Definite increase in maintenance</a:t>
            </a:r>
            <a:endParaRPr sz="1000"/>
          </a:p>
        </p:txBody>
      </p:sp>
      <p:pic>
        <p:nvPicPr>
          <p:cNvPr id="464" name="Google Shape;464;p47"/>
          <p:cNvPicPr preferRelativeResize="0"/>
          <p:nvPr/>
        </p:nvPicPr>
        <p:blipFill>
          <a:blip r:embed="rId3">
            <a:alphaModFix/>
          </a:blip>
          <a:stretch>
            <a:fillRect/>
          </a:stretch>
        </p:blipFill>
        <p:spPr>
          <a:xfrm>
            <a:off x="887800" y="2233975"/>
            <a:ext cx="6659051" cy="982750"/>
          </a:xfrm>
          <a:prstGeom prst="rect">
            <a:avLst/>
          </a:prstGeom>
          <a:noFill/>
          <a:ln>
            <a:noFill/>
          </a:ln>
        </p:spPr>
      </p:pic>
      <p:cxnSp>
        <p:nvCxnSpPr>
          <p:cNvPr id="465" name="Google Shape;465;p47"/>
          <p:cNvCxnSpPr/>
          <p:nvPr/>
        </p:nvCxnSpPr>
        <p:spPr>
          <a:xfrm rot="10800000">
            <a:off x="2041100" y="1869825"/>
            <a:ext cx="0" cy="415200"/>
          </a:xfrm>
          <a:prstGeom prst="straightConnector1">
            <a:avLst/>
          </a:prstGeom>
          <a:noFill/>
          <a:ln w="38100" cap="flat" cmpd="sng">
            <a:solidFill>
              <a:schemeClr val="accent2"/>
            </a:solidFill>
            <a:prstDash val="solid"/>
            <a:round/>
            <a:headEnd type="none" w="med" len="med"/>
            <a:tailEnd type="none" w="med" len="med"/>
          </a:ln>
        </p:spPr>
      </p:cxnSp>
      <p:cxnSp>
        <p:nvCxnSpPr>
          <p:cNvPr id="466" name="Google Shape;466;p47"/>
          <p:cNvCxnSpPr/>
          <p:nvPr/>
        </p:nvCxnSpPr>
        <p:spPr>
          <a:xfrm rot="10800000">
            <a:off x="4312100" y="1072737"/>
            <a:ext cx="0" cy="1235400"/>
          </a:xfrm>
          <a:prstGeom prst="straightConnector1">
            <a:avLst/>
          </a:prstGeom>
          <a:noFill/>
          <a:ln w="38100" cap="flat" cmpd="sng">
            <a:solidFill>
              <a:schemeClr val="accent2"/>
            </a:solidFill>
            <a:prstDash val="solid"/>
            <a:round/>
            <a:headEnd type="none" w="med" len="med"/>
            <a:tailEnd type="none" w="med" len="med"/>
          </a:ln>
        </p:spPr>
      </p:cxnSp>
      <p:cxnSp>
        <p:nvCxnSpPr>
          <p:cNvPr id="467" name="Google Shape;467;p47"/>
          <p:cNvCxnSpPr>
            <a:endCxn id="463" idx="3"/>
          </p:cNvCxnSpPr>
          <p:nvPr/>
        </p:nvCxnSpPr>
        <p:spPr>
          <a:xfrm rot="10800000">
            <a:off x="7526600" y="1878972"/>
            <a:ext cx="0" cy="401400"/>
          </a:xfrm>
          <a:prstGeom prst="straightConnector1">
            <a:avLst/>
          </a:prstGeom>
          <a:noFill/>
          <a:ln w="38100" cap="flat" cmpd="sng">
            <a:solidFill>
              <a:schemeClr val="accent2"/>
            </a:solidFill>
            <a:prstDash val="solid"/>
            <a:round/>
            <a:headEnd type="none" w="med" len="med"/>
            <a:tailEnd type="none" w="med" len="med"/>
          </a:ln>
        </p:spPr>
      </p:cxnSp>
      <p:cxnSp>
        <p:nvCxnSpPr>
          <p:cNvPr id="468" name="Google Shape;468;p47"/>
          <p:cNvCxnSpPr>
            <a:endCxn id="458" idx="1"/>
          </p:cNvCxnSpPr>
          <p:nvPr/>
        </p:nvCxnSpPr>
        <p:spPr>
          <a:xfrm>
            <a:off x="907456" y="3150540"/>
            <a:ext cx="0" cy="919800"/>
          </a:xfrm>
          <a:prstGeom prst="straightConnector1">
            <a:avLst/>
          </a:prstGeom>
          <a:noFill/>
          <a:ln w="38100" cap="flat" cmpd="sng">
            <a:solidFill>
              <a:srgbClr val="1155CC"/>
            </a:solidFill>
            <a:prstDash val="solid"/>
            <a:round/>
            <a:headEnd type="none" w="med" len="med"/>
            <a:tailEnd type="none" w="med" len="med"/>
          </a:ln>
        </p:spPr>
      </p:cxnSp>
      <p:cxnSp>
        <p:nvCxnSpPr>
          <p:cNvPr id="469" name="Google Shape;469;p47"/>
          <p:cNvCxnSpPr>
            <a:endCxn id="459" idx="1"/>
          </p:cNvCxnSpPr>
          <p:nvPr/>
        </p:nvCxnSpPr>
        <p:spPr>
          <a:xfrm>
            <a:off x="3179153" y="3150550"/>
            <a:ext cx="0" cy="464100"/>
          </a:xfrm>
          <a:prstGeom prst="straightConnector1">
            <a:avLst/>
          </a:prstGeom>
          <a:noFill/>
          <a:ln w="38100" cap="flat" cmpd="sng">
            <a:solidFill>
              <a:srgbClr val="1155CC"/>
            </a:solidFill>
            <a:prstDash val="solid"/>
            <a:round/>
            <a:headEnd type="none" w="med" len="med"/>
            <a:tailEnd type="none" w="med" len="med"/>
          </a:ln>
        </p:spPr>
      </p:cxnSp>
      <p:cxnSp>
        <p:nvCxnSpPr>
          <p:cNvPr id="470" name="Google Shape;470;p47"/>
          <p:cNvCxnSpPr/>
          <p:nvPr/>
        </p:nvCxnSpPr>
        <p:spPr>
          <a:xfrm>
            <a:off x="5447800" y="3187200"/>
            <a:ext cx="0" cy="883200"/>
          </a:xfrm>
          <a:prstGeom prst="straightConnector1">
            <a:avLst/>
          </a:prstGeom>
          <a:noFill/>
          <a:ln w="38100" cap="flat" cmpd="sng">
            <a:solidFill>
              <a:srgbClr val="1155CC"/>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1465900" y="410000"/>
            <a:ext cx="7366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Highly Skewed Propeller</a:t>
            </a:r>
            <a:endParaRPr/>
          </a:p>
        </p:txBody>
      </p:sp>
      <p:sp>
        <p:nvSpPr>
          <p:cNvPr id="476" name="Google Shape;476;p48"/>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32</a:t>
            </a:fld>
            <a:endParaRPr/>
          </a:p>
        </p:txBody>
      </p:sp>
      <p:pic>
        <p:nvPicPr>
          <p:cNvPr id="477" name="Google Shape;477;p48"/>
          <p:cNvPicPr preferRelativeResize="0"/>
          <p:nvPr/>
        </p:nvPicPr>
        <p:blipFill>
          <a:blip r:embed="rId3">
            <a:alphaModFix/>
          </a:blip>
          <a:stretch>
            <a:fillRect/>
          </a:stretch>
        </p:blipFill>
        <p:spPr>
          <a:xfrm>
            <a:off x="964075" y="1962150"/>
            <a:ext cx="7215851" cy="1064900"/>
          </a:xfrm>
          <a:prstGeom prst="rect">
            <a:avLst/>
          </a:prstGeom>
          <a:noFill/>
          <a:ln>
            <a:noFill/>
          </a:ln>
        </p:spPr>
      </p:pic>
      <p:sp>
        <p:nvSpPr>
          <p:cNvPr id="478" name="Google Shape;478;p48"/>
          <p:cNvSpPr txBox="1"/>
          <p:nvPr/>
        </p:nvSpPr>
        <p:spPr>
          <a:xfrm>
            <a:off x="9640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High</a:t>
            </a:r>
            <a:endParaRPr b="1"/>
          </a:p>
        </p:txBody>
      </p:sp>
      <p:sp>
        <p:nvSpPr>
          <p:cNvPr id="479" name="Google Shape;479;p48"/>
          <p:cNvSpPr txBox="1"/>
          <p:nvPr/>
        </p:nvSpPr>
        <p:spPr>
          <a:xfrm>
            <a:off x="1940975" y="3205625"/>
            <a:ext cx="1573800" cy="84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+ 10-15% </a:t>
            </a:r>
            <a:endParaRPr b="1"/>
          </a:p>
          <a:p>
            <a:pPr marL="0" lvl="0" indent="0" algn="ctr" rtl="0">
              <a:spcBef>
                <a:spcPts val="0"/>
              </a:spcBef>
              <a:spcAft>
                <a:spcPts val="0"/>
              </a:spcAft>
              <a:buNone/>
            </a:pPr>
            <a:r>
              <a:rPr lang="en" sz="1200"/>
              <a:t>Over conventional</a:t>
            </a:r>
            <a:endParaRPr sz="1200"/>
          </a:p>
          <a:p>
            <a:pPr marL="0" lvl="0" indent="0" algn="ctr" rtl="0">
              <a:spcBef>
                <a:spcPts val="0"/>
              </a:spcBef>
              <a:spcAft>
                <a:spcPts val="0"/>
              </a:spcAft>
              <a:buNone/>
            </a:pPr>
            <a:r>
              <a:rPr lang="en" sz="1200"/>
              <a:t>propeller</a:t>
            </a:r>
            <a:endParaRPr sz="1200"/>
          </a:p>
        </p:txBody>
      </p:sp>
      <p:sp>
        <p:nvSpPr>
          <p:cNvPr id="480" name="Google Shape;480;p48"/>
          <p:cNvSpPr txBox="1"/>
          <p:nvPr/>
        </p:nvSpPr>
        <p:spPr>
          <a:xfrm>
            <a:off x="34262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Yes</a:t>
            </a:r>
            <a:endParaRPr b="1"/>
          </a:p>
        </p:txBody>
      </p:sp>
      <p:sp>
        <p:nvSpPr>
          <p:cNvPr id="481" name="Google Shape;481;p48"/>
          <p:cNvSpPr txBox="1"/>
          <p:nvPr/>
        </p:nvSpPr>
        <p:spPr>
          <a:xfrm>
            <a:off x="46573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Negative</a:t>
            </a:r>
            <a:endParaRPr b="1"/>
          </a:p>
        </p:txBody>
      </p:sp>
      <p:sp>
        <p:nvSpPr>
          <p:cNvPr id="482" name="Google Shape;482;p48"/>
          <p:cNvSpPr txBox="1"/>
          <p:nvPr/>
        </p:nvSpPr>
        <p:spPr>
          <a:xfrm>
            <a:off x="58884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EV/NB</a:t>
            </a:r>
            <a:endParaRPr b="1"/>
          </a:p>
        </p:txBody>
      </p:sp>
      <p:sp>
        <p:nvSpPr>
          <p:cNvPr id="483" name="Google Shape;483;p48"/>
          <p:cNvSpPr txBox="1"/>
          <p:nvPr/>
        </p:nvSpPr>
        <p:spPr>
          <a:xfrm>
            <a:off x="71195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Low</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9"/>
          <p:cNvSpPr txBox="1">
            <a:spLocks noGrp="1"/>
          </p:cNvSpPr>
          <p:nvPr>
            <p:ph type="title"/>
          </p:nvPr>
        </p:nvSpPr>
        <p:spPr>
          <a:xfrm>
            <a:off x="1465900" y="410000"/>
            <a:ext cx="7366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Hull Cleaning</a:t>
            </a:r>
            <a:endParaRPr/>
          </a:p>
        </p:txBody>
      </p:sp>
      <p:sp>
        <p:nvSpPr>
          <p:cNvPr id="489" name="Google Shape;489;p49"/>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33</a:t>
            </a:fld>
            <a:endParaRPr/>
          </a:p>
        </p:txBody>
      </p:sp>
      <p:pic>
        <p:nvPicPr>
          <p:cNvPr id="490" name="Google Shape;490;p49"/>
          <p:cNvPicPr preferRelativeResize="0"/>
          <p:nvPr/>
        </p:nvPicPr>
        <p:blipFill>
          <a:blip r:embed="rId3">
            <a:alphaModFix/>
          </a:blip>
          <a:stretch>
            <a:fillRect/>
          </a:stretch>
        </p:blipFill>
        <p:spPr>
          <a:xfrm>
            <a:off x="964075" y="1962150"/>
            <a:ext cx="7215851" cy="1064900"/>
          </a:xfrm>
          <a:prstGeom prst="rect">
            <a:avLst/>
          </a:prstGeom>
          <a:noFill/>
          <a:ln>
            <a:noFill/>
          </a:ln>
        </p:spPr>
      </p:pic>
      <p:sp>
        <p:nvSpPr>
          <p:cNvPr id="491" name="Google Shape;491;p49"/>
          <p:cNvSpPr txBox="1"/>
          <p:nvPr/>
        </p:nvSpPr>
        <p:spPr>
          <a:xfrm>
            <a:off x="9640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Medium</a:t>
            </a:r>
            <a:endParaRPr b="1"/>
          </a:p>
        </p:txBody>
      </p:sp>
      <p:sp>
        <p:nvSpPr>
          <p:cNvPr id="492" name="Google Shape;492;p49"/>
          <p:cNvSpPr txBox="1"/>
          <p:nvPr/>
        </p:nvSpPr>
        <p:spPr>
          <a:xfrm>
            <a:off x="1940975" y="3205625"/>
            <a:ext cx="1573800" cy="84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$1.5-2.5/m</a:t>
            </a:r>
            <a:r>
              <a:rPr lang="en" b="1" baseline="30000"/>
              <a:t>2</a:t>
            </a:r>
            <a:r>
              <a:rPr lang="en" b="1"/>
              <a:t> </a:t>
            </a:r>
            <a:endParaRPr b="1"/>
          </a:p>
          <a:p>
            <a:pPr marL="0" lvl="0" indent="0" algn="ctr" rtl="0">
              <a:spcBef>
                <a:spcPts val="0"/>
              </a:spcBef>
              <a:spcAft>
                <a:spcPts val="0"/>
              </a:spcAft>
              <a:buNone/>
            </a:pPr>
            <a:r>
              <a:rPr lang="en" sz="1200"/>
              <a:t>For divers</a:t>
            </a:r>
            <a:endParaRPr sz="1200"/>
          </a:p>
          <a:p>
            <a:pPr marL="0" lvl="0" indent="0" algn="ctr" rtl="0">
              <a:spcBef>
                <a:spcPts val="0"/>
              </a:spcBef>
              <a:spcAft>
                <a:spcPts val="0"/>
              </a:spcAft>
              <a:buNone/>
            </a:pPr>
            <a:r>
              <a:rPr lang="en" b="1"/>
              <a:t>~$50,000</a:t>
            </a:r>
            <a:endParaRPr b="1"/>
          </a:p>
          <a:p>
            <a:pPr marL="0" lvl="0" indent="0" algn="ctr" rtl="0">
              <a:spcBef>
                <a:spcPts val="0"/>
              </a:spcBef>
              <a:spcAft>
                <a:spcPts val="0"/>
              </a:spcAft>
              <a:buNone/>
            </a:pPr>
            <a:r>
              <a:rPr lang="en" sz="1200"/>
              <a:t>For a hull </a:t>
            </a:r>
            <a:endParaRPr sz="1200"/>
          </a:p>
          <a:p>
            <a:pPr marL="0" lvl="0" indent="0" algn="ctr" rtl="0">
              <a:spcBef>
                <a:spcPts val="0"/>
              </a:spcBef>
              <a:spcAft>
                <a:spcPts val="0"/>
              </a:spcAft>
              <a:buNone/>
            </a:pPr>
            <a:r>
              <a:rPr lang="en" sz="1200"/>
              <a:t>cleaning robot</a:t>
            </a:r>
            <a:endParaRPr sz="1200"/>
          </a:p>
        </p:txBody>
      </p:sp>
      <p:sp>
        <p:nvSpPr>
          <p:cNvPr id="493" name="Google Shape;493;p49"/>
          <p:cNvSpPr txBox="1"/>
          <p:nvPr/>
        </p:nvSpPr>
        <p:spPr>
          <a:xfrm>
            <a:off x="34262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Yes</a:t>
            </a:r>
            <a:endParaRPr b="1"/>
          </a:p>
        </p:txBody>
      </p:sp>
      <p:sp>
        <p:nvSpPr>
          <p:cNvPr id="494" name="Google Shape;494;p49"/>
          <p:cNvSpPr txBox="1"/>
          <p:nvPr/>
        </p:nvSpPr>
        <p:spPr>
          <a:xfrm>
            <a:off x="46573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Positive</a:t>
            </a:r>
            <a:endParaRPr b="1"/>
          </a:p>
        </p:txBody>
      </p:sp>
      <p:sp>
        <p:nvSpPr>
          <p:cNvPr id="495" name="Google Shape;495;p49"/>
          <p:cNvSpPr txBox="1"/>
          <p:nvPr/>
        </p:nvSpPr>
        <p:spPr>
          <a:xfrm>
            <a:off x="58884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EV/NB</a:t>
            </a:r>
            <a:endParaRPr b="1"/>
          </a:p>
        </p:txBody>
      </p:sp>
      <p:sp>
        <p:nvSpPr>
          <p:cNvPr id="496" name="Google Shape;496;p49"/>
          <p:cNvSpPr txBox="1"/>
          <p:nvPr/>
        </p:nvSpPr>
        <p:spPr>
          <a:xfrm>
            <a:off x="71195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Low</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0"/>
          <p:cNvSpPr txBox="1">
            <a:spLocks noGrp="1"/>
          </p:cNvSpPr>
          <p:nvPr>
            <p:ph type="title"/>
          </p:nvPr>
        </p:nvSpPr>
        <p:spPr>
          <a:xfrm>
            <a:off x="1550850" y="410000"/>
            <a:ext cx="7281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Biomimetic Coating</a:t>
            </a:r>
            <a:endParaRPr/>
          </a:p>
        </p:txBody>
      </p:sp>
      <p:sp>
        <p:nvSpPr>
          <p:cNvPr id="502" name="Google Shape;502;p50"/>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34</a:t>
            </a:fld>
            <a:endParaRPr/>
          </a:p>
        </p:txBody>
      </p:sp>
      <p:pic>
        <p:nvPicPr>
          <p:cNvPr id="503" name="Google Shape;503;p50"/>
          <p:cNvPicPr preferRelativeResize="0"/>
          <p:nvPr/>
        </p:nvPicPr>
        <p:blipFill>
          <a:blip r:embed="rId3">
            <a:alphaModFix/>
          </a:blip>
          <a:stretch>
            <a:fillRect/>
          </a:stretch>
        </p:blipFill>
        <p:spPr>
          <a:xfrm>
            <a:off x="964075" y="1962150"/>
            <a:ext cx="7215851" cy="1064900"/>
          </a:xfrm>
          <a:prstGeom prst="rect">
            <a:avLst/>
          </a:prstGeom>
          <a:noFill/>
          <a:ln>
            <a:noFill/>
          </a:ln>
        </p:spPr>
      </p:pic>
      <p:sp>
        <p:nvSpPr>
          <p:cNvPr id="504" name="Google Shape;504;p50"/>
          <p:cNvSpPr txBox="1"/>
          <p:nvPr/>
        </p:nvSpPr>
        <p:spPr>
          <a:xfrm>
            <a:off x="9640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Low</a:t>
            </a:r>
            <a:endParaRPr b="1"/>
          </a:p>
        </p:txBody>
      </p:sp>
      <p:sp>
        <p:nvSpPr>
          <p:cNvPr id="505" name="Google Shape;505;p50"/>
          <p:cNvSpPr txBox="1"/>
          <p:nvPr/>
        </p:nvSpPr>
        <p:spPr>
          <a:xfrm>
            <a:off x="1940975" y="3205625"/>
            <a:ext cx="1573800" cy="84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a:t>
            </a:r>
            <a:endParaRPr sz="1200"/>
          </a:p>
        </p:txBody>
      </p:sp>
      <p:sp>
        <p:nvSpPr>
          <p:cNvPr id="506" name="Google Shape;506;p50"/>
          <p:cNvSpPr txBox="1"/>
          <p:nvPr/>
        </p:nvSpPr>
        <p:spPr>
          <a:xfrm>
            <a:off x="34262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Unclear</a:t>
            </a:r>
            <a:endParaRPr b="1"/>
          </a:p>
        </p:txBody>
      </p:sp>
      <p:sp>
        <p:nvSpPr>
          <p:cNvPr id="507" name="Google Shape;507;p50"/>
          <p:cNvSpPr txBox="1"/>
          <p:nvPr/>
        </p:nvSpPr>
        <p:spPr>
          <a:xfrm>
            <a:off x="46573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Positive</a:t>
            </a:r>
            <a:endParaRPr b="1"/>
          </a:p>
        </p:txBody>
      </p:sp>
      <p:sp>
        <p:nvSpPr>
          <p:cNvPr id="508" name="Google Shape;508;p50"/>
          <p:cNvSpPr txBox="1"/>
          <p:nvPr/>
        </p:nvSpPr>
        <p:spPr>
          <a:xfrm>
            <a:off x="58884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EV/NB</a:t>
            </a:r>
            <a:endParaRPr b="1"/>
          </a:p>
        </p:txBody>
      </p:sp>
      <p:sp>
        <p:nvSpPr>
          <p:cNvPr id="509" name="Google Shape;509;p50"/>
          <p:cNvSpPr txBox="1"/>
          <p:nvPr/>
        </p:nvSpPr>
        <p:spPr>
          <a:xfrm>
            <a:off x="7119575" y="3205625"/>
            <a:ext cx="10656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Medium</a:t>
            </a:r>
            <a:endParaRPr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4</a:t>
            </a:r>
            <a:endParaRPr/>
          </a:p>
        </p:txBody>
      </p:sp>
      <p:sp>
        <p:nvSpPr>
          <p:cNvPr id="515" name="Google Shape;515;p51"/>
          <p:cNvSpPr/>
          <p:nvPr/>
        </p:nvSpPr>
        <p:spPr>
          <a:xfrm>
            <a:off x="0" y="1838625"/>
            <a:ext cx="2729700" cy="13218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Roboto"/>
                <a:ea typeface="Roboto"/>
                <a:cs typeface="Roboto"/>
                <a:sym typeface="Roboto"/>
              </a:rPr>
              <a:t>Understand the nature </a:t>
            </a:r>
            <a:endParaRPr sz="1300">
              <a:solidFill>
                <a:schemeClr val="lt1"/>
              </a:solidFill>
              <a:latin typeface="Roboto"/>
              <a:ea typeface="Roboto"/>
              <a:cs typeface="Roboto"/>
              <a:sym typeface="Roboto"/>
            </a:endParaRPr>
          </a:p>
          <a:p>
            <a:pPr marL="0" lvl="0" indent="0" algn="ctr" rtl="0">
              <a:spcBef>
                <a:spcPts val="0"/>
              </a:spcBef>
              <a:spcAft>
                <a:spcPts val="0"/>
              </a:spcAft>
              <a:buNone/>
            </a:pPr>
            <a:r>
              <a:rPr lang="en" sz="1300">
                <a:solidFill>
                  <a:schemeClr val="lt1"/>
                </a:solidFill>
                <a:latin typeface="Roboto"/>
                <a:ea typeface="Roboto"/>
                <a:cs typeface="Roboto"/>
                <a:sym typeface="Roboto"/>
              </a:rPr>
              <a:t>of underwater acoustic pollution and its effects on marine life</a:t>
            </a:r>
            <a:endParaRPr sz="1300">
              <a:solidFill>
                <a:srgbClr val="FFFFFF"/>
              </a:solidFill>
              <a:latin typeface="Roboto"/>
              <a:ea typeface="Roboto"/>
              <a:cs typeface="Roboto"/>
              <a:sym typeface="Roboto"/>
            </a:endParaRPr>
          </a:p>
        </p:txBody>
      </p:sp>
      <p:sp>
        <p:nvSpPr>
          <p:cNvPr id="516" name="Google Shape;516;p51"/>
          <p:cNvSpPr/>
          <p:nvPr/>
        </p:nvSpPr>
        <p:spPr>
          <a:xfrm>
            <a:off x="1805625" y="1838624"/>
            <a:ext cx="3058500" cy="1321800"/>
          </a:xfrm>
          <a:prstGeom prst="chevron">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Identify Methods that Reduce</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Acoustic Pollution</a:t>
            </a:r>
            <a:endParaRPr>
              <a:solidFill>
                <a:srgbClr val="FFFFFF"/>
              </a:solidFill>
              <a:latin typeface="Roboto"/>
              <a:ea typeface="Roboto"/>
              <a:cs typeface="Roboto"/>
              <a:sym typeface="Roboto"/>
            </a:endParaRPr>
          </a:p>
        </p:txBody>
      </p:sp>
      <p:sp>
        <p:nvSpPr>
          <p:cNvPr id="517" name="Google Shape;517;p51"/>
          <p:cNvSpPr/>
          <p:nvPr/>
        </p:nvSpPr>
        <p:spPr>
          <a:xfrm>
            <a:off x="3872100" y="1838624"/>
            <a:ext cx="3058500" cy="13218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Assess the Feasibility</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 of Noise Reduction Methods</a:t>
            </a:r>
            <a:endParaRPr>
              <a:solidFill>
                <a:srgbClr val="FFFFFF"/>
              </a:solidFill>
              <a:latin typeface="Roboto"/>
              <a:ea typeface="Roboto"/>
              <a:cs typeface="Roboto"/>
              <a:sym typeface="Roboto"/>
            </a:endParaRPr>
          </a:p>
        </p:txBody>
      </p:sp>
      <p:sp>
        <p:nvSpPr>
          <p:cNvPr id="518" name="Google Shape;518;p51"/>
          <p:cNvSpPr/>
          <p:nvPr/>
        </p:nvSpPr>
        <p:spPr>
          <a:xfrm>
            <a:off x="6064600" y="1838625"/>
            <a:ext cx="2932800" cy="1321800"/>
          </a:xfrm>
          <a:prstGeom prst="chevron">
            <a:avLst>
              <a:gd name="adj" fmla="val 50000"/>
            </a:avLst>
          </a:prstGeom>
          <a:solidFill>
            <a:srgbClr val="97B8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Create a Catalog for Future Reference</a:t>
            </a:r>
            <a:endParaRPr>
              <a:solidFill>
                <a:srgbClr val="FFFFFF"/>
              </a:solidFill>
              <a:latin typeface="Roboto"/>
              <a:ea typeface="Roboto"/>
              <a:cs typeface="Roboto"/>
              <a:sym typeface="Roboto"/>
            </a:endParaRPr>
          </a:p>
        </p:txBody>
      </p:sp>
      <p:sp>
        <p:nvSpPr>
          <p:cNvPr id="519" name="Google Shape;519;p51"/>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 calcmode="lin" valueType="num">
                                      <p:cBhvr additive="base">
                                        <p:cTn id="7" dur="1000"/>
                                        <p:tgtEl>
                                          <p:spTgt spid="5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Organize Catalog for Ease of Reference</a:t>
            </a:r>
            <a:endParaRPr/>
          </a:p>
        </p:txBody>
      </p:sp>
      <p:pic>
        <p:nvPicPr>
          <p:cNvPr id="525" name="Google Shape;525;p52"/>
          <p:cNvPicPr preferRelativeResize="0"/>
          <p:nvPr/>
        </p:nvPicPr>
        <p:blipFill>
          <a:blip r:embed="rId3">
            <a:alphaModFix/>
          </a:blip>
          <a:stretch>
            <a:fillRect/>
          </a:stretch>
        </p:blipFill>
        <p:spPr>
          <a:xfrm>
            <a:off x="1548300" y="1028050"/>
            <a:ext cx="5753301" cy="3731828"/>
          </a:xfrm>
          <a:prstGeom prst="rect">
            <a:avLst/>
          </a:prstGeom>
          <a:noFill/>
          <a:ln>
            <a:noFill/>
          </a:ln>
          <a:effectLst>
            <a:outerShdw blurRad="57150" dist="19050" dir="5400000" algn="bl" rotWithShape="0">
              <a:srgbClr val="000000">
                <a:alpha val="50000"/>
              </a:srgbClr>
            </a:outerShdw>
          </a:effectLst>
        </p:spPr>
      </p:pic>
      <p:sp>
        <p:nvSpPr>
          <p:cNvPr id="526" name="Google Shape;526;p52"/>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36</a:t>
            </a:fld>
            <a:endParaRPr/>
          </a:p>
        </p:txBody>
      </p:sp>
      <p:sp>
        <p:nvSpPr>
          <p:cNvPr id="527" name="Google Shape;527;p52"/>
          <p:cNvSpPr txBox="1"/>
          <p:nvPr/>
        </p:nvSpPr>
        <p:spPr>
          <a:xfrm>
            <a:off x="1548300" y="1431550"/>
            <a:ext cx="147300" cy="1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52"/>
          <p:cNvSpPr txBox="1"/>
          <p:nvPr/>
        </p:nvSpPr>
        <p:spPr>
          <a:xfrm>
            <a:off x="1716725" y="1565350"/>
            <a:ext cx="1581900" cy="2014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29" name="Google Shape;529;p52"/>
          <p:cNvPicPr preferRelativeResize="0"/>
          <p:nvPr/>
        </p:nvPicPr>
        <p:blipFill>
          <a:blip r:embed="rId4">
            <a:alphaModFix/>
          </a:blip>
          <a:stretch>
            <a:fillRect/>
          </a:stretch>
        </p:blipFill>
        <p:spPr>
          <a:xfrm>
            <a:off x="1698575" y="1555125"/>
            <a:ext cx="1603023" cy="207430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53"/>
          <p:cNvPicPr preferRelativeResize="0"/>
          <p:nvPr/>
        </p:nvPicPr>
        <p:blipFill>
          <a:blip r:embed="rId3">
            <a:alphaModFix/>
          </a:blip>
          <a:stretch>
            <a:fillRect/>
          </a:stretch>
        </p:blipFill>
        <p:spPr>
          <a:xfrm>
            <a:off x="2790525" y="237075"/>
            <a:ext cx="3431750" cy="4414125"/>
          </a:xfrm>
          <a:prstGeom prst="rect">
            <a:avLst/>
          </a:prstGeom>
          <a:noFill/>
          <a:ln>
            <a:noFill/>
          </a:ln>
        </p:spPr>
      </p:pic>
      <p:sp>
        <p:nvSpPr>
          <p:cNvPr id="535" name="Google Shape;535;p53"/>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37</a:t>
            </a:fld>
            <a:endParaRPr/>
          </a:p>
        </p:txBody>
      </p:sp>
      <p:sp>
        <p:nvSpPr>
          <p:cNvPr id="536" name="Google Shape;536;p53"/>
          <p:cNvSpPr txBox="1"/>
          <p:nvPr/>
        </p:nvSpPr>
        <p:spPr>
          <a:xfrm>
            <a:off x="643550" y="1179025"/>
            <a:ext cx="2246700"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Brief Summary of Method</a:t>
            </a:r>
            <a:endParaRPr/>
          </a:p>
        </p:txBody>
      </p:sp>
      <p:sp>
        <p:nvSpPr>
          <p:cNvPr id="537" name="Google Shape;537;p53"/>
          <p:cNvSpPr txBox="1"/>
          <p:nvPr/>
        </p:nvSpPr>
        <p:spPr>
          <a:xfrm>
            <a:off x="6152525" y="1360250"/>
            <a:ext cx="1670100" cy="19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t>Picture of Method</a:t>
            </a:r>
            <a:endParaRPr/>
          </a:p>
        </p:txBody>
      </p:sp>
      <p:sp>
        <p:nvSpPr>
          <p:cNvPr id="538" name="Google Shape;538;p53"/>
          <p:cNvSpPr txBox="1"/>
          <p:nvPr/>
        </p:nvSpPr>
        <p:spPr>
          <a:xfrm>
            <a:off x="6457325" y="3252975"/>
            <a:ext cx="2463000" cy="3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t>Description of evaluation analysis</a:t>
            </a:r>
            <a:endParaRPr/>
          </a:p>
        </p:txBody>
      </p:sp>
      <p:sp>
        <p:nvSpPr>
          <p:cNvPr id="539" name="Google Shape;539;p53"/>
          <p:cNvSpPr/>
          <p:nvPr/>
        </p:nvSpPr>
        <p:spPr>
          <a:xfrm rot="10800000" flipH="1">
            <a:off x="644675" y="1360250"/>
            <a:ext cx="2269200" cy="197400"/>
          </a:xfrm>
          <a:prstGeom prst="rightArrow">
            <a:avLst>
              <a:gd name="adj1" fmla="val 36752"/>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3"/>
          <p:cNvSpPr/>
          <p:nvPr/>
        </p:nvSpPr>
        <p:spPr>
          <a:xfrm rot="10800000">
            <a:off x="6057150" y="1503225"/>
            <a:ext cx="1765500" cy="197400"/>
          </a:xfrm>
          <a:prstGeom prst="rightArrow">
            <a:avLst>
              <a:gd name="adj1" fmla="val 36752"/>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3"/>
          <p:cNvSpPr/>
          <p:nvPr/>
        </p:nvSpPr>
        <p:spPr>
          <a:xfrm rot="10800000">
            <a:off x="6131600" y="3468200"/>
            <a:ext cx="2703600" cy="197400"/>
          </a:xfrm>
          <a:prstGeom prst="rightArrow">
            <a:avLst>
              <a:gd name="adj1" fmla="val 36752"/>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3"/>
          <p:cNvSpPr/>
          <p:nvPr/>
        </p:nvSpPr>
        <p:spPr>
          <a:xfrm>
            <a:off x="1534325" y="574775"/>
            <a:ext cx="1765500" cy="197400"/>
          </a:xfrm>
          <a:prstGeom prst="rightArrow">
            <a:avLst>
              <a:gd name="adj1" fmla="val 36752"/>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3"/>
          <p:cNvSpPr txBox="1"/>
          <p:nvPr/>
        </p:nvSpPr>
        <p:spPr>
          <a:xfrm>
            <a:off x="1464700" y="364375"/>
            <a:ext cx="2246700" cy="24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t>Name of method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Current State of Noise Pollution</a:t>
            </a:r>
            <a:endParaRPr/>
          </a:p>
        </p:txBody>
      </p:sp>
      <p:sp>
        <p:nvSpPr>
          <p:cNvPr id="549" name="Google Shape;549;p5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38</a:t>
            </a:fld>
            <a:endParaRPr/>
          </a:p>
        </p:txBody>
      </p:sp>
      <p:grpSp>
        <p:nvGrpSpPr>
          <p:cNvPr id="550" name="Google Shape;550;p54"/>
          <p:cNvGrpSpPr/>
          <p:nvPr/>
        </p:nvGrpSpPr>
        <p:grpSpPr>
          <a:xfrm>
            <a:off x="461275" y="2736725"/>
            <a:ext cx="2029330" cy="737400"/>
            <a:chOff x="515510" y="2660529"/>
            <a:chExt cx="1857000" cy="737400"/>
          </a:xfrm>
        </p:grpSpPr>
        <p:sp>
          <p:nvSpPr>
            <p:cNvPr id="551" name="Google Shape;551;p54"/>
            <p:cNvSpPr txBox="1"/>
            <p:nvPr/>
          </p:nvSpPr>
          <p:spPr>
            <a:xfrm>
              <a:off x="594488"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sz="1000" b="1">
                <a:solidFill>
                  <a:srgbClr val="0944A1"/>
                </a:solidFill>
                <a:latin typeface="Roboto"/>
                <a:ea typeface="Roboto"/>
                <a:cs typeface="Roboto"/>
                <a:sym typeface="Roboto"/>
              </a:endParaRPr>
            </a:p>
          </p:txBody>
        </p:sp>
        <p:sp>
          <p:nvSpPr>
            <p:cNvPr id="552" name="Google Shape;552;p54"/>
            <p:cNvSpPr txBox="1"/>
            <p:nvPr/>
          </p:nvSpPr>
          <p:spPr>
            <a:xfrm>
              <a:off x="515510" y="2660529"/>
              <a:ext cx="18570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Roboto"/>
                  <a:ea typeface="Roboto"/>
                  <a:cs typeface="Roboto"/>
                  <a:sym typeface="Roboto"/>
                </a:rPr>
                <a:t>There is a relationship between noise reduction and operational efficiency</a:t>
              </a:r>
              <a:endParaRPr sz="1200">
                <a:latin typeface="Roboto"/>
                <a:ea typeface="Roboto"/>
                <a:cs typeface="Roboto"/>
                <a:sym typeface="Roboto"/>
              </a:endParaRPr>
            </a:p>
          </p:txBody>
        </p:sp>
      </p:grpSp>
      <p:grpSp>
        <p:nvGrpSpPr>
          <p:cNvPr id="553" name="Google Shape;553;p54"/>
          <p:cNvGrpSpPr/>
          <p:nvPr/>
        </p:nvGrpSpPr>
        <p:grpSpPr>
          <a:xfrm>
            <a:off x="6753025" y="2736725"/>
            <a:ext cx="1979100" cy="737400"/>
            <a:chOff x="6753025" y="2660525"/>
            <a:chExt cx="1979100" cy="737400"/>
          </a:xfrm>
        </p:grpSpPr>
        <p:sp>
          <p:nvSpPr>
            <p:cNvPr id="554" name="Google Shape;554;p54"/>
            <p:cNvSpPr txBox="1"/>
            <p:nvPr/>
          </p:nvSpPr>
          <p:spPr>
            <a:xfrm>
              <a:off x="6863388"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sz="1000" b="1">
                <a:solidFill>
                  <a:srgbClr val="858585"/>
                </a:solidFill>
                <a:latin typeface="Roboto"/>
                <a:ea typeface="Roboto"/>
                <a:cs typeface="Roboto"/>
                <a:sym typeface="Roboto"/>
              </a:endParaRPr>
            </a:p>
          </p:txBody>
        </p:sp>
        <p:sp>
          <p:nvSpPr>
            <p:cNvPr id="555" name="Google Shape;555;p54"/>
            <p:cNvSpPr txBox="1"/>
            <p:nvPr/>
          </p:nvSpPr>
          <p:spPr>
            <a:xfrm>
              <a:off x="6753025" y="2660525"/>
              <a:ext cx="197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Roboto"/>
                  <a:ea typeface="Roboto"/>
                  <a:cs typeface="Roboto"/>
                  <a:sym typeface="Roboto"/>
                </a:rPr>
                <a:t>Vessel noise limit and measurement procedure have not been established </a:t>
              </a:r>
              <a:endParaRPr sz="1200">
                <a:latin typeface="Roboto"/>
                <a:ea typeface="Roboto"/>
                <a:cs typeface="Roboto"/>
                <a:sym typeface="Roboto"/>
              </a:endParaRPr>
            </a:p>
          </p:txBody>
        </p:sp>
      </p:grpSp>
      <p:pic>
        <p:nvPicPr>
          <p:cNvPr id="556" name="Google Shape;556;p54"/>
          <p:cNvPicPr preferRelativeResize="0"/>
          <p:nvPr/>
        </p:nvPicPr>
        <p:blipFill rotWithShape="1">
          <a:blip r:embed="rId3">
            <a:alphaModFix/>
          </a:blip>
          <a:srcRect b="8079"/>
          <a:stretch/>
        </p:blipFill>
        <p:spPr>
          <a:xfrm>
            <a:off x="975000" y="1802538"/>
            <a:ext cx="1001874" cy="950650"/>
          </a:xfrm>
          <a:prstGeom prst="rect">
            <a:avLst/>
          </a:prstGeom>
          <a:noFill/>
          <a:ln>
            <a:noFill/>
          </a:ln>
        </p:spPr>
      </p:pic>
      <p:grpSp>
        <p:nvGrpSpPr>
          <p:cNvPr id="557" name="Google Shape;557;p54"/>
          <p:cNvGrpSpPr/>
          <p:nvPr/>
        </p:nvGrpSpPr>
        <p:grpSpPr>
          <a:xfrm>
            <a:off x="4684500" y="2736725"/>
            <a:ext cx="1866600" cy="737400"/>
            <a:chOff x="4684513" y="2660525"/>
            <a:chExt cx="1866600" cy="737400"/>
          </a:xfrm>
        </p:grpSpPr>
        <p:sp>
          <p:nvSpPr>
            <p:cNvPr id="558" name="Google Shape;558;p54"/>
            <p:cNvSpPr txBox="1"/>
            <p:nvPr/>
          </p:nvSpPr>
          <p:spPr>
            <a:xfrm>
              <a:off x="4781413"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endParaRPr sz="1000" b="1">
                <a:solidFill>
                  <a:srgbClr val="858585"/>
                </a:solidFill>
                <a:latin typeface="Roboto"/>
                <a:ea typeface="Roboto"/>
                <a:cs typeface="Roboto"/>
                <a:sym typeface="Roboto"/>
              </a:endParaRPr>
            </a:p>
          </p:txBody>
        </p:sp>
        <p:sp>
          <p:nvSpPr>
            <p:cNvPr id="559" name="Google Shape;559;p54"/>
            <p:cNvSpPr txBox="1"/>
            <p:nvPr/>
          </p:nvSpPr>
          <p:spPr>
            <a:xfrm>
              <a:off x="4684513" y="2660525"/>
              <a:ext cx="18666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Roboto"/>
                  <a:ea typeface="Roboto"/>
                  <a:cs typeface="Roboto"/>
                  <a:sym typeface="Roboto"/>
                </a:rPr>
                <a:t>Noise adversely effects marine life, but severity is unknown  </a:t>
              </a:r>
              <a:endParaRPr sz="1200">
                <a:latin typeface="Roboto"/>
                <a:ea typeface="Roboto"/>
                <a:cs typeface="Roboto"/>
                <a:sym typeface="Roboto"/>
              </a:endParaRPr>
            </a:p>
          </p:txBody>
        </p:sp>
      </p:grpSp>
      <p:pic>
        <p:nvPicPr>
          <p:cNvPr id="560" name="Google Shape;560;p54"/>
          <p:cNvPicPr preferRelativeResize="0"/>
          <p:nvPr/>
        </p:nvPicPr>
        <p:blipFill>
          <a:blip r:embed="rId4">
            <a:alphaModFix/>
          </a:blip>
          <a:stretch>
            <a:fillRect/>
          </a:stretch>
        </p:blipFill>
        <p:spPr>
          <a:xfrm>
            <a:off x="3026766" y="1702557"/>
            <a:ext cx="1054399" cy="1034156"/>
          </a:xfrm>
          <a:prstGeom prst="rect">
            <a:avLst/>
          </a:prstGeom>
          <a:noFill/>
          <a:ln>
            <a:noFill/>
          </a:ln>
        </p:spPr>
      </p:pic>
      <p:pic>
        <p:nvPicPr>
          <p:cNvPr id="561" name="Google Shape;561;p54"/>
          <p:cNvPicPr preferRelativeResize="0"/>
          <p:nvPr/>
        </p:nvPicPr>
        <p:blipFill rotWithShape="1">
          <a:blip r:embed="rId5">
            <a:alphaModFix/>
          </a:blip>
          <a:srcRect b="4816"/>
          <a:stretch/>
        </p:blipFill>
        <p:spPr>
          <a:xfrm>
            <a:off x="6863375" y="2174132"/>
            <a:ext cx="1709124" cy="490962"/>
          </a:xfrm>
          <a:prstGeom prst="rect">
            <a:avLst/>
          </a:prstGeom>
          <a:noFill/>
          <a:ln>
            <a:noFill/>
          </a:ln>
        </p:spPr>
      </p:pic>
      <p:grpSp>
        <p:nvGrpSpPr>
          <p:cNvPr id="562" name="Google Shape;562;p54"/>
          <p:cNvGrpSpPr/>
          <p:nvPr/>
        </p:nvGrpSpPr>
        <p:grpSpPr>
          <a:xfrm>
            <a:off x="2615975" y="2736725"/>
            <a:ext cx="1866600" cy="737400"/>
            <a:chOff x="2615988" y="2660525"/>
            <a:chExt cx="1866600" cy="737400"/>
          </a:xfrm>
        </p:grpSpPr>
        <p:sp>
          <p:nvSpPr>
            <p:cNvPr id="563" name="Google Shape;563;p54"/>
            <p:cNvSpPr txBox="1"/>
            <p:nvPr/>
          </p:nvSpPr>
          <p:spPr>
            <a:xfrm>
              <a:off x="2699425" y="2660925"/>
              <a:ext cx="1709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000" b="1">
                <a:solidFill>
                  <a:srgbClr val="A72A1E"/>
                </a:solidFill>
                <a:latin typeface="Roboto"/>
                <a:ea typeface="Roboto"/>
                <a:cs typeface="Roboto"/>
                <a:sym typeface="Roboto"/>
              </a:endParaRPr>
            </a:p>
          </p:txBody>
        </p:sp>
        <p:sp>
          <p:nvSpPr>
            <p:cNvPr id="564" name="Google Shape;564;p54"/>
            <p:cNvSpPr txBox="1"/>
            <p:nvPr/>
          </p:nvSpPr>
          <p:spPr>
            <a:xfrm>
              <a:off x="2615988" y="2660525"/>
              <a:ext cx="18666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a:latin typeface="Roboto"/>
                  <a:ea typeface="Roboto"/>
                  <a:cs typeface="Roboto"/>
                  <a:sym typeface="Roboto"/>
                </a:rPr>
                <a:t>There are currently no regulations, only voluntary guidelines </a:t>
              </a:r>
              <a:endParaRPr sz="1200">
                <a:latin typeface="Roboto"/>
                <a:ea typeface="Roboto"/>
                <a:cs typeface="Roboto"/>
                <a:sym typeface="Roboto"/>
              </a:endParaRPr>
            </a:p>
          </p:txBody>
        </p:sp>
      </p:grpSp>
      <p:pic>
        <p:nvPicPr>
          <p:cNvPr id="565" name="Google Shape;565;p54"/>
          <p:cNvPicPr preferRelativeResize="0"/>
          <p:nvPr/>
        </p:nvPicPr>
        <p:blipFill rotWithShape="1">
          <a:blip r:embed="rId6">
            <a:alphaModFix/>
          </a:blip>
          <a:srcRect b="2950"/>
          <a:stretch/>
        </p:blipFill>
        <p:spPr>
          <a:xfrm>
            <a:off x="5031900" y="1890625"/>
            <a:ext cx="1208099" cy="774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Future of Noise Pollution </a:t>
            </a:r>
            <a:endParaRPr/>
          </a:p>
        </p:txBody>
      </p:sp>
      <p:sp>
        <p:nvSpPr>
          <p:cNvPr id="571" name="Google Shape;571;p55"/>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39</a:t>
            </a:fld>
            <a:endParaRPr/>
          </a:p>
        </p:txBody>
      </p:sp>
      <p:sp>
        <p:nvSpPr>
          <p:cNvPr id="572" name="Google Shape;572;p55"/>
          <p:cNvSpPr/>
          <p:nvPr/>
        </p:nvSpPr>
        <p:spPr>
          <a:xfrm>
            <a:off x="3297500" y="1470542"/>
            <a:ext cx="2540100" cy="2540100"/>
          </a:xfrm>
          <a:prstGeom prst="donut">
            <a:avLst>
              <a:gd name="adj" fmla="val 11043"/>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55"/>
          <p:cNvGrpSpPr/>
          <p:nvPr/>
        </p:nvGrpSpPr>
        <p:grpSpPr>
          <a:xfrm>
            <a:off x="1680836" y="1619924"/>
            <a:ext cx="1931633" cy="669600"/>
            <a:chOff x="1680836" y="1315124"/>
            <a:chExt cx="1931633" cy="669600"/>
          </a:xfrm>
        </p:grpSpPr>
        <p:cxnSp>
          <p:nvCxnSpPr>
            <p:cNvPr id="574" name="Google Shape;574;p55"/>
            <p:cNvCxnSpPr/>
            <p:nvPr/>
          </p:nvCxnSpPr>
          <p:spPr>
            <a:xfrm>
              <a:off x="3178969" y="1638300"/>
              <a:ext cx="433500" cy="252300"/>
            </a:xfrm>
            <a:prstGeom prst="straightConnector1">
              <a:avLst/>
            </a:prstGeom>
            <a:noFill/>
            <a:ln w="19050" cap="flat" cmpd="sng">
              <a:solidFill>
                <a:srgbClr val="A1C3FA"/>
              </a:solidFill>
              <a:prstDash val="solid"/>
              <a:round/>
              <a:headEnd type="oval" w="med" len="med"/>
              <a:tailEnd type="none" w="sm" len="sm"/>
            </a:ln>
          </p:spPr>
        </p:cxnSp>
        <p:sp>
          <p:nvSpPr>
            <p:cNvPr id="575" name="Google Shape;575;p55"/>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200" b="1">
                  <a:latin typeface="Roboto"/>
                  <a:ea typeface="Roboto"/>
                  <a:cs typeface="Roboto"/>
                  <a:sym typeface="Roboto"/>
                </a:rPr>
                <a:t>Perform Noise </a:t>
              </a:r>
              <a:br>
                <a:rPr lang="en" sz="1200" b="1">
                  <a:latin typeface="Roboto"/>
                  <a:ea typeface="Roboto"/>
                  <a:cs typeface="Roboto"/>
                  <a:sym typeface="Roboto"/>
                </a:rPr>
              </a:br>
              <a:r>
                <a:rPr lang="en" sz="1200" b="1">
                  <a:latin typeface="Roboto"/>
                  <a:ea typeface="Roboto"/>
                  <a:cs typeface="Roboto"/>
                  <a:sym typeface="Roboto"/>
                </a:rPr>
                <a:t>Focused Testing</a:t>
              </a:r>
              <a:endParaRPr sz="1200" b="1">
                <a:latin typeface="Roboto"/>
                <a:ea typeface="Roboto"/>
                <a:cs typeface="Roboto"/>
                <a:sym typeface="Roboto"/>
              </a:endParaRPr>
            </a:p>
          </p:txBody>
        </p:sp>
      </p:grpSp>
      <p:grpSp>
        <p:nvGrpSpPr>
          <p:cNvPr id="576" name="Google Shape;576;p55"/>
          <p:cNvGrpSpPr/>
          <p:nvPr/>
        </p:nvGrpSpPr>
        <p:grpSpPr>
          <a:xfrm>
            <a:off x="5517319" y="1696125"/>
            <a:ext cx="2872106" cy="669600"/>
            <a:chOff x="5517319" y="1391325"/>
            <a:chExt cx="2872106" cy="669600"/>
          </a:xfrm>
        </p:grpSpPr>
        <p:cxnSp>
          <p:nvCxnSpPr>
            <p:cNvPr id="577" name="Google Shape;577;p55"/>
            <p:cNvCxnSpPr/>
            <p:nvPr/>
          </p:nvCxnSpPr>
          <p:spPr>
            <a:xfrm flipH="1">
              <a:off x="5517319" y="1638300"/>
              <a:ext cx="433500" cy="252300"/>
            </a:xfrm>
            <a:prstGeom prst="straightConnector1">
              <a:avLst/>
            </a:prstGeom>
            <a:noFill/>
            <a:ln w="19050" cap="flat" cmpd="sng">
              <a:solidFill>
                <a:srgbClr val="0944A1"/>
              </a:solidFill>
              <a:prstDash val="solid"/>
              <a:round/>
              <a:headEnd type="oval" w="med" len="med"/>
              <a:tailEnd type="none" w="sm" len="sm"/>
            </a:ln>
          </p:spPr>
        </p:cxnSp>
        <p:sp>
          <p:nvSpPr>
            <p:cNvPr id="578" name="Google Shape;578;p55"/>
            <p:cNvSpPr txBox="1"/>
            <p:nvPr/>
          </p:nvSpPr>
          <p:spPr>
            <a:xfrm>
              <a:off x="5962125" y="1391325"/>
              <a:ext cx="24273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latin typeface="Roboto"/>
                  <a:ea typeface="Roboto"/>
                  <a:cs typeface="Roboto"/>
                  <a:sym typeface="Roboto"/>
                </a:rPr>
                <a:t>Establish Standards</a:t>
              </a:r>
              <a:endParaRPr sz="1200" b="1">
                <a:latin typeface="Roboto"/>
                <a:ea typeface="Roboto"/>
                <a:cs typeface="Roboto"/>
                <a:sym typeface="Roboto"/>
              </a:endParaRPr>
            </a:p>
          </p:txBody>
        </p:sp>
      </p:grpSp>
      <p:grpSp>
        <p:nvGrpSpPr>
          <p:cNvPr id="579" name="Google Shape;579;p55"/>
          <p:cNvGrpSpPr/>
          <p:nvPr/>
        </p:nvGrpSpPr>
        <p:grpSpPr>
          <a:xfrm>
            <a:off x="3808226" y="3839940"/>
            <a:ext cx="1495200" cy="988271"/>
            <a:chOff x="3808226" y="3535140"/>
            <a:chExt cx="1495200" cy="988271"/>
          </a:xfrm>
        </p:grpSpPr>
        <p:cxnSp>
          <p:nvCxnSpPr>
            <p:cNvPr id="580" name="Google Shape;580;p55"/>
            <p:cNvCxnSpPr/>
            <p:nvPr/>
          </p:nvCxnSpPr>
          <p:spPr>
            <a:xfrm rot="10800000">
              <a:off x="4556399" y="3535140"/>
              <a:ext cx="0" cy="460500"/>
            </a:xfrm>
            <a:prstGeom prst="straightConnector1">
              <a:avLst/>
            </a:prstGeom>
            <a:noFill/>
            <a:ln w="19050" cap="flat" cmpd="sng">
              <a:solidFill>
                <a:srgbClr val="307BF3"/>
              </a:solidFill>
              <a:prstDash val="solid"/>
              <a:round/>
              <a:headEnd type="oval" w="med" len="med"/>
              <a:tailEnd type="none" w="sm" len="sm"/>
            </a:ln>
          </p:spPr>
        </p:cxnSp>
        <p:sp>
          <p:nvSpPr>
            <p:cNvPr id="581" name="Google Shape;581;p55"/>
            <p:cNvSpPr txBox="1"/>
            <p:nvPr/>
          </p:nvSpPr>
          <p:spPr>
            <a:xfrm>
              <a:off x="3808226" y="3853811"/>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n" sz="1200" b="1">
                  <a:latin typeface="Roboto"/>
                  <a:ea typeface="Roboto"/>
                  <a:cs typeface="Roboto"/>
                  <a:sym typeface="Roboto"/>
                </a:rPr>
                <a:t>Potential Regulations</a:t>
              </a:r>
              <a:endParaRPr sz="1200" b="1">
                <a:latin typeface="Roboto"/>
                <a:ea typeface="Roboto"/>
                <a:cs typeface="Roboto"/>
                <a:sym typeface="Roboto"/>
              </a:endParaRPr>
            </a:p>
          </p:txBody>
        </p:sp>
      </p:grpSp>
      <p:sp>
        <p:nvSpPr>
          <p:cNvPr id="582" name="Google Shape;582;p55"/>
          <p:cNvSpPr/>
          <p:nvPr/>
        </p:nvSpPr>
        <p:spPr>
          <a:xfrm rot="1800047">
            <a:off x="3219843" y="1391234"/>
            <a:ext cx="2690936" cy="2690936"/>
          </a:xfrm>
          <a:prstGeom prst="blockArc">
            <a:avLst>
              <a:gd name="adj1" fmla="val 14414370"/>
              <a:gd name="adj2" fmla="val 694"/>
              <a:gd name="adj3" fmla="val 9562"/>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5"/>
          <p:cNvSpPr/>
          <p:nvPr/>
        </p:nvSpPr>
        <p:spPr>
          <a:xfrm rot="-1800047" flipH="1">
            <a:off x="3221956" y="1391234"/>
            <a:ext cx="2690936" cy="2690936"/>
          </a:xfrm>
          <a:prstGeom prst="blockArc">
            <a:avLst>
              <a:gd name="adj1" fmla="val 14348563"/>
              <a:gd name="adj2" fmla="val 21472873"/>
              <a:gd name="adj3" fmla="val 9381"/>
            </a:avLst>
          </a:prstGeom>
          <a:solidFill>
            <a:srgbClr val="A1C3F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5"/>
          <p:cNvSpPr/>
          <p:nvPr/>
        </p:nvSpPr>
        <p:spPr>
          <a:xfrm rot="-8100000">
            <a:off x="4382715" y="1332193"/>
            <a:ext cx="363170" cy="363170"/>
          </a:xfrm>
          <a:prstGeom prst="rtTriangl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5"/>
          <p:cNvSpPr/>
          <p:nvPr/>
        </p:nvSpPr>
        <p:spPr>
          <a:xfrm rot="-9000757" flipH="1">
            <a:off x="3220953" y="1389608"/>
            <a:ext cx="2690226" cy="2690226"/>
          </a:xfrm>
          <a:prstGeom prst="blockArc">
            <a:avLst>
              <a:gd name="adj1" fmla="val 14316164"/>
              <a:gd name="adj2" fmla="val 21502663"/>
              <a:gd name="adj3" fmla="val 9415"/>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5"/>
          <p:cNvSpPr/>
          <p:nvPr/>
        </p:nvSpPr>
        <p:spPr>
          <a:xfrm rot="-1027861">
            <a:off x="5485874" y="3154632"/>
            <a:ext cx="312672" cy="312672"/>
          </a:xfrm>
          <a:prstGeom prst="rtTriangl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5"/>
          <p:cNvSpPr/>
          <p:nvPr/>
        </p:nvSpPr>
        <p:spPr>
          <a:xfrm rot="6359841">
            <a:off x="3315801" y="3152562"/>
            <a:ext cx="363580" cy="363580"/>
          </a:xfrm>
          <a:prstGeom prst="rtTriangl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8" name="Google Shape;588;p55"/>
          <p:cNvPicPr preferRelativeResize="0"/>
          <p:nvPr/>
        </p:nvPicPr>
        <p:blipFill>
          <a:blip r:embed="rId3">
            <a:alphaModFix/>
          </a:blip>
          <a:stretch>
            <a:fillRect/>
          </a:stretch>
        </p:blipFill>
        <p:spPr>
          <a:xfrm>
            <a:off x="3830751" y="2496525"/>
            <a:ext cx="1482475" cy="47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Sound is a Form of Energy </a:t>
            </a:r>
            <a:endParaRPr/>
          </a:p>
        </p:txBody>
      </p:sp>
      <p:sp>
        <p:nvSpPr>
          <p:cNvPr id="132" name="Google Shape;132;p20"/>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pic>
        <p:nvPicPr>
          <p:cNvPr id="133" name="Google Shape;133;p20"/>
          <p:cNvPicPr preferRelativeResize="0"/>
          <p:nvPr/>
        </p:nvPicPr>
        <p:blipFill>
          <a:blip r:embed="rId3">
            <a:alphaModFix/>
          </a:blip>
          <a:stretch>
            <a:fillRect/>
          </a:stretch>
        </p:blipFill>
        <p:spPr>
          <a:xfrm>
            <a:off x="152400" y="1232300"/>
            <a:ext cx="8839205" cy="3029964"/>
          </a:xfrm>
          <a:prstGeom prst="rect">
            <a:avLst/>
          </a:prstGeom>
          <a:noFill/>
          <a:ln>
            <a:noFill/>
          </a:ln>
        </p:spPr>
      </p:pic>
      <p:sp>
        <p:nvSpPr>
          <p:cNvPr id="134" name="Google Shape;134;p20"/>
          <p:cNvSpPr txBox="1"/>
          <p:nvPr/>
        </p:nvSpPr>
        <p:spPr>
          <a:xfrm>
            <a:off x="561150" y="2145600"/>
            <a:ext cx="1615500"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latin typeface="Roboto"/>
                <a:ea typeface="Roboto"/>
                <a:cs typeface="Roboto"/>
                <a:sym typeface="Roboto"/>
              </a:rPr>
              <a:t>Amplitude</a:t>
            </a:r>
            <a:endParaRPr sz="1800">
              <a:solidFill>
                <a:schemeClr val="dk1"/>
              </a:solidFill>
              <a:latin typeface="Roboto"/>
              <a:ea typeface="Roboto"/>
              <a:cs typeface="Roboto"/>
              <a:sym typeface="Roboto"/>
            </a:endParaRPr>
          </a:p>
          <a:p>
            <a:pPr marL="0" lvl="0" indent="0" algn="r" rtl="0">
              <a:spcBef>
                <a:spcPts val="0"/>
              </a:spcBef>
              <a:spcAft>
                <a:spcPts val="0"/>
              </a:spcAft>
              <a:buNone/>
            </a:pPr>
            <a:endParaRPr sz="800">
              <a:latin typeface="Roboto"/>
              <a:ea typeface="Roboto"/>
              <a:cs typeface="Roboto"/>
              <a:sym typeface="Roboto"/>
            </a:endParaRPr>
          </a:p>
        </p:txBody>
      </p:sp>
      <p:sp>
        <p:nvSpPr>
          <p:cNvPr id="135" name="Google Shape;135;p20"/>
          <p:cNvSpPr txBox="1"/>
          <p:nvPr/>
        </p:nvSpPr>
        <p:spPr>
          <a:xfrm>
            <a:off x="2038200" y="4186075"/>
            <a:ext cx="1615500" cy="47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Wavelength</a:t>
            </a:r>
            <a:endParaRPr sz="1800">
              <a:solidFill>
                <a:schemeClr val="dk1"/>
              </a:solidFill>
              <a:latin typeface="Roboto"/>
              <a:ea typeface="Roboto"/>
              <a:cs typeface="Roboto"/>
              <a:sym typeface="Roboto"/>
            </a:endParaRPr>
          </a:p>
          <a:p>
            <a:pPr marL="0" lvl="0" indent="0" algn="r" rtl="0">
              <a:spcBef>
                <a:spcPts val="0"/>
              </a:spcBef>
              <a:spcAft>
                <a:spcPts val="0"/>
              </a:spcAft>
              <a:buNone/>
            </a:pPr>
            <a:endParaRPr sz="800">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592"/>
        <p:cNvGrpSpPr/>
        <p:nvPr/>
      </p:nvGrpSpPr>
      <p:grpSpPr>
        <a:xfrm>
          <a:off x="0" y="0"/>
          <a:ext cx="0" cy="0"/>
          <a:chOff x="0" y="0"/>
          <a:chExt cx="0" cy="0"/>
        </a:xfrm>
      </p:grpSpPr>
      <p:sp>
        <p:nvSpPr>
          <p:cNvPr id="593" name="Google Shape;593;p56"/>
          <p:cNvSpPr txBox="1">
            <a:spLocks noGrp="1"/>
          </p:cNvSpPr>
          <p:nvPr>
            <p:ph type="title"/>
          </p:nvPr>
        </p:nvSpPr>
        <p:spPr>
          <a:xfrm>
            <a:off x="311713" y="2058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Cavitation Tunnels May Provide Important Experimental Data </a:t>
            </a:r>
            <a:endParaRPr/>
          </a:p>
        </p:txBody>
      </p:sp>
      <p:sp>
        <p:nvSpPr>
          <p:cNvPr id="594" name="Google Shape;594;p56"/>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40</a:t>
            </a:fld>
            <a:endParaRPr/>
          </a:p>
        </p:txBody>
      </p:sp>
      <p:grpSp>
        <p:nvGrpSpPr>
          <p:cNvPr id="595" name="Google Shape;595;p56"/>
          <p:cNvGrpSpPr/>
          <p:nvPr/>
        </p:nvGrpSpPr>
        <p:grpSpPr>
          <a:xfrm>
            <a:off x="865668" y="1696132"/>
            <a:ext cx="2708263" cy="2708263"/>
            <a:chOff x="2902488" y="902232"/>
            <a:chExt cx="3339000" cy="3339000"/>
          </a:xfrm>
        </p:grpSpPr>
        <p:sp>
          <p:nvSpPr>
            <p:cNvPr id="596" name="Google Shape;596;p56"/>
            <p:cNvSpPr/>
            <p:nvPr/>
          </p:nvSpPr>
          <p:spPr>
            <a:xfrm rot="-5400000">
              <a:off x="2902488" y="902232"/>
              <a:ext cx="3339000" cy="3339000"/>
            </a:xfrm>
            <a:prstGeom prst="ellipse">
              <a:avLst/>
            </a:prstGeom>
            <a:noFill/>
            <a:ln w="19050" cap="flat" cmpd="sng">
              <a:solidFill>
                <a:srgbClr val="0D5DD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6"/>
            <p:cNvSpPr/>
            <p:nvPr/>
          </p:nvSpPr>
          <p:spPr>
            <a:xfrm>
              <a:off x="3123738" y="1123632"/>
              <a:ext cx="2896500" cy="2896200"/>
            </a:xfrm>
            <a:prstGeom prst="pie">
              <a:avLst>
                <a:gd name="adj1" fmla="val 21577108"/>
                <a:gd name="adj2" fmla="val 16214886"/>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56"/>
          <p:cNvGrpSpPr/>
          <p:nvPr/>
        </p:nvGrpSpPr>
        <p:grpSpPr>
          <a:xfrm>
            <a:off x="1483361" y="2313825"/>
            <a:ext cx="1472876" cy="1472876"/>
            <a:chOff x="3664038" y="1663782"/>
            <a:chExt cx="1815900" cy="1815900"/>
          </a:xfrm>
        </p:grpSpPr>
        <p:sp>
          <p:nvSpPr>
            <p:cNvPr id="599" name="Google Shape;599;p56"/>
            <p:cNvSpPr/>
            <p:nvPr/>
          </p:nvSpPr>
          <p:spPr>
            <a:xfrm>
              <a:off x="3664038" y="1663782"/>
              <a:ext cx="1815900" cy="1815900"/>
            </a:xfrm>
            <a:prstGeom prst="ellipse">
              <a:avLst/>
            </a:prstGeom>
            <a:solidFill>
              <a:srgbClr val="0C58D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6"/>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FFFFFF"/>
                  </a:solidFill>
                  <a:latin typeface="Roboto"/>
                  <a:ea typeface="Roboto"/>
                  <a:cs typeface="Roboto"/>
                  <a:sym typeface="Roboto"/>
                </a:rPr>
                <a:t>Lorem ipsum congue</a:t>
              </a:r>
              <a:endParaRPr b="1">
                <a:solidFill>
                  <a:srgbClr val="FFFFFF"/>
                </a:solidFill>
                <a:latin typeface="Roboto"/>
                <a:ea typeface="Roboto"/>
                <a:cs typeface="Roboto"/>
                <a:sym typeface="Roboto"/>
              </a:endParaRPr>
            </a:p>
          </p:txBody>
        </p:sp>
      </p:grpSp>
      <p:grpSp>
        <p:nvGrpSpPr>
          <p:cNvPr id="601" name="Google Shape;601;p56"/>
          <p:cNvGrpSpPr/>
          <p:nvPr/>
        </p:nvGrpSpPr>
        <p:grpSpPr>
          <a:xfrm>
            <a:off x="1705725" y="1325941"/>
            <a:ext cx="1035126" cy="866741"/>
            <a:chOff x="2755992" y="853971"/>
            <a:chExt cx="1276200" cy="1068600"/>
          </a:xfrm>
        </p:grpSpPr>
        <p:sp>
          <p:nvSpPr>
            <p:cNvPr id="602" name="Google Shape;602;p56"/>
            <p:cNvSpPr/>
            <p:nvPr/>
          </p:nvSpPr>
          <p:spPr>
            <a:xfrm>
              <a:off x="2859873" y="853971"/>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6"/>
            <p:cNvSpPr txBox="1"/>
            <p:nvPr/>
          </p:nvSpPr>
          <p:spPr>
            <a:xfrm>
              <a:off x="2755992" y="1022211"/>
              <a:ext cx="12762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a:solidFill>
                    <a:srgbClr val="FFFFFF"/>
                  </a:solidFill>
                  <a:latin typeface="Roboto"/>
                  <a:ea typeface="Roboto"/>
                  <a:cs typeface="Roboto"/>
                  <a:sym typeface="Roboto"/>
                </a:rPr>
                <a:t>Propeller Characteristics Curves</a:t>
              </a:r>
              <a:endParaRPr sz="800">
                <a:solidFill>
                  <a:srgbClr val="FFFFFF"/>
                </a:solidFill>
                <a:latin typeface="Roboto"/>
                <a:ea typeface="Roboto"/>
                <a:cs typeface="Roboto"/>
                <a:sym typeface="Roboto"/>
              </a:endParaRPr>
            </a:p>
          </p:txBody>
        </p:sp>
      </p:grpSp>
      <p:grpSp>
        <p:nvGrpSpPr>
          <p:cNvPr id="604" name="Google Shape;604;p56"/>
          <p:cNvGrpSpPr/>
          <p:nvPr/>
        </p:nvGrpSpPr>
        <p:grpSpPr>
          <a:xfrm>
            <a:off x="1781925" y="3911363"/>
            <a:ext cx="866826" cy="866755"/>
            <a:chOff x="5214344" y="3234278"/>
            <a:chExt cx="1068704" cy="1068617"/>
          </a:xfrm>
        </p:grpSpPr>
        <p:sp>
          <p:nvSpPr>
            <p:cNvPr id="605" name="Google Shape;605;p56"/>
            <p:cNvSpPr/>
            <p:nvPr/>
          </p:nvSpPr>
          <p:spPr>
            <a:xfrm>
              <a:off x="5214448" y="3234278"/>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6"/>
            <p:cNvSpPr txBox="1"/>
            <p:nvPr/>
          </p:nvSpPr>
          <p:spPr>
            <a:xfrm>
              <a:off x="5214344" y="3234295"/>
              <a:ext cx="1068600" cy="10686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a:solidFill>
                    <a:srgbClr val="FFFFFF"/>
                  </a:solidFill>
                  <a:latin typeface="Roboto"/>
                  <a:ea typeface="Roboto"/>
                  <a:cs typeface="Roboto"/>
                  <a:sym typeface="Roboto"/>
                </a:rPr>
                <a:t>Cavitation Extension Visualization &amp; Photos</a:t>
              </a:r>
              <a:endParaRPr sz="800">
                <a:solidFill>
                  <a:srgbClr val="FFFFFF"/>
                </a:solidFill>
                <a:latin typeface="Roboto"/>
                <a:ea typeface="Roboto"/>
                <a:cs typeface="Roboto"/>
                <a:sym typeface="Roboto"/>
              </a:endParaRPr>
            </a:p>
          </p:txBody>
        </p:sp>
      </p:grpSp>
      <p:grpSp>
        <p:nvGrpSpPr>
          <p:cNvPr id="607" name="Google Shape;607;p56"/>
          <p:cNvGrpSpPr/>
          <p:nvPr/>
        </p:nvGrpSpPr>
        <p:grpSpPr>
          <a:xfrm>
            <a:off x="444025" y="2619800"/>
            <a:ext cx="969183" cy="866741"/>
            <a:chOff x="5151187" y="3234278"/>
            <a:chExt cx="1194900" cy="1068600"/>
          </a:xfrm>
        </p:grpSpPr>
        <p:sp>
          <p:nvSpPr>
            <p:cNvPr id="608" name="Google Shape;608;p56"/>
            <p:cNvSpPr/>
            <p:nvPr/>
          </p:nvSpPr>
          <p:spPr>
            <a:xfrm>
              <a:off x="5214448" y="3234278"/>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6"/>
            <p:cNvSpPr txBox="1"/>
            <p:nvPr/>
          </p:nvSpPr>
          <p:spPr>
            <a:xfrm>
              <a:off x="5151187" y="3268986"/>
              <a:ext cx="1194900" cy="999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a:solidFill>
                    <a:srgbClr val="FFFFFF"/>
                  </a:solidFill>
                  <a:latin typeface="Roboto"/>
                  <a:ea typeface="Roboto"/>
                  <a:cs typeface="Roboto"/>
                  <a:sym typeface="Roboto"/>
                </a:rPr>
                <a:t>Pressure Pulse Measurements</a:t>
              </a:r>
              <a:endParaRPr sz="800">
                <a:solidFill>
                  <a:srgbClr val="FFFFFF"/>
                </a:solidFill>
                <a:latin typeface="Roboto"/>
                <a:ea typeface="Roboto"/>
                <a:cs typeface="Roboto"/>
                <a:sym typeface="Roboto"/>
              </a:endParaRPr>
            </a:p>
          </p:txBody>
        </p:sp>
      </p:grpSp>
      <p:grpSp>
        <p:nvGrpSpPr>
          <p:cNvPr id="610" name="Google Shape;610;p56"/>
          <p:cNvGrpSpPr/>
          <p:nvPr/>
        </p:nvGrpSpPr>
        <p:grpSpPr>
          <a:xfrm>
            <a:off x="3079051" y="2619800"/>
            <a:ext cx="866803" cy="866741"/>
            <a:chOff x="5214373" y="3234278"/>
            <a:chExt cx="1068676" cy="1068600"/>
          </a:xfrm>
        </p:grpSpPr>
        <p:sp>
          <p:nvSpPr>
            <p:cNvPr id="611" name="Google Shape;611;p56"/>
            <p:cNvSpPr/>
            <p:nvPr/>
          </p:nvSpPr>
          <p:spPr>
            <a:xfrm>
              <a:off x="5214448" y="3234278"/>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6"/>
            <p:cNvSpPr txBox="1"/>
            <p:nvPr/>
          </p:nvSpPr>
          <p:spPr>
            <a:xfrm>
              <a:off x="5214373" y="3402507"/>
              <a:ext cx="1068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800">
                  <a:solidFill>
                    <a:srgbClr val="FFFFFF"/>
                  </a:solidFill>
                  <a:latin typeface="Roboto"/>
                  <a:ea typeface="Roboto"/>
                  <a:cs typeface="Roboto"/>
                  <a:sym typeface="Roboto"/>
                </a:rPr>
                <a:t>Cavitation Bucket</a:t>
              </a:r>
              <a:endParaRPr sz="800">
                <a:solidFill>
                  <a:srgbClr val="FFFFFF"/>
                </a:solidFill>
                <a:latin typeface="Roboto"/>
                <a:ea typeface="Roboto"/>
                <a:cs typeface="Roboto"/>
                <a:sym typeface="Roboto"/>
              </a:endParaRPr>
            </a:p>
          </p:txBody>
        </p:sp>
      </p:grpSp>
      <p:grpSp>
        <p:nvGrpSpPr>
          <p:cNvPr id="613" name="Google Shape;613;p56"/>
          <p:cNvGrpSpPr/>
          <p:nvPr/>
        </p:nvGrpSpPr>
        <p:grpSpPr>
          <a:xfrm>
            <a:off x="1483350" y="2313825"/>
            <a:ext cx="1472888" cy="1472876"/>
            <a:chOff x="3664025" y="1663782"/>
            <a:chExt cx="1815914" cy="1815900"/>
          </a:xfrm>
        </p:grpSpPr>
        <p:sp>
          <p:nvSpPr>
            <p:cNvPr id="614" name="Google Shape;614;p56"/>
            <p:cNvSpPr/>
            <p:nvPr/>
          </p:nvSpPr>
          <p:spPr>
            <a:xfrm>
              <a:off x="3664038" y="1663782"/>
              <a:ext cx="1815900" cy="1815900"/>
            </a:xfrm>
            <a:prstGeom prst="ellipse">
              <a:avLst/>
            </a:prstGeom>
            <a:solidFill>
              <a:srgbClr val="0C58D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6"/>
            <p:cNvSpPr txBox="1"/>
            <p:nvPr/>
          </p:nvSpPr>
          <p:spPr>
            <a:xfrm>
              <a:off x="3664025" y="2158481"/>
              <a:ext cx="18159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FFFFFF"/>
                  </a:solidFill>
                  <a:latin typeface="Roboto"/>
                  <a:ea typeface="Roboto"/>
                  <a:cs typeface="Roboto"/>
                  <a:sym typeface="Roboto"/>
                </a:rPr>
                <a:t>Radiated Noise Measurements</a:t>
              </a:r>
              <a:endParaRPr b="1">
                <a:solidFill>
                  <a:srgbClr val="FFFFFF"/>
                </a:solidFill>
                <a:latin typeface="Roboto"/>
                <a:ea typeface="Roboto"/>
                <a:cs typeface="Roboto"/>
                <a:sym typeface="Roboto"/>
              </a:endParaRPr>
            </a:p>
          </p:txBody>
        </p:sp>
      </p:grpSp>
      <p:cxnSp>
        <p:nvCxnSpPr>
          <p:cNvPr id="616" name="Google Shape;616;p56"/>
          <p:cNvCxnSpPr/>
          <p:nvPr/>
        </p:nvCxnSpPr>
        <p:spPr>
          <a:xfrm rot="10800000" flipH="1">
            <a:off x="2732775" y="1564350"/>
            <a:ext cx="966000" cy="966000"/>
          </a:xfrm>
          <a:prstGeom prst="straightConnector1">
            <a:avLst/>
          </a:prstGeom>
          <a:noFill/>
          <a:ln w="38100" cap="flat" cmpd="sng">
            <a:solidFill>
              <a:srgbClr val="1155CC"/>
            </a:solidFill>
            <a:prstDash val="solid"/>
            <a:round/>
            <a:headEnd type="none" w="med" len="med"/>
            <a:tailEnd type="none" w="med" len="med"/>
          </a:ln>
        </p:spPr>
      </p:cxnSp>
      <p:cxnSp>
        <p:nvCxnSpPr>
          <p:cNvPr id="617" name="Google Shape;617;p56"/>
          <p:cNvCxnSpPr/>
          <p:nvPr/>
        </p:nvCxnSpPr>
        <p:spPr>
          <a:xfrm>
            <a:off x="3685075" y="1569725"/>
            <a:ext cx="3381600" cy="0"/>
          </a:xfrm>
          <a:prstGeom prst="straightConnector1">
            <a:avLst/>
          </a:prstGeom>
          <a:noFill/>
          <a:ln w="38100" cap="flat" cmpd="sng">
            <a:solidFill>
              <a:srgbClr val="1155CC"/>
            </a:solidFill>
            <a:prstDash val="solid"/>
            <a:round/>
            <a:headEnd type="none" w="med" len="med"/>
            <a:tailEnd type="none" w="med" len="med"/>
          </a:ln>
        </p:spPr>
      </p:cxnSp>
      <p:cxnSp>
        <p:nvCxnSpPr>
          <p:cNvPr id="618" name="Google Shape;618;p56"/>
          <p:cNvCxnSpPr/>
          <p:nvPr/>
        </p:nvCxnSpPr>
        <p:spPr>
          <a:xfrm rot="10800000">
            <a:off x="7046500" y="1564475"/>
            <a:ext cx="0" cy="395400"/>
          </a:xfrm>
          <a:prstGeom prst="straightConnector1">
            <a:avLst/>
          </a:prstGeom>
          <a:noFill/>
          <a:ln w="38100" cap="flat" cmpd="sng">
            <a:solidFill>
              <a:srgbClr val="1155CC"/>
            </a:solidFill>
            <a:prstDash val="solid"/>
            <a:round/>
            <a:headEnd type="none" w="med" len="med"/>
            <a:tailEnd type="none" w="med" len="med"/>
          </a:ln>
        </p:spPr>
      </p:cxnSp>
      <p:pic>
        <p:nvPicPr>
          <p:cNvPr id="619" name="Google Shape;619;p56"/>
          <p:cNvPicPr preferRelativeResize="0"/>
          <p:nvPr/>
        </p:nvPicPr>
        <p:blipFill>
          <a:blip r:embed="rId3">
            <a:alphaModFix/>
          </a:blip>
          <a:stretch>
            <a:fillRect/>
          </a:stretch>
        </p:blipFill>
        <p:spPr>
          <a:xfrm>
            <a:off x="4715421" y="1772325"/>
            <a:ext cx="4055328" cy="28206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57"/>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41</a:t>
            </a:fld>
            <a:endParaRPr/>
          </a:p>
        </p:txBody>
      </p:sp>
      <p:sp>
        <p:nvSpPr>
          <p:cNvPr id="625" name="Google Shape;625;p57"/>
          <p:cNvSpPr txBox="1"/>
          <p:nvPr/>
        </p:nvSpPr>
        <p:spPr>
          <a:xfrm>
            <a:off x="474050" y="1836950"/>
            <a:ext cx="4408800" cy="5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dk1"/>
                </a:solidFill>
              </a:rPr>
              <a:t>Thank You</a:t>
            </a:r>
            <a:endParaRPr sz="3600">
              <a:solidFill>
                <a:schemeClr val="dk1"/>
              </a:solidFill>
            </a:endParaRPr>
          </a:p>
        </p:txBody>
      </p:sp>
      <p:pic>
        <p:nvPicPr>
          <p:cNvPr id="626" name="Google Shape;626;p57"/>
          <p:cNvPicPr preferRelativeResize="0"/>
          <p:nvPr/>
        </p:nvPicPr>
        <p:blipFill>
          <a:blip r:embed="rId3">
            <a:alphaModFix/>
          </a:blip>
          <a:stretch>
            <a:fillRect/>
          </a:stretch>
        </p:blipFill>
        <p:spPr>
          <a:xfrm>
            <a:off x="4806050" y="2194925"/>
            <a:ext cx="2330625" cy="529925"/>
          </a:xfrm>
          <a:prstGeom prst="rect">
            <a:avLst/>
          </a:prstGeom>
          <a:noFill/>
          <a:ln>
            <a:noFill/>
          </a:ln>
        </p:spPr>
      </p:pic>
      <p:pic>
        <p:nvPicPr>
          <p:cNvPr id="627" name="Google Shape;627;p57"/>
          <p:cNvPicPr preferRelativeResize="0"/>
          <p:nvPr/>
        </p:nvPicPr>
        <p:blipFill>
          <a:blip r:embed="rId4">
            <a:alphaModFix/>
          </a:blip>
          <a:stretch>
            <a:fillRect/>
          </a:stretch>
        </p:blipFill>
        <p:spPr>
          <a:xfrm>
            <a:off x="4305950" y="3291725"/>
            <a:ext cx="1482475" cy="476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8"/>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42</a:t>
            </a:fld>
            <a:endParaRPr/>
          </a:p>
        </p:txBody>
      </p:sp>
      <p:sp>
        <p:nvSpPr>
          <p:cNvPr id="633" name="Google Shape;633;p58"/>
          <p:cNvSpPr txBox="1">
            <a:spLocks noGrp="1"/>
          </p:cNvSpPr>
          <p:nvPr>
            <p:ph type="subTitle" idx="1"/>
          </p:nvPr>
        </p:nvSpPr>
        <p:spPr>
          <a:xfrm>
            <a:off x="598100" y="1039200"/>
            <a:ext cx="3973800" cy="3612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t>Debbie Duckworth</a:t>
            </a:r>
            <a:endParaRPr sz="1800"/>
          </a:p>
          <a:p>
            <a:pPr marL="457200" lvl="0" indent="-342900" algn="l" rtl="0">
              <a:lnSpc>
                <a:spcPct val="115000"/>
              </a:lnSpc>
              <a:spcBef>
                <a:spcPts val="0"/>
              </a:spcBef>
              <a:spcAft>
                <a:spcPts val="0"/>
              </a:spcAft>
              <a:buSzPts val="1800"/>
              <a:buChar char="❖"/>
            </a:pPr>
            <a:r>
              <a:rPr lang="en" sz="1800"/>
              <a:t>CAPT Sean Brady</a:t>
            </a:r>
            <a:endParaRPr sz="1800"/>
          </a:p>
          <a:p>
            <a:pPr marL="457200" lvl="0" indent="-342900" algn="l" rtl="0">
              <a:lnSpc>
                <a:spcPct val="115000"/>
              </a:lnSpc>
              <a:spcBef>
                <a:spcPts val="0"/>
              </a:spcBef>
              <a:spcAft>
                <a:spcPts val="0"/>
              </a:spcAft>
              <a:buSzPts val="1800"/>
              <a:buChar char="❖"/>
            </a:pPr>
            <a:r>
              <a:rPr lang="en" sz="1800"/>
              <a:t>CDR Meridena Kauffman</a:t>
            </a:r>
            <a:endParaRPr sz="1800"/>
          </a:p>
          <a:p>
            <a:pPr marL="457200" lvl="0" indent="-342900" algn="l" rtl="0">
              <a:lnSpc>
                <a:spcPct val="115000"/>
              </a:lnSpc>
              <a:spcBef>
                <a:spcPts val="0"/>
              </a:spcBef>
              <a:spcAft>
                <a:spcPts val="0"/>
              </a:spcAft>
              <a:buSzPts val="1800"/>
              <a:buChar char="❖"/>
            </a:pPr>
            <a:r>
              <a:rPr lang="en" sz="1800"/>
              <a:t>LT Braden Rostad</a:t>
            </a:r>
            <a:endParaRPr sz="1800"/>
          </a:p>
          <a:p>
            <a:pPr marL="457200" lvl="0" indent="-342900" algn="l" rtl="0">
              <a:lnSpc>
                <a:spcPct val="115000"/>
              </a:lnSpc>
              <a:spcBef>
                <a:spcPts val="0"/>
              </a:spcBef>
              <a:spcAft>
                <a:spcPts val="0"/>
              </a:spcAft>
              <a:buSzPts val="1800"/>
              <a:buChar char="❖"/>
            </a:pPr>
            <a:r>
              <a:rPr lang="en" sz="1800"/>
              <a:t>Melissa Perera</a:t>
            </a:r>
            <a:endParaRPr sz="1800"/>
          </a:p>
          <a:p>
            <a:pPr marL="457200" lvl="0" indent="-342900" algn="l" rtl="0">
              <a:lnSpc>
                <a:spcPct val="115000"/>
              </a:lnSpc>
              <a:spcBef>
                <a:spcPts val="0"/>
              </a:spcBef>
              <a:spcAft>
                <a:spcPts val="0"/>
              </a:spcAft>
              <a:buSzPts val="1800"/>
              <a:buChar char="❖"/>
            </a:pPr>
            <a:r>
              <a:rPr lang="en" sz="1800">
                <a:solidFill>
                  <a:srgbClr val="FFFFFF"/>
                </a:solidFill>
              </a:rPr>
              <a:t>Jaideep Sirkar</a:t>
            </a:r>
            <a:endParaRPr sz="1800"/>
          </a:p>
          <a:p>
            <a:pPr marL="457200" lvl="0" indent="-342900" algn="l" rtl="0">
              <a:lnSpc>
                <a:spcPct val="115000"/>
              </a:lnSpc>
              <a:spcBef>
                <a:spcPts val="0"/>
              </a:spcBef>
              <a:spcAft>
                <a:spcPts val="0"/>
              </a:spcAft>
              <a:buSzPts val="1800"/>
              <a:buChar char="❖"/>
            </a:pPr>
            <a:r>
              <a:rPr lang="en" sz="1800"/>
              <a:t>Coast Guard Shipyard personnel</a:t>
            </a:r>
            <a:endParaRPr sz="1800"/>
          </a:p>
          <a:p>
            <a:pPr marL="457200" lvl="0" indent="-342900" algn="l" rtl="0">
              <a:lnSpc>
                <a:spcPct val="115000"/>
              </a:lnSpc>
              <a:spcBef>
                <a:spcPts val="0"/>
              </a:spcBef>
              <a:spcAft>
                <a:spcPts val="0"/>
              </a:spcAft>
              <a:buSzPts val="1800"/>
              <a:buChar char="❖"/>
            </a:pPr>
            <a:r>
              <a:rPr lang="en" sz="1800"/>
              <a:t>Aker Shipyard personnel</a:t>
            </a:r>
            <a:endParaRPr sz="1800"/>
          </a:p>
          <a:p>
            <a:pPr marL="457200" lvl="0" indent="-342900" algn="l" rtl="0">
              <a:lnSpc>
                <a:spcPct val="115000"/>
              </a:lnSpc>
              <a:spcBef>
                <a:spcPts val="0"/>
              </a:spcBef>
              <a:spcAft>
                <a:spcPts val="0"/>
              </a:spcAft>
              <a:buSzPts val="1800"/>
              <a:buChar char="❖"/>
            </a:pPr>
            <a:r>
              <a:rPr lang="en" sz="1800"/>
              <a:t>Professors Golding &amp; Higgins</a:t>
            </a:r>
            <a:endParaRPr sz="1800"/>
          </a:p>
        </p:txBody>
      </p:sp>
      <p:sp>
        <p:nvSpPr>
          <p:cNvPr id="634" name="Google Shape;634;p58"/>
          <p:cNvSpPr txBox="1">
            <a:spLocks noGrp="1"/>
          </p:cNvSpPr>
          <p:nvPr>
            <p:ph type="subTitle" idx="1"/>
          </p:nvPr>
        </p:nvSpPr>
        <p:spPr>
          <a:xfrm>
            <a:off x="598088" y="50213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Acknowledgments:</a:t>
            </a:r>
            <a:endParaRPr sz="2400"/>
          </a:p>
        </p:txBody>
      </p:sp>
      <p:sp>
        <p:nvSpPr>
          <p:cNvPr id="635" name="Google Shape;635;p58"/>
          <p:cNvSpPr txBox="1"/>
          <p:nvPr/>
        </p:nvSpPr>
        <p:spPr>
          <a:xfrm>
            <a:off x="4658300" y="1010225"/>
            <a:ext cx="3878400" cy="3641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Michael Bahtiarian</a:t>
            </a:r>
            <a:endParaRPr sz="1800">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William Ellison</a:t>
            </a:r>
            <a:endParaRPr sz="1800">
              <a:solidFill>
                <a:srgbClr val="FFFFFF"/>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Jason Gedamke</a:t>
            </a:r>
            <a:endParaRPr sz="1800">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 sz="1800">
                <a:solidFill>
                  <a:srgbClr val="FFFFFF"/>
                </a:solidFill>
                <a:latin typeface="Roboto"/>
                <a:ea typeface="Roboto"/>
                <a:cs typeface="Roboto"/>
                <a:sym typeface="Roboto"/>
              </a:rPr>
              <a:t>Jolie Harrison</a:t>
            </a:r>
            <a:endParaRPr sz="1800">
              <a:solidFill>
                <a:srgbClr val="FFFFFF"/>
              </a:solidFill>
              <a:latin typeface="Roboto"/>
              <a:ea typeface="Roboto"/>
              <a:cs typeface="Roboto"/>
              <a:sym typeface="Roboto"/>
            </a:endParaRPr>
          </a:p>
          <a:p>
            <a:pPr marL="457200" lvl="0" indent="-342900" algn="l" rtl="0">
              <a:lnSpc>
                <a:spcPct val="115000"/>
              </a:lnSpc>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Leila Hatch</a:t>
            </a:r>
            <a:endParaRPr sz="1800">
              <a:solidFill>
                <a:srgbClr val="FFFFFF"/>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Craig Johnson</a:t>
            </a:r>
            <a:endParaRPr sz="1800">
              <a:solidFill>
                <a:srgbClr val="FFFFFF"/>
              </a:solidFill>
              <a:latin typeface="Roboto"/>
              <a:ea typeface="Roboto"/>
              <a:cs typeface="Roboto"/>
              <a:sym typeface="Roboto"/>
            </a:endParaRPr>
          </a:p>
          <a:p>
            <a:pPr marL="457200" lvl="0" indent="-342900" algn="l" rtl="0">
              <a:lnSpc>
                <a:spcPct val="115000"/>
              </a:lnSpc>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Lee Kindberg</a:t>
            </a:r>
            <a:endParaRPr sz="1800">
              <a:solidFill>
                <a:srgbClr val="FFFFFF"/>
              </a:solidFill>
              <a:latin typeface="Roboto"/>
              <a:ea typeface="Roboto"/>
              <a:cs typeface="Roboto"/>
              <a:sym typeface="Roboto"/>
            </a:endParaRPr>
          </a:p>
          <a:p>
            <a:pPr marL="457200" lvl="0" indent="-342900" algn="l" rtl="0">
              <a:lnSpc>
                <a:spcPct val="115000"/>
              </a:lnSpc>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Kathy Metcalf</a:t>
            </a:r>
            <a:endParaRPr sz="1800">
              <a:solidFill>
                <a:srgbClr val="FFFFFF"/>
              </a:solidFill>
              <a:latin typeface="Roboto"/>
              <a:ea typeface="Roboto"/>
              <a:cs typeface="Roboto"/>
              <a:sym typeface="Roboto"/>
            </a:endParaRPr>
          </a:p>
          <a:p>
            <a:pPr marL="457200" lvl="0" indent="-342900" algn="l" rtl="0">
              <a:lnSpc>
                <a:spcPct val="115000"/>
              </a:lnSpc>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Jesse Spence</a:t>
            </a:r>
            <a:endParaRPr sz="1800">
              <a:solidFill>
                <a:srgbClr val="FFFFFF"/>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39"/>
        <p:cNvGrpSpPr/>
        <p:nvPr/>
      </p:nvGrpSpPr>
      <p:grpSpPr>
        <a:xfrm>
          <a:off x="0" y="0"/>
          <a:ext cx="0" cy="0"/>
          <a:chOff x="0" y="0"/>
          <a:chExt cx="0" cy="0"/>
        </a:xfrm>
      </p:grpSpPr>
      <p:sp>
        <p:nvSpPr>
          <p:cNvPr id="640" name="Google Shape;640;p5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641" name="Google Shape;641;p59"/>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43</a:t>
            </a:fld>
            <a:endParaRPr/>
          </a:p>
        </p:txBody>
      </p:sp>
      <p:sp>
        <p:nvSpPr>
          <p:cNvPr id="642" name="Google Shape;642;p59"/>
          <p:cNvSpPr txBox="1">
            <a:spLocks noGrp="1"/>
          </p:cNvSpPr>
          <p:nvPr>
            <p:ph type="body" idx="1"/>
          </p:nvPr>
        </p:nvSpPr>
        <p:spPr>
          <a:xfrm>
            <a:off x="311700" y="1219225"/>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t>Slide 2</a:t>
            </a:r>
            <a:endParaRPr sz="1200"/>
          </a:p>
          <a:p>
            <a:pPr marL="0" lvl="0" indent="0" algn="l" rtl="0">
              <a:lnSpc>
                <a:spcPct val="100000"/>
              </a:lnSpc>
              <a:spcBef>
                <a:spcPts val="0"/>
              </a:spcBef>
              <a:spcAft>
                <a:spcPts val="0"/>
              </a:spcAft>
              <a:buClr>
                <a:srgbClr val="000000"/>
              </a:buClr>
              <a:buSzPts val="1100"/>
              <a:buFont typeface="Arial"/>
              <a:buNone/>
            </a:pPr>
            <a:r>
              <a:rPr lang="en" sz="1200" u="sng">
                <a:solidFill>
                  <a:schemeClr val="accent5"/>
                </a:solidFill>
                <a:hlinkClick r:id="rId3"/>
              </a:rPr>
              <a:t>https://wonderopolis.org/wp-content/uploads/2016/06/Beached_Whale_Featured_xl_20426341_(Custom).jpg</a:t>
            </a:r>
            <a:r>
              <a:rPr lang="en" sz="1200">
                <a:solidFill>
                  <a:srgbClr val="000000"/>
                </a:solidFill>
              </a:rPr>
              <a:t>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Slide 21</a:t>
            </a:r>
            <a:endParaRPr sz="1200"/>
          </a:p>
          <a:p>
            <a:pPr marL="0" lvl="0" indent="0" algn="l" rtl="0">
              <a:lnSpc>
                <a:spcPct val="100000"/>
              </a:lnSpc>
              <a:spcBef>
                <a:spcPts val="0"/>
              </a:spcBef>
              <a:spcAft>
                <a:spcPts val="0"/>
              </a:spcAft>
              <a:buNone/>
            </a:pPr>
            <a:r>
              <a:rPr lang="en" sz="1200" u="sng">
                <a:solidFill>
                  <a:schemeClr val="hlink"/>
                </a:solidFill>
                <a:hlinkClick r:id="rId4"/>
              </a:rPr>
              <a:t>http://footage.framepool.com/en/shot/791710727-devon-strait-container-ship-wake-water-yacht</a:t>
            </a:r>
            <a:r>
              <a:rPr lang="en" sz="1200"/>
              <a:t> </a:t>
            </a: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00000"/>
              </a:lnSpc>
              <a:spcBef>
                <a:spcPts val="0"/>
              </a:spcBef>
              <a:spcAft>
                <a:spcPts val="0"/>
              </a:spcAft>
              <a:buClr>
                <a:srgbClr val="000000"/>
              </a:buClr>
              <a:buSzPts val="1100"/>
              <a:buFont typeface="Arial"/>
              <a:buNone/>
            </a:pPr>
            <a:endParaRPr sz="1200"/>
          </a:p>
          <a:p>
            <a:pPr marL="0" lvl="0" indent="0" algn="l" rtl="0">
              <a:lnSpc>
                <a:spcPct val="100000"/>
              </a:lnSpc>
              <a:spcBef>
                <a:spcPts val="0"/>
              </a:spcBef>
              <a:spcAft>
                <a:spcPts val="0"/>
              </a:spcAft>
              <a:buClr>
                <a:srgbClr val="000000"/>
              </a:buClr>
              <a:buSzPts val="1100"/>
              <a:buFont typeface="Arial"/>
              <a:buNone/>
            </a:pPr>
            <a:r>
              <a:rPr lang="en" sz="1200"/>
              <a:t>Slide 25</a:t>
            </a:r>
            <a:endParaRPr sz="1200"/>
          </a:p>
          <a:p>
            <a:pPr marL="0" lvl="0" indent="0" algn="l" rtl="0">
              <a:lnSpc>
                <a:spcPct val="100000"/>
              </a:lnSpc>
              <a:spcBef>
                <a:spcPts val="0"/>
              </a:spcBef>
              <a:spcAft>
                <a:spcPts val="0"/>
              </a:spcAft>
              <a:buClr>
                <a:srgbClr val="000000"/>
              </a:buClr>
              <a:buSzPts val="1100"/>
              <a:buFont typeface="Arial"/>
              <a:buNone/>
            </a:pPr>
            <a:r>
              <a:rPr lang="en" sz="1200" u="sng">
                <a:solidFill>
                  <a:schemeClr val="hlink"/>
                </a:solidFill>
                <a:hlinkClick r:id="rId5"/>
              </a:rPr>
              <a:t>https://www.continental-corporation.com/en/press/press-releases/sound-insulation-for-marine-life--134416</a:t>
            </a:r>
            <a:r>
              <a:rPr lang="en" sz="1200"/>
              <a:t>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311700" y="1264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Coast Guard Enforces Maritime Pollution Regulations</a:t>
            </a:r>
            <a:endParaRPr/>
          </a:p>
        </p:txBody>
      </p:sp>
      <p:sp>
        <p:nvSpPr>
          <p:cNvPr id="141" name="Google Shape;141;p21"/>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pic>
        <p:nvPicPr>
          <p:cNvPr id="142" name="Google Shape;142;p21"/>
          <p:cNvPicPr preferRelativeResize="0"/>
          <p:nvPr/>
        </p:nvPicPr>
        <p:blipFill>
          <a:blip r:embed="rId3">
            <a:alphaModFix/>
          </a:blip>
          <a:stretch>
            <a:fillRect/>
          </a:stretch>
        </p:blipFill>
        <p:spPr>
          <a:xfrm>
            <a:off x="3419875" y="1103975"/>
            <a:ext cx="2209800" cy="2066925"/>
          </a:xfrm>
          <a:prstGeom prst="rect">
            <a:avLst/>
          </a:prstGeom>
          <a:noFill/>
          <a:ln>
            <a:noFill/>
          </a:ln>
        </p:spPr>
      </p:pic>
      <p:pic>
        <p:nvPicPr>
          <p:cNvPr id="143" name="Google Shape;143;p21"/>
          <p:cNvPicPr preferRelativeResize="0"/>
          <p:nvPr/>
        </p:nvPicPr>
        <p:blipFill>
          <a:blip r:embed="rId4">
            <a:alphaModFix/>
          </a:blip>
          <a:stretch>
            <a:fillRect/>
          </a:stretch>
        </p:blipFill>
        <p:spPr>
          <a:xfrm>
            <a:off x="464100" y="3067400"/>
            <a:ext cx="2893673" cy="469721"/>
          </a:xfrm>
          <a:prstGeom prst="rect">
            <a:avLst/>
          </a:prstGeom>
          <a:noFill/>
          <a:ln>
            <a:noFill/>
          </a:ln>
        </p:spPr>
      </p:pic>
      <p:pic>
        <p:nvPicPr>
          <p:cNvPr id="144" name="Google Shape;144;p21"/>
          <p:cNvPicPr preferRelativeResize="0"/>
          <p:nvPr/>
        </p:nvPicPr>
        <p:blipFill>
          <a:blip r:embed="rId5">
            <a:alphaModFix/>
          </a:blip>
          <a:stretch>
            <a:fillRect/>
          </a:stretch>
        </p:blipFill>
        <p:spPr>
          <a:xfrm>
            <a:off x="5700750" y="3067406"/>
            <a:ext cx="2893673" cy="469716"/>
          </a:xfrm>
          <a:prstGeom prst="rect">
            <a:avLst/>
          </a:prstGeom>
          <a:noFill/>
          <a:ln>
            <a:noFill/>
          </a:ln>
        </p:spPr>
      </p:pic>
      <p:pic>
        <p:nvPicPr>
          <p:cNvPr id="145" name="Google Shape;145;p21"/>
          <p:cNvPicPr preferRelativeResize="0"/>
          <p:nvPr/>
        </p:nvPicPr>
        <p:blipFill>
          <a:blip r:embed="rId6">
            <a:alphaModFix/>
          </a:blip>
          <a:stretch>
            <a:fillRect/>
          </a:stretch>
        </p:blipFill>
        <p:spPr>
          <a:xfrm>
            <a:off x="3357775" y="4016978"/>
            <a:ext cx="2342976" cy="660672"/>
          </a:xfrm>
          <a:prstGeom prst="rect">
            <a:avLst/>
          </a:prstGeom>
          <a:noFill/>
          <a:ln>
            <a:noFill/>
          </a:ln>
        </p:spPr>
      </p:pic>
      <p:sp>
        <p:nvSpPr>
          <p:cNvPr id="146" name="Google Shape;146;p21"/>
          <p:cNvSpPr txBox="1"/>
          <p:nvPr/>
        </p:nvSpPr>
        <p:spPr>
          <a:xfrm>
            <a:off x="872341" y="2293350"/>
            <a:ext cx="2077200" cy="8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Ballast Water</a:t>
            </a:r>
            <a:endParaRPr sz="1800">
              <a:solidFill>
                <a:schemeClr val="dk1"/>
              </a:solidFill>
              <a:latin typeface="Roboto"/>
              <a:ea typeface="Roboto"/>
              <a:cs typeface="Roboto"/>
              <a:sym typeface="Roboto"/>
            </a:endParaRPr>
          </a:p>
          <a:p>
            <a:pPr marL="0" lvl="0" indent="0" algn="ctr" rtl="0">
              <a:spcBef>
                <a:spcPts val="0"/>
              </a:spcBef>
              <a:spcAft>
                <a:spcPts val="0"/>
              </a:spcAft>
              <a:buNone/>
            </a:pPr>
            <a:r>
              <a:rPr lang="en" sz="1800">
                <a:solidFill>
                  <a:schemeClr val="dk1"/>
                </a:solidFill>
                <a:latin typeface="Roboto"/>
                <a:ea typeface="Roboto"/>
                <a:cs typeface="Roboto"/>
                <a:sym typeface="Roboto"/>
              </a:rPr>
              <a:t>Release</a:t>
            </a:r>
            <a:endParaRPr sz="1800">
              <a:solidFill>
                <a:schemeClr val="dk1"/>
              </a:solidFill>
              <a:latin typeface="Roboto"/>
              <a:ea typeface="Roboto"/>
              <a:cs typeface="Roboto"/>
              <a:sym typeface="Roboto"/>
            </a:endParaRPr>
          </a:p>
        </p:txBody>
      </p:sp>
      <p:sp>
        <p:nvSpPr>
          <p:cNvPr id="147" name="Google Shape;147;p21"/>
          <p:cNvSpPr txBox="1"/>
          <p:nvPr/>
        </p:nvSpPr>
        <p:spPr>
          <a:xfrm>
            <a:off x="6108979" y="2293350"/>
            <a:ext cx="2077200" cy="8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Chemical Spillage/Dumping</a:t>
            </a:r>
            <a:endParaRPr sz="1800">
              <a:solidFill>
                <a:schemeClr val="dk1"/>
              </a:solidFill>
              <a:latin typeface="Roboto"/>
              <a:ea typeface="Roboto"/>
              <a:cs typeface="Roboto"/>
              <a:sym typeface="Roboto"/>
            </a:endParaRPr>
          </a:p>
        </p:txBody>
      </p:sp>
      <p:sp>
        <p:nvSpPr>
          <p:cNvPr id="148" name="Google Shape;148;p21"/>
          <p:cNvSpPr txBox="1"/>
          <p:nvPr/>
        </p:nvSpPr>
        <p:spPr>
          <a:xfrm>
            <a:off x="3490666" y="3253000"/>
            <a:ext cx="2077200" cy="8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Roboto"/>
                <a:ea typeface="Roboto"/>
                <a:cs typeface="Roboto"/>
                <a:sym typeface="Roboto"/>
              </a:rPr>
              <a:t>Underwater </a:t>
            </a:r>
            <a:endParaRPr sz="1800">
              <a:solidFill>
                <a:schemeClr val="dk1"/>
              </a:solidFill>
              <a:latin typeface="Roboto"/>
              <a:ea typeface="Roboto"/>
              <a:cs typeface="Roboto"/>
              <a:sym typeface="Roboto"/>
            </a:endParaRPr>
          </a:p>
          <a:p>
            <a:pPr marL="0" lvl="0" indent="0" algn="ctr" rtl="0">
              <a:spcBef>
                <a:spcPts val="0"/>
              </a:spcBef>
              <a:spcAft>
                <a:spcPts val="0"/>
              </a:spcAft>
              <a:buNone/>
            </a:pPr>
            <a:r>
              <a:rPr lang="en" sz="1800">
                <a:solidFill>
                  <a:schemeClr val="dk1"/>
                </a:solidFill>
                <a:latin typeface="Roboto"/>
                <a:ea typeface="Roboto"/>
                <a:cs typeface="Roboto"/>
                <a:sym typeface="Roboto"/>
              </a:rPr>
              <a:t>Sound</a:t>
            </a:r>
            <a:endParaRPr sz="18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Primary Literature </a:t>
            </a:r>
            <a:endParaRPr/>
          </a:p>
        </p:txBody>
      </p:sp>
      <p:sp>
        <p:nvSpPr>
          <p:cNvPr id="154" name="Google Shape;154;p22"/>
          <p:cNvSpPr txBox="1"/>
          <p:nvPr/>
        </p:nvSpPr>
        <p:spPr>
          <a:xfrm>
            <a:off x="461250" y="997325"/>
            <a:ext cx="8473500" cy="37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55" name="Google Shape;155;p22"/>
          <p:cNvGrpSpPr/>
          <p:nvPr/>
        </p:nvGrpSpPr>
        <p:grpSpPr>
          <a:xfrm>
            <a:off x="363527" y="1258062"/>
            <a:ext cx="2959614" cy="2857225"/>
            <a:chOff x="363524" y="1258050"/>
            <a:chExt cx="2547000" cy="2547000"/>
          </a:xfrm>
        </p:grpSpPr>
        <p:sp>
          <p:nvSpPr>
            <p:cNvPr id="156" name="Google Shape;156;p22"/>
            <p:cNvSpPr/>
            <p:nvPr/>
          </p:nvSpPr>
          <p:spPr>
            <a:xfrm rot="2700000">
              <a:off x="1356161" y="1011412"/>
              <a:ext cx="561726"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58" name="Google Shape;158;p22"/>
            <p:cNvSpPr txBox="1"/>
            <p:nvPr/>
          </p:nvSpPr>
          <p:spPr>
            <a:xfrm rot="-2700000">
              <a:off x="567889" y="223975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Impact on Marine Life</a:t>
              </a:r>
              <a:endParaRPr sz="800" b="1">
                <a:solidFill>
                  <a:srgbClr val="FFFFFF"/>
                </a:solidFill>
                <a:latin typeface="Roboto"/>
                <a:ea typeface="Roboto"/>
                <a:cs typeface="Roboto"/>
                <a:sym typeface="Roboto"/>
              </a:endParaRPr>
            </a:p>
          </p:txBody>
        </p:sp>
      </p:grpSp>
      <p:grpSp>
        <p:nvGrpSpPr>
          <p:cNvPr id="159" name="Google Shape;159;p22"/>
          <p:cNvGrpSpPr/>
          <p:nvPr/>
        </p:nvGrpSpPr>
        <p:grpSpPr>
          <a:xfrm>
            <a:off x="2273741" y="1258062"/>
            <a:ext cx="2959614" cy="2857225"/>
            <a:chOff x="2273746" y="1258050"/>
            <a:chExt cx="2547000" cy="2547000"/>
          </a:xfrm>
        </p:grpSpPr>
        <p:sp>
          <p:nvSpPr>
            <p:cNvPr id="160" name="Google Shape;160;p22"/>
            <p:cNvSpPr/>
            <p:nvPr/>
          </p:nvSpPr>
          <p:spPr>
            <a:xfrm rot="2700000">
              <a:off x="3266383" y="1011412"/>
              <a:ext cx="561726" cy="3040276"/>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C58D3"/>
                  </a:solidFill>
                  <a:latin typeface="Roboto"/>
                  <a:ea typeface="Roboto"/>
                  <a:cs typeface="Roboto"/>
                  <a:sym typeface="Roboto"/>
                </a:rPr>
                <a:t>2</a:t>
              </a:r>
              <a:endParaRPr sz="1200" b="1">
                <a:solidFill>
                  <a:srgbClr val="0C58D3"/>
                </a:solidFill>
                <a:latin typeface="Roboto"/>
                <a:ea typeface="Roboto"/>
                <a:cs typeface="Roboto"/>
                <a:sym typeface="Roboto"/>
              </a:endParaRPr>
            </a:p>
          </p:txBody>
        </p:sp>
        <p:sp>
          <p:nvSpPr>
            <p:cNvPr id="162" name="Google Shape;162;p22"/>
            <p:cNvSpPr txBox="1"/>
            <p:nvPr/>
          </p:nvSpPr>
          <p:spPr>
            <a:xfrm rot="-2700000">
              <a:off x="2473968" y="2237954"/>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Overview of Commercial Shipping</a:t>
              </a:r>
              <a:endParaRPr sz="800" b="1">
                <a:solidFill>
                  <a:srgbClr val="FFFFFF"/>
                </a:solidFill>
                <a:latin typeface="Roboto"/>
                <a:ea typeface="Roboto"/>
                <a:cs typeface="Roboto"/>
                <a:sym typeface="Roboto"/>
              </a:endParaRPr>
            </a:p>
          </p:txBody>
        </p:sp>
      </p:grpSp>
      <p:grpSp>
        <p:nvGrpSpPr>
          <p:cNvPr id="163" name="Google Shape;163;p22"/>
          <p:cNvGrpSpPr/>
          <p:nvPr/>
        </p:nvGrpSpPr>
        <p:grpSpPr>
          <a:xfrm>
            <a:off x="4193882" y="1258013"/>
            <a:ext cx="2959614" cy="2857225"/>
            <a:chOff x="4193764" y="1258050"/>
            <a:chExt cx="2547000" cy="2547000"/>
          </a:xfrm>
        </p:grpSpPr>
        <p:sp>
          <p:nvSpPr>
            <p:cNvPr id="164" name="Google Shape;164;p22"/>
            <p:cNvSpPr/>
            <p:nvPr/>
          </p:nvSpPr>
          <p:spPr>
            <a:xfrm rot="2700000">
              <a:off x="5186401" y="1011412"/>
              <a:ext cx="561726"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D5DDF"/>
                  </a:solidFill>
                  <a:latin typeface="Roboto"/>
                  <a:ea typeface="Roboto"/>
                  <a:cs typeface="Roboto"/>
                  <a:sym typeface="Roboto"/>
                </a:rPr>
                <a:t>3</a:t>
              </a:r>
              <a:endParaRPr sz="1200" b="1">
                <a:solidFill>
                  <a:srgbClr val="0D5DDF"/>
                </a:solidFill>
                <a:latin typeface="Roboto"/>
                <a:ea typeface="Roboto"/>
                <a:cs typeface="Roboto"/>
                <a:sym typeface="Roboto"/>
              </a:endParaRPr>
            </a:p>
          </p:txBody>
        </p:sp>
        <p:sp>
          <p:nvSpPr>
            <p:cNvPr id="166" name="Google Shape;166;p22"/>
            <p:cNvSpPr txBox="1"/>
            <p:nvPr/>
          </p:nvSpPr>
          <p:spPr>
            <a:xfrm rot="-2700000">
              <a:off x="4400124" y="2240504"/>
              <a:ext cx="233430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Methods that Minimize Acoustic Pollution</a:t>
              </a:r>
              <a:endParaRPr sz="1200" b="1">
                <a:solidFill>
                  <a:srgbClr val="FFFFFF"/>
                </a:solidFill>
                <a:latin typeface="Roboto"/>
                <a:ea typeface="Roboto"/>
                <a:cs typeface="Roboto"/>
                <a:sym typeface="Roboto"/>
              </a:endParaRPr>
            </a:p>
          </p:txBody>
        </p:sp>
      </p:grpSp>
      <p:grpSp>
        <p:nvGrpSpPr>
          <p:cNvPr id="167" name="Google Shape;167;p22"/>
          <p:cNvGrpSpPr/>
          <p:nvPr/>
        </p:nvGrpSpPr>
        <p:grpSpPr>
          <a:xfrm>
            <a:off x="6128378" y="1298377"/>
            <a:ext cx="2959614" cy="2857225"/>
            <a:chOff x="6103986" y="1258050"/>
            <a:chExt cx="2547000" cy="2547000"/>
          </a:xfrm>
        </p:grpSpPr>
        <p:sp>
          <p:nvSpPr>
            <p:cNvPr id="168" name="Google Shape;168;p22"/>
            <p:cNvSpPr/>
            <p:nvPr/>
          </p:nvSpPr>
          <p:spPr>
            <a:xfrm rot="2700000">
              <a:off x="7096623" y="1011412"/>
              <a:ext cx="561726" cy="3040276"/>
            </a:xfrm>
            <a:prstGeom prst="roundRect">
              <a:avLst>
                <a:gd name="adj" fmla="val 50000"/>
              </a:avLst>
            </a:prstGeom>
            <a:solidFill>
              <a:srgbClr val="0E6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0E65F0"/>
                  </a:solidFill>
                  <a:latin typeface="Roboto"/>
                  <a:ea typeface="Roboto"/>
                  <a:cs typeface="Roboto"/>
                  <a:sym typeface="Roboto"/>
                </a:rPr>
                <a:t>4</a:t>
              </a:r>
              <a:endParaRPr sz="1200" b="1">
                <a:solidFill>
                  <a:srgbClr val="0E65F0"/>
                </a:solidFill>
                <a:latin typeface="Roboto"/>
                <a:ea typeface="Roboto"/>
                <a:cs typeface="Roboto"/>
                <a:sym typeface="Roboto"/>
              </a:endParaRPr>
            </a:p>
          </p:txBody>
        </p:sp>
        <p:sp>
          <p:nvSpPr>
            <p:cNvPr id="170" name="Google Shape;170;p22"/>
            <p:cNvSpPr txBox="1"/>
            <p:nvPr/>
          </p:nvSpPr>
          <p:spPr>
            <a:xfrm rot="-2700000">
              <a:off x="6306241" y="2238854"/>
              <a:ext cx="2338968"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b="1">
                  <a:solidFill>
                    <a:srgbClr val="FFFFFF"/>
                  </a:solidFill>
                  <a:latin typeface="Roboto"/>
                  <a:ea typeface="Roboto"/>
                  <a:cs typeface="Roboto"/>
                  <a:sym typeface="Roboto"/>
                </a:rPr>
                <a:t>Regulations and Policies</a:t>
              </a:r>
              <a:endParaRPr sz="800" b="1">
                <a:solidFill>
                  <a:srgbClr val="FFFFFF"/>
                </a:solidFill>
                <a:latin typeface="Roboto"/>
                <a:ea typeface="Roboto"/>
                <a:cs typeface="Roboto"/>
                <a:sym typeface="Roboto"/>
              </a:endParaRPr>
            </a:p>
          </p:txBody>
        </p:sp>
      </p:grpSp>
      <p:sp>
        <p:nvSpPr>
          <p:cNvPr id="171" name="Google Shape;171;p22"/>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Conducted Interviews with Experts in Government Agencies and the Private Sector</a:t>
            </a:r>
            <a:endParaRPr sz="2400"/>
          </a:p>
        </p:txBody>
      </p:sp>
      <p:sp>
        <p:nvSpPr>
          <p:cNvPr id="177" name="Google Shape;177;p23"/>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7</a:t>
            </a:fld>
            <a:endParaRPr/>
          </a:p>
        </p:txBody>
      </p:sp>
      <p:sp>
        <p:nvSpPr>
          <p:cNvPr id="178" name="Google Shape;178;p23"/>
          <p:cNvSpPr txBox="1"/>
          <p:nvPr/>
        </p:nvSpPr>
        <p:spPr>
          <a:xfrm>
            <a:off x="561825" y="1489775"/>
            <a:ext cx="8369100" cy="33138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800"/>
              <a:t>Marine Biologists</a:t>
            </a:r>
            <a:endParaRPr sz="1800"/>
          </a:p>
          <a:p>
            <a:pPr marL="457200" lvl="0" indent="-342900" algn="l" rtl="0">
              <a:lnSpc>
                <a:spcPct val="150000"/>
              </a:lnSpc>
              <a:spcBef>
                <a:spcPts val="0"/>
              </a:spcBef>
              <a:spcAft>
                <a:spcPts val="0"/>
              </a:spcAft>
              <a:buSzPts val="1800"/>
              <a:buChar char="❖"/>
            </a:pPr>
            <a:r>
              <a:rPr lang="en" sz="1800"/>
              <a:t>Acoustic Engineers</a:t>
            </a:r>
            <a:endParaRPr sz="1800"/>
          </a:p>
          <a:p>
            <a:pPr marL="457200" lvl="0" indent="-342900" algn="l" rtl="0">
              <a:lnSpc>
                <a:spcPct val="150000"/>
              </a:lnSpc>
              <a:spcBef>
                <a:spcPts val="0"/>
              </a:spcBef>
              <a:spcAft>
                <a:spcPts val="0"/>
              </a:spcAft>
              <a:buSzPts val="1800"/>
              <a:buChar char="❖"/>
            </a:pPr>
            <a:r>
              <a:rPr lang="en" sz="1800"/>
              <a:t>Naval Architects</a:t>
            </a:r>
            <a:endParaRPr sz="1800"/>
          </a:p>
          <a:p>
            <a:pPr marL="457200" lvl="0" indent="-342900" algn="l" rtl="0">
              <a:lnSpc>
                <a:spcPct val="150000"/>
              </a:lnSpc>
              <a:spcBef>
                <a:spcPts val="0"/>
              </a:spcBef>
              <a:spcAft>
                <a:spcPts val="0"/>
              </a:spcAft>
              <a:buSzPts val="1800"/>
              <a:buChar char="❖"/>
            </a:pPr>
            <a:r>
              <a:rPr lang="en" sz="1800"/>
              <a:t>Environmental and Sustainability Experts</a:t>
            </a:r>
            <a:endParaRPr sz="1800"/>
          </a:p>
          <a:p>
            <a:pPr marL="457200" lvl="0" indent="-342900" algn="l" rtl="0">
              <a:lnSpc>
                <a:spcPct val="150000"/>
              </a:lnSpc>
              <a:spcBef>
                <a:spcPts val="0"/>
              </a:spcBef>
              <a:spcAft>
                <a:spcPts val="0"/>
              </a:spcAft>
              <a:buSzPts val="1800"/>
              <a:buChar char="❖"/>
            </a:pPr>
            <a:r>
              <a:rPr lang="en" sz="1800"/>
              <a:t>Environmental Regulators</a:t>
            </a:r>
            <a:endParaRPr sz="1800"/>
          </a:p>
          <a:p>
            <a:pPr marL="457200" lvl="0" indent="-342900" algn="l" rtl="0">
              <a:lnSpc>
                <a:spcPct val="150000"/>
              </a:lnSpc>
              <a:spcBef>
                <a:spcPts val="0"/>
              </a:spcBef>
              <a:spcAft>
                <a:spcPts val="0"/>
              </a:spcAft>
              <a:buSzPts val="1800"/>
              <a:buChar char="❖"/>
            </a:pPr>
            <a:r>
              <a:rPr lang="en" sz="1800"/>
              <a:t>Compliance Investigators</a:t>
            </a:r>
            <a:endParaRPr sz="1800"/>
          </a:p>
          <a:p>
            <a:pPr marL="457200" lvl="0" indent="-342900" algn="l" rtl="0">
              <a:lnSpc>
                <a:spcPct val="150000"/>
              </a:lnSpc>
              <a:spcBef>
                <a:spcPts val="0"/>
              </a:spcBef>
              <a:spcAft>
                <a:spcPts val="0"/>
              </a:spcAft>
              <a:buSzPts val="1800"/>
              <a:buChar char="❖"/>
            </a:pPr>
            <a:r>
              <a:rPr lang="en" sz="1800"/>
              <a:t>Commercial Shipping Representatives</a:t>
            </a:r>
            <a:endParaRPr sz="1800"/>
          </a:p>
          <a:p>
            <a:pPr marL="0" lvl="0" indent="0" algn="l" rtl="0">
              <a:lnSpc>
                <a:spcPct val="150000"/>
              </a:lnSpc>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184" name="Google Shape;184;p24"/>
          <p:cNvSpPr/>
          <p:nvPr/>
        </p:nvSpPr>
        <p:spPr>
          <a:xfrm>
            <a:off x="0" y="1838625"/>
            <a:ext cx="2729700" cy="13218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Roboto"/>
                <a:ea typeface="Roboto"/>
                <a:cs typeface="Roboto"/>
                <a:sym typeface="Roboto"/>
              </a:rPr>
              <a:t>Understand the nature </a:t>
            </a:r>
            <a:endParaRPr sz="1300">
              <a:solidFill>
                <a:schemeClr val="lt1"/>
              </a:solidFill>
              <a:latin typeface="Roboto"/>
              <a:ea typeface="Roboto"/>
              <a:cs typeface="Roboto"/>
              <a:sym typeface="Roboto"/>
            </a:endParaRPr>
          </a:p>
          <a:p>
            <a:pPr marL="0" lvl="0" indent="0" algn="ctr" rtl="0">
              <a:spcBef>
                <a:spcPts val="0"/>
              </a:spcBef>
              <a:spcAft>
                <a:spcPts val="0"/>
              </a:spcAft>
              <a:buNone/>
            </a:pPr>
            <a:r>
              <a:rPr lang="en" sz="1300">
                <a:solidFill>
                  <a:schemeClr val="lt1"/>
                </a:solidFill>
                <a:latin typeface="Roboto"/>
                <a:ea typeface="Roboto"/>
                <a:cs typeface="Roboto"/>
                <a:sym typeface="Roboto"/>
              </a:rPr>
              <a:t>of underwater acoustic pollution and its effects on marine life</a:t>
            </a:r>
            <a:endParaRPr sz="1300">
              <a:solidFill>
                <a:srgbClr val="FFFFFF"/>
              </a:solidFill>
              <a:latin typeface="Roboto"/>
              <a:ea typeface="Roboto"/>
              <a:cs typeface="Roboto"/>
              <a:sym typeface="Roboto"/>
            </a:endParaRPr>
          </a:p>
        </p:txBody>
      </p:sp>
      <p:sp>
        <p:nvSpPr>
          <p:cNvPr id="185" name="Google Shape;185;p24"/>
          <p:cNvSpPr/>
          <p:nvPr/>
        </p:nvSpPr>
        <p:spPr>
          <a:xfrm>
            <a:off x="1805625" y="1838624"/>
            <a:ext cx="3058500" cy="1321800"/>
          </a:xfrm>
          <a:prstGeom prst="chevron">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Identify Methods that Reduce</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Acoustic Pollution</a:t>
            </a:r>
            <a:endParaRPr>
              <a:solidFill>
                <a:srgbClr val="FFFFFF"/>
              </a:solidFill>
              <a:latin typeface="Roboto"/>
              <a:ea typeface="Roboto"/>
              <a:cs typeface="Roboto"/>
              <a:sym typeface="Roboto"/>
            </a:endParaRPr>
          </a:p>
        </p:txBody>
      </p:sp>
      <p:sp>
        <p:nvSpPr>
          <p:cNvPr id="186" name="Google Shape;186;p24"/>
          <p:cNvSpPr/>
          <p:nvPr/>
        </p:nvSpPr>
        <p:spPr>
          <a:xfrm>
            <a:off x="3872100" y="1838624"/>
            <a:ext cx="3058500" cy="13218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Assess the Feasibility</a:t>
            </a:r>
            <a:endParaRPr>
              <a:solidFill>
                <a:schemeClr val="lt1"/>
              </a:solidFill>
              <a:latin typeface="Roboto"/>
              <a:ea typeface="Roboto"/>
              <a:cs typeface="Roboto"/>
              <a:sym typeface="Roboto"/>
            </a:endParaRPr>
          </a:p>
          <a:p>
            <a:pPr marL="0" lvl="0" indent="0" algn="ctr" rtl="0">
              <a:spcBef>
                <a:spcPts val="0"/>
              </a:spcBef>
              <a:spcAft>
                <a:spcPts val="0"/>
              </a:spcAft>
              <a:buNone/>
            </a:pPr>
            <a:r>
              <a:rPr lang="en">
                <a:solidFill>
                  <a:schemeClr val="lt1"/>
                </a:solidFill>
                <a:latin typeface="Roboto"/>
                <a:ea typeface="Roboto"/>
                <a:cs typeface="Roboto"/>
                <a:sym typeface="Roboto"/>
              </a:rPr>
              <a:t> of Noise Reduction Methods</a:t>
            </a:r>
            <a:endParaRPr>
              <a:solidFill>
                <a:srgbClr val="FFFFFF"/>
              </a:solidFill>
              <a:latin typeface="Roboto"/>
              <a:ea typeface="Roboto"/>
              <a:cs typeface="Roboto"/>
              <a:sym typeface="Roboto"/>
            </a:endParaRPr>
          </a:p>
        </p:txBody>
      </p:sp>
      <p:sp>
        <p:nvSpPr>
          <p:cNvPr id="187" name="Google Shape;187;p24"/>
          <p:cNvSpPr/>
          <p:nvPr/>
        </p:nvSpPr>
        <p:spPr>
          <a:xfrm>
            <a:off x="6064600" y="1838625"/>
            <a:ext cx="2932800" cy="1321800"/>
          </a:xfrm>
          <a:prstGeom prst="chevron">
            <a:avLst>
              <a:gd name="adj" fmla="val 50000"/>
            </a:avLst>
          </a:prstGeom>
          <a:solidFill>
            <a:srgbClr val="97B8E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Roboto"/>
                <a:ea typeface="Roboto"/>
                <a:cs typeface="Roboto"/>
                <a:sym typeface="Roboto"/>
              </a:rPr>
              <a:t>Create a Catalog for Future Reference</a:t>
            </a:r>
            <a:endParaRPr>
              <a:solidFill>
                <a:srgbClr val="FFFFFF"/>
              </a:solidFill>
              <a:latin typeface="Roboto"/>
              <a:ea typeface="Roboto"/>
              <a:cs typeface="Roboto"/>
              <a:sym typeface="Roboto"/>
            </a:endParaRPr>
          </a:p>
        </p:txBody>
      </p:sp>
      <p:sp>
        <p:nvSpPr>
          <p:cNvPr id="188" name="Google Shape;188;p24"/>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000"/>
                                        <p:tgtEl>
                                          <p:spTgt spid="18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 calcmode="lin" valueType="num">
                                      <p:cBhvr additive="base">
                                        <p:cTn id="12" dur="1000"/>
                                        <p:tgtEl>
                                          <p:spTgt spid="18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anim calcmode="lin" valueType="num">
                                      <p:cBhvr additive="base">
                                        <p:cTn id="17" dur="1000"/>
                                        <p:tgtEl>
                                          <p:spTgt spid="18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additive="base">
                                        <p:cTn id="22" dur="1000"/>
                                        <p:tgtEl>
                                          <p:spTgt spid="1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 1</a:t>
            </a:r>
            <a:endParaRPr/>
          </a:p>
        </p:txBody>
      </p:sp>
      <p:sp>
        <p:nvSpPr>
          <p:cNvPr id="194" name="Google Shape;194;p25"/>
          <p:cNvSpPr/>
          <p:nvPr/>
        </p:nvSpPr>
        <p:spPr>
          <a:xfrm>
            <a:off x="0" y="1838625"/>
            <a:ext cx="2729700" cy="13218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Roboto"/>
                <a:ea typeface="Roboto"/>
                <a:cs typeface="Roboto"/>
                <a:sym typeface="Roboto"/>
              </a:rPr>
              <a:t>Understand the nature </a:t>
            </a:r>
            <a:endParaRPr sz="1300">
              <a:solidFill>
                <a:schemeClr val="lt1"/>
              </a:solidFill>
              <a:latin typeface="Roboto"/>
              <a:ea typeface="Roboto"/>
              <a:cs typeface="Roboto"/>
              <a:sym typeface="Roboto"/>
            </a:endParaRPr>
          </a:p>
          <a:p>
            <a:pPr marL="0" lvl="0" indent="0" algn="ctr" rtl="0">
              <a:spcBef>
                <a:spcPts val="0"/>
              </a:spcBef>
              <a:spcAft>
                <a:spcPts val="0"/>
              </a:spcAft>
              <a:buNone/>
            </a:pPr>
            <a:r>
              <a:rPr lang="en" sz="1300">
                <a:solidFill>
                  <a:schemeClr val="lt1"/>
                </a:solidFill>
                <a:latin typeface="Roboto"/>
                <a:ea typeface="Roboto"/>
                <a:cs typeface="Roboto"/>
                <a:sym typeface="Roboto"/>
              </a:rPr>
              <a:t>of underwater acoustic pollution and its effects on marine life</a:t>
            </a:r>
            <a:endParaRPr sz="1300">
              <a:solidFill>
                <a:srgbClr val="FFFFFF"/>
              </a:solidFill>
              <a:latin typeface="Roboto"/>
              <a:ea typeface="Roboto"/>
              <a:cs typeface="Roboto"/>
              <a:sym typeface="Roboto"/>
            </a:endParaRPr>
          </a:p>
        </p:txBody>
      </p:sp>
      <p:sp>
        <p:nvSpPr>
          <p:cNvPr id="195" name="Google Shape;195;p25"/>
          <p:cNvSpPr txBox="1">
            <a:spLocks noGrp="1"/>
          </p:cNvSpPr>
          <p:nvPr>
            <p:ph type="sldNum" idx="12"/>
          </p:nvPr>
        </p:nvSpPr>
        <p:spPr>
          <a:xfrm>
            <a:off x="8536631" y="480359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1000"/>
                                        <p:tgtEl>
                                          <p:spTgt spid="19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3257</Words>
  <Application>Microsoft Office PowerPoint</Application>
  <PresentationFormat>On-screen Show (16:9)</PresentationFormat>
  <Paragraphs>420</Paragraphs>
  <Slides>43</Slides>
  <Notes>43</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Roboto</vt:lpstr>
      <vt:lpstr>Geometric</vt:lpstr>
      <vt:lpstr>Methods to Minimize Commercial Vessel-Generated Marine Acoustic Pollution</vt:lpstr>
      <vt:lpstr>Acoustic Pollution Is Endangering Marine Life</vt:lpstr>
      <vt:lpstr>There are Many Sources of Underwater Noise</vt:lpstr>
      <vt:lpstr>Sound is a Form of Energy </vt:lpstr>
      <vt:lpstr>The Coast Guard Enforces Maritime Pollution Regulations</vt:lpstr>
      <vt:lpstr>Review Primary Literature </vt:lpstr>
      <vt:lpstr>Conducted Interviews with Experts in Government Agencies and the Private Sector</vt:lpstr>
      <vt:lpstr>Objectives</vt:lpstr>
      <vt:lpstr>Objective 1</vt:lpstr>
      <vt:lpstr>Many Kinds of Marine Life are Affected</vt:lpstr>
      <vt:lpstr>Intense Sound Injures Sensitive Organs</vt:lpstr>
      <vt:lpstr>Intense Sound Causes Behavioral Changes</vt:lpstr>
      <vt:lpstr>Sound Waves Travel Farther Along Deep Sound Channel</vt:lpstr>
      <vt:lpstr>Sound Intensity Increases with Vessel Size </vt:lpstr>
      <vt:lpstr>Regulations and Policies</vt:lpstr>
      <vt:lpstr>Organizations are Working to Increase Noise Pollution Awareness</vt:lpstr>
      <vt:lpstr>Legislation to Protect Marine Life Has Not Focused on Noise Pollution </vt:lpstr>
      <vt:lpstr>Objective 2</vt:lpstr>
      <vt:lpstr>Solutions Fall Into Three Broad Categories</vt:lpstr>
      <vt:lpstr>Design Propellers that Reduce Cavitation </vt:lpstr>
      <vt:lpstr>Optimize Hull Form to Promote Uniform Wake </vt:lpstr>
      <vt:lpstr>Hull Add ons can Improve Inflow to the Propeller</vt:lpstr>
      <vt:lpstr>Alternate Propulsion is Quieter than Conventional Engines</vt:lpstr>
      <vt:lpstr>Mount Vessel Machinery on Vibration  Insulating Platforms </vt:lpstr>
      <vt:lpstr>Implementing a Bubble Curtain can Dampen Sound </vt:lpstr>
      <vt:lpstr>Advanced Hull Coatings Reduce Drag</vt:lpstr>
      <vt:lpstr>A Clean Vessel is a Quiet Vessel</vt:lpstr>
      <vt:lpstr>Vessel Speed Effects Noise Levels</vt:lpstr>
      <vt:lpstr>Objective 3</vt:lpstr>
      <vt:lpstr>Evaluation Criteria </vt:lpstr>
      <vt:lpstr>Evaluation scale </vt:lpstr>
      <vt:lpstr>Results: Highly Skewed Propeller</vt:lpstr>
      <vt:lpstr>Results: Hull Cleaning</vt:lpstr>
      <vt:lpstr>Results: Biomimetic Coating</vt:lpstr>
      <vt:lpstr>Objective 4</vt:lpstr>
      <vt:lpstr>Organize Catalog for Ease of Reference</vt:lpstr>
      <vt:lpstr>PowerPoint Presentation</vt:lpstr>
      <vt:lpstr>The Current State of Noise Pollution</vt:lpstr>
      <vt:lpstr>The Future of Noise Pollution </vt:lpstr>
      <vt:lpstr>Cavitation Tunnels May Provide Important Experimental Data </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to Minimize Commercial Vessel-Generated Marine Acoustic Pollution</dc:title>
  <cp:lastModifiedBy>McHorney, David Harrison</cp:lastModifiedBy>
  <cp:revision>3</cp:revision>
  <dcterms:modified xsi:type="dcterms:W3CDTF">2018-12-12T23:13:17Z</dcterms:modified>
</cp:coreProperties>
</file>