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3"/>
  </p:notesMasterIdLst>
  <p:handoutMasterIdLst>
    <p:handoutMasterId r:id="rId24"/>
  </p:handoutMasterIdLst>
  <p:sldIdLst>
    <p:sldId id="307" r:id="rId2"/>
    <p:sldId id="328" r:id="rId3"/>
    <p:sldId id="308" r:id="rId4"/>
    <p:sldId id="309" r:id="rId5"/>
    <p:sldId id="317" r:id="rId6"/>
    <p:sldId id="318" r:id="rId7"/>
    <p:sldId id="320" r:id="rId8"/>
    <p:sldId id="322" r:id="rId9"/>
    <p:sldId id="321" r:id="rId10"/>
    <p:sldId id="323" r:id="rId11"/>
    <p:sldId id="325" r:id="rId12"/>
    <p:sldId id="327" r:id="rId13"/>
    <p:sldId id="315" r:id="rId14"/>
    <p:sldId id="329" r:id="rId15"/>
    <p:sldId id="326" r:id="rId16"/>
    <p:sldId id="314" r:id="rId17"/>
    <p:sldId id="310" r:id="rId18"/>
    <p:sldId id="313" r:id="rId19"/>
    <p:sldId id="311" r:id="rId20"/>
    <p:sldId id="316" r:id="rId21"/>
    <p:sldId id="319" r:id="rId22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>
          <p15:clr>
            <a:srgbClr val="A4A3A4"/>
          </p15:clr>
        </p15:guide>
        <p15:guide id="2" orient="horz" pos="960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pos="288">
          <p15:clr>
            <a:srgbClr val="A4A3A4"/>
          </p15:clr>
        </p15:guide>
        <p15:guide id="5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CD95"/>
    <a:srgbClr val="46A0DC"/>
    <a:srgbClr val="B7A079"/>
    <a:srgbClr val="2C6A8C"/>
    <a:srgbClr val="000000"/>
    <a:srgbClr val="FFFFFF"/>
    <a:srgbClr val="6D6D6D"/>
    <a:srgbClr val="AB192D"/>
    <a:srgbClr val="C4122F"/>
    <a:srgbClr val="B2B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0" autoAdjust="0"/>
    <p:restoredTop sz="94532" autoAdjust="0"/>
  </p:normalViewPr>
  <p:slideViewPr>
    <p:cSldViewPr showGuides="1">
      <p:cViewPr varScale="1">
        <p:scale>
          <a:sx n="70" d="100"/>
          <a:sy n="70" d="100"/>
        </p:scale>
        <p:origin x="1452" y="72"/>
      </p:cViewPr>
      <p:guideLst>
        <p:guide orient="horz" pos="720"/>
        <p:guide orient="horz" pos="960"/>
        <p:guide orient="horz" pos="3888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449CD-19C8-44C0-A36B-1667EDB1312B}" type="datetimeFigureOut">
              <a:rPr lang="en-US" smtClean="0"/>
              <a:t>3/19/2015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7A2D6-6A74-4789-8A27-67CDFFE8E4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C511E-AA3B-43E3-B946-406AB5E4C4BB}" type="datetimeFigureOut">
              <a:rPr lang="en-US" smtClean="0"/>
              <a:pPr/>
              <a:t>3/19/2015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A049-8685-4352-9DC2-828F08FD54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700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9544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899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3377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9073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671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823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52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7659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282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8665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34394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200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2025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610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5740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927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157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A049-8685-4352-9DC2-828F08FD54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800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41648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06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1524000"/>
            <a:ext cx="5867400" cy="46482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553200" y="1524000"/>
            <a:ext cx="2133600" cy="46482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92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225" y="1433513"/>
            <a:ext cx="401955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1876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2" y="986500"/>
            <a:ext cx="2743200" cy="886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0"/>
            <a:ext cx="6858000" cy="15240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0386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648" y="2980944"/>
            <a:ext cx="3959371" cy="387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159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5590" y="2981885"/>
            <a:ext cx="3958410" cy="38761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6858000" cy="1676400"/>
          </a:xfrm>
        </p:spPr>
        <p:txBody>
          <a:bodyPr anchor="b" anchorCtr="0"/>
          <a:lstStyle>
            <a:lvl1pPr algn="l">
              <a:defRPr lang="en-US" sz="40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23622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213315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3"/>
          <p:cNvSpPr>
            <a:spLocks noGrp="1"/>
          </p:cNvSpPr>
          <p:nvPr>
            <p:ph type="title"/>
          </p:nvPr>
        </p:nvSpPr>
        <p:spPr/>
        <p:txBody>
          <a:bodyPr anchor="b" anchorCtr="0"/>
          <a:lstStyle>
            <a:extLst/>
          </a:lstStyle>
          <a:p>
            <a:r>
              <a:rPr lang="en-US" noProof="1" smtClean="0"/>
              <a:t>Click to edit Master title style</a:t>
            </a:r>
            <a:endParaRPr lang="en-US" dirty="0"/>
          </a:p>
        </p:txBody>
      </p:sp>
      <p:sp>
        <p:nvSpPr>
          <p:cNvPr id="14" name="Rectangle 6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noProof="1" smtClean="0"/>
              <a:t>Click to edit Master text styles</a:t>
            </a:r>
          </a:p>
          <a:p>
            <a:pPr lvl="1"/>
            <a:r>
              <a:rPr lang="en-US" noProof="1" smtClean="0"/>
              <a:t>Second level</a:t>
            </a:r>
          </a:p>
          <a:p>
            <a:pPr lvl="2"/>
            <a:r>
              <a:rPr lang="en-US" noProof="1" smtClean="0"/>
              <a:t>Third level</a:t>
            </a:r>
          </a:p>
          <a:p>
            <a:pPr lvl="3"/>
            <a:r>
              <a:rPr lang="en-US" noProof="1" smtClean="0"/>
              <a:t>Fourth level</a:t>
            </a:r>
          </a:p>
          <a:p>
            <a:pPr lvl="4"/>
            <a:r>
              <a:rPr lang="en-US" noProof="1" smtClean="0"/>
              <a:t>Fifth level</a:t>
            </a:r>
            <a:endParaRPr lang="en-US"/>
          </a:p>
        </p:txBody>
      </p:sp>
      <p:sp>
        <p:nvSpPr>
          <p:cNvPr id="27" name="Rectangl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63B0023-0CED-47F7-85AE-654F0B232C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7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65760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94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496736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216400"/>
            <a:ext cx="3657600" cy="3955800"/>
          </a:xfrm>
        </p:spPr>
        <p:txBody>
          <a:bodyPr anchor="t" anchorCtr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202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41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-2097" y="6391656"/>
            <a:ext cx="45929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305800" cy="10668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2782" y="1524000"/>
            <a:ext cx="5294018" cy="46481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3917" y="1524000"/>
            <a:ext cx="2673657" cy="46482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359110" y="35814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9"/>
          <p:cNvSpPr>
            <a:spLocks noGrp="1"/>
          </p:cNvSpPr>
          <p:nvPr>
            <p:ph type="ftr" sz="quarter" idx="11"/>
          </p:nvPr>
        </p:nvSpPr>
        <p:spPr>
          <a:xfrm>
            <a:off x="457200" y="6400800"/>
            <a:ext cx="5105400" cy="304800"/>
          </a:xfrm>
        </p:spPr>
        <p:txBody>
          <a:bodyPr/>
          <a:lstStyle>
            <a:extLst/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4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429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91657"/>
            <a:ext cx="457200" cy="3139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1234966"/>
            <a:ext cx="8686800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86400" y="6400800"/>
            <a:ext cx="335280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Worcester Polytechnic Institute</a:t>
            </a:r>
            <a:endParaRPr lang="en-US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00800"/>
            <a:ext cx="5105400" cy="304800"/>
          </a:xfrm>
          <a:prstGeom prst="rect">
            <a:avLst/>
          </a:prstGeom>
        </p:spPr>
        <p:txBody>
          <a:bodyPr/>
          <a:lstStyle>
            <a:lvl1pPr>
              <a:defRPr sz="1600" b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89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5000"/>
        </a:lnSpc>
        <a:spcBef>
          <a:spcPts val="1200"/>
        </a:spcBef>
        <a:buClr>
          <a:schemeClr val="bg2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94360" indent="-27432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Verdana" pitchFamily="34" charset="0"/>
        <a:buChar char="─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86868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Wingdings" pitchFamily="2" charset="2"/>
        <a:buChar char="§"/>
        <a:defRPr sz="18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1430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Courier New" pitchFamily="49" charset="0"/>
        <a:buChar char="o"/>
        <a:defRPr sz="16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71600" indent="-228600" algn="l" defTabSz="914400" rtl="0" eaLnBrk="1" latinLnBrk="0" hangingPunct="1">
        <a:lnSpc>
          <a:spcPct val="95000"/>
        </a:lnSpc>
        <a:spcBef>
          <a:spcPts val="600"/>
        </a:spcBef>
        <a:buClr>
          <a:schemeClr val="bg2"/>
        </a:buClr>
        <a:buFont typeface="Arial" pitchFamily="34" charset="0"/>
        <a:buChar char="•"/>
        <a:defRPr sz="1600" kern="1200" baseline="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Stantec Environmental MQP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Georgia" panose="02040502050405020303" pitchFamily="18" charset="0"/>
              </a:rPr>
              <a:t>By: Mike Enko &amp; Alex Simpson</a:t>
            </a:r>
            <a:endParaRPr lang="en-US" dirty="0" smtClean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6388100"/>
            <a:ext cx="534988" cy="365125"/>
          </a:xfrm>
        </p:spPr>
        <p:txBody>
          <a:bodyPr/>
          <a:lstStyle/>
          <a:p>
            <a:fld id="{BFEBEB0A-9E3D-4B14-9782-E2AE3DA60D96}" type="slidenum">
              <a:rPr lang="en-US" smtClean="0">
                <a:latin typeface="Georgia" panose="02040502050405020303" pitchFamily="18" charset="0"/>
              </a:rPr>
              <a:pPr/>
              <a:t>1</a:t>
            </a:fld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94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Membrane Filtration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10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74606"/>
            <a:ext cx="8229600" cy="314698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88381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/>
                <a:cs typeface="Georgia"/>
              </a:rPr>
              <a:t>Results </a:t>
            </a:r>
            <a:endParaRPr lang="en-US" dirty="0">
              <a:latin typeface="Georgia"/>
              <a:cs typeface="Georg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Level-Two Evaluation Comparison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CoMag	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Larger footprint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Can handle system upsets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Overdosing will not affect system components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Uses less energy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Gravity flow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 use at Waterbury WWTF and fully functional</a:t>
            </a:r>
          </a:p>
          <a:p>
            <a:pPr marL="320040" lvl="1" indent="0">
              <a:buNone/>
            </a:pP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Membrane Filtration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Smallest footprint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Will foul more easily and plant operator must be vigilant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Overdosing shortens membrane lifespan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energy costs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Requires pumping 24/7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Not in use in the region and will require approval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Georgia" panose="02040502050405020303" pitchFamily="18" charset="0"/>
              </a:rPr>
              <a:pPr/>
              <a:t>12</a:t>
            </a:fld>
            <a:endParaRPr lang="en-US">
              <a:latin typeface="Georgia" panose="02040502050405020303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Process Flow Diagram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Georgia" panose="02040502050405020303" pitchFamily="18" charset="0"/>
              </a:rPr>
              <a:pPr/>
              <a:t>13</a:t>
            </a:fld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204510" y="-532476"/>
            <a:ext cx="4734980" cy="8695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015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0" y="6391275"/>
            <a:ext cx="457200" cy="314325"/>
          </a:xfrm>
        </p:spPr>
        <p:txBody>
          <a:bodyPr/>
          <a:lstStyle/>
          <a:p>
            <a:fld id="{BFEBEB0A-9E3D-4B14-9782-E2AE3DA60D9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6107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Available Space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09" y="1995229"/>
            <a:ext cx="8097381" cy="370574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rapezoid 11"/>
          <p:cNvSpPr/>
          <p:nvPr/>
        </p:nvSpPr>
        <p:spPr bwMode="auto">
          <a:xfrm rot="5400000">
            <a:off x="4038600" y="2286000"/>
            <a:ext cx="2895600" cy="3657600"/>
          </a:xfrm>
          <a:prstGeom prst="trapezoid">
            <a:avLst/>
          </a:prstGeom>
          <a:solidFill>
            <a:srgbClr val="FF0000">
              <a:alpha val="37000"/>
            </a:srgbClr>
          </a:solidFill>
          <a:ln w="12700" cap="sq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rtlCol="0" anchor="ctr"/>
          <a:lstStyle/>
          <a:p>
            <a:pPr algn="ctr"/>
            <a:endParaRPr lang="en-US" sz="1600" dirty="0" smtClean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484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Design Option 1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16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Picture 5" descr="C:\Users\alesimpson\AppData\Local\Microsoft\Windows\Temporary Internet Files\Content.Outlook\9M7LII58\comag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61303" cy="449580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40261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Design Option 2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17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34148"/>
            <a:ext cx="7599045" cy="44332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193204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Final Site Layout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6764" y="1447800"/>
            <a:ext cx="8050473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18</a:t>
            </a:fld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latin typeface="Georgia" panose="02040502050405020303" pitchFamily="18" charset="0"/>
              </a:rPr>
              <a:t>Results – Estimated Capital Costs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Georgia" panose="02040502050405020303" pitchFamily="18" charset="0"/>
              </a:rPr>
              <a:pPr/>
              <a:t>19</a:t>
            </a:fld>
            <a:endParaRPr lang="en-US">
              <a:latin typeface="Georgia" panose="02040502050405020303" pitchFamily="18" charset="0"/>
            </a:endParaRPr>
          </a:p>
        </p:txBody>
      </p:sp>
      <p:pic>
        <p:nvPicPr>
          <p:cNvPr id="4" name="Content Placeholder 3" descr="redacted costs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30934" y="1524000"/>
            <a:ext cx="5682132" cy="4648200"/>
          </a:xfrm>
        </p:spPr>
      </p:pic>
    </p:spTree>
    <p:extLst>
      <p:ext uri="{BB962C8B-B14F-4D97-AF65-F5344CB8AC3E}">
        <p14:creationId xmlns:p14="http://schemas.microsoft.com/office/powerpoint/2010/main" val="107370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Phosphorous Removal 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Phosphorous is often the limiting nutrient creating conditions for algae blooms to form and toxic conditions to develop in water bodies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Total phosphorus (TP), which is the type of phosphorus which is under scrutiny, can be divided into 3 categories: orthophosphate, polyphosphate, and organically-bound phosphate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TMDL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is the ‘Total Maximum Daily Load’, or the amount of pollution that can be received by the lake and still meet water quality standards  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</a:t>
            </a:r>
            <a:r>
              <a:rPr 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EPA and the State of Vermont are currently evaluating this limit to create a reduction of phosphorous loading for Lake Champlain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Expected June 2015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2</a:t>
            </a:fld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8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latin typeface="Georgia" panose="02040502050405020303" pitchFamily="18" charset="0"/>
              </a:rPr>
              <a:t>Final Conclusions for Montpelier, VT WWTF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Choose CoMag</a:t>
            </a:r>
            <a:r>
              <a:rPr lang="en-US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as the new technology upgrade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Pilot test the CoMag</a:t>
            </a:r>
            <a:r>
              <a:rPr lang="en-US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system 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Utilize the final recommendations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Implement Evoqua conceptual design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Duplicate Waterbury WWTF chemical feed system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Construct site as shown in site layout</a:t>
            </a:r>
          </a:p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Assess the system upgrades identified in this MQP and previous feasibility studies and apply the upgrades during construction of the new technology </a:t>
            </a:r>
          </a:p>
          <a:p>
            <a:pPr lvl="1"/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Specifically the UV Disinfection building and FEMA pump station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Questions?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Thank you for a great 7 weeks!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>
                <a:latin typeface="Georgia" panose="02040502050405020303" pitchFamily="18" charset="0"/>
              </a:rPr>
              <a:pPr/>
              <a:t>21</a:t>
            </a:fld>
            <a:endParaRPr lang="en-US">
              <a:latin typeface="Georgia" panose="02040502050405020303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41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Background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392488" y="1775737"/>
            <a:ext cx="5294312" cy="4144725"/>
          </a:xfrm>
          <a:prstGeom prst="rect">
            <a:avLst/>
          </a:prstGeo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Montpelier, VT WWTF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Activated sludge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Existing discharge limit is 0.8 mg/L 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TMDL is under revision, expected to be 0.1 mg/L TP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City of Montpelier is aiming to be carbon neutral – WWTF one of highest energy consumers in city</a:t>
            </a:r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3</a:t>
            </a:fld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87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Site Visit with Bob Fischer</a:t>
            </a:r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16851" y="2057400"/>
            <a:ext cx="5245585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Walk through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Land Use Investigations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 site is very tight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Sludge Holding tanks not in 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UV disinfection has freezing problems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FEMA Pump Station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4</a:t>
            </a:fld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4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Low Level Phosphorous Removal Technologies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Chemical precipitation with disk filters by Aqua-Aerobics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Deep bed continuously backwashed sand filters by Blue Water Technologies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ACTIFLO</a:t>
            </a:r>
            <a:r>
              <a:rPr lang="en-US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process by Kruger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CoMag</a:t>
            </a:r>
            <a:r>
              <a:rPr lang="en-US" baseline="300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©</a:t>
            </a: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process by Evoqua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Membrane Filtration by GE/Zenon</a:t>
            </a:r>
          </a:p>
          <a:p>
            <a:endParaRPr 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5</a:t>
            </a:fld>
            <a:endParaRPr lang="en-US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3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Phosphorous Removal Technologies Evaluation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22" name="Content Placeholder 2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865784"/>
              </p:ext>
            </p:extLst>
          </p:nvPr>
        </p:nvGraphicFramePr>
        <p:xfrm>
          <a:off x="133350" y="1447804"/>
          <a:ext cx="8877300" cy="4952993"/>
        </p:xfrm>
        <a:graphic>
          <a:graphicData uri="http://schemas.openxmlformats.org/drawingml/2006/table">
            <a:tbl>
              <a:tblPr/>
              <a:tblGrid>
                <a:gridCol w="1953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968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906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059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1163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938457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623278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58816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Criteria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Weight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Disk Filters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Deep Bed Sand Filter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CoMag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ACTIFLO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Membrane Filtration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Operational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Staffing Requirements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Overall Operational Costs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2.5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Energy Usage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Chemical Costs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Community Impacts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Longterm Effectiveness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Health &amp; Safety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Implementation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Constructing Phasing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Footprint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0956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Capital costs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Georgia"/>
                        </a:rPr>
                        <a:t>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25041">
                <a:tc>
                  <a:txBody>
                    <a:bodyPr/>
                    <a:lstStyle/>
                    <a:p>
                      <a:pPr algn="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Georgia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32504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Georgia"/>
                        </a:rPr>
                        <a:t>Total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6100"/>
                          </a:solidFill>
                          <a:effectLst/>
                          <a:latin typeface="Georgia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103.5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dbl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104.5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dbl" strike="noStrike" dirty="0">
                          <a:solidFill>
                            <a:srgbClr val="FFFFFF"/>
                          </a:solidFill>
                          <a:effectLst/>
                          <a:latin typeface="Cambria"/>
                        </a:rPr>
                        <a:t>106.5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340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CoMag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7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864" y="1699912"/>
            <a:ext cx="5706272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70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Georgia" panose="02040502050405020303" pitchFamily="18" charset="0"/>
              </a:rPr>
              <a:t>CoMag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8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7420"/>
            <a:ext cx="8229600" cy="4021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90831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Georgia" panose="02040502050405020303" pitchFamily="18" charset="0"/>
              </a:rPr>
              <a:t>Membrane Filtration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3B0023-0CED-47F7-85AE-654F0B232C29}" type="slidenum">
              <a:rPr lang="en-US" smtClean="0">
                <a:latin typeface="Georgia" panose="02040502050405020303" pitchFamily="18" charset="0"/>
              </a:rPr>
              <a:pPr/>
              <a:t>9</a:t>
            </a:fld>
            <a:endParaRPr lang="en-US" dirty="0">
              <a:latin typeface="Georgia" panose="02040502050405020303" pitchFamily="18" charset="0"/>
            </a:endParaRPr>
          </a:p>
        </p:txBody>
      </p:sp>
      <p:pic>
        <p:nvPicPr>
          <p:cNvPr id="6" name="Content Placeholder 5"/>
          <p:cNvPicPr>
            <a:picLocks noGr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905000"/>
            <a:ext cx="6324600" cy="3657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76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4dc2b52826c4717bd19ad5561176ad9fcd3508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PI_2012Gray">
  <a:themeElements>
    <a:clrScheme name="Custom 57">
      <a:dk1>
        <a:srgbClr val="FFFFFF"/>
      </a:dk1>
      <a:lt1>
        <a:srgbClr val="6D6D6D"/>
      </a:lt1>
      <a:dk2>
        <a:srgbClr val="000000"/>
      </a:dk2>
      <a:lt2>
        <a:srgbClr val="FFFFFF"/>
      </a:lt2>
      <a:accent1>
        <a:srgbClr val="AB192D"/>
      </a:accent1>
      <a:accent2>
        <a:srgbClr val="B2B7BB"/>
      </a:accent2>
      <a:accent3>
        <a:srgbClr val="2C6A8C"/>
      </a:accent3>
      <a:accent4>
        <a:srgbClr val="B7A079"/>
      </a:accent4>
      <a:accent5>
        <a:srgbClr val="46A0DC"/>
      </a:accent5>
      <a:accent6>
        <a:srgbClr val="D9CD95"/>
      </a:accent6>
      <a:hlink>
        <a:srgbClr val="46A0DC"/>
      </a:hlink>
      <a:folHlink>
        <a:srgbClr val="808DA9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12700" cap="sq" algn="ctr">
          <a:solidFill>
            <a:schemeClr val="tx1"/>
          </a:solidFill>
          <a:miter lim="800000"/>
          <a:headEnd/>
          <a:tailEnd/>
        </a:ln>
        <a:effectLst/>
      </a:spPr>
      <a:bodyPr wrap="none" rtlCol="0" anchor="ctr"/>
      <a:lstStyle>
        <a:defPPr algn="ctr">
          <a:defRPr sz="1600" dirty="0" smtClean="0">
            <a:solidFill>
              <a:schemeClr val="bg1"/>
            </a:solidFill>
            <a:latin typeface="+mn-lt"/>
          </a:defRPr>
        </a:defPPr>
      </a:lstStyle>
    </a:spDef>
    <a:lnDef>
      <a:spPr bwMode="auto">
        <a:solidFill>
          <a:schemeClr val="accent2"/>
        </a:solidFill>
        <a:ln w="19050" cap="sq" cmpd="sng" algn="ctr">
          <a:solidFill>
            <a:schemeClr val="tx1"/>
          </a:solidFill>
          <a:prstDash val="solid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noAutofit/>
      </a:bodyPr>
      <a:lstStyle>
        <a:defPPr algn="ctr">
          <a:defRPr sz="16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2630</TotalTime>
  <Words>517</Words>
  <Application>Microsoft Office PowerPoint</Application>
  <PresentationFormat>On-screen Show (4:3)</PresentationFormat>
  <Paragraphs>193</Paragraphs>
  <Slides>21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1" baseType="lpstr">
      <vt:lpstr>Arial Unicode MS</vt:lpstr>
      <vt:lpstr>Arial</vt:lpstr>
      <vt:lpstr>Calibri</vt:lpstr>
      <vt:lpstr>Cambria</vt:lpstr>
      <vt:lpstr>Courier New</vt:lpstr>
      <vt:lpstr>Georgia</vt:lpstr>
      <vt:lpstr>Times New Roman</vt:lpstr>
      <vt:lpstr>Verdana</vt:lpstr>
      <vt:lpstr>Wingdings</vt:lpstr>
      <vt:lpstr>WPI_2012Gray</vt:lpstr>
      <vt:lpstr>Stantec Environmental MQP</vt:lpstr>
      <vt:lpstr>Phosphorous Removal </vt:lpstr>
      <vt:lpstr>Background</vt:lpstr>
      <vt:lpstr>Site Visit with Bob Fischer</vt:lpstr>
      <vt:lpstr>Low Level Phosphorous Removal Technologies</vt:lpstr>
      <vt:lpstr>Phosphorous Removal Technologies Evaluation</vt:lpstr>
      <vt:lpstr>CoMag</vt:lpstr>
      <vt:lpstr>CoMag</vt:lpstr>
      <vt:lpstr>Membrane Filtration</vt:lpstr>
      <vt:lpstr>Membrane Filtration</vt:lpstr>
      <vt:lpstr>Results </vt:lpstr>
      <vt:lpstr>Level-Two Evaluation Comparison</vt:lpstr>
      <vt:lpstr>Process Flow Diagram</vt:lpstr>
      <vt:lpstr>PowerPoint Presentation</vt:lpstr>
      <vt:lpstr>Available Space </vt:lpstr>
      <vt:lpstr>Design Option 1</vt:lpstr>
      <vt:lpstr>Design Option 2</vt:lpstr>
      <vt:lpstr>Final Site Layout</vt:lpstr>
      <vt:lpstr>Results – Estimated Capital Costs</vt:lpstr>
      <vt:lpstr>Final Conclusions for Montpelier, VT WWTF</vt:lpstr>
      <vt:lpstr>Questions?</vt:lpstr>
    </vt:vector>
  </TitlesOfParts>
  <Company>Stantec Consulting Ltd.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Stantec Environmental MQP</dc:title>
  <dc:creator>Simpson, Alexis</dc:creator>
  <cp:lastModifiedBy>Michael Enko</cp:lastModifiedBy>
  <cp:revision>31</cp:revision>
  <dcterms:created xsi:type="dcterms:W3CDTF">2015-03-02T20:57:31Z</dcterms:created>
  <dcterms:modified xsi:type="dcterms:W3CDTF">2015-03-19T15:02:26Z</dcterms:modified>
</cp:coreProperties>
</file>