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46_22B71C5C.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4"/>
  </p:sldMasterIdLst>
  <p:notesMasterIdLst>
    <p:notesMasterId r:id="rId26"/>
  </p:notesMasterIdLst>
  <p:sldIdLst>
    <p:sldId id="316" r:id="rId5"/>
    <p:sldId id="312" r:id="rId6"/>
    <p:sldId id="326" r:id="rId7"/>
    <p:sldId id="310" r:id="rId8"/>
    <p:sldId id="311" r:id="rId9"/>
    <p:sldId id="314" r:id="rId10"/>
    <p:sldId id="315" r:id="rId11"/>
    <p:sldId id="281" r:id="rId12"/>
    <p:sldId id="271" r:id="rId13"/>
    <p:sldId id="319" r:id="rId14"/>
    <p:sldId id="318" r:id="rId15"/>
    <p:sldId id="309" r:id="rId16"/>
    <p:sldId id="320" r:id="rId17"/>
    <p:sldId id="321" r:id="rId18"/>
    <p:sldId id="278" r:id="rId19"/>
    <p:sldId id="324" r:id="rId20"/>
    <p:sldId id="288" r:id="rId21"/>
    <p:sldId id="322" r:id="rId22"/>
    <p:sldId id="323" r:id="rId23"/>
    <p:sldId id="258" r:id="rId24"/>
    <p:sldId id="325" r:id="rId25"/>
  </p:sldIdLst>
  <p:sldSz cx="9144000" cy="5143500" type="screen16x9"/>
  <p:notesSz cx="6858000" cy="9144000"/>
  <p:embeddedFontLst>
    <p:embeddedFont>
      <p:font typeface="Comic Sans MS" panose="030F0702030302020204" pitchFamily="66" charset="0"/>
      <p:regular r:id="rId27"/>
      <p:bold r:id="rId28"/>
      <p:italic r:id="rId29"/>
      <p:boldItalic r:id="rId30"/>
    </p:embeddedFont>
    <p:embeddedFont>
      <p:font typeface="Montserrat" panose="00000500000000000000" pitchFamily="2" charset="0"/>
      <p:regular r:id="rId31"/>
      <p:bold r:id="rId32"/>
      <p:italic r:id="rId33"/>
      <p:boldItalic r:id="rId34"/>
    </p:embeddedFont>
    <p:embeddedFont>
      <p:font typeface="Segoe UI" panose="020B0502040204020203"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42340F-5BE8-32C9-0655-FF608ED24769}" name="Bowman, Elizabeth" initials="EB" userId="S::ekbowman@wpi.edu::8662b584-b17d-4f9d-9dcb-1b1046cacbb8" providerId="AD"/>
  <p188:author id="{6A244857-02A6-8605-5B18-4FDFFAD24B8D}" name="Manning, Megan" initials="MM" userId="S::mrmanning2@wpi.edu::ebf076be-2dd2-4ed9-8978-99942c7b7e13" providerId="AD"/>
  <p188:author id="{9FA2F46E-2EBB-5678-DAC4-D4A93B35432F}" name="Rueda, Cody" initials="RC" userId="S::crueda@wpi.edu::3311ae09-0752-45c2-8d43-2219295d5574" providerId="AD"/>
  <p188:author id="{E35A6F81-A0C3-FD5F-F925-2DA961640E1E}" name="Labik, Ava" initials="LA" userId="S::amlabik@wpi.edu::419887b7-9c2b-4c69-9279-3aeebc21e0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2020"/>
    <a:srgbClr val="B21212"/>
    <a:srgbClr val="8C0E0E"/>
    <a:srgbClr val="8F0F0F"/>
    <a:srgbClr val="ED5959"/>
    <a:srgbClr val="EA3A3A"/>
    <a:srgbClr val="D41616"/>
    <a:srgbClr val="AF3F3F"/>
    <a:srgbClr val="C25656"/>
    <a:srgbClr val="D07E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BDEACE-2A04-A794-6590-3E2C0E86B2BE}" v="168" dt="2024-04-23T08:34:21.933"/>
    <p1510:client id="{2BCF7022-01E0-D921-1266-B50E7B85B008}" v="147" dt="2024-04-23T08:21:15.540"/>
    <p1510:client id="{6003AEA1-8694-2FF7-8583-EAD61F1E55AA}" v="311" dt="2024-04-23T08:14:29.714"/>
    <p1510:client id="{6A2A68CE-5C4B-6FCD-00A4-47676F7D37EF}" v="147" dt="2024-04-23T09:04:40.596"/>
    <p1510:client id="{76BF1AB1-35C5-6DA1-D9DD-035AFABEDB8E}" v="2" dt="2024-04-22T17:45:30.150"/>
    <p1510:client id="{7CFFCD5D-D577-6C9D-320C-31C7F9BBF413}" v="8" dt="2024-04-23T08:53:31.110"/>
    <p1510:client id="{7F93C23E-F043-4BDA-B363-927CFFB441E6}" v="438" vWet="546" dt="2024-04-23T07:45:44.080"/>
    <p1510:client id="{84FE07FD-B0ED-9199-7A41-27E97F7C557A}" v="1" dt="2024-04-23T09:06:50.913"/>
    <p1510:client id="{9063E6CB-AB82-3B9D-7052-BFC77F506D85}" v="10" vWet="39" dt="2024-04-23T09:14:09.712"/>
    <p1510:client id="{99E563DA-1CE4-7AD2-CC1D-D90B0E8BFFB5}" v="43" dt="2024-04-23T08:00:59.425"/>
    <p1510:client id="{A405166F-9534-4DEF-A2A9-2073DCB6D5A6}" v="2270" dt="2024-04-23T09:16:01.404"/>
    <p1510:client id="{AACCB6F4-B66E-5719-E8E6-18A78CEBD397}" v="163" dt="2024-04-23T09:05:00.100"/>
    <p1510:client id="{D0CAB301-6460-4A84-648C-F55D40B53FAD}" v="63" dt="2024-04-23T08:24:35.450"/>
    <p1510:client id="{E237A5F6-3C01-CB18-FEE8-694A62A0F31C}" v="21" dt="2024-04-23T08:29:53.202"/>
    <p1510:client id="{E49E6FDE-A611-AD9F-24F2-1A7CC49ECDC8}" v="35" dt="2024-04-23T07:21:06.170"/>
  </p1510:revLst>
</p1510:revInfo>
</file>

<file path=ppt/tableStyles.xml><?xml version="1.0" encoding="utf-8"?>
<a:tblStyleLst xmlns:a="http://schemas.openxmlformats.org/drawingml/2006/main" def="{35D7DD12-06DF-4727-9AAF-E950AD30FD16}">
  <a:tblStyle styleId="{35D7DD12-06DF-4727-9AAF-E950AD30FD1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eliek\Downloads\dashboard-export-08-06-am-2024-04-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8977cd174c8672f3/Documents/College%20at%20WPI%20(2021-2025)/WPI%20Junior%20Year%20(2023-2024)/ID2050/job%20in%20greec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liek\Downloads\dashboard-export-08-35-am-2024-04-19.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0584669445867183E-2"/>
          <c:y val="3.9174165409057715E-2"/>
          <c:w val="0.65818648030738203"/>
          <c:h val="0.92818069675006087"/>
        </c:manualLayout>
      </c:layout>
      <c:barChart>
        <c:barDir val="bar"/>
        <c:grouping val="clustered"/>
        <c:varyColors val="0"/>
        <c:ser>
          <c:idx val="0"/>
          <c:order val="0"/>
          <c:spPr>
            <a:solidFill>
              <a:srgbClr val="D60000"/>
            </a:solidFill>
            <a:ln>
              <a:solidFill>
                <a:schemeClr val="accent2">
                  <a:lumMod val="50000"/>
                </a:schemeClr>
              </a:solidFill>
            </a:ln>
            <a:effectLst/>
          </c:spPr>
          <c:invertIfNegative val="0"/>
          <c:dPt>
            <c:idx val="0"/>
            <c:invertIfNegative val="0"/>
            <c:bubble3D val="0"/>
            <c:spPr>
              <a:solidFill>
                <a:schemeClr val="accent1"/>
              </a:solidFill>
              <a:ln>
                <a:solidFill>
                  <a:schemeClr val="accent2">
                    <a:lumMod val="50000"/>
                  </a:schemeClr>
                </a:solidFill>
              </a:ln>
              <a:effectLst/>
            </c:spPr>
            <c:extLst>
              <c:ext xmlns:c16="http://schemas.microsoft.com/office/drawing/2014/chart" uri="{C3380CC4-5D6E-409C-BE32-E72D297353CC}">
                <c16:uniqueId val="{00000012-BC1C-4BE5-9061-C0B7CE533844}"/>
              </c:ext>
            </c:extLst>
          </c:dPt>
          <c:dPt>
            <c:idx val="1"/>
            <c:invertIfNegative val="0"/>
            <c:bubble3D val="0"/>
            <c:spPr>
              <a:solidFill>
                <a:srgbClr val="8F0F0F"/>
              </a:solidFill>
              <a:ln>
                <a:solidFill>
                  <a:schemeClr val="accent2">
                    <a:lumMod val="50000"/>
                  </a:schemeClr>
                </a:solidFill>
              </a:ln>
              <a:effectLst/>
            </c:spPr>
            <c:extLst>
              <c:ext xmlns:c16="http://schemas.microsoft.com/office/drawing/2014/chart" uri="{C3380CC4-5D6E-409C-BE32-E72D297353CC}">
                <c16:uniqueId val="{00000001-BC1C-4BE5-9061-C0B7CE533844}"/>
              </c:ext>
            </c:extLst>
          </c:dPt>
          <c:dPt>
            <c:idx val="2"/>
            <c:invertIfNegative val="0"/>
            <c:bubble3D val="0"/>
            <c:spPr>
              <a:solidFill>
                <a:srgbClr val="B21212"/>
              </a:solidFill>
              <a:ln>
                <a:solidFill>
                  <a:schemeClr val="accent2">
                    <a:lumMod val="50000"/>
                  </a:schemeClr>
                </a:solidFill>
              </a:ln>
              <a:effectLst/>
            </c:spPr>
            <c:extLst>
              <c:ext xmlns:c16="http://schemas.microsoft.com/office/drawing/2014/chart" uri="{C3380CC4-5D6E-409C-BE32-E72D297353CC}">
                <c16:uniqueId val="{00000003-BC1C-4BE5-9061-C0B7CE533844}"/>
              </c:ext>
            </c:extLst>
          </c:dPt>
          <c:dPt>
            <c:idx val="3"/>
            <c:invertIfNegative val="0"/>
            <c:bubble3D val="0"/>
            <c:spPr>
              <a:solidFill>
                <a:srgbClr val="D41616"/>
              </a:solidFill>
              <a:ln>
                <a:solidFill>
                  <a:schemeClr val="accent2">
                    <a:lumMod val="50000"/>
                  </a:schemeClr>
                </a:solidFill>
              </a:ln>
              <a:effectLst/>
            </c:spPr>
            <c:extLst>
              <c:ext xmlns:c16="http://schemas.microsoft.com/office/drawing/2014/chart" uri="{C3380CC4-5D6E-409C-BE32-E72D297353CC}">
                <c16:uniqueId val="{00000005-BC1C-4BE5-9061-C0B7CE533844}"/>
              </c:ext>
            </c:extLst>
          </c:dPt>
          <c:dPt>
            <c:idx val="4"/>
            <c:invertIfNegative val="0"/>
            <c:bubble3D val="0"/>
            <c:spPr>
              <a:solidFill>
                <a:srgbClr val="ED5959"/>
              </a:solidFill>
              <a:ln>
                <a:solidFill>
                  <a:schemeClr val="accent2">
                    <a:lumMod val="50000"/>
                  </a:schemeClr>
                </a:solidFill>
              </a:ln>
              <a:effectLst/>
            </c:spPr>
            <c:extLst>
              <c:ext xmlns:c16="http://schemas.microsoft.com/office/drawing/2014/chart" uri="{C3380CC4-5D6E-409C-BE32-E72D297353CC}">
                <c16:uniqueId val="{00000007-BC1C-4BE5-9061-C0B7CE533844}"/>
              </c:ext>
            </c:extLst>
          </c:dPt>
          <c:dPt>
            <c:idx val="5"/>
            <c:invertIfNegative val="0"/>
            <c:bubble3D val="0"/>
            <c:spPr>
              <a:solidFill>
                <a:schemeClr val="accent1"/>
              </a:solidFill>
              <a:ln>
                <a:solidFill>
                  <a:schemeClr val="accent2">
                    <a:lumMod val="50000"/>
                  </a:schemeClr>
                </a:solidFill>
              </a:ln>
              <a:effectLst/>
            </c:spPr>
            <c:extLst>
              <c:ext xmlns:c16="http://schemas.microsoft.com/office/drawing/2014/chart" uri="{C3380CC4-5D6E-409C-BE32-E72D297353CC}">
                <c16:uniqueId val="{00000011-BC1C-4BE5-9061-C0B7CE533844}"/>
              </c:ext>
            </c:extLst>
          </c:dPt>
          <c:dPt>
            <c:idx val="6"/>
            <c:invertIfNegative val="0"/>
            <c:bubble3D val="0"/>
            <c:spPr>
              <a:solidFill>
                <a:srgbClr val="8F0F0F"/>
              </a:solidFill>
              <a:ln>
                <a:solidFill>
                  <a:schemeClr val="accent2">
                    <a:lumMod val="50000"/>
                  </a:schemeClr>
                </a:solidFill>
              </a:ln>
              <a:effectLst/>
            </c:spPr>
            <c:extLst>
              <c:ext xmlns:c16="http://schemas.microsoft.com/office/drawing/2014/chart" uri="{C3380CC4-5D6E-409C-BE32-E72D297353CC}">
                <c16:uniqueId val="{00000009-BC1C-4BE5-9061-C0B7CE533844}"/>
              </c:ext>
            </c:extLst>
          </c:dPt>
          <c:dPt>
            <c:idx val="7"/>
            <c:invertIfNegative val="0"/>
            <c:bubble3D val="0"/>
            <c:spPr>
              <a:solidFill>
                <a:srgbClr val="B21212"/>
              </a:solidFill>
              <a:ln>
                <a:solidFill>
                  <a:schemeClr val="accent2">
                    <a:lumMod val="50000"/>
                  </a:schemeClr>
                </a:solidFill>
              </a:ln>
              <a:effectLst/>
            </c:spPr>
            <c:extLst>
              <c:ext xmlns:c16="http://schemas.microsoft.com/office/drawing/2014/chart" uri="{C3380CC4-5D6E-409C-BE32-E72D297353CC}">
                <c16:uniqueId val="{0000000B-BC1C-4BE5-9061-C0B7CE533844}"/>
              </c:ext>
            </c:extLst>
          </c:dPt>
          <c:dPt>
            <c:idx val="8"/>
            <c:invertIfNegative val="0"/>
            <c:bubble3D val="0"/>
            <c:spPr>
              <a:solidFill>
                <a:srgbClr val="D41616"/>
              </a:solidFill>
              <a:ln>
                <a:solidFill>
                  <a:schemeClr val="accent2">
                    <a:lumMod val="50000"/>
                  </a:schemeClr>
                </a:solidFill>
              </a:ln>
              <a:effectLst/>
            </c:spPr>
            <c:extLst>
              <c:ext xmlns:c16="http://schemas.microsoft.com/office/drawing/2014/chart" uri="{C3380CC4-5D6E-409C-BE32-E72D297353CC}">
                <c16:uniqueId val="{0000000D-BC1C-4BE5-9061-C0B7CE533844}"/>
              </c:ext>
            </c:extLst>
          </c:dPt>
          <c:dPt>
            <c:idx val="9"/>
            <c:invertIfNegative val="0"/>
            <c:bubble3D val="0"/>
            <c:spPr>
              <a:solidFill>
                <a:srgbClr val="ED5959"/>
              </a:solidFill>
              <a:ln>
                <a:solidFill>
                  <a:schemeClr val="accent2">
                    <a:lumMod val="50000"/>
                  </a:schemeClr>
                </a:solidFill>
              </a:ln>
              <a:effectLst/>
            </c:spPr>
            <c:extLst>
              <c:ext xmlns:c16="http://schemas.microsoft.com/office/drawing/2014/chart" uri="{C3380CC4-5D6E-409C-BE32-E72D297353CC}">
                <c16:uniqueId val="{0000000F-BC1C-4BE5-9061-C0B7CE533844}"/>
              </c:ext>
            </c:extLst>
          </c:dPt>
          <c:dLbls>
            <c:dLbl>
              <c:idx val="0"/>
              <c:tx>
                <c:rich>
                  <a:bodyPr/>
                  <a:lstStyle/>
                  <a:p>
                    <a:fld id="{E2EE8266-60BF-4329-B30C-6CC8089FDF6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BC1C-4BE5-9061-C0B7CE533844}"/>
                </c:ext>
              </c:extLst>
            </c:dLbl>
            <c:dLbl>
              <c:idx val="1"/>
              <c:tx>
                <c:rich>
                  <a:bodyPr/>
                  <a:lstStyle/>
                  <a:p>
                    <a:fld id="{10A853AD-2E0C-4DA9-AEB5-1E31367A212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C1C-4BE5-9061-C0B7CE533844}"/>
                </c:ext>
              </c:extLst>
            </c:dLbl>
            <c:dLbl>
              <c:idx val="2"/>
              <c:tx>
                <c:rich>
                  <a:bodyPr/>
                  <a:lstStyle/>
                  <a:p>
                    <a:r>
                      <a:rPr lang="en-US"/>
                      <a:t>11%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C1C-4BE5-9061-C0B7CE533844}"/>
                </c:ext>
              </c:extLst>
            </c:dLbl>
            <c:dLbl>
              <c:idx val="3"/>
              <c:tx>
                <c:rich>
                  <a:bodyPr/>
                  <a:lstStyle/>
                  <a:p>
                    <a:fld id="{71702BE0-8A40-49DD-A6C3-084F4FAF9CA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C1C-4BE5-9061-C0B7CE533844}"/>
                </c:ext>
              </c:extLst>
            </c:dLbl>
            <c:dLbl>
              <c:idx val="4"/>
              <c:tx>
                <c:rich>
                  <a:bodyPr/>
                  <a:lstStyle/>
                  <a:p>
                    <a:fld id="{F2BC0AC6-C670-4ADB-88A2-0838B6F2AEBD}"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C1C-4BE5-9061-C0B7CE533844}"/>
                </c:ext>
              </c:extLst>
            </c:dLbl>
            <c:dLbl>
              <c:idx val="5"/>
              <c:tx>
                <c:rich>
                  <a:bodyPr/>
                  <a:lstStyle/>
                  <a:p>
                    <a:fld id="{62F82A11-76DF-4290-A2F0-63A98B27C21E}"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BC1C-4BE5-9061-C0B7CE533844}"/>
                </c:ext>
              </c:extLst>
            </c:dLbl>
            <c:dLbl>
              <c:idx val="6"/>
              <c:tx>
                <c:rich>
                  <a:bodyPr/>
                  <a:lstStyle/>
                  <a:p>
                    <a:r>
                      <a:rPr lang="en-US"/>
                      <a:t>36%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C1C-4BE5-9061-C0B7CE533844}"/>
                </c:ext>
              </c:extLst>
            </c:dLbl>
            <c:dLbl>
              <c:idx val="7"/>
              <c:tx>
                <c:rich>
                  <a:bodyPr/>
                  <a:lstStyle/>
                  <a:p>
                    <a:r>
                      <a:rPr lang="en-US"/>
                      <a:t>15%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C1C-4BE5-9061-C0B7CE533844}"/>
                </c:ext>
              </c:extLst>
            </c:dLbl>
            <c:dLbl>
              <c:idx val="8"/>
              <c:tx>
                <c:rich>
                  <a:bodyPr/>
                  <a:lstStyle/>
                  <a:p>
                    <a:fld id="{7048ABBB-0443-40ED-A9EB-4A1AEAB1A4BA}"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C1C-4BE5-9061-C0B7CE533844}"/>
                </c:ext>
              </c:extLst>
            </c:dLbl>
            <c:dLbl>
              <c:idx val="9"/>
              <c:tx>
                <c:rich>
                  <a:bodyPr/>
                  <a:lstStyle/>
                  <a:p>
                    <a:fld id="{9A92932C-4408-4C03-8F91-AC3294DDC8C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BC1C-4BE5-9061-C0B7CE53384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Export!$B$7:$B$16</c:f>
              <c:strCache>
                <c:ptCount val="10"/>
                <c:pt idx="0">
                  <c:v>Extremely dissatisfied</c:v>
                </c:pt>
                <c:pt idx="1">
                  <c:v>Somewhat dissatisfied</c:v>
                </c:pt>
                <c:pt idx="2">
                  <c:v>Neither satisfied nor dissatisfied</c:v>
                </c:pt>
                <c:pt idx="3">
                  <c:v>Somewhat satisfied</c:v>
                </c:pt>
                <c:pt idx="4">
                  <c:v>Extremely satisfied</c:v>
                </c:pt>
                <c:pt idx="5">
                  <c:v>Extremely dissatisfied</c:v>
                </c:pt>
                <c:pt idx="6">
                  <c:v>Somewhat dissatisfied</c:v>
                </c:pt>
                <c:pt idx="7">
                  <c:v>Neither satisfied nor dissatisfied</c:v>
                </c:pt>
                <c:pt idx="8">
                  <c:v>Somewhat satisfied</c:v>
                </c:pt>
                <c:pt idx="9">
                  <c:v>Extremely satisfied</c:v>
                </c:pt>
              </c:strCache>
              <c:extLst/>
            </c:strRef>
          </c:cat>
          <c:val>
            <c:numRef>
              <c:f>Export!$D$7:$D$16</c:f>
              <c:numCache>
                <c:formatCode>0</c:formatCode>
                <c:ptCount val="10"/>
                <c:pt idx="0">
                  <c:v>41.379310344827587</c:v>
                </c:pt>
                <c:pt idx="1">
                  <c:v>42.241379310344826</c:v>
                </c:pt>
                <c:pt idx="2">
                  <c:v>10.344827586206897</c:v>
                </c:pt>
                <c:pt idx="3">
                  <c:v>5.1724137931034484</c:v>
                </c:pt>
                <c:pt idx="4">
                  <c:v>0.86206896551724133</c:v>
                </c:pt>
                <c:pt idx="5">
                  <c:v>40.517241379310342</c:v>
                </c:pt>
                <c:pt idx="6">
                  <c:v>36.206896551724135</c:v>
                </c:pt>
                <c:pt idx="7">
                  <c:v>15.517241379310345</c:v>
                </c:pt>
                <c:pt idx="8">
                  <c:v>6.0344827586206895</c:v>
                </c:pt>
                <c:pt idx="9">
                  <c:v>1.7241379310344827</c:v>
                </c:pt>
              </c:numCache>
            </c:numRef>
          </c:val>
          <c:extLst>
            <c:ext xmlns:c16="http://schemas.microsoft.com/office/drawing/2014/chart" uri="{C3380CC4-5D6E-409C-BE32-E72D297353CC}">
              <c16:uniqueId val="{00000010-BC1C-4BE5-9061-C0B7CE533844}"/>
            </c:ext>
          </c:extLst>
        </c:ser>
        <c:dLbls>
          <c:dLblPos val="inEnd"/>
          <c:showLegendKey val="0"/>
          <c:showVal val="1"/>
          <c:showCatName val="0"/>
          <c:showSerName val="0"/>
          <c:showPercent val="0"/>
          <c:showBubbleSize val="0"/>
        </c:dLbls>
        <c:gapWidth val="0"/>
        <c:overlap val="6"/>
        <c:axId val="1018161535"/>
        <c:axId val="1018162015"/>
      </c:barChart>
      <c:catAx>
        <c:axId val="1018161535"/>
        <c:scaling>
          <c:orientation val="minMax"/>
        </c:scaling>
        <c:delete val="1"/>
        <c:axPos val="l"/>
        <c:numFmt formatCode="General" sourceLinked="1"/>
        <c:majorTickMark val="none"/>
        <c:minorTickMark val="none"/>
        <c:tickLblPos val="nextTo"/>
        <c:crossAx val="1018162015"/>
        <c:crosses val="autoZero"/>
        <c:auto val="1"/>
        <c:lblAlgn val="ctr"/>
        <c:lblOffset val="100"/>
        <c:noMultiLvlLbl val="0"/>
      </c:catAx>
      <c:valAx>
        <c:axId val="1018162015"/>
        <c:scaling>
          <c:orientation val="minMax"/>
        </c:scaling>
        <c:delete val="1"/>
        <c:axPos val="b"/>
        <c:majorGridlines>
          <c:spPr>
            <a:ln w="9525" cap="flat" cmpd="sng" algn="ctr">
              <a:noFill/>
              <a:round/>
            </a:ln>
            <a:effectLst/>
          </c:spPr>
        </c:majorGridlines>
        <c:numFmt formatCode="0" sourceLinked="1"/>
        <c:majorTickMark val="none"/>
        <c:minorTickMark val="none"/>
        <c:tickLblPos val="nextTo"/>
        <c:crossAx val="101816153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000" b="1" i="0" u="none" strike="noStrike" kern="1200" cap="none" spc="0" normalizeH="0" baseline="0">
                <a:solidFill>
                  <a:sysClr val="windowText" lastClr="000000"/>
                </a:solidFill>
                <a:latin typeface="Verdana" panose="020B0604030504040204" pitchFamily="34" charset="0"/>
                <a:ea typeface="Verdana" panose="020B0604030504040204" pitchFamily="34" charset="0"/>
                <a:cs typeface="+mj-cs"/>
              </a:defRPr>
            </a:pPr>
            <a:r>
              <a:rPr lang="en-US" sz="2800" b="1">
                <a:solidFill>
                  <a:sysClr val="windowText" lastClr="000000"/>
                </a:solidFill>
                <a:latin typeface="Montserrat" panose="00000500000000000000" pitchFamily="2" charset="0"/>
                <a:ea typeface="Verdana" panose="020B0604030504040204" pitchFamily="34" charset="0"/>
              </a:rPr>
              <a:t>How</a:t>
            </a:r>
            <a:r>
              <a:rPr lang="en-US" sz="2800" b="1" baseline="0">
                <a:solidFill>
                  <a:sysClr val="windowText" lastClr="000000"/>
                </a:solidFill>
                <a:latin typeface="Montserrat" panose="00000500000000000000" pitchFamily="2" charset="0"/>
                <a:ea typeface="Verdana" panose="020B0604030504040204" pitchFamily="34" charset="0"/>
              </a:rPr>
              <a:t> difficult is it to find a job in Greece? </a:t>
            </a:r>
            <a:endParaRPr lang="en-US" sz="2000" b="1">
              <a:solidFill>
                <a:sysClr val="windowText" lastClr="000000"/>
              </a:solidFill>
              <a:latin typeface="Montserrat" panose="00000500000000000000" pitchFamily="2" charset="0"/>
              <a:ea typeface="Verdana" panose="020B0604030504040204" pitchFamily="34" charset="0"/>
            </a:endParaRPr>
          </a:p>
        </c:rich>
      </c:tx>
      <c:layout>
        <c:manualLayout>
          <c:xMode val="edge"/>
          <c:yMode val="edge"/>
          <c:x val="0.13568822812070261"/>
          <c:y val="0.70908306635348006"/>
        </c:manualLayout>
      </c:layout>
      <c:overlay val="0"/>
      <c:spPr>
        <a:noFill/>
        <a:ln>
          <a:noFill/>
        </a:ln>
        <a:effectLst/>
      </c:spPr>
      <c:txPr>
        <a:bodyPr rot="0" spcFirstLastPara="1" vertOverflow="ellipsis" vert="horz" wrap="square" anchor="ctr" anchorCtr="1"/>
        <a:lstStyle/>
        <a:p>
          <a:pPr>
            <a:defRPr sz="2000" b="1" i="0" u="none" strike="noStrike" kern="1200" cap="none" spc="0" normalizeH="0" baseline="0">
              <a:solidFill>
                <a:sysClr val="windowText" lastClr="000000"/>
              </a:solidFill>
              <a:latin typeface="Verdana" panose="020B0604030504040204" pitchFamily="34" charset="0"/>
              <a:ea typeface="Verdana" panose="020B0604030504040204" pitchFamily="34" charset="0"/>
              <a:cs typeface="+mj-cs"/>
            </a:defRPr>
          </a:pPr>
          <a:endParaRPr lang="en-US"/>
        </a:p>
      </c:txPr>
    </c:title>
    <c:autoTitleDeleted val="0"/>
    <c:plotArea>
      <c:layout>
        <c:manualLayout>
          <c:layoutTarget val="inner"/>
          <c:xMode val="edge"/>
          <c:yMode val="edge"/>
          <c:x val="6.2215926624327171E-2"/>
          <c:y val="0.26222382024119317"/>
          <c:w val="0.91940128116604691"/>
          <c:h val="0.50255794087059869"/>
        </c:manualLayout>
      </c:layout>
      <c:barChart>
        <c:barDir val="bar"/>
        <c:grouping val="stacked"/>
        <c:varyColors val="0"/>
        <c:ser>
          <c:idx val="0"/>
          <c:order val="0"/>
          <c:tx>
            <c:strRef>
              <c:f>'[job in greece.xlsx]Export'!$A$4</c:f>
              <c:strCache>
                <c:ptCount val="1"/>
                <c:pt idx="0">
                  <c:v>Very Difficult</c:v>
                </c:pt>
              </c:strCache>
            </c:strRef>
          </c:tx>
          <c:spPr>
            <a:solidFill>
              <a:srgbClr val="AF3F3F"/>
            </a:solidFill>
            <a:ln w="19050">
              <a:solidFill>
                <a:schemeClr val="accent5"/>
              </a:solidFill>
            </a:ln>
            <a:effectLst/>
          </c:spPr>
          <c:invertIfNegative val="0"/>
          <c:dLbls>
            <c:dLbl>
              <c:idx val="0"/>
              <c:tx>
                <c:rich>
                  <a:bodyPr/>
                  <a:lstStyle/>
                  <a:p>
                    <a:r>
                      <a:rPr lang="en-US"/>
                      <a:t>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1C3-402A-AA0D-99206144133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ontserrat" panose="00000500000000000000" pitchFamily="2"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'[job in greece.xlsx]Export'!$B$3</c:f>
              <c:strCache>
                <c:ptCount val="1"/>
                <c:pt idx="0">
                  <c:v>Count</c:v>
                </c:pt>
              </c:strCache>
            </c:strRef>
          </c:cat>
          <c:val>
            <c:numRef>
              <c:f>'[job in greece.xlsx]Export'!$B$4</c:f>
              <c:numCache>
                <c:formatCode>General</c:formatCode>
                <c:ptCount val="1"/>
                <c:pt idx="0">
                  <c:v>14</c:v>
                </c:pt>
              </c:numCache>
            </c:numRef>
          </c:val>
          <c:extLst>
            <c:ext xmlns:c16="http://schemas.microsoft.com/office/drawing/2014/chart" uri="{C3380CC4-5D6E-409C-BE32-E72D297353CC}">
              <c16:uniqueId val="{00000001-B1C3-402A-AA0D-992061441335}"/>
            </c:ext>
          </c:extLst>
        </c:ser>
        <c:ser>
          <c:idx val="1"/>
          <c:order val="1"/>
          <c:tx>
            <c:strRef>
              <c:f>'[job in greece.xlsx]Export'!$A$5</c:f>
              <c:strCache>
                <c:ptCount val="1"/>
                <c:pt idx="0">
                  <c:v>Somewhat Difficult</c:v>
                </c:pt>
              </c:strCache>
            </c:strRef>
          </c:tx>
          <c:spPr>
            <a:solidFill>
              <a:srgbClr val="C25656"/>
            </a:solidFill>
            <a:ln w="19050">
              <a:solidFill>
                <a:schemeClr val="accent5"/>
              </a:solidFill>
            </a:ln>
            <a:effectLst/>
          </c:spPr>
          <c:invertIfNegative val="0"/>
          <c:dLbls>
            <c:dLbl>
              <c:idx val="0"/>
              <c:tx>
                <c:rich>
                  <a:bodyPr/>
                  <a:lstStyle/>
                  <a:p>
                    <a:r>
                      <a:rPr lang="en-US"/>
                      <a:t>47%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1C3-402A-AA0D-99206144133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ontserrat" panose="00000500000000000000" pitchFamily="2"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'[job in greece.xlsx]Export'!$B$3</c:f>
              <c:strCache>
                <c:ptCount val="1"/>
                <c:pt idx="0">
                  <c:v>Count</c:v>
                </c:pt>
              </c:strCache>
            </c:strRef>
          </c:cat>
          <c:val>
            <c:numRef>
              <c:f>'[job in greece.xlsx]Export'!$B$5</c:f>
              <c:numCache>
                <c:formatCode>General</c:formatCode>
                <c:ptCount val="1"/>
                <c:pt idx="0">
                  <c:v>54</c:v>
                </c:pt>
              </c:numCache>
            </c:numRef>
          </c:val>
          <c:extLst>
            <c:ext xmlns:c16="http://schemas.microsoft.com/office/drawing/2014/chart" uri="{C3380CC4-5D6E-409C-BE32-E72D297353CC}">
              <c16:uniqueId val="{00000003-B1C3-402A-AA0D-992061441335}"/>
            </c:ext>
          </c:extLst>
        </c:ser>
        <c:ser>
          <c:idx val="2"/>
          <c:order val="2"/>
          <c:tx>
            <c:strRef>
              <c:f>'[job in greece.xlsx]Export'!$A$6</c:f>
              <c:strCache>
                <c:ptCount val="1"/>
                <c:pt idx="0">
                  <c:v>Neither Difficult or Easy</c:v>
                </c:pt>
              </c:strCache>
            </c:strRef>
          </c:tx>
          <c:spPr>
            <a:solidFill>
              <a:srgbClr val="C86A6A"/>
            </a:solidFill>
            <a:ln w="19050">
              <a:solidFill>
                <a:schemeClr val="accent5"/>
              </a:solidFill>
            </a:ln>
            <a:effectLst/>
          </c:spPr>
          <c:invertIfNegative val="0"/>
          <c:dLbls>
            <c:dLbl>
              <c:idx val="0"/>
              <c:tx>
                <c:rich>
                  <a:bodyPr/>
                  <a:lstStyle/>
                  <a:p>
                    <a:r>
                      <a:rPr lang="en-US"/>
                      <a:t>34%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1C3-402A-AA0D-99206144133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ontserrat" panose="00000500000000000000" pitchFamily="2"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'[job in greece.xlsx]Export'!$B$3</c:f>
              <c:strCache>
                <c:ptCount val="1"/>
                <c:pt idx="0">
                  <c:v>Count</c:v>
                </c:pt>
              </c:strCache>
            </c:strRef>
          </c:cat>
          <c:val>
            <c:numRef>
              <c:f>'[job in greece.xlsx]Export'!$B$6</c:f>
              <c:numCache>
                <c:formatCode>General</c:formatCode>
                <c:ptCount val="1"/>
                <c:pt idx="0">
                  <c:v>39</c:v>
                </c:pt>
              </c:numCache>
            </c:numRef>
          </c:val>
          <c:extLst>
            <c:ext xmlns:c16="http://schemas.microsoft.com/office/drawing/2014/chart" uri="{C3380CC4-5D6E-409C-BE32-E72D297353CC}">
              <c16:uniqueId val="{00000005-B1C3-402A-AA0D-992061441335}"/>
            </c:ext>
          </c:extLst>
        </c:ser>
        <c:ser>
          <c:idx val="3"/>
          <c:order val="3"/>
          <c:tx>
            <c:strRef>
              <c:f>'[job in greece.xlsx]Export'!$A$7</c:f>
              <c:strCache>
                <c:ptCount val="1"/>
                <c:pt idx="0">
                  <c:v>Somewhat Easy</c:v>
                </c:pt>
              </c:strCache>
            </c:strRef>
          </c:tx>
          <c:spPr>
            <a:solidFill>
              <a:schemeClr val="accent3">
                <a:tint val="77000"/>
              </a:schemeClr>
            </a:solidFill>
            <a:ln w="19050">
              <a:solidFill>
                <a:schemeClr val="accent5"/>
              </a:solidFill>
            </a:ln>
            <a:effectLst/>
          </c:spPr>
          <c:invertIfNegative val="0"/>
          <c:dLbls>
            <c:dLbl>
              <c:idx val="0"/>
              <c:layout>
                <c:manualLayout>
                  <c:x val="0"/>
                  <c:y val="0"/>
                </c:manualLayout>
              </c:layout>
              <c:tx>
                <c:rich>
                  <a:bodyPr/>
                  <a:lstStyle/>
                  <a:p>
                    <a:r>
                      <a:rPr lang="en-US" sz="1800">
                        <a:latin typeface="Montserrat" panose="00000500000000000000" pitchFamily="2" charset="0"/>
                      </a:rPr>
                      <a:t>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1C3-402A-AA0D-992061441335}"/>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ontserrat" panose="00000500000000000000" pitchFamily="2"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'[job in greece.xlsx]Export'!$B$3</c:f>
              <c:strCache>
                <c:ptCount val="1"/>
                <c:pt idx="0">
                  <c:v>Count</c:v>
                </c:pt>
              </c:strCache>
            </c:strRef>
          </c:cat>
          <c:val>
            <c:numRef>
              <c:f>'[job in greece.xlsx]Export'!$B$7</c:f>
              <c:numCache>
                <c:formatCode>General</c:formatCode>
                <c:ptCount val="1"/>
                <c:pt idx="0">
                  <c:v>6</c:v>
                </c:pt>
              </c:numCache>
            </c:numRef>
          </c:val>
          <c:extLst>
            <c:ext xmlns:c16="http://schemas.microsoft.com/office/drawing/2014/chart" uri="{C3380CC4-5D6E-409C-BE32-E72D297353CC}">
              <c16:uniqueId val="{00000007-B1C3-402A-AA0D-992061441335}"/>
            </c:ext>
          </c:extLst>
        </c:ser>
        <c:ser>
          <c:idx val="4"/>
          <c:order val="4"/>
          <c:tx>
            <c:strRef>
              <c:f>'[job in greece.xlsx]Export'!$A$8</c:f>
              <c:strCache>
                <c:ptCount val="1"/>
                <c:pt idx="0">
                  <c:v>Very Easy</c:v>
                </c:pt>
              </c:strCache>
            </c:strRef>
          </c:tx>
          <c:spPr>
            <a:solidFill>
              <a:schemeClr val="accent3">
                <a:tint val="54000"/>
              </a:schemeClr>
            </a:solidFill>
            <a:ln w="19050">
              <a:solidFill>
                <a:schemeClr val="accent5"/>
              </a:solidFill>
            </a:ln>
            <a:effectLst/>
          </c:spPr>
          <c:invertIfNegative val="0"/>
          <c:dLbls>
            <c:dLbl>
              <c:idx val="0"/>
              <c:layout>
                <c:manualLayout>
                  <c:x val="1.1205045745936298E-4"/>
                  <c:y val="-0.26138341338299087"/>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ontserrat" panose="00000500000000000000" pitchFamily="2" charset="0"/>
                        <a:ea typeface="Verdana" panose="020B0604030504040204" pitchFamily="34" charset="0"/>
                        <a:cs typeface="+mn-cs"/>
                      </a:defRPr>
                    </a:pPr>
                    <a:r>
                      <a:rPr lang="en-US" sz="1600">
                        <a:solidFill>
                          <a:sysClr val="windowText" lastClr="000000"/>
                        </a:solidFill>
                      </a:rPr>
                      <a:t>2%</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ontserrat" panose="00000500000000000000" pitchFamily="2" charset="0"/>
                      <a:ea typeface="Verdana" panose="020B0604030504040204" pitchFamily="34" charset="0"/>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B1C3-402A-AA0D-99206144133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ontserrat" panose="00000500000000000000" pitchFamily="2" charset="0"/>
                    <a:ea typeface="Verdana" panose="020B0604030504040204" pitchFamily="34"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'[job in greece.xlsx]Export'!$B$3</c:f>
              <c:strCache>
                <c:ptCount val="1"/>
                <c:pt idx="0">
                  <c:v>Count</c:v>
                </c:pt>
              </c:strCache>
            </c:strRef>
          </c:cat>
          <c:val>
            <c:numRef>
              <c:f>'[job in greece.xlsx]Export'!$B$8</c:f>
              <c:numCache>
                <c:formatCode>General</c:formatCode>
                <c:ptCount val="1"/>
                <c:pt idx="0">
                  <c:v>2</c:v>
                </c:pt>
              </c:numCache>
            </c:numRef>
          </c:val>
          <c:extLst>
            <c:ext xmlns:c16="http://schemas.microsoft.com/office/drawing/2014/chart" uri="{C3380CC4-5D6E-409C-BE32-E72D297353CC}">
              <c16:uniqueId val="{00000009-B1C3-402A-AA0D-992061441335}"/>
            </c:ext>
          </c:extLst>
        </c:ser>
        <c:dLbls>
          <c:showLegendKey val="0"/>
          <c:showVal val="1"/>
          <c:showCatName val="0"/>
          <c:showSerName val="0"/>
          <c:showPercent val="0"/>
          <c:showBubbleSize val="0"/>
        </c:dLbls>
        <c:gapWidth val="75"/>
        <c:overlap val="100"/>
        <c:axId val="1173753984"/>
        <c:axId val="931927456"/>
      </c:barChart>
      <c:catAx>
        <c:axId val="1173753984"/>
        <c:scaling>
          <c:orientation val="minMax"/>
        </c:scaling>
        <c:delete val="1"/>
        <c:axPos val="l"/>
        <c:numFmt formatCode="General" sourceLinked="1"/>
        <c:majorTickMark val="none"/>
        <c:minorTickMark val="none"/>
        <c:tickLblPos val="nextTo"/>
        <c:crossAx val="931927456"/>
        <c:crosses val="autoZero"/>
        <c:auto val="1"/>
        <c:lblAlgn val="ctr"/>
        <c:lblOffset val="100"/>
        <c:noMultiLvlLbl val="0"/>
      </c:catAx>
      <c:valAx>
        <c:axId val="931927456"/>
        <c:scaling>
          <c:orientation val="minMax"/>
          <c:max val="120"/>
        </c:scaling>
        <c:delete val="1"/>
        <c:axPos val="b"/>
        <c:numFmt formatCode="General" sourceLinked="1"/>
        <c:majorTickMark val="none"/>
        <c:minorTickMark val="none"/>
        <c:tickLblPos val="nextTo"/>
        <c:crossAx val="1173753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3.0555555555555555E-2"/>
          <c:y val="0.47768518518518527"/>
          <c:w val="0.95277777777777772"/>
          <c:h val="0.47138888888888891"/>
        </c:manualLayout>
      </c:layout>
      <c:barChart>
        <c:barDir val="bar"/>
        <c:grouping val="stacked"/>
        <c:varyColors val="0"/>
        <c:ser>
          <c:idx val="0"/>
          <c:order val="0"/>
          <c:tx>
            <c:strRef>
              <c:f>Export!$A$1</c:f>
              <c:strCache>
                <c:ptCount val="1"/>
                <c:pt idx="0">
                  <c:v>Q10 - Approximately how many young people  (age 18-29) do you know that have moved away from Greece?</c:v>
                </c:pt>
              </c:strCache>
            </c:strRef>
          </c:tx>
          <c:spPr>
            <a:solidFill>
              <a:schemeClr val="accent3">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Export!$C$1</c:f>
              <c:numCache>
                <c:formatCode>0</c:formatCode>
                <c:ptCount val="1"/>
              </c:numCache>
            </c:numRef>
          </c:val>
          <c:extLst>
            <c:ext xmlns:c16="http://schemas.microsoft.com/office/drawing/2014/chart" uri="{C3380CC4-5D6E-409C-BE32-E72D297353CC}">
              <c16:uniqueId val="{00000000-E153-42F1-AF8A-F130EAE3BF91}"/>
            </c:ext>
          </c:extLst>
        </c:ser>
        <c:ser>
          <c:idx val="1"/>
          <c:order val="1"/>
          <c:tx>
            <c:strRef>
              <c:f>Export!$A$2</c:f>
              <c:strCache>
                <c:ptCount val="1"/>
                <c:pt idx="0">
                  <c:v>0</c:v>
                </c:pt>
              </c:strCache>
            </c:strRef>
          </c:tx>
          <c:spPr>
            <a:solidFill>
              <a:srgbClr val="E82020"/>
            </a:solidFill>
            <a:ln w="19050">
              <a:solidFill>
                <a:schemeClr val="accent1"/>
              </a:solidFill>
            </a:ln>
            <a:effectLst/>
          </c:spPr>
          <c:invertIfNegative val="0"/>
          <c:dLbls>
            <c:dLbl>
              <c:idx val="0"/>
              <c:layout>
                <c:manualLayout>
                  <c:x val="-3.1828336020049982E-18"/>
                  <c:y val="-0.16666666666666674"/>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ontserrat" panose="00000500000000000000" pitchFamily="2" charset="0"/>
                        <a:ea typeface="+mn-ea"/>
                        <a:cs typeface="+mn-cs"/>
                      </a:defRPr>
                    </a:pPr>
                    <a:fld id="{47FA1222-FEF1-4CE2-9A46-F0D416529B40}" type="VALUE">
                      <a:rPr lang="en-US" sz="1200" b="1" smtClean="0">
                        <a:latin typeface="Montserrat" panose="00000500000000000000" pitchFamily="2" charset="0"/>
                      </a:rPr>
                      <a:pPr>
                        <a:defRPr sz="1200" b="1">
                          <a:latin typeface="Montserrat" panose="00000500000000000000" pitchFamily="2" charset="0"/>
                        </a:defRPr>
                      </a:pPr>
                      <a:t>[VALUE]</a:t>
                    </a:fld>
                    <a:r>
                      <a:rPr lang="en-US" sz="1200" b="1">
                        <a:latin typeface="Montserrat" panose="00000500000000000000" pitchFamily="2" charset="0"/>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153-42F1-AF8A-F130EAE3BF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Export!$C$2</c:f>
              <c:numCache>
                <c:formatCode>0</c:formatCode>
                <c:ptCount val="1"/>
                <c:pt idx="0">
                  <c:v>1.7543859649122806</c:v>
                </c:pt>
              </c:numCache>
            </c:numRef>
          </c:val>
          <c:extLst>
            <c:ext xmlns:c16="http://schemas.microsoft.com/office/drawing/2014/chart" uri="{C3380CC4-5D6E-409C-BE32-E72D297353CC}">
              <c16:uniqueId val="{00000001-E153-42F1-AF8A-F130EAE3BF91}"/>
            </c:ext>
          </c:extLst>
        </c:ser>
        <c:ser>
          <c:idx val="2"/>
          <c:order val="2"/>
          <c:tx>
            <c:strRef>
              <c:f>Export!$A$3</c:f>
              <c:strCache>
                <c:ptCount val="1"/>
                <c:pt idx="0">
                  <c:v>1-5</c:v>
                </c:pt>
              </c:strCache>
            </c:strRef>
          </c:tx>
          <c:spPr>
            <a:solidFill>
              <a:srgbClr val="B21212"/>
            </a:solidFill>
            <a:ln w="19050">
              <a:solidFill>
                <a:schemeClr val="accent1"/>
              </a:solidFill>
            </a:ln>
            <a:effectLst/>
          </c:spPr>
          <c:invertIfNegative val="0"/>
          <c:dLbls>
            <c:dLbl>
              <c:idx val="0"/>
              <c:tx>
                <c:rich>
                  <a:bodyPr/>
                  <a:lstStyle/>
                  <a:p>
                    <a:fld id="{A1068912-3C32-4F15-9E2B-6AEB75F3C033}"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153-42F1-AF8A-F130EAE3BF9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Export!$C$3</c:f>
              <c:numCache>
                <c:formatCode>0</c:formatCode>
                <c:ptCount val="1"/>
                <c:pt idx="0">
                  <c:v>49.122807017543856</c:v>
                </c:pt>
              </c:numCache>
            </c:numRef>
          </c:val>
          <c:extLst>
            <c:ext xmlns:c16="http://schemas.microsoft.com/office/drawing/2014/chart" uri="{C3380CC4-5D6E-409C-BE32-E72D297353CC}">
              <c16:uniqueId val="{00000002-E153-42F1-AF8A-F130EAE3BF91}"/>
            </c:ext>
          </c:extLst>
        </c:ser>
        <c:ser>
          <c:idx val="3"/>
          <c:order val="3"/>
          <c:tx>
            <c:strRef>
              <c:f>Export!$A$4</c:f>
              <c:strCache>
                <c:ptCount val="1"/>
                <c:pt idx="0">
                  <c:v>5-10</c:v>
                </c:pt>
              </c:strCache>
            </c:strRef>
          </c:tx>
          <c:spPr>
            <a:solidFill>
              <a:srgbClr val="8C0E0E"/>
            </a:solidFill>
            <a:ln w="19050">
              <a:solidFill>
                <a:schemeClr val="accent1"/>
              </a:solidFill>
            </a:ln>
            <a:effectLst/>
          </c:spPr>
          <c:invertIfNegative val="0"/>
          <c:dLbls>
            <c:dLbl>
              <c:idx val="0"/>
              <c:tx>
                <c:rich>
                  <a:bodyPr/>
                  <a:lstStyle/>
                  <a:p>
                    <a:r>
                      <a:rPr lang="en-US"/>
                      <a:t>27%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153-42F1-AF8A-F130EAE3BF9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Export!$C$4</c:f>
              <c:numCache>
                <c:formatCode>0</c:formatCode>
                <c:ptCount val="1"/>
                <c:pt idx="0">
                  <c:v>27.192982456140353</c:v>
                </c:pt>
              </c:numCache>
            </c:numRef>
          </c:val>
          <c:extLst>
            <c:ext xmlns:c16="http://schemas.microsoft.com/office/drawing/2014/chart" uri="{C3380CC4-5D6E-409C-BE32-E72D297353CC}">
              <c16:uniqueId val="{00000003-E153-42F1-AF8A-F130EAE3BF91}"/>
            </c:ext>
          </c:extLst>
        </c:ser>
        <c:ser>
          <c:idx val="4"/>
          <c:order val="4"/>
          <c:tx>
            <c:strRef>
              <c:f>Export!$A$5</c:f>
              <c:strCache>
                <c:ptCount val="1"/>
                <c:pt idx="0">
                  <c:v>10+</c:v>
                </c:pt>
              </c:strCache>
            </c:strRef>
          </c:tx>
          <c:spPr>
            <a:solidFill>
              <a:schemeClr val="accent1"/>
            </a:solidFill>
            <a:ln w="19050">
              <a:solidFill>
                <a:schemeClr val="accent1"/>
              </a:solidFill>
            </a:ln>
            <a:effectLst/>
          </c:spPr>
          <c:invertIfNegative val="0"/>
          <c:dLbls>
            <c:dLbl>
              <c:idx val="0"/>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ontserrat" panose="00000500000000000000" pitchFamily="2" charset="0"/>
                        <a:ea typeface="+mn-ea"/>
                        <a:cs typeface="+mn-cs"/>
                      </a:defRPr>
                    </a:pPr>
                    <a:r>
                      <a:rPr lang="en-US"/>
                      <a:t>22%</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E153-42F1-AF8A-F130EAE3BF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Export!$C$5</c:f>
              <c:numCache>
                <c:formatCode>0</c:formatCode>
                <c:ptCount val="1"/>
                <c:pt idx="0">
                  <c:v>21.929824561403507</c:v>
                </c:pt>
              </c:numCache>
            </c:numRef>
          </c:val>
          <c:extLst>
            <c:ext xmlns:c16="http://schemas.microsoft.com/office/drawing/2014/chart" uri="{C3380CC4-5D6E-409C-BE32-E72D297353CC}">
              <c16:uniqueId val="{00000004-E153-42F1-AF8A-F130EAE3BF91}"/>
            </c:ext>
          </c:extLst>
        </c:ser>
        <c:dLbls>
          <c:dLblPos val="ctr"/>
          <c:showLegendKey val="0"/>
          <c:showVal val="1"/>
          <c:showCatName val="0"/>
          <c:showSerName val="0"/>
          <c:showPercent val="0"/>
          <c:showBubbleSize val="0"/>
        </c:dLbls>
        <c:gapWidth val="150"/>
        <c:overlap val="100"/>
        <c:axId val="1163501824"/>
        <c:axId val="1163498464"/>
      </c:barChart>
      <c:catAx>
        <c:axId val="1163501824"/>
        <c:scaling>
          <c:orientation val="minMax"/>
        </c:scaling>
        <c:delete val="1"/>
        <c:axPos val="l"/>
        <c:numFmt formatCode="General" sourceLinked="1"/>
        <c:majorTickMark val="none"/>
        <c:minorTickMark val="none"/>
        <c:tickLblPos val="nextTo"/>
        <c:crossAx val="1163498464"/>
        <c:crosses val="autoZero"/>
        <c:auto val="1"/>
        <c:lblAlgn val="ctr"/>
        <c:lblOffset val="100"/>
        <c:noMultiLvlLbl val="0"/>
      </c:catAx>
      <c:valAx>
        <c:axId val="1163498464"/>
        <c:scaling>
          <c:orientation val="minMax"/>
          <c:max val="100"/>
        </c:scaling>
        <c:delete val="1"/>
        <c:axPos val="b"/>
        <c:majorGridlines>
          <c:spPr>
            <a:ln w="9525" cap="flat" cmpd="sng" algn="ctr">
              <a:noFill/>
              <a:round/>
            </a:ln>
            <a:effectLst/>
          </c:spPr>
        </c:majorGridlines>
        <c:numFmt formatCode="0" sourceLinked="1"/>
        <c:majorTickMark val="out"/>
        <c:minorTickMark val="none"/>
        <c:tickLblPos val="nextTo"/>
        <c:crossAx val="116350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46_22B71C5C.xml><?xml version="1.0" encoding="utf-8"?>
<p188:cmLst xmlns:a="http://schemas.openxmlformats.org/drawingml/2006/main" xmlns:r="http://schemas.openxmlformats.org/officeDocument/2006/relationships" xmlns:p188="http://schemas.microsoft.com/office/powerpoint/2018/8/main">
  <p188:cm id="{E605EE1E-5FBD-439F-99F9-34DE9C2A3D68}" authorId="{9FA2F46E-2EBB-5678-DAC4-D4A93B35432F}" status="resolved" created="2024-04-19T07:55:37.698" complete="100000">
    <ac:txMkLst xmlns:ac="http://schemas.microsoft.com/office/drawing/2013/main/command">
      <pc:docMk xmlns:pc="http://schemas.microsoft.com/office/powerpoint/2013/main/command"/>
      <pc:sldMk xmlns:pc="http://schemas.microsoft.com/office/powerpoint/2013/main/command" cId="582425692" sldId="326"/>
      <ac:spMk id="12" creationId="{D2D080CD-7231-7DEF-7B2B-BCF97A2C7930}"/>
      <ac:txMk cp="14">
        <ac:context len="36" hash="4197997200"/>
      </ac:txMk>
    </ac:txMkLst>
    <p188:txBody>
      <a:bodyPr/>
      <a:lstStyle/>
      <a:p>
        <a:r>
          <a:rPr lang="en-US"/>
          <a:t>Attended</a:t>
        </a:r>
      </a:p>
    </p188:txBody>
    <p188:extLst>
      <p:ext xmlns:p="http://schemas.openxmlformats.org/presentationml/2006/main" uri="{57CB4572-C831-44C2-8A1C-0ADB6CCDFE69}">
        <p223:reactions xmlns:p223="http://schemas.microsoft.com/office/powerpoint/2022/03/main">
          <p223:rxn type="👍">
            <p223:instance time="2024-04-21T08:51:37.774" authorId="{8842340F-5BE8-32C9-0655-FF608ED24769}"/>
          </p223:rxn>
        </p223:reactions>
      </p:ext>
    </p188:extLst>
  </p188:cm>
  <p188:cm id="{EE1A6212-377D-4C70-BDDD-F69E986D6C74}" authorId="{9FA2F46E-2EBB-5678-DAC4-D4A93B35432F}" status="resolved" created="2024-04-19T07:55:53.261" complete="100000">
    <ac:txMkLst xmlns:ac="http://schemas.microsoft.com/office/drawing/2013/main/command">
      <pc:docMk xmlns:pc="http://schemas.microsoft.com/office/powerpoint/2013/main/command"/>
      <pc:sldMk xmlns:pc="http://schemas.microsoft.com/office/powerpoint/2013/main/command" cId="582425692" sldId="326"/>
      <ac:spMk id="15" creationId="{CF2135F4-353C-B09D-1816-F4FA1BF9B892}"/>
      <ac:txMk cp="0" len="4">
        <ac:context len="25" hash="1678274530"/>
      </ac:txMk>
    </ac:txMkLst>
    <p188:txBody>
      <a:bodyPr/>
      <a:lstStyle/>
      <a:p>
        <a:r>
          <a:rPr lang="en-US"/>
          <a:t>Participated in</a:t>
        </a:r>
      </a:p>
    </p188:txBody>
    <p188:extLst>
      <p:ext xmlns:p="http://schemas.openxmlformats.org/presentationml/2006/main" uri="{57CB4572-C831-44C2-8A1C-0ADB6CCDFE69}">
        <p223:reactions xmlns:p223="http://schemas.microsoft.com/office/powerpoint/2022/03/main">
          <p223:rxn type="👍">
            <p223:instance time="2024-04-21T08:51:46.431" authorId="{8842340F-5BE8-32C9-0655-FF608ED24769}"/>
          </p223:rxn>
        </p223:reactions>
      </p:ext>
    </p188:extLst>
  </p188:cm>
</p188:cmLst>
</file>

<file path=ppt/drawings/drawing1.xml><?xml version="1.0" encoding="utf-8"?>
<c:userShapes xmlns:c="http://schemas.openxmlformats.org/drawingml/2006/chart">
  <cdr:relSizeAnchor xmlns:cdr="http://schemas.openxmlformats.org/drawingml/2006/chartDrawing">
    <cdr:from>
      <cdr:x>0.04773</cdr:x>
      <cdr:y>0.28499</cdr:y>
    </cdr:from>
    <cdr:to>
      <cdr:x>0.19814</cdr:x>
      <cdr:y>0.34262</cdr:y>
    </cdr:to>
    <cdr:sp macro="" textlink="">
      <cdr:nvSpPr>
        <cdr:cNvPr id="2" name="TextBox 1">
          <a:extLst xmlns:a="http://schemas.openxmlformats.org/drawingml/2006/main">
            <a:ext uri="{FF2B5EF4-FFF2-40B4-BE49-F238E27FC236}">
              <a16:creationId xmlns:a16="http://schemas.microsoft.com/office/drawing/2014/main" id="{1FF4FF05-C361-3066-6DF8-706CFBC8BFFD}"/>
            </a:ext>
          </a:extLst>
        </cdr:cNvPr>
        <cdr:cNvSpPr txBox="1"/>
      </cdr:nvSpPr>
      <cdr:spPr>
        <a:xfrm xmlns:a="http://schemas.openxmlformats.org/drawingml/2006/main">
          <a:off x="367950" y="1090159"/>
          <a:ext cx="1159329" cy="2204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0.01938</cdr:x>
      <cdr:y>0.27711</cdr:y>
    </cdr:from>
    <cdr:to>
      <cdr:x>0.22803</cdr:x>
      <cdr:y>0.36248</cdr:y>
    </cdr:to>
    <cdr:sp macro="" textlink="">
      <cdr:nvSpPr>
        <cdr:cNvPr id="3" name="TextBox 2">
          <a:extLst xmlns:a="http://schemas.openxmlformats.org/drawingml/2006/main">
            <a:ext uri="{FF2B5EF4-FFF2-40B4-BE49-F238E27FC236}">
              <a16:creationId xmlns:a16="http://schemas.microsoft.com/office/drawing/2014/main" id="{8BF7F704-621C-E331-522F-E843084C7F77}"/>
            </a:ext>
          </a:extLst>
        </cdr:cNvPr>
        <cdr:cNvSpPr txBox="1"/>
      </cdr:nvSpPr>
      <cdr:spPr>
        <a:xfrm xmlns:a="http://schemas.openxmlformats.org/drawingml/2006/main">
          <a:off x="161685" y="1149111"/>
          <a:ext cx="1741071" cy="3540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i="1" dirty="0">
              <a:latin typeface="Montserrat" panose="00000500000000000000" pitchFamily="2" charset="0"/>
            </a:rPr>
            <a:t>Very Difficult</a:t>
          </a:r>
        </a:p>
      </cdr:txBody>
    </cdr:sp>
  </cdr:relSizeAnchor>
  <cdr:relSizeAnchor xmlns:cdr="http://schemas.openxmlformats.org/drawingml/2006/chartDrawing">
    <cdr:from>
      <cdr:x>0.79445</cdr:x>
      <cdr:y>0.2812</cdr:y>
    </cdr:from>
    <cdr:to>
      <cdr:x>0.95121</cdr:x>
      <cdr:y>0.37464</cdr:y>
    </cdr:to>
    <cdr:sp macro="" textlink="">
      <cdr:nvSpPr>
        <cdr:cNvPr id="4" name="TextBox 1">
          <a:extLst xmlns:a="http://schemas.openxmlformats.org/drawingml/2006/main">
            <a:ext uri="{FF2B5EF4-FFF2-40B4-BE49-F238E27FC236}">
              <a16:creationId xmlns:a16="http://schemas.microsoft.com/office/drawing/2014/main" id="{6EAB1876-788A-FFA6-094B-6EE09ECA213F}"/>
            </a:ext>
          </a:extLst>
        </cdr:cNvPr>
        <cdr:cNvSpPr txBox="1"/>
      </cdr:nvSpPr>
      <cdr:spPr>
        <a:xfrm xmlns:a="http://schemas.openxmlformats.org/drawingml/2006/main">
          <a:off x="6123772" y="1075645"/>
          <a:ext cx="1208314" cy="35741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i="1" dirty="0">
              <a:latin typeface="Montserrat" panose="00000500000000000000" pitchFamily="2" charset="0"/>
            </a:rPr>
            <a:t>Very Easy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Cody</a:t>
            </a:r>
            <a:endParaRPr/>
          </a:p>
        </p:txBody>
      </p:sp>
    </p:spTree>
    <p:extLst>
      <p:ext uri="{BB962C8B-B14F-4D97-AF65-F5344CB8AC3E}">
        <p14:creationId xmlns:p14="http://schemas.microsoft.com/office/powerpoint/2010/main" val="2008298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a:t>Cody - maybe talk about here how they need to make people care about issues but do not want to be 'too radical' or violent because it takes away from the protest's so-called effectiveness (according to studies) and makes it more dangerous making less people want to attend</a:t>
            </a:r>
          </a:p>
          <a:p>
            <a:pPr>
              <a:buNone/>
            </a:pPr>
            <a:r>
              <a:rPr lang="en-US"/>
              <a:t>April 18, 2024 at 4:14 PM</a:t>
            </a:r>
          </a:p>
          <a:p>
            <a:pPr>
              <a:buNone/>
            </a:pPr>
            <a:br>
              <a:rPr lang="en-US"/>
            </a:br>
            <a:endParaRPr lang="en-US"/>
          </a:p>
          <a:p>
            <a:pPr marL="158750" indent="0">
              <a:buNone/>
            </a:pPr>
            <a:endParaRPr lang="en-US"/>
          </a:p>
        </p:txBody>
      </p:sp>
    </p:spTree>
    <p:extLst>
      <p:ext uri="{BB962C8B-B14F-4D97-AF65-F5344CB8AC3E}">
        <p14:creationId xmlns:p14="http://schemas.microsoft.com/office/powerpoint/2010/main" val="3506584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Cody</a:t>
            </a:r>
          </a:p>
        </p:txBody>
      </p:sp>
    </p:spTree>
    <p:extLst>
      <p:ext uri="{BB962C8B-B14F-4D97-AF65-F5344CB8AC3E}">
        <p14:creationId xmlns:p14="http://schemas.microsoft.com/office/powerpoint/2010/main" val="1557811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Megan</a:t>
            </a:r>
          </a:p>
        </p:txBody>
      </p:sp>
    </p:spTree>
    <p:extLst>
      <p:ext uri="{BB962C8B-B14F-4D97-AF65-F5344CB8AC3E}">
        <p14:creationId xmlns:p14="http://schemas.microsoft.com/office/powerpoint/2010/main" val="2023947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Megan</a:t>
            </a:r>
          </a:p>
        </p:txBody>
      </p:sp>
    </p:spTree>
    <p:extLst>
      <p:ext uri="{BB962C8B-B14F-4D97-AF65-F5344CB8AC3E}">
        <p14:creationId xmlns:p14="http://schemas.microsoft.com/office/powerpoint/2010/main" val="3802502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Megan - this has created a culture of emigrating the country to find better opportunities that is still prevalent today - transition into graph</a:t>
            </a:r>
          </a:p>
        </p:txBody>
      </p:sp>
    </p:spTree>
    <p:extLst>
      <p:ext uri="{BB962C8B-B14F-4D97-AF65-F5344CB8AC3E}">
        <p14:creationId xmlns:p14="http://schemas.microsoft.com/office/powerpoint/2010/main" val="306706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a9fa940987_2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a9fa940987_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Ava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a9fa940987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a9fa940987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Elie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a9469d1f4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a9469d1f4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a9fa940987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a9fa940987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Cody</a:t>
            </a:r>
            <a:endParaRPr/>
          </a:p>
        </p:txBody>
      </p:sp>
    </p:spTree>
    <p:extLst>
      <p:ext uri="{BB962C8B-B14F-4D97-AF65-F5344CB8AC3E}">
        <p14:creationId xmlns:p14="http://schemas.microsoft.com/office/powerpoint/2010/main" val="1695873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a9fa940987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a9fa940987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Cody</a:t>
            </a:r>
            <a:endParaRPr/>
          </a:p>
        </p:txBody>
      </p:sp>
    </p:spTree>
    <p:extLst>
      <p:ext uri="{BB962C8B-B14F-4D97-AF65-F5344CB8AC3E}">
        <p14:creationId xmlns:p14="http://schemas.microsoft.com/office/powerpoint/2010/main" val="3703819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a9fa940987_1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a9fa940987_1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Ava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a9fa940987_1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a9fa940987_1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Elie</a:t>
            </a:r>
            <a:endParaRPr/>
          </a:p>
        </p:txBody>
      </p:sp>
    </p:spTree>
    <p:extLst>
      <p:ext uri="{BB962C8B-B14F-4D97-AF65-F5344CB8AC3E}">
        <p14:creationId xmlns:p14="http://schemas.microsoft.com/office/powerpoint/2010/main" val="486752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Elie</a:t>
            </a:r>
          </a:p>
        </p:txBody>
      </p:sp>
    </p:spTree>
    <p:extLst>
      <p:ext uri="{BB962C8B-B14F-4D97-AF65-F5344CB8AC3E}">
        <p14:creationId xmlns:p14="http://schemas.microsoft.com/office/powerpoint/2010/main" val="2619387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Elie</a:t>
            </a:r>
          </a:p>
        </p:txBody>
      </p:sp>
    </p:spTree>
    <p:extLst>
      <p:ext uri="{BB962C8B-B14F-4D97-AF65-F5344CB8AC3E}">
        <p14:creationId xmlns:p14="http://schemas.microsoft.com/office/powerpoint/2010/main" val="213694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Elie</a:t>
            </a:r>
          </a:p>
        </p:txBody>
      </p:sp>
    </p:spTree>
    <p:extLst>
      <p:ext uri="{BB962C8B-B14F-4D97-AF65-F5344CB8AC3E}">
        <p14:creationId xmlns:p14="http://schemas.microsoft.com/office/powerpoint/2010/main" val="1310332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a9fa940987_2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a9fa940987_2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Megan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a9fa940987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a9fa940987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Ava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43858" y="1172225"/>
            <a:ext cx="6770700" cy="20526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53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643852" y="3261775"/>
            <a:ext cx="6770700" cy="5571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sz="1600">
                <a:solidFill>
                  <a:schemeClr val="accen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0" y="0"/>
            <a:ext cx="1216200" cy="257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717800" y="383175"/>
            <a:ext cx="7708200" cy="9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a:endParaRPr/>
          </a:p>
        </p:txBody>
      </p:sp>
      <p:sp>
        <p:nvSpPr>
          <p:cNvPr id="140" name="Google Shape;140;p23"/>
          <p:cNvSpPr/>
          <p:nvPr/>
        </p:nvSpPr>
        <p:spPr>
          <a:xfrm flipH="1">
            <a:off x="50" y="4834275"/>
            <a:ext cx="4572000" cy="30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3"/>
          <p:cNvSpPr/>
          <p:nvPr/>
        </p:nvSpPr>
        <p:spPr>
          <a:xfrm flipH="1">
            <a:off x="4572000" y="4834275"/>
            <a:ext cx="4572000" cy="30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6"/>
        <p:cNvGrpSpPr/>
        <p:nvPr/>
      </p:nvGrpSpPr>
      <p:grpSpPr>
        <a:xfrm>
          <a:off x="0" y="0"/>
          <a:ext cx="0" cy="0"/>
          <a:chOff x="0" y="0"/>
          <a:chExt cx="0" cy="0"/>
        </a:xfrm>
      </p:grpSpPr>
      <p:sp>
        <p:nvSpPr>
          <p:cNvPr id="147" name="Google Shape;147;p25"/>
          <p:cNvSpPr txBox="1">
            <a:spLocks noGrp="1"/>
          </p:cNvSpPr>
          <p:nvPr>
            <p:ph type="title" hasCustomPrompt="1"/>
          </p:nvPr>
        </p:nvSpPr>
        <p:spPr>
          <a:xfrm>
            <a:off x="750975" y="2819150"/>
            <a:ext cx="2164200" cy="64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3000">
                <a:solidFill>
                  <a:schemeClr val="dk2"/>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48" name="Google Shape;148;p25"/>
          <p:cNvSpPr txBox="1">
            <a:spLocks noGrp="1"/>
          </p:cNvSpPr>
          <p:nvPr>
            <p:ph type="subTitle" idx="1"/>
          </p:nvPr>
        </p:nvSpPr>
        <p:spPr>
          <a:xfrm>
            <a:off x="750975" y="3390050"/>
            <a:ext cx="2164200" cy="647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1400">
                <a:solidFill>
                  <a:schemeClr val="dk1"/>
                </a:solidFill>
              </a:defRPr>
            </a:lvl1pPr>
            <a:lvl2pPr lvl="1" algn="r" rtl="0">
              <a:spcBef>
                <a:spcPts val="160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149" name="Google Shape;149;p25"/>
          <p:cNvSpPr txBox="1">
            <a:spLocks noGrp="1"/>
          </p:cNvSpPr>
          <p:nvPr>
            <p:ph type="title" idx="2" hasCustomPrompt="1"/>
          </p:nvPr>
        </p:nvSpPr>
        <p:spPr>
          <a:xfrm>
            <a:off x="3508587" y="2819150"/>
            <a:ext cx="2164200" cy="64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3000">
                <a:solidFill>
                  <a:schemeClr val="dk2"/>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50" name="Google Shape;150;p25"/>
          <p:cNvSpPr txBox="1">
            <a:spLocks noGrp="1"/>
          </p:cNvSpPr>
          <p:nvPr>
            <p:ph type="subTitle" idx="3"/>
          </p:nvPr>
        </p:nvSpPr>
        <p:spPr>
          <a:xfrm>
            <a:off x="3508587" y="3390050"/>
            <a:ext cx="2164200" cy="647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1400">
                <a:solidFill>
                  <a:schemeClr val="dk1"/>
                </a:solidFill>
              </a:defRPr>
            </a:lvl1pPr>
            <a:lvl2pPr lvl="1" algn="r" rtl="0">
              <a:spcBef>
                <a:spcPts val="160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151" name="Google Shape;151;p25"/>
          <p:cNvSpPr txBox="1">
            <a:spLocks noGrp="1"/>
          </p:cNvSpPr>
          <p:nvPr>
            <p:ph type="title" idx="4"/>
          </p:nvPr>
        </p:nvSpPr>
        <p:spPr>
          <a:xfrm>
            <a:off x="717800" y="383175"/>
            <a:ext cx="7708200" cy="64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a:endParaRPr/>
          </a:p>
        </p:txBody>
      </p:sp>
      <p:sp>
        <p:nvSpPr>
          <p:cNvPr id="152" name="Google Shape;152;p25"/>
          <p:cNvSpPr txBox="1">
            <a:spLocks noGrp="1"/>
          </p:cNvSpPr>
          <p:nvPr>
            <p:ph type="title" idx="5" hasCustomPrompt="1"/>
          </p:nvPr>
        </p:nvSpPr>
        <p:spPr>
          <a:xfrm>
            <a:off x="6216100" y="2819150"/>
            <a:ext cx="2164200" cy="64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3000">
                <a:solidFill>
                  <a:schemeClr val="dk2"/>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53" name="Google Shape;153;p25"/>
          <p:cNvSpPr txBox="1">
            <a:spLocks noGrp="1"/>
          </p:cNvSpPr>
          <p:nvPr>
            <p:ph type="subTitle" idx="6"/>
          </p:nvPr>
        </p:nvSpPr>
        <p:spPr>
          <a:xfrm>
            <a:off x="6216100" y="3390050"/>
            <a:ext cx="2164200" cy="647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1400">
                <a:solidFill>
                  <a:schemeClr val="dk1"/>
                </a:solidFill>
              </a:defRPr>
            </a:lvl1pPr>
            <a:lvl2pPr lvl="1" algn="r" rtl="0">
              <a:spcBef>
                <a:spcPts val="160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154" name="Google Shape;154;p25"/>
          <p:cNvSpPr/>
          <p:nvPr/>
        </p:nvSpPr>
        <p:spPr>
          <a:xfrm flipH="1">
            <a:off x="50" y="4834275"/>
            <a:ext cx="4572000" cy="30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5"/>
          <p:cNvSpPr/>
          <p:nvPr/>
        </p:nvSpPr>
        <p:spPr>
          <a:xfrm flipH="1">
            <a:off x="4572000" y="4834275"/>
            <a:ext cx="4572000" cy="30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2"/>
        <p:cNvGrpSpPr/>
        <p:nvPr/>
      </p:nvGrpSpPr>
      <p:grpSpPr>
        <a:xfrm>
          <a:off x="0" y="0"/>
          <a:ext cx="0" cy="0"/>
          <a:chOff x="0" y="0"/>
          <a:chExt cx="0" cy="0"/>
        </a:xfrm>
      </p:grpSpPr>
      <p:sp>
        <p:nvSpPr>
          <p:cNvPr id="173" name="Google Shape;173;p27"/>
          <p:cNvSpPr txBox="1">
            <a:spLocks noGrp="1"/>
          </p:cNvSpPr>
          <p:nvPr>
            <p:ph type="title"/>
          </p:nvPr>
        </p:nvSpPr>
        <p:spPr>
          <a:xfrm>
            <a:off x="713225" y="445025"/>
            <a:ext cx="3858900" cy="13383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800"/>
              <a:buNone/>
              <a:defRPr sz="7200">
                <a:solidFill>
                  <a:schemeClr val="accent1"/>
                </a:solidFill>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174" name="Google Shape;174;p27"/>
          <p:cNvSpPr txBox="1"/>
          <p:nvPr/>
        </p:nvSpPr>
        <p:spPr>
          <a:xfrm>
            <a:off x="713225" y="3485675"/>
            <a:ext cx="3956100" cy="61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00"/>
              </a:spcBef>
              <a:spcAft>
                <a:spcPts val="0"/>
              </a:spcAft>
              <a:buNone/>
            </a:pPr>
            <a:r>
              <a:rPr lang="en" sz="1100">
                <a:solidFill>
                  <a:schemeClr val="accent2"/>
                </a:solidFill>
                <a:latin typeface="Montserrat"/>
                <a:ea typeface="Montserrat"/>
                <a:cs typeface="Montserrat"/>
                <a:sym typeface="Montserrat"/>
              </a:rPr>
              <a:t>CREDITS: This presentation template was created by </a:t>
            </a:r>
            <a:r>
              <a:rPr lang="en" sz="1100" b="1">
                <a:solidFill>
                  <a:schemeClr val="accent2"/>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100">
                <a:solidFill>
                  <a:schemeClr val="accent2"/>
                </a:solidFill>
                <a:latin typeface="Montserrat"/>
                <a:ea typeface="Montserrat"/>
                <a:cs typeface="Montserrat"/>
                <a:sym typeface="Montserrat"/>
              </a:rPr>
              <a:t>, including icons by </a:t>
            </a:r>
            <a:r>
              <a:rPr lang="en" sz="1100" b="1">
                <a:solidFill>
                  <a:schemeClr val="accent2"/>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100">
                <a:solidFill>
                  <a:schemeClr val="accent2"/>
                </a:solidFill>
                <a:latin typeface="Montserrat"/>
                <a:ea typeface="Montserrat"/>
                <a:cs typeface="Montserrat"/>
                <a:sym typeface="Montserrat"/>
              </a:rPr>
              <a:t>, and infographics &amp; images by </a:t>
            </a:r>
            <a:r>
              <a:rPr lang="en" sz="1100" b="1">
                <a:solidFill>
                  <a:schemeClr val="accent2"/>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endParaRPr sz="1100" b="1">
              <a:solidFill>
                <a:schemeClr val="accent2"/>
              </a:solidFill>
              <a:latin typeface="Montserrat"/>
              <a:ea typeface="Montserrat"/>
              <a:cs typeface="Montserrat"/>
              <a:sym typeface="Montserrat"/>
            </a:endParaRPr>
          </a:p>
        </p:txBody>
      </p:sp>
      <p:sp>
        <p:nvSpPr>
          <p:cNvPr id="175" name="Google Shape;175;p27"/>
          <p:cNvSpPr/>
          <p:nvPr/>
        </p:nvSpPr>
        <p:spPr>
          <a:xfrm>
            <a:off x="6711600" y="2571600"/>
            <a:ext cx="1216200" cy="257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7"/>
          <p:cNvSpPr/>
          <p:nvPr/>
        </p:nvSpPr>
        <p:spPr>
          <a:xfrm>
            <a:off x="7927800" y="0"/>
            <a:ext cx="1216200" cy="2571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717800" y="383175"/>
            <a:ext cx="7708200" cy="647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a:endParaRPr/>
          </a:p>
        </p:txBody>
      </p:sp>
      <p:sp>
        <p:nvSpPr>
          <p:cNvPr id="31" name="Google Shape;31;p6"/>
          <p:cNvSpPr/>
          <p:nvPr/>
        </p:nvSpPr>
        <p:spPr>
          <a:xfrm rot="5400000">
            <a:off x="6703350" y="2702925"/>
            <a:ext cx="4572000" cy="30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713225" y="1170000"/>
            <a:ext cx="5533200" cy="28035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400">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sp>
        <p:nvSpPr>
          <p:cNvPr id="40" name="Google Shape;40;p8"/>
          <p:cNvSpPr/>
          <p:nvPr/>
        </p:nvSpPr>
        <p:spPr>
          <a:xfrm>
            <a:off x="6732125" y="0"/>
            <a:ext cx="1216200" cy="257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8"/>
          <p:cNvSpPr/>
          <p:nvPr/>
        </p:nvSpPr>
        <p:spPr>
          <a:xfrm>
            <a:off x="7951325" y="2571750"/>
            <a:ext cx="1216200" cy="134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sp>
        <p:nvSpPr>
          <p:cNvPr id="51" name="Google Shape;51;p11"/>
          <p:cNvSpPr txBox="1">
            <a:spLocks noGrp="1"/>
          </p:cNvSpPr>
          <p:nvPr>
            <p:ph type="title" hasCustomPrompt="1"/>
          </p:nvPr>
        </p:nvSpPr>
        <p:spPr>
          <a:xfrm>
            <a:off x="713225" y="1412150"/>
            <a:ext cx="7717500" cy="1657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200">
                <a:solidFill>
                  <a:schemeClr val="accent3"/>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a:spLocks noGrp="1"/>
          </p:cNvSpPr>
          <p:nvPr>
            <p:ph type="body" idx="1"/>
          </p:nvPr>
        </p:nvSpPr>
        <p:spPr>
          <a:xfrm>
            <a:off x="713400" y="3069625"/>
            <a:ext cx="7717500" cy="6615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sz="1400">
                <a:solidFill>
                  <a:schemeClr val="dk1"/>
                </a:solidFill>
              </a:defRPr>
            </a:lvl1pPr>
            <a:lvl2pPr marL="914400" lvl="1" indent="-317500" algn="ctr">
              <a:spcBef>
                <a:spcPts val="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3" name="Google Shape;53;p11"/>
          <p:cNvSpPr/>
          <p:nvPr/>
        </p:nvSpPr>
        <p:spPr>
          <a:xfrm rot="10800000" flipH="1">
            <a:off x="0" y="2571750"/>
            <a:ext cx="1216200" cy="257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p:nvPr/>
        </p:nvSpPr>
        <p:spPr>
          <a:xfrm rot="10800000" flipH="1">
            <a:off x="7927800" y="0"/>
            <a:ext cx="1216200" cy="2571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717800" y="383175"/>
            <a:ext cx="7708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a:spcBef>
                <a:spcPts val="0"/>
              </a:spcBef>
              <a:spcAft>
                <a:spcPts val="0"/>
              </a:spcAft>
              <a:buSzPts val="2800"/>
              <a:buFont typeface="Montserrat"/>
              <a:buNone/>
              <a:defRPr>
                <a:latin typeface="Montserrat"/>
                <a:ea typeface="Montserrat"/>
                <a:cs typeface="Montserrat"/>
                <a:sym typeface="Montserrat"/>
              </a:defRPr>
            </a:lvl2pPr>
            <a:lvl3pPr lvl="2">
              <a:spcBef>
                <a:spcPts val="0"/>
              </a:spcBef>
              <a:spcAft>
                <a:spcPts val="0"/>
              </a:spcAft>
              <a:buSzPts val="2800"/>
              <a:buFont typeface="Montserrat"/>
              <a:buNone/>
              <a:defRPr>
                <a:latin typeface="Montserrat"/>
                <a:ea typeface="Montserrat"/>
                <a:cs typeface="Montserrat"/>
                <a:sym typeface="Montserrat"/>
              </a:defRPr>
            </a:lvl3pPr>
            <a:lvl4pPr lvl="3">
              <a:spcBef>
                <a:spcPts val="0"/>
              </a:spcBef>
              <a:spcAft>
                <a:spcPts val="0"/>
              </a:spcAft>
              <a:buSzPts val="2800"/>
              <a:buFont typeface="Montserrat"/>
              <a:buNone/>
              <a:defRPr>
                <a:latin typeface="Montserrat"/>
                <a:ea typeface="Montserrat"/>
                <a:cs typeface="Montserrat"/>
                <a:sym typeface="Montserrat"/>
              </a:defRPr>
            </a:lvl4pPr>
            <a:lvl5pPr lvl="4">
              <a:spcBef>
                <a:spcPts val="0"/>
              </a:spcBef>
              <a:spcAft>
                <a:spcPts val="0"/>
              </a:spcAft>
              <a:buSzPts val="2800"/>
              <a:buFont typeface="Montserrat"/>
              <a:buNone/>
              <a:defRPr>
                <a:latin typeface="Montserrat"/>
                <a:ea typeface="Montserrat"/>
                <a:cs typeface="Montserrat"/>
                <a:sym typeface="Montserrat"/>
              </a:defRPr>
            </a:lvl5pPr>
            <a:lvl6pPr lvl="5">
              <a:spcBef>
                <a:spcPts val="0"/>
              </a:spcBef>
              <a:spcAft>
                <a:spcPts val="0"/>
              </a:spcAft>
              <a:buSzPts val="2800"/>
              <a:buFont typeface="Montserrat"/>
              <a:buNone/>
              <a:defRPr>
                <a:latin typeface="Montserrat"/>
                <a:ea typeface="Montserrat"/>
                <a:cs typeface="Montserrat"/>
                <a:sym typeface="Montserrat"/>
              </a:defRPr>
            </a:lvl6pPr>
            <a:lvl7pPr lvl="6">
              <a:spcBef>
                <a:spcPts val="0"/>
              </a:spcBef>
              <a:spcAft>
                <a:spcPts val="0"/>
              </a:spcAft>
              <a:buSzPts val="2800"/>
              <a:buFont typeface="Montserrat"/>
              <a:buNone/>
              <a:defRPr>
                <a:latin typeface="Montserrat"/>
                <a:ea typeface="Montserrat"/>
                <a:cs typeface="Montserrat"/>
                <a:sym typeface="Montserrat"/>
              </a:defRPr>
            </a:lvl7pPr>
            <a:lvl8pPr lvl="7">
              <a:spcBef>
                <a:spcPts val="0"/>
              </a:spcBef>
              <a:spcAft>
                <a:spcPts val="0"/>
              </a:spcAft>
              <a:buSzPts val="2800"/>
              <a:buFont typeface="Montserrat"/>
              <a:buNone/>
              <a:defRPr>
                <a:latin typeface="Montserrat"/>
                <a:ea typeface="Montserrat"/>
                <a:cs typeface="Montserrat"/>
                <a:sym typeface="Montserrat"/>
              </a:defRPr>
            </a:lvl8pPr>
            <a:lvl9pPr lvl="8">
              <a:spcBef>
                <a:spcPts val="0"/>
              </a:spcBef>
              <a:spcAft>
                <a:spcPts val="0"/>
              </a:spcAft>
              <a:buSzPts val="2800"/>
              <a:buFont typeface="Montserrat"/>
              <a:buNone/>
              <a:defRPr>
                <a:latin typeface="Montserrat"/>
                <a:ea typeface="Montserrat"/>
                <a:cs typeface="Montserrat"/>
                <a:sym typeface="Montserrat"/>
              </a:defRPr>
            </a:lvl9pPr>
          </a:lstStyle>
          <a:p>
            <a:endParaRPr/>
          </a:p>
        </p:txBody>
      </p:sp>
      <p:sp>
        <p:nvSpPr>
          <p:cNvPr id="63" name="Google Shape;63;p14"/>
          <p:cNvSpPr txBox="1">
            <a:spLocks noGrp="1"/>
          </p:cNvSpPr>
          <p:nvPr>
            <p:ph type="ctrTitle" idx="2"/>
          </p:nvPr>
        </p:nvSpPr>
        <p:spPr>
          <a:xfrm>
            <a:off x="2310350" y="1446813"/>
            <a:ext cx="2150400" cy="38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a:endParaRPr/>
          </a:p>
        </p:txBody>
      </p:sp>
      <p:sp>
        <p:nvSpPr>
          <p:cNvPr id="64" name="Google Shape;64;p14"/>
          <p:cNvSpPr txBox="1">
            <a:spLocks noGrp="1"/>
          </p:cNvSpPr>
          <p:nvPr>
            <p:ph type="title" idx="3" hasCustomPrompt="1"/>
          </p:nvPr>
        </p:nvSpPr>
        <p:spPr>
          <a:xfrm>
            <a:off x="717800" y="1521025"/>
            <a:ext cx="1493400" cy="9417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2"/>
              </a:buClr>
              <a:buSzPts val="8000"/>
              <a:buNone/>
              <a:defRPr sz="7000">
                <a:solidFill>
                  <a:schemeClr val="dk2"/>
                </a:solidFill>
              </a:defRPr>
            </a:lvl1pPr>
            <a:lvl2pPr lvl="1"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65" name="Google Shape;65;p14"/>
          <p:cNvSpPr txBox="1">
            <a:spLocks noGrp="1"/>
          </p:cNvSpPr>
          <p:nvPr>
            <p:ph type="subTitle" idx="1"/>
          </p:nvPr>
        </p:nvSpPr>
        <p:spPr>
          <a:xfrm>
            <a:off x="2310350" y="1858875"/>
            <a:ext cx="2150400" cy="767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a:endParaRPr/>
          </a:p>
        </p:txBody>
      </p:sp>
      <p:sp>
        <p:nvSpPr>
          <p:cNvPr id="66" name="Google Shape;66;p14"/>
          <p:cNvSpPr txBox="1">
            <a:spLocks noGrp="1"/>
          </p:cNvSpPr>
          <p:nvPr>
            <p:ph type="ctrTitle" idx="4"/>
          </p:nvPr>
        </p:nvSpPr>
        <p:spPr>
          <a:xfrm>
            <a:off x="6233050" y="1446813"/>
            <a:ext cx="2150400" cy="38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a:endParaRPr/>
          </a:p>
        </p:txBody>
      </p:sp>
      <p:sp>
        <p:nvSpPr>
          <p:cNvPr id="67" name="Google Shape;67;p14"/>
          <p:cNvSpPr txBox="1">
            <a:spLocks noGrp="1"/>
          </p:cNvSpPr>
          <p:nvPr>
            <p:ph type="title" idx="5" hasCustomPrompt="1"/>
          </p:nvPr>
        </p:nvSpPr>
        <p:spPr>
          <a:xfrm>
            <a:off x="4686400" y="1521025"/>
            <a:ext cx="1493400" cy="9417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2"/>
              </a:buClr>
              <a:buSzPts val="8000"/>
              <a:buNone/>
              <a:defRPr sz="7000">
                <a:solidFill>
                  <a:schemeClr val="dk2"/>
                </a:solidFill>
              </a:defRPr>
            </a:lvl1pPr>
            <a:lvl2pPr lvl="1"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68" name="Google Shape;68;p14"/>
          <p:cNvSpPr txBox="1">
            <a:spLocks noGrp="1"/>
          </p:cNvSpPr>
          <p:nvPr>
            <p:ph type="subTitle" idx="6"/>
          </p:nvPr>
        </p:nvSpPr>
        <p:spPr>
          <a:xfrm>
            <a:off x="6275800" y="1858878"/>
            <a:ext cx="2150400" cy="767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a:endParaRPr/>
          </a:p>
        </p:txBody>
      </p:sp>
      <p:sp>
        <p:nvSpPr>
          <p:cNvPr id="69" name="Google Shape;69;p14"/>
          <p:cNvSpPr txBox="1">
            <a:spLocks noGrp="1"/>
          </p:cNvSpPr>
          <p:nvPr>
            <p:ph type="ctrTitle" idx="7"/>
          </p:nvPr>
        </p:nvSpPr>
        <p:spPr>
          <a:xfrm>
            <a:off x="2310350" y="2868777"/>
            <a:ext cx="2150400" cy="38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a:endParaRPr/>
          </a:p>
        </p:txBody>
      </p:sp>
      <p:sp>
        <p:nvSpPr>
          <p:cNvPr id="70" name="Google Shape;70;p14"/>
          <p:cNvSpPr txBox="1">
            <a:spLocks noGrp="1"/>
          </p:cNvSpPr>
          <p:nvPr>
            <p:ph type="title" idx="8" hasCustomPrompt="1"/>
          </p:nvPr>
        </p:nvSpPr>
        <p:spPr>
          <a:xfrm>
            <a:off x="717800" y="2960450"/>
            <a:ext cx="1493400" cy="9417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2"/>
              </a:buClr>
              <a:buSzPts val="8000"/>
              <a:buNone/>
              <a:defRPr sz="7000">
                <a:solidFill>
                  <a:schemeClr val="dk2"/>
                </a:solidFill>
              </a:defRPr>
            </a:lvl1pPr>
            <a:lvl2pPr lvl="1"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71" name="Google Shape;71;p14"/>
          <p:cNvSpPr txBox="1">
            <a:spLocks noGrp="1"/>
          </p:cNvSpPr>
          <p:nvPr>
            <p:ph type="subTitle" idx="9"/>
          </p:nvPr>
        </p:nvSpPr>
        <p:spPr>
          <a:xfrm>
            <a:off x="2310350" y="3298325"/>
            <a:ext cx="2150400" cy="767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a:endParaRPr/>
          </a:p>
        </p:txBody>
      </p:sp>
      <p:sp>
        <p:nvSpPr>
          <p:cNvPr id="72" name="Google Shape;72;p14"/>
          <p:cNvSpPr txBox="1">
            <a:spLocks noGrp="1"/>
          </p:cNvSpPr>
          <p:nvPr>
            <p:ph type="ctrTitle" idx="13"/>
          </p:nvPr>
        </p:nvSpPr>
        <p:spPr>
          <a:xfrm>
            <a:off x="6275650" y="2868775"/>
            <a:ext cx="2150400" cy="38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a:endParaRPr/>
          </a:p>
        </p:txBody>
      </p:sp>
      <p:sp>
        <p:nvSpPr>
          <p:cNvPr id="73" name="Google Shape;73;p14"/>
          <p:cNvSpPr txBox="1">
            <a:spLocks noGrp="1"/>
          </p:cNvSpPr>
          <p:nvPr>
            <p:ph type="title" idx="14" hasCustomPrompt="1"/>
          </p:nvPr>
        </p:nvSpPr>
        <p:spPr>
          <a:xfrm>
            <a:off x="4686400" y="2960450"/>
            <a:ext cx="1493400" cy="9417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2"/>
              </a:buClr>
              <a:buSzPts val="8000"/>
              <a:buNone/>
              <a:defRPr sz="7000">
                <a:solidFill>
                  <a:schemeClr val="dk2"/>
                </a:solidFill>
              </a:defRPr>
            </a:lvl1pPr>
            <a:lvl2pPr lvl="1"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74" name="Google Shape;74;p14"/>
          <p:cNvSpPr txBox="1">
            <a:spLocks noGrp="1"/>
          </p:cNvSpPr>
          <p:nvPr>
            <p:ph type="subTitle" idx="15"/>
          </p:nvPr>
        </p:nvSpPr>
        <p:spPr>
          <a:xfrm>
            <a:off x="6275800" y="3298325"/>
            <a:ext cx="2150400" cy="767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a:endParaRPr/>
          </a:p>
        </p:txBody>
      </p:sp>
      <p:sp>
        <p:nvSpPr>
          <p:cNvPr id="75" name="Google Shape;75;p14"/>
          <p:cNvSpPr/>
          <p:nvPr/>
        </p:nvSpPr>
        <p:spPr>
          <a:xfrm>
            <a:off x="50" y="4834275"/>
            <a:ext cx="4572000" cy="30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4572000" y="4834275"/>
            <a:ext cx="4572000" cy="30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717800" y="383175"/>
            <a:ext cx="770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a:endParaRPr/>
          </a:p>
        </p:txBody>
      </p:sp>
      <p:sp>
        <p:nvSpPr>
          <p:cNvPr id="86" name="Google Shape;86;p16"/>
          <p:cNvSpPr txBox="1">
            <a:spLocks noGrp="1"/>
          </p:cNvSpPr>
          <p:nvPr>
            <p:ph type="subTitle" idx="1"/>
          </p:nvPr>
        </p:nvSpPr>
        <p:spPr>
          <a:xfrm>
            <a:off x="1098800" y="3775200"/>
            <a:ext cx="2813100" cy="4086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a:endParaRPr/>
          </a:p>
        </p:txBody>
      </p:sp>
      <p:sp>
        <p:nvSpPr>
          <p:cNvPr id="87" name="Google Shape;87;p16"/>
          <p:cNvSpPr txBox="1">
            <a:spLocks noGrp="1"/>
          </p:cNvSpPr>
          <p:nvPr>
            <p:ph type="subTitle" idx="2"/>
          </p:nvPr>
        </p:nvSpPr>
        <p:spPr>
          <a:xfrm>
            <a:off x="1098800" y="3051300"/>
            <a:ext cx="2813100" cy="72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a:endParaRPr/>
          </a:p>
        </p:txBody>
      </p:sp>
      <p:sp>
        <p:nvSpPr>
          <p:cNvPr id="88" name="Google Shape;88;p16"/>
          <p:cNvSpPr txBox="1">
            <a:spLocks noGrp="1"/>
          </p:cNvSpPr>
          <p:nvPr>
            <p:ph type="subTitle" idx="3"/>
          </p:nvPr>
        </p:nvSpPr>
        <p:spPr>
          <a:xfrm>
            <a:off x="1098800" y="2315550"/>
            <a:ext cx="2813100" cy="4086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a:endParaRPr/>
          </a:p>
        </p:txBody>
      </p:sp>
      <p:sp>
        <p:nvSpPr>
          <p:cNvPr id="89" name="Google Shape;89;p16"/>
          <p:cNvSpPr txBox="1">
            <a:spLocks noGrp="1"/>
          </p:cNvSpPr>
          <p:nvPr>
            <p:ph type="subTitle" idx="4"/>
          </p:nvPr>
        </p:nvSpPr>
        <p:spPr>
          <a:xfrm>
            <a:off x="1098800" y="1591650"/>
            <a:ext cx="2813100" cy="72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a:endParaRPr/>
          </a:p>
        </p:txBody>
      </p:sp>
      <p:sp>
        <p:nvSpPr>
          <p:cNvPr id="90" name="Google Shape;90;p16"/>
          <p:cNvSpPr/>
          <p:nvPr/>
        </p:nvSpPr>
        <p:spPr>
          <a:xfrm rot="10800000" flipH="1">
            <a:off x="5416200" y="1010100"/>
            <a:ext cx="1216200" cy="1561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6"/>
          <p:cNvSpPr/>
          <p:nvPr/>
        </p:nvSpPr>
        <p:spPr>
          <a:xfrm rot="10800000" flipH="1">
            <a:off x="6632400" y="2571600"/>
            <a:ext cx="1216200" cy="2571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717800" y="383175"/>
            <a:ext cx="7708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a:endParaRPr/>
          </a:p>
        </p:txBody>
      </p:sp>
      <p:sp>
        <p:nvSpPr>
          <p:cNvPr id="94" name="Google Shape;94;p17"/>
          <p:cNvSpPr txBox="1">
            <a:spLocks noGrp="1"/>
          </p:cNvSpPr>
          <p:nvPr>
            <p:ph type="subTitle" idx="1"/>
          </p:nvPr>
        </p:nvSpPr>
        <p:spPr>
          <a:xfrm>
            <a:off x="788100" y="2390400"/>
            <a:ext cx="2261700" cy="408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b="1">
                <a:solidFill>
                  <a:schemeClr val="accent1"/>
                </a:solidFill>
              </a:defRPr>
            </a:lvl1pPr>
            <a:lvl2pPr lvl="1" algn="ctr" rtl="0">
              <a:spcBef>
                <a:spcPts val="1600"/>
              </a:spcBef>
              <a:spcAft>
                <a:spcPts val="0"/>
              </a:spcAft>
              <a:buNone/>
              <a:defRPr b="1">
                <a:solidFill>
                  <a:schemeClr val="accent1"/>
                </a:solidFill>
              </a:defRPr>
            </a:lvl2pPr>
            <a:lvl3pPr lvl="2" algn="ctr" rtl="0">
              <a:spcBef>
                <a:spcPts val="1600"/>
              </a:spcBef>
              <a:spcAft>
                <a:spcPts val="0"/>
              </a:spcAft>
              <a:buNone/>
              <a:defRPr b="1">
                <a:solidFill>
                  <a:schemeClr val="accent1"/>
                </a:solidFill>
              </a:defRPr>
            </a:lvl3pPr>
            <a:lvl4pPr lvl="3" algn="ctr" rtl="0">
              <a:spcBef>
                <a:spcPts val="1600"/>
              </a:spcBef>
              <a:spcAft>
                <a:spcPts val="0"/>
              </a:spcAft>
              <a:buNone/>
              <a:defRPr b="1">
                <a:solidFill>
                  <a:schemeClr val="accent1"/>
                </a:solidFill>
              </a:defRPr>
            </a:lvl4pPr>
            <a:lvl5pPr lvl="4" algn="ctr" rtl="0">
              <a:spcBef>
                <a:spcPts val="1600"/>
              </a:spcBef>
              <a:spcAft>
                <a:spcPts val="0"/>
              </a:spcAft>
              <a:buNone/>
              <a:defRPr b="1">
                <a:solidFill>
                  <a:schemeClr val="accent1"/>
                </a:solidFill>
              </a:defRPr>
            </a:lvl5pPr>
            <a:lvl6pPr lvl="5" algn="ctr" rtl="0">
              <a:spcBef>
                <a:spcPts val="1600"/>
              </a:spcBef>
              <a:spcAft>
                <a:spcPts val="0"/>
              </a:spcAft>
              <a:buNone/>
              <a:defRPr b="1">
                <a:solidFill>
                  <a:schemeClr val="accent1"/>
                </a:solidFill>
              </a:defRPr>
            </a:lvl6pPr>
            <a:lvl7pPr lvl="6" algn="ctr" rtl="0">
              <a:spcBef>
                <a:spcPts val="1600"/>
              </a:spcBef>
              <a:spcAft>
                <a:spcPts val="0"/>
              </a:spcAft>
              <a:buNone/>
              <a:defRPr b="1">
                <a:solidFill>
                  <a:schemeClr val="accent1"/>
                </a:solidFill>
              </a:defRPr>
            </a:lvl7pPr>
            <a:lvl8pPr lvl="7" algn="ctr" rtl="0">
              <a:spcBef>
                <a:spcPts val="1600"/>
              </a:spcBef>
              <a:spcAft>
                <a:spcPts val="0"/>
              </a:spcAft>
              <a:buNone/>
              <a:defRPr b="1">
                <a:solidFill>
                  <a:schemeClr val="accent1"/>
                </a:solidFill>
              </a:defRPr>
            </a:lvl8pPr>
            <a:lvl9pPr lvl="8" algn="ctr" rtl="0">
              <a:spcBef>
                <a:spcPts val="1600"/>
              </a:spcBef>
              <a:spcAft>
                <a:spcPts val="1600"/>
              </a:spcAft>
              <a:buNone/>
              <a:defRPr b="1">
                <a:solidFill>
                  <a:schemeClr val="accent1"/>
                </a:solidFill>
              </a:defRPr>
            </a:lvl9pPr>
          </a:lstStyle>
          <a:p>
            <a:endParaRPr/>
          </a:p>
        </p:txBody>
      </p:sp>
      <p:sp>
        <p:nvSpPr>
          <p:cNvPr id="95" name="Google Shape;95;p17"/>
          <p:cNvSpPr txBox="1">
            <a:spLocks noGrp="1"/>
          </p:cNvSpPr>
          <p:nvPr>
            <p:ph type="subTitle" idx="2"/>
          </p:nvPr>
        </p:nvSpPr>
        <p:spPr>
          <a:xfrm>
            <a:off x="788100" y="2765850"/>
            <a:ext cx="2261700" cy="7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1600"/>
              </a:spcBef>
              <a:spcAft>
                <a:spcPts val="0"/>
              </a:spcAft>
              <a:buNone/>
              <a:defRPr sz="1400">
                <a:solidFill>
                  <a:schemeClr val="dk1"/>
                </a:solidFill>
              </a:defRPr>
            </a:lvl2pPr>
            <a:lvl3pPr lvl="2" algn="ctr" rtl="0">
              <a:lnSpc>
                <a:spcPct val="100000"/>
              </a:lnSpc>
              <a:spcBef>
                <a:spcPts val="1600"/>
              </a:spcBef>
              <a:spcAft>
                <a:spcPts val="0"/>
              </a:spcAft>
              <a:buNone/>
              <a:defRPr sz="1400">
                <a:solidFill>
                  <a:schemeClr val="dk1"/>
                </a:solidFill>
              </a:defRPr>
            </a:lvl3pPr>
            <a:lvl4pPr lvl="3" algn="ctr" rtl="0">
              <a:lnSpc>
                <a:spcPct val="100000"/>
              </a:lnSpc>
              <a:spcBef>
                <a:spcPts val="1600"/>
              </a:spcBef>
              <a:spcAft>
                <a:spcPts val="0"/>
              </a:spcAft>
              <a:buNone/>
              <a:defRPr sz="1400">
                <a:solidFill>
                  <a:schemeClr val="dk1"/>
                </a:solidFill>
              </a:defRPr>
            </a:lvl4pPr>
            <a:lvl5pPr lvl="4" algn="ctr" rtl="0">
              <a:lnSpc>
                <a:spcPct val="100000"/>
              </a:lnSpc>
              <a:spcBef>
                <a:spcPts val="1600"/>
              </a:spcBef>
              <a:spcAft>
                <a:spcPts val="0"/>
              </a:spcAft>
              <a:buNone/>
              <a:defRPr sz="1400">
                <a:solidFill>
                  <a:schemeClr val="dk1"/>
                </a:solidFill>
              </a:defRPr>
            </a:lvl5pPr>
            <a:lvl6pPr lvl="5" algn="ctr" rtl="0">
              <a:lnSpc>
                <a:spcPct val="100000"/>
              </a:lnSpc>
              <a:spcBef>
                <a:spcPts val="1600"/>
              </a:spcBef>
              <a:spcAft>
                <a:spcPts val="0"/>
              </a:spcAft>
              <a:buNone/>
              <a:defRPr sz="1400">
                <a:solidFill>
                  <a:schemeClr val="dk1"/>
                </a:solidFill>
              </a:defRPr>
            </a:lvl6pPr>
            <a:lvl7pPr lvl="6" algn="ctr" rtl="0">
              <a:lnSpc>
                <a:spcPct val="100000"/>
              </a:lnSpc>
              <a:spcBef>
                <a:spcPts val="1600"/>
              </a:spcBef>
              <a:spcAft>
                <a:spcPts val="0"/>
              </a:spcAft>
              <a:buNone/>
              <a:defRPr sz="1400">
                <a:solidFill>
                  <a:schemeClr val="dk1"/>
                </a:solidFill>
              </a:defRPr>
            </a:lvl7pPr>
            <a:lvl8pPr lvl="7" algn="ctr" rtl="0">
              <a:lnSpc>
                <a:spcPct val="100000"/>
              </a:lnSpc>
              <a:spcBef>
                <a:spcPts val="1600"/>
              </a:spcBef>
              <a:spcAft>
                <a:spcPts val="0"/>
              </a:spcAft>
              <a:buNone/>
              <a:defRPr sz="1400">
                <a:solidFill>
                  <a:schemeClr val="dk1"/>
                </a:solidFill>
              </a:defRPr>
            </a:lvl8pPr>
            <a:lvl9pPr lvl="8" algn="ctr" rtl="0">
              <a:lnSpc>
                <a:spcPct val="100000"/>
              </a:lnSpc>
              <a:spcBef>
                <a:spcPts val="1600"/>
              </a:spcBef>
              <a:spcAft>
                <a:spcPts val="1600"/>
              </a:spcAft>
              <a:buNone/>
              <a:defRPr sz="1400">
                <a:solidFill>
                  <a:schemeClr val="dk1"/>
                </a:solidFill>
              </a:defRPr>
            </a:lvl9pPr>
          </a:lstStyle>
          <a:p>
            <a:endParaRPr/>
          </a:p>
        </p:txBody>
      </p:sp>
      <p:sp>
        <p:nvSpPr>
          <p:cNvPr id="96" name="Google Shape;96;p17"/>
          <p:cNvSpPr txBox="1">
            <a:spLocks noGrp="1"/>
          </p:cNvSpPr>
          <p:nvPr>
            <p:ph type="subTitle" idx="3"/>
          </p:nvPr>
        </p:nvSpPr>
        <p:spPr>
          <a:xfrm>
            <a:off x="3441150" y="2390400"/>
            <a:ext cx="2261700" cy="408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b="1">
                <a:solidFill>
                  <a:schemeClr val="accent1"/>
                </a:solidFill>
              </a:defRPr>
            </a:lvl1pPr>
            <a:lvl2pPr lvl="1" algn="ctr" rtl="0">
              <a:spcBef>
                <a:spcPts val="1600"/>
              </a:spcBef>
              <a:spcAft>
                <a:spcPts val="0"/>
              </a:spcAft>
              <a:buNone/>
              <a:defRPr b="1">
                <a:solidFill>
                  <a:schemeClr val="accent1"/>
                </a:solidFill>
              </a:defRPr>
            </a:lvl2pPr>
            <a:lvl3pPr lvl="2" algn="ctr" rtl="0">
              <a:spcBef>
                <a:spcPts val="1600"/>
              </a:spcBef>
              <a:spcAft>
                <a:spcPts val="0"/>
              </a:spcAft>
              <a:buNone/>
              <a:defRPr b="1">
                <a:solidFill>
                  <a:schemeClr val="accent1"/>
                </a:solidFill>
              </a:defRPr>
            </a:lvl3pPr>
            <a:lvl4pPr lvl="3" algn="ctr" rtl="0">
              <a:spcBef>
                <a:spcPts val="1600"/>
              </a:spcBef>
              <a:spcAft>
                <a:spcPts val="0"/>
              </a:spcAft>
              <a:buNone/>
              <a:defRPr b="1">
                <a:solidFill>
                  <a:schemeClr val="accent1"/>
                </a:solidFill>
              </a:defRPr>
            </a:lvl4pPr>
            <a:lvl5pPr lvl="4" algn="ctr" rtl="0">
              <a:spcBef>
                <a:spcPts val="1600"/>
              </a:spcBef>
              <a:spcAft>
                <a:spcPts val="0"/>
              </a:spcAft>
              <a:buNone/>
              <a:defRPr b="1">
                <a:solidFill>
                  <a:schemeClr val="accent1"/>
                </a:solidFill>
              </a:defRPr>
            </a:lvl5pPr>
            <a:lvl6pPr lvl="5" algn="ctr" rtl="0">
              <a:spcBef>
                <a:spcPts val="1600"/>
              </a:spcBef>
              <a:spcAft>
                <a:spcPts val="0"/>
              </a:spcAft>
              <a:buNone/>
              <a:defRPr b="1">
                <a:solidFill>
                  <a:schemeClr val="accent1"/>
                </a:solidFill>
              </a:defRPr>
            </a:lvl6pPr>
            <a:lvl7pPr lvl="6" algn="ctr" rtl="0">
              <a:spcBef>
                <a:spcPts val="1600"/>
              </a:spcBef>
              <a:spcAft>
                <a:spcPts val="0"/>
              </a:spcAft>
              <a:buNone/>
              <a:defRPr b="1">
                <a:solidFill>
                  <a:schemeClr val="accent1"/>
                </a:solidFill>
              </a:defRPr>
            </a:lvl7pPr>
            <a:lvl8pPr lvl="7" algn="ctr" rtl="0">
              <a:spcBef>
                <a:spcPts val="1600"/>
              </a:spcBef>
              <a:spcAft>
                <a:spcPts val="0"/>
              </a:spcAft>
              <a:buNone/>
              <a:defRPr b="1">
                <a:solidFill>
                  <a:schemeClr val="accent1"/>
                </a:solidFill>
              </a:defRPr>
            </a:lvl8pPr>
            <a:lvl9pPr lvl="8" algn="ctr" rtl="0">
              <a:spcBef>
                <a:spcPts val="1600"/>
              </a:spcBef>
              <a:spcAft>
                <a:spcPts val="1600"/>
              </a:spcAft>
              <a:buNone/>
              <a:defRPr b="1">
                <a:solidFill>
                  <a:schemeClr val="accent1"/>
                </a:solidFill>
              </a:defRPr>
            </a:lvl9pPr>
          </a:lstStyle>
          <a:p>
            <a:endParaRPr/>
          </a:p>
        </p:txBody>
      </p:sp>
      <p:sp>
        <p:nvSpPr>
          <p:cNvPr id="97" name="Google Shape;97;p17"/>
          <p:cNvSpPr txBox="1">
            <a:spLocks noGrp="1"/>
          </p:cNvSpPr>
          <p:nvPr>
            <p:ph type="subTitle" idx="4"/>
          </p:nvPr>
        </p:nvSpPr>
        <p:spPr>
          <a:xfrm>
            <a:off x="3441150" y="2765850"/>
            <a:ext cx="2261700" cy="7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1600"/>
              </a:spcBef>
              <a:spcAft>
                <a:spcPts val="0"/>
              </a:spcAft>
              <a:buNone/>
              <a:defRPr sz="1400">
                <a:solidFill>
                  <a:schemeClr val="dk1"/>
                </a:solidFill>
              </a:defRPr>
            </a:lvl2pPr>
            <a:lvl3pPr lvl="2" algn="ctr" rtl="0">
              <a:lnSpc>
                <a:spcPct val="100000"/>
              </a:lnSpc>
              <a:spcBef>
                <a:spcPts val="1600"/>
              </a:spcBef>
              <a:spcAft>
                <a:spcPts val="0"/>
              </a:spcAft>
              <a:buNone/>
              <a:defRPr sz="1400">
                <a:solidFill>
                  <a:schemeClr val="dk1"/>
                </a:solidFill>
              </a:defRPr>
            </a:lvl3pPr>
            <a:lvl4pPr lvl="3" algn="ctr" rtl="0">
              <a:lnSpc>
                <a:spcPct val="100000"/>
              </a:lnSpc>
              <a:spcBef>
                <a:spcPts val="1600"/>
              </a:spcBef>
              <a:spcAft>
                <a:spcPts val="0"/>
              </a:spcAft>
              <a:buNone/>
              <a:defRPr sz="1400">
                <a:solidFill>
                  <a:schemeClr val="dk1"/>
                </a:solidFill>
              </a:defRPr>
            </a:lvl4pPr>
            <a:lvl5pPr lvl="4" algn="ctr" rtl="0">
              <a:lnSpc>
                <a:spcPct val="100000"/>
              </a:lnSpc>
              <a:spcBef>
                <a:spcPts val="1600"/>
              </a:spcBef>
              <a:spcAft>
                <a:spcPts val="0"/>
              </a:spcAft>
              <a:buNone/>
              <a:defRPr sz="1400">
                <a:solidFill>
                  <a:schemeClr val="dk1"/>
                </a:solidFill>
              </a:defRPr>
            </a:lvl5pPr>
            <a:lvl6pPr lvl="5" algn="ctr" rtl="0">
              <a:lnSpc>
                <a:spcPct val="100000"/>
              </a:lnSpc>
              <a:spcBef>
                <a:spcPts val="1600"/>
              </a:spcBef>
              <a:spcAft>
                <a:spcPts val="0"/>
              </a:spcAft>
              <a:buNone/>
              <a:defRPr sz="1400">
                <a:solidFill>
                  <a:schemeClr val="dk1"/>
                </a:solidFill>
              </a:defRPr>
            </a:lvl6pPr>
            <a:lvl7pPr lvl="6" algn="ctr" rtl="0">
              <a:lnSpc>
                <a:spcPct val="100000"/>
              </a:lnSpc>
              <a:spcBef>
                <a:spcPts val="1600"/>
              </a:spcBef>
              <a:spcAft>
                <a:spcPts val="0"/>
              </a:spcAft>
              <a:buNone/>
              <a:defRPr sz="1400">
                <a:solidFill>
                  <a:schemeClr val="dk1"/>
                </a:solidFill>
              </a:defRPr>
            </a:lvl7pPr>
            <a:lvl8pPr lvl="7" algn="ctr" rtl="0">
              <a:lnSpc>
                <a:spcPct val="100000"/>
              </a:lnSpc>
              <a:spcBef>
                <a:spcPts val="1600"/>
              </a:spcBef>
              <a:spcAft>
                <a:spcPts val="0"/>
              </a:spcAft>
              <a:buNone/>
              <a:defRPr sz="1400">
                <a:solidFill>
                  <a:schemeClr val="dk1"/>
                </a:solidFill>
              </a:defRPr>
            </a:lvl8pPr>
            <a:lvl9pPr lvl="8" algn="ctr" rtl="0">
              <a:lnSpc>
                <a:spcPct val="100000"/>
              </a:lnSpc>
              <a:spcBef>
                <a:spcPts val="1600"/>
              </a:spcBef>
              <a:spcAft>
                <a:spcPts val="1600"/>
              </a:spcAft>
              <a:buNone/>
              <a:defRPr sz="1400">
                <a:solidFill>
                  <a:schemeClr val="dk1"/>
                </a:solidFill>
              </a:defRPr>
            </a:lvl9pPr>
          </a:lstStyle>
          <a:p>
            <a:endParaRPr/>
          </a:p>
        </p:txBody>
      </p:sp>
      <p:sp>
        <p:nvSpPr>
          <p:cNvPr id="98" name="Google Shape;98;p17"/>
          <p:cNvSpPr txBox="1">
            <a:spLocks noGrp="1"/>
          </p:cNvSpPr>
          <p:nvPr>
            <p:ph type="subTitle" idx="5"/>
          </p:nvPr>
        </p:nvSpPr>
        <p:spPr>
          <a:xfrm>
            <a:off x="6094200" y="2390400"/>
            <a:ext cx="2261700" cy="408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b="1">
                <a:solidFill>
                  <a:schemeClr val="accent1"/>
                </a:solidFill>
              </a:defRPr>
            </a:lvl1pPr>
            <a:lvl2pPr lvl="1" algn="ctr" rtl="0">
              <a:spcBef>
                <a:spcPts val="1600"/>
              </a:spcBef>
              <a:spcAft>
                <a:spcPts val="0"/>
              </a:spcAft>
              <a:buNone/>
              <a:defRPr b="1">
                <a:solidFill>
                  <a:schemeClr val="accent1"/>
                </a:solidFill>
              </a:defRPr>
            </a:lvl2pPr>
            <a:lvl3pPr lvl="2" algn="ctr" rtl="0">
              <a:spcBef>
                <a:spcPts val="1600"/>
              </a:spcBef>
              <a:spcAft>
                <a:spcPts val="0"/>
              </a:spcAft>
              <a:buNone/>
              <a:defRPr b="1">
                <a:solidFill>
                  <a:schemeClr val="accent1"/>
                </a:solidFill>
              </a:defRPr>
            </a:lvl3pPr>
            <a:lvl4pPr lvl="3" algn="ctr" rtl="0">
              <a:spcBef>
                <a:spcPts val="1600"/>
              </a:spcBef>
              <a:spcAft>
                <a:spcPts val="0"/>
              </a:spcAft>
              <a:buNone/>
              <a:defRPr b="1">
                <a:solidFill>
                  <a:schemeClr val="accent1"/>
                </a:solidFill>
              </a:defRPr>
            </a:lvl4pPr>
            <a:lvl5pPr lvl="4" algn="ctr" rtl="0">
              <a:spcBef>
                <a:spcPts val="1600"/>
              </a:spcBef>
              <a:spcAft>
                <a:spcPts val="0"/>
              </a:spcAft>
              <a:buNone/>
              <a:defRPr b="1">
                <a:solidFill>
                  <a:schemeClr val="accent1"/>
                </a:solidFill>
              </a:defRPr>
            </a:lvl5pPr>
            <a:lvl6pPr lvl="5" algn="ctr" rtl="0">
              <a:spcBef>
                <a:spcPts val="1600"/>
              </a:spcBef>
              <a:spcAft>
                <a:spcPts val="0"/>
              </a:spcAft>
              <a:buNone/>
              <a:defRPr b="1">
                <a:solidFill>
                  <a:schemeClr val="accent1"/>
                </a:solidFill>
              </a:defRPr>
            </a:lvl6pPr>
            <a:lvl7pPr lvl="6" algn="ctr" rtl="0">
              <a:spcBef>
                <a:spcPts val="1600"/>
              </a:spcBef>
              <a:spcAft>
                <a:spcPts val="0"/>
              </a:spcAft>
              <a:buNone/>
              <a:defRPr b="1">
                <a:solidFill>
                  <a:schemeClr val="accent1"/>
                </a:solidFill>
              </a:defRPr>
            </a:lvl7pPr>
            <a:lvl8pPr lvl="7" algn="ctr" rtl="0">
              <a:spcBef>
                <a:spcPts val="1600"/>
              </a:spcBef>
              <a:spcAft>
                <a:spcPts val="0"/>
              </a:spcAft>
              <a:buNone/>
              <a:defRPr b="1">
                <a:solidFill>
                  <a:schemeClr val="accent1"/>
                </a:solidFill>
              </a:defRPr>
            </a:lvl8pPr>
            <a:lvl9pPr lvl="8" algn="ctr" rtl="0">
              <a:spcBef>
                <a:spcPts val="1600"/>
              </a:spcBef>
              <a:spcAft>
                <a:spcPts val="1600"/>
              </a:spcAft>
              <a:buNone/>
              <a:defRPr b="1">
                <a:solidFill>
                  <a:schemeClr val="accent1"/>
                </a:solidFill>
              </a:defRPr>
            </a:lvl9pPr>
          </a:lstStyle>
          <a:p>
            <a:endParaRPr/>
          </a:p>
        </p:txBody>
      </p:sp>
      <p:sp>
        <p:nvSpPr>
          <p:cNvPr id="99" name="Google Shape;99;p17"/>
          <p:cNvSpPr txBox="1">
            <a:spLocks noGrp="1"/>
          </p:cNvSpPr>
          <p:nvPr>
            <p:ph type="subTitle" idx="6"/>
          </p:nvPr>
        </p:nvSpPr>
        <p:spPr>
          <a:xfrm>
            <a:off x="6094200" y="2765850"/>
            <a:ext cx="2261700" cy="7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1600"/>
              </a:spcBef>
              <a:spcAft>
                <a:spcPts val="0"/>
              </a:spcAft>
              <a:buNone/>
              <a:defRPr sz="1400">
                <a:solidFill>
                  <a:schemeClr val="dk1"/>
                </a:solidFill>
              </a:defRPr>
            </a:lvl2pPr>
            <a:lvl3pPr lvl="2" algn="ctr" rtl="0">
              <a:lnSpc>
                <a:spcPct val="100000"/>
              </a:lnSpc>
              <a:spcBef>
                <a:spcPts val="1600"/>
              </a:spcBef>
              <a:spcAft>
                <a:spcPts val="0"/>
              </a:spcAft>
              <a:buNone/>
              <a:defRPr sz="1400">
                <a:solidFill>
                  <a:schemeClr val="dk1"/>
                </a:solidFill>
              </a:defRPr>
            </a:lvl3pPr>
            <a:lvl4pPr lvl="3" algn="ctr" rtl="0">
              <a:lnSpc>
                <a:spcPct val="100000"/>
              </a:lnSpc>
              <a:spcBef>
                <a:spcPts val="1600"/>
              </a:spcBef>
              <a:spcAft>
                <a:spcPts val="0"/>
              </a:spcAft>
              <a:buNone/>
              <a:defRPr sz="1400">
                <a:solidFill>
                  <a:schemeClr val="dk1"/>
                </a:solidFill>
              </a:defRPr>
            </a:lvl4pPr>
            <a:lvl5pPr lvl="4" algn="ctr" rtl="0">
              <a:lnSpc>
                <a:spcPct val="100000"/>
              </a:lnSpc>
              <a:spcBef>
                <a:spcPts val="1600"/>
              </a:spcBef>
              <a:spcAft>
                <a:spcPts val="0"/>
              </a:spcAft>
              <a:buNone/>
              <a:defRPr sz="1400">
                <a:solidFill>
                  <a:schemeClr val="dk1"/>
                </a:solidFill>
              </a:defRPr>
            </a:lvl5pPr>
            <a:lvl6pPr lvl="5" algn="ctr" rtl="0">
              <a:lnSpc>
                <a:spcPct val="100000"/>
              </a:lnSpc>
              <a:spcBef>
                <a:spcPts val="1600"/>
              </a:spcBef>
              <a:spcAft>
                <a:spcPts val="0"/>
              </a:spcAft>
              <a:buNone/>
              <a:defRPr sz="1400">
                <a:solidFill>
                  <a:schemeClr val="dk1"/>
                </a:solidFill>
              </a:defRPr>
            </a:lvl6pPr>
            <a:lvl7pPr lvl="6" algn="ctr" rtl="0">
              <a:lnSpc>
                <a:spcPct val="100000"/>
              </a:lnSpc>
              <a:spcBef>
                <a:spcPts val="1600"/>
              </a:spcBef>
              <a:spcAft>
                <a:spcPts val="0"/>
              </a:spcAft>
              <a:buNone/>
              <a:defRPr sz="1400">
                <a:solidFill>
                  <a:schemeClr val="dk1"/>
                </a:solidFill>
              </a:defRPr>
            </a:lvl7pPr>
            <a:lvl8pPr lvl="7" algn="ctr" rtl="0">
              <a:lnSpc>
                <a:spcPct val="100000"/>
              </a:lnSpc>
              <a:spcBef>
                <a:spcPts val="1600"/>
              </a:spcBef>
              <a:spcAft>
                <a:spcPts val="0"/>
              </a:spcAft>
              <a:buNone/>
              <a:defRPr sz="1400">
                <a:solidFill>
                  <a:schemeClr val="dk1"/>
                </a:solidFill>
              </a:defRPr>
            </a:lvl8pPr>
            <a:lvl9pPr lvl="8" algn="ctr" rtl="0">
              <a:lnSpc>
                <a:spcPct val="100000"/>
              </a:lnSpc>
              <a:spcBef>
                <a:spcPts val="1600"/>
              </a:spcBef>
              <a:spcAft>
                <a:spcPts val="1600"/>
              </a:spcAft>
              <a:buNone/>
              <a:defRPr sz="1400">
                <a:solidFill>
                  <a:schemeClr val="dk1"/>
                </a:solidFill>
              </a:defRPr>
            </a:lvl9pPr>
          </a:lstStyle>
          <a:p>
            <a:endParaRPr/>
          </a:p>
        </p:txBody>
      </p:sp>
      <p:sp>
        <p:nvSpPr>
          <p:cNvPr id="100" name="Google Shape;100;p17"/>
          <p:cNvSpPr/>
          <p:nvPr/>
        </p:nvSpPr>
        <p:spPr>
          <a:xfrm flipH="1">
            <a:off x="4572000" y="4834275"/>
            <a:ext cx="4572000" cy="30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7"/>
          <p:cNvSpPr/>
          <p:nvPr/>
        </p:nvSpPr>
        <p:spPr>
          <a:xfrm flipH="1">
            <a:off x="50" y="4834275"/>
            <a:ext cx="4572000" cy="30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31"/>
        <p:cNvGrpSpPr/>
        <p:nvPr/>
      </p:nvGrpSpPr>
      <p:grpSpPr>
        <a:xfrm>
          <a:off x="0" y="0"/>
          <a:ext cx="0" cy="0"/>
          <a:chOff x="0" y="0"/>
          <a:chExt cx="0" cy="0"/>
        </a:xfrm>
      </p:grpSpPr>
      <p:sp>
        <p:nvSpPr>
          <p:cNvPr id="132" name="Google Shape;132;p21"/>
          <p:cNvSpPr txBox="1">
            <a:spLocks noGrp="1"/>
          </p:cNvSpPr>
          <p:nvPr>
            <p:ph type="title"/>
          </p:nvPr>
        </p:nvSpPr>
        <p:spPr>
          <a:xfrm>
            <a:off x="3730075" y="1631700"/>
            <a:ext cx="4700700" cy="10902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2800"/>
              <a:buNone/>
              <a:defRPr sz="3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 name="Google Shape;133;p21"/>
          <p:cNvSpPr txBox="1">
            <a:spLocks noGrp="1"/>
          </p:cNvSpPr>
          <p:nvPr>
            <p:ph type="subTitle" idx="1"/>
          </p:nvPr>
        </p:nvSpPr>
        <p:spPr>
          <a:xfrm>
            <a:off x="3730075" y="2726700"/>
            <a:ext cx="4700700" cy="8613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400"/>
              <a:buNone/>
              <a:defRPr sz="14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4" name="Google Shape;134;p21"/>
          <p:cNvSpPr/>
          <p:nvPr/>
        </p:nvSpPr>
        <p:spPr>
          <a:xfrm rot="10800000" flipH="1">
            <a:off x="2110925" y="0"/>
            <a:ext cx="1216200" cy="2571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1"/>
          <p:cNvSpPr/>
          <p:nvPr/>
        </p:nvSpPr>
        <p:spPr>
          <a:xfrm rot="10800000" flipH="1">
            <a:off x="0" y="2571750"/>
            <a:ext cx="1216200" cy="257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58" r:id="rId4"/>
    <p:sldLayoutId id="2147483657" r:id="rId5"/>
    <p:sldLayoutId id="2147483660" r:id="rId6"/>
    <p:sldLayoutId id="2147483662" r:id="rId7"/>
    <p:sldLayoutId id="2147483663" r:id="rId8"/>
    <p:sldLayoutId id="2147483667" r:id="rId9"/>
    <p:sldLayoutId id="2147483669" r:id="rId10"/>
    <p:sldLayoutId id="2147483671" r:id="rId11"/>
    <p:sldLayoutId id="2147483673" r:id="rId12"/>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hyperlink" Target="https://ssrn.com/abstract=4169615"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dw.com/en/greece-train-crash-protesters-rage-at-political-system/a-64978396" TargetMode="External"/><Relationship Id="rId2" Type="http://schemas.openxmlformats.org/officeDocument/2006/relationships/hyperlink" Target="https://en.wikipedia.org/wiki/Thessaloniki_metropolitan_area"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18/10/relationships/comments" Target="../comments/modernComment_146_22B71C5C.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8" name="Google Shape;185;p30">
            <a:extLst>
              <a:ext uri="{FF2B5EF4-FFF2-40B4-BE49-F238E27FC236}">
                <a16:creationId xmlns:a16="http://schemas.microsoft.com/office/drawing/2014/main" id="{4DAF49A3-B965-6626-280E-0CB4A1D32110}"/>
              </a:ext>
            </a:extLst>
          </p:cNvPr>
          <p:cNvSpPr txBox="1">
            <a:spLocks noGrp="1"/>
          </p:cNvSpPr>
          <p:nvPr/>
        </p:nvSpPr>
        <p:spPr>
          <a:xfrm>
            <a:off x="4069725" y="1131719"/>
            <a:ext cx="4932607" cy="23383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5200"/>
              <a:buFont typeface="Montserrat"/>
              <a:buNone/>
              <a:defRPr sz="5300" b="1" i="0" u="none" strike="noStrike" cap="none">
                <a:solidFill>
                  <a:schemeClr val="dk1"/>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5200"/>
              <a:buFont typeface="Montserrat"/>
              <a:buNone/>
              <a:defRPr sz="52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5200"/>
              <a:buFont typeface="Montserrat"/>
              <a:buNone/>
              <a:defRPr sz="52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5200"/>
              <a:buFont typeface="Montserrat"/>
              <a:buNone/>
              <a:defRPr sz="52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5200"/>
              <a:buFont typeface="Montserrat"/>
              <a:buNone/>
              <a:defRPr sz="52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5200"/>
              <a:buFont typeface="Montserrat"/>
              <a:buNone/>
              <a:defRPr sz="52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5200"/>
              <a:buFont typeface="Montserrat"/>
              <a:buNone/>
              <a:defRPr sz="52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5200"/>
              <a:buFont typeface="Montserrat"/>
              <a:buNone/>
              <a:defRPr sz="52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5200"/>
              <a:buFont typeface="Montserrat"/>
              <a:buNone/>
              <a:defRPr sz="5200" b="1" i="0" u="none" strike="noStrike" cap="none">
                <a:solidFill>
                  <a:schemeClr val="dk1"/>
                </a:solidFill>
                <a:latin typeface="Montserrat"/>
                <a:ea typeface="Montserrat"/>
                <a:cs typeface="Montserrat"/>
                <a:sym typeface="Montserrat"/>
              </a:defRPr>
            </a:lvl9pPr>
          </a:lstStyle>
          <a:p>
            <a:pPr algn="l"/>
            <a:r>
              <a:rPr lang="en" sz="3600">
                <a:solidFill>
                  <a:schemeClr val="accent1"/>
                </a:solidFill>
              </a:rPr>
              <a:t>Understanding </a:t>
            </a:r>
            <a:r>
              <a:rPr lang="en" sz="3600">
                <a:solidFill>
                  <a:schemeClr val="bg2"/>
                </a:solidFill>
              </a:rPr>
              <a:t>Thessaloniki Youth’s</a:t>
            </a:r>
            <a:r>
              <a:rPr lang="en" sz="3600">
                <a:solidFill>
                  <a:schemeClr val="accent1"/>
                </a:solidFill>
              </a:rPr>
              <a:t> Responses to Current Issues</a:t>
            </a:r>
            <a:endParaRPr lang="en-US" sz="3600">
              <a:solidFill>
                <a:schemeClr val="accent1"/>
              </a:solidFill>
            </a:endParaRPr>
          </a:p>
        </p:txBody>
      </p:sp>
      <p:sp>
        <p:nvSpPr>
          <p:cNvPr id="9" name="Google Shape;186;p30">
            <a:extLst>
              <a:ext uri="{FF2B5EF4-FFF2-40B4-BE49-F238E27FC236}">
                <a16:creationId xmlns:a16="http://schemas.microsoft.com/office/drawing/2014/main" id="{4291DD4F-BAA0-C2EB-0F3A-CF5744C25CB3}"/>
              </a:ext>
            </a:extLst>
          </p:cNvPr>
          <p:cNvSpPr txBox="1">
            <a:spLocks noGrp="1"/>
          </p:cNvSpPr>
          <p:nvPr/>
        </p:nvSpPr>
        <p:spPr>
          <a:xfrm>
            <a:off x="4088552" y="3473038"/>
            <a:ext cx="4932606" cy="4063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2"/>
              </a:buClr>
              <a:buSzPts val="2800"/>
              <a:buFont typeface="Montserrat"/>
              <a:buNone/>
              <a:defRPr sz="1600" b="0" i="0" u="none" strike="noStrike" cap="none">
                <a:solidFill>
                  <a:schemeClr val="accent2"/>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a:ea typeface="Montserrat"/>
                <a:cs typeface="Montserrat"/>
                <a:sym typeface="Montserrat"/>
              </a:defRPr>
            </a:lvl9pPr>
          </a:lstStyle>
          <a:p>
            <a:pPr marL="0" lvl="0" indent="0" algn="l" rtl="0">
              <a:spcBef>
                <a:spcPts val="0"/>
              </a:spcBef>
              <a:spcAft>
                <a:spcPts val="0"/>
              </a:spcAft>
              <a:buNone/>
            </a:pPr>
            <a:r>
              <a:rPr lang="en-US" sz="1300">
                <a:solidFill>
                  <a:schemeClr val="tx1"/>
                </a:solidFill>
              </a:rPr>
              <a:t>Elie Bowman, Ava Labik, Megan Manning, Cody Rueda</a:t>
            </a:r>
          </a:p>
          <a:p>
            <a:pPr marL="0" lvl="0" indent="0" algn="r" rtl="0">
              <a:spcBef>
                <a:spcPts val="0"/>
              </a:spcBef>
              <a:spcAft>
                <a:spcPts val="0"/>
              </a:spcAft>
              <a:buNone/>
            </a:pPr>
            <a:endParaRPr lang="en-US" sz="1300">
              <a:latin typeface="Comic Sans MS" panose="030F0702030302020204" pitchFamily="66" charset="0"/>
            </a:endParaRPr>
          </a:p>
        </p:txBody>
      </p:sp>
      <p:sp>
        <p:nvSpPr>
          <p:cNvPr id="3" name="Slide Number Placeholder 32">
            <a:extLst>
              <a:ext uri="{FF2B5EF4-FFF2-40B4-BE49-F238E27FC236}">
                <a16:creationId xmlns:a16="http://schemas.microsoft.com/office/drawing/2014/main" id="{55267CB5-8668-D5DE-DB71-754180253A20}"/>
              </a:ext>
            </a:extLst>
          </p:cNvPr>
          <p:cNvSpPr txBox="1">
            <a:spLocks/>
          </p:cNvSpPr>
          <p:nvPr/>
        </p:nvSpPr>
        <p:spPr>
          <a:xfrm>
            <a:off x="8472458" y="4663217"/>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dirty="0" smtClean="0">
                <a:latin typeface="Montserrat"/>
              </a:rPr>
              <a:pPr/>
              <a:t>1</a:t>
            </a:fld>
            <a:endParaRPr lang="en">
              <a:solidFill>
                <a:schemeClr val="dk1"/>
              </a:solidFill>
              <a:latin typeface="Montserrat"/>
            </a:endParaRPr>
          </a:p>
        </p:txBody>
      </p:sp>
      <p:pic>
        <p:nvPicPr>
          <p:cNvPr id="4" name="Picture 3" descr="A group of people walking on a street with flags&#10;&#10;Description automatically generated">
            <a:extLst>
              <a:ext uri="{FF2B5EF4-FFF2-40B4-BE49-F238E27FC236}">
                <a16:creationId xmlns:a16="http://schemas.microsoft.com/office/drawing/2014/main" id="{CA8D0F4D-A1FF-5FCE-9E11-C4F20B7F3F3D}"/>
              </a:ext>
            </a:extLst>
          </p:cNvPr>
          <p:cNvPicPr>
            <a:picLocks noChangeAspect="1"/>
          </p:cNvPicPr>
          <p:nvPr/>
        </p:nvPicPr>
        <p:blipFill rotWithShape="1">
          <a:blip r:embed="rId3"/>
          <a:srcRect l="13259" t="6976" b="32508"/>
          <a:stretch/>
        </p:blipFill>
        <p:spPr>
          <a:xfrm>
            <a:off x="432816" y="956537"/>
            <a:ext cx="3472774" cy="3230425"/>
          </a:xfrm>
          <a:prstGeom prst="rect">
            <a:avLst/>
          </a:prstGeom>
          <a:ln>
            <a:solidFill>
              <a:srgbClr val="E9B5B5"/>
            </a:solidFill>
          </a:ln>
        </p:spPr>
        <p:style>
          <a:lnRef idx="3">
            <a:schemeClr val="lt1"/>
          </a:lnRef>
          <a:fillRef idx="1">
            <a:schemeClr val="accent4"/>
          </a:fillRef>
          <a:effectRef idx="1">
            <a:schemeClr val="accent4"/>
          </a:effectRef>
          <a:fontRef idx="minor">
            <a:schemeClr val="lt1"/>
          </a:fontRef>
        </p:style>
      </p:pic>
    </p:spTree>
    <p:extLst>
      <p:ext uri="{BB962C8B-B14F-4D97-AF65-F5344CB8AC3E}">
        <p14:creationId xmlns:p14="http://schemas.microsoft.com/office/powerpoint/2010/main" val="2076865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8A934-C60E-2988-93F9-94924FF8876E}"/>
              </a:ext>
            </a:extLst>
          </p:cNvPr>
          <p:cNvSpPr>
            <a:spLocks noGrp="1"/>
          </p:cNvSpPr>
          <p:nvPr>
            <p:ph type="title"/>
          </p:nvPr>
        </p:nvSpPr>
        <p:spPr>
          <a:xfrm>
            <a:off x="377479" y="266048"/>
            <a:ext cx="3184408" cy="647700"/>
          </a:xfrm>
        </p:spPr>
        <p:txBody>
          <a:bodyPr/>
          <a:lstStyle/>
          <a:p>
            <a:r>
              <a:rPr lang="en-US" sz="4400"/>
              <a:t>Protests </a:t>
            </a:r>
          </a:p>
        </p:txBody>
      </p:sp>
      <p:pic>
        <p:nvPicPr>
          <p:cNvPr id="9" name="Picture 8" descr="A group of people walking on a sidewalk&#10;&#10;Description automatically generated">
            <a:extLst>
              <a:ext uri="{FF2B5EF4-FFF2-40B4-BE49-F238E27FC236}">
                <a16:creationId xmlns:a16="http://schemas.microsoft.com/office/drawing/2014/main" id="{A0023BA7-F40F-2FB2-A35C-C4DF0CFE0273}"/>
              </a:ext>
            </a:extLst>
          </p:cNvPr>
          <p:cNvPicPr>
            <a:picLocks noChangeAspect="1"/>
          </p:cNvPicPr>
          <p:nvPr/>
        </p:nvPicPr>
        <p:blipFill rotWithShape="1">
          <a:blip r:embed="rId3"/>
          <a:srcRect l="25869" t="15063" b="2224"/>
          <a:stretch/>
        </p:blipFill>
        <p:spPr>
          <a:xfrm>
            <a:off x="3979489" y="1072710"/>
            <a:ext cx="1988758" cy="3128066"/>
          </a:xfrm>
          <a:prstGeom prst="rect">
            <a:avLst/>
          </a:prstGeom>
          <a:ln>
            <a:solidFill>
              <a:srgbClr val="E9B5B5"/>
            </a:solidFill>
          </a:ln>
        </p:spPr>
        <p:style>
          <a:lnRef idx="3">
            <a:schemeClr val="lt1"/>
          </a:lnRef>
          <a:fillRef idx="1">
            <a:schemeClr val="accent4"/>
          </a:fillRef>
          <a:effectRef idx="1">
            <a:schemeClr val="accent4"/>
          </a:effectRef>
          <a:fontRef idx="minor">
            <a:schemeClr val="lt1"/>
          </a:fontRef>
        </p:style>
      </p:pic>
      <p:pic>
        <p:nvPicPr>
          <p:cNvPr id="10" name="Picture 9" descr="A group of people walking on a street&#10;&#10;Description automatically generated">
            <a:extLst>
              <a:ext uri="{FF2B5EF4-FFF2-40B4-BE49-F238E27FC236}">
                <a16:creationId xmlns:a16="http://schemas.microsoft.com/office/drawing/2014/main" id="{9A472BA9-052A-51E7-F173-02357AA148F9}"/>
              </a:ext>
            </a:extLst>
          </p:cNvPr>
          <p:cNvPicPr>
            <a:picLocks noChangeAspect="1"/>
          </p:cNvPicPr>
          <p:nvPr/>
        </p:nvPicPr>
        <p:blipFill rotWithShape="1">
          <a:blip r:embed="rId4"/>
          <a:srcRect r="8356"/>
          <a:stretch/>
        </p:blipFill>
        <p:spPr>
          <a:xfrm>
            <a:off x="442987" y="1236007"/>
            <a:ext cx="3308838" cy="2796640"/>
          </a:xfrm>
          <a:prstGeom prst="rect">
            <a:avLst/>
          </a:prstGeom>
          <a:ln>
            <a:solidFill>
              <a:srgbClr val="E9B5B5"/>
            </a:solidFill>
          </a:ln>
        </p:spPr>
        <p:style>
          <a:lnRef idx="3">
            <a:schemeClr val="lt1"/>
          </a:lnRef>
          <a:fillRef idx="1">
            <a:schemeClr val="accent4"/>
          </a:fillRef>
          <a:effectRef idx="1">
            <a:schemeClr val="accent4"/>
          </a:effectRef>
          <a:fontRef idx="minor">
            <a:schemeClr val="lt1"/>
          </a:fontRef>
        </p:style>
      </p:pic>
      <p:sp>
        <p:nvSpPr>
          <p:cNvPr id="12" name="TextBox 11">
            <a:extLst>
              <a:ext uri="{FF2B5EF4-FFF2-40B4-BE49-F238E27FC236}">
                <a16:creationId xmlns:a16="http://schemas.microsoft.com/office/drawing/2014/main" id="{B3097BE4-FBFD-96CC-F347-98A229F823BC}"/>
              </a:ext>
            </a:extLst>
          </p:cNvPr>
          <p:cNvSpPr txBox="1"/>
          <p:nvPr/>
        </p:nvSpPr>
        <p:spPr>
          <a:xfrm>
            <a:off x="528074" y="4098038"/>
            <a:ext cx="327111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Montserrat"/>
              </a:rPr>
              <a:t>Protest in downtown Thessaloniki in response to the law legalizing privatization of universities</a:t>
            </a:r>
          </a:p>
        </p:txBody>
      </p:sp>
      <p:sp>
        <p:nvSpPr>
          <p:cNvPr id="13" name="TextBox 12">
            <a:extLst>
              <a:ext uri="{FF2B5EF4-FFF2-40B4-BE49-F238E27FC236}">
                <a16:creationId xmlns:a16="http://schemas.microsoft.com/office/drawing/2014/main" id="{DEC0DEE8-C064-5C70-AA4D-FCCC7916AB65}"/>
              </a:ext>
            </a:extLst>
          </p:cNvPr>
          <p:cNvSpPr txBox="1"/>
          <p:nvPr/>
        </p:nvSpPr>
        <p:spPr>
          <a:xfrm>
            <a:off x="3683273" y="4267315"/>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Montserrat"/>
              </a:rPr>
              <a:t>Police at a protest in downtown Thessaloniki</a:t>
            </a:r>
          </a:p>
        </p:txBody>
      </p:sp>
      <p:sp>
        <p:nvSpPr>
          <p:cNvPr id="4" name="Rectangle 3">
            <a:extLst>
              <a:ext uri="{FF2B5EF4-FFF2-40B4-BE49-F238E27FC236}">
                <a16:creationId xmlns:a16="http://schemas.microsoft.com/office/drawing/2014/main" id="{3B681396-2344-3B3D-4D15-A712A3B3E798}"/>
              </a:ext>
            </a:extLst>
          </p:cNvPr>
          <p:cNvSpPr/>
          <p:nvPr/>
        </p:nvSpPr>
        <p:spPr>
          <a:xfrm>
            <a:off x="6003608" y="1487358"/>
            <a:ext cx="2743200" cy="2545289"/>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n-US" sz="1800" i="1">
                <a:solidFill>
                  <a:schemeClr val="tx1"/>
                </a:solidFill>
                <a:latin typeface="Montserrat"/>
                <a:ea typeface="+mn-lt"/>
                <a:cs typeface="+mn-lt"/>
              </a:rPr>
              <a:t>“You really need </a:t>
            </a:r>
            <a:r>
              <a:rPr lang="en-US" sz="1800" i="1">
                <a:solidFill>
                  <a:schemeClr val="tx1"/>
                </a:solidFill>
                <a:effectLst/>
                <a:latin typeface="Montserrat"/>
                <a:ea typeface="+mn-lt"/>
                <a:cs typeface="+mn-lt"/>
              </a:rPr>
              <a:t>to </a:t>
            </a:r>
            <a:r>
              <a:rPr lang="en-US" sz="1800" i="1">
                <a:solidFill>
                  <a:schemeClr val="tx1"/>
                </a:solidFill>
                <a:latin typeface="Montserrat"/>
                <a:ea typeface="+mn-lt"/>
                <a:cs typeface="+mn-lt"/>
              </a:rPr>
              <a:t>show the government and elected officials what you want and protests are really </a:t>
            </a:r>
            <a:r>
              <a:rPr lang="en-US" sz="1800" i="1">
                <a:solidFill>
                  <a:schemeClr val="tx1"/>
                </a:solidFill>
                <a:effectLst/>
                <a:latin typeface="Montserrat"/>
                <a:ea typeface="+mn-lt"/>
                <a:cs typeface="+mn-lt"/>
              </a:rPr>
              <a:t>the </a:t>
            </a:r>
            <a:r>
              <a:rPr lang="en-US" sz="1800" i="1">
                <a:solidFill>
                  <a:schemeClr val="tx1"/>
                </a:solidFill>
                <a:latin typeface="Montserrat"/>
                <a:ea typeface="+mn-lt"/>
                <a:cs typeface="+mn-lt"/>
              </a:rPr>
              <a:t>only way </a:t>
            </a:r>
            <a:r>
              <a:rPr lang="en-US" sz="1800" i="1">
                <a:solidFill>
                  <a:schemeClr val="tx1"/>
                </a:solidFill>
                <a:effectLst/>
                <a:latin typeface="Montserrat"/>
                <a:ea typeface="+mn-lt"/>
                <a:cs typeface="+mn-lt"/>
              </a:rPr>
              <a:t>to </a:t>
            </a:r>
            <a:r>
              <a:rPr lang="en-US" sz="1800" i="1">
                <a:solidFill>
                  <a:schemeClr val="tx1"/>
                </a:solidFill>
                <a:latin typeface="Montserrat"/>
                <a:ea typeface="+mn-lt"/>
                <a:cs typeface="+mn-lt"/>
              </a:rPr>
              <a:t>do so”</a:t>
            </a:r>
          </a:p>
          <a:p>
            <a:pPr algn="ctr"/>
            <a:endParaRPr lang="en-US" sz="600" i="1">
              <a:solidFill>
                <a:schemeClr val="tx1"/>
              </a:solidFill>
              <a:latin typeface="Montserrat"/>
              <a:ea typeface="+mn-lt"/>
              <a:cs typeface="+mn-lt"/>
            </a:endParaRPr>
          </a:p>
          <a:p>
            <a:pPr algn="ctr"/>
            <a:r>
              <a:rPr lang="en-US" sz="1200" i="1">
                <a:solidFill>
                  <a:schemeClr val="tx1"/>
                </a:solidFill>
                <a:latin typeface="Montserrat"/>
                <a:ea typeface="+mn-lt"/>
                <a:cs typeface="+mn-lt"/>
              </a:rPr>
              <a:t>- 19-year-old student</a:t>
            </a:r>
          </a:p>
        </p:txBody>
      </p:sp>
      <p:sp>
        <p:nvSpPr>
          <p:cNvPr id="5" name="Slide Number Placeholder 32">
            <a:extLst>
              <a:ext uri="{FF2B5EF4-FFF2-40B4-BE49-F238E27FC236}">
                <a16:creationId xmlns:a16="http://schemas.microsoft.com/office/drawing/2014/main" id="{FD73FC01-21E7-C19E-A34B-138A1E6F5357}"/>
              </a:ext>
            </a:extLst>
          </p:cNvPr>
          <p:cNvSpPr txBox="1">
            <a:spLocks/>
          </p:cNvSpPr>
          <p:nvPr/>
        </p:nvSpPr>
        <p:spPr>
          <a:xfrm>
            <a:off x="8472458" y="4663217"/>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dirty="0" smtClean="0">
                <a:latin typeface="Montserrat"/>
              </a:rPr>
              <a:pPr/>
              <a:t>10</a:t>
            </a:fld>
            <a:endParaRPr lang="en">
              <a:solidFill>
                <a:schemeClr val="dk1"/>
              </a:solidFill>
              <a:latin typeface="Montserrat"/>
            </a:endParaRPr>
          </a:p>
        </p:txBody>
      </p:sp>
    </p:spTree>
    <p:extLst>
      <p:ext uri="{BB962C8B-B14F-4D97-AF65-F5344CB8AC3E}">
        <p14:creationId xmlns:p14="http://schemas.microsoft.com/office/powerpoint/2010/main" val="1894252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8A934-C60E-2988-93F9-94924FF8876E}"/>
              </a:ext>
            </a:extLst>
          </p:cNvPr>
          <p:cNvSpPr>
            <a:spLocks noGrp="1"/>
          </p:cNvSpPr>
          <p:nvPr>
            <p:ph type="title"/>
          </p:nvPr>
        </p:nvSpPr>
        <p:spPr>
          <a:xfrm>
            <a:off x="276929" y="260711"/>
            <a:ext cx="6213679" cy="647700"/>
          </a:xfrm>
        </p:spPr>
        <p:txBody>
          <a:bodyPr/>
          <a:lstStyle/>
          <a:p>
            <a:r>
              <a:rPr lang="en-US" sz="4000"/>
              <a:t>Mobilization &amp; Impact</a:t>
            </a:r>
          </a:p>
        </p:txBody>
      </p:sp>
      <p:pic>
        <p:nvPicPr>
          <p:cNvPr id="3" name="Picture 2" descr="A group of people sitting in a room with banners&#10;&#10;Description automatically generated">
            <a:extLst>
              <a:ext uri="{FF2B5EF4-FFF2-40B4-BE49-F238E27FC236}">
                <a16:creationId xmlns:a16="http://schemas.microsoft.com/office/drawing/2014/main" id="{B1BD9B1F-99C3-EFD0-B949-A32C565C6F62}"/>
              </a:ext>
            </a:extLst>
          </p:cNvPr>
          <p:cNvPicPr>
            <a:picLocks noChangeAspect="1"/>
          </p:cNvPicPr>
          <p:nvPr/>
        </p:nvPicPr>
        <p:blipFill>
          <a:blip r:embed="rId3"/>
          <a:stretch>
            <a:fillRect/>
          </a:stretch>
        </p:blipFill>
        <p:spPr>
          <a:xfrm>
            <a:off x="541471" y="1254799"/>
            <a:ext cx="3866531" cy="2870957"/>
          </a:xfrm>
          <a:prstGeom prst="rect">
            <a:avLst/>
          </a:prstGeom>
          <a:ln>
            <a:solidFill>
              <a:srgbClr val="E9B5B5"/>
            </a:solidFill>
          </a:ln>
        </p:spPr>
        <p:style>
          <a:lnRef idx="3">
            <a:schemeClr val="lt1"/>
          </a:lnRef>
          <a:fillRef idx="1">
            <a:schemeClr val="accent4"/>
          </a:fillRef>
          <a:effectRef idx="1">
            <a:schemeClr val="accent4"/>
          </a:effectRef>
          <a:fontRef idx="minor">
            <a:schemeClr val="lt1"/>
          </a:fontRef>
        </p:style>
      </p:pic>
      <p:pic>
        <p:nvPicPr>
          <p:cNvPr id="5" name="Picture 4" descr="A large crowd of people in a city&#10;&#10;Description automatically generated">
            <a:extLst>
              <a:ext uri="{FF2B5EF4-FFF2-40B4-BE49-F238E27FC236}">
                <a16:creationId xmlns:a16="http://schemas.microsoft.com/office/drawing/2014/main" id="{56AC476E-4FD1-EA56-6C49-864ACBDAFD11}"/>
              </a:ext>
            </a:extLst>
          </p:cNvPr>
          <p:cNvPicPr>
            <a:picLocks noChangeAspect="1"/>
          </p:cNvPicPr>
          <p:nvPr/>
        </p:nvPicPr>
        <p:blipFill>
          <a:blip r:embed="rId4"/>
          <a:stretch>
            <a:fillRect/>
          </a:stretch>
        </p:blipFill>
        <p:spPr>
          <a:xfrm>
            <a:off x="4942193" y="1393251"/>
            <a:ext cx="3535496" cy="2356997"/>
          </a:xfrm>
          <a:prstGeom prst="rect">
            <a:avLst/>
          </a:prstGeom>
          <a:ln>
            <a:solidFill>
              <a:srgbClr val="E9B5B5"/>
            </a:solidFill>
          </a:ln>
        </p:spPr>
        <p:style>
          <a:lnRef idx="3">
            <a:schemeClr val="lt1"/>
          </a:lnRef>
          <a:fillRef idx="1">
            <a:schemeClr val="accent4"/>
          </a:fillRef>
          <a:effectRef idx="1">
            <a:schemeClr val="accent4"/>
          </a:effectRef>
          <a:fontRef idx="minor">
            <a:schemeClr val="lt1"/>
          </a:fontRef>
        </p:style>
      </p:pic>
      <p:sp>
        <p:nvSpPr>
          <p:cNvPr id="6" name="TextBox 5">
            <a:extLst>
              <a:ext uri="{FF2B5EF4-FFF2-40B4-BE49-F238E27FC236}">
                <a16:creationId xmlns:a16="http://schemas.microsoft.com/office/drawing/2014/main" id="{D5F12762-88DF-20E4-6F7A-91E4D374814C}"/>
              </a:ext>
            </a:extLst>
          </p:cNvPr>
          <p:cNvSpPr txBox="1"/>
          <p:nvPr/>
        </p:nvSpPr>
        <p:spPr>
          <a:xfrm>
            <a:off x="5071606" y="3817980"/>
            <a:ext cx="32766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Montserrat"/>
                <a:cs typeface="Times New Roman"/>
              </a:rPr>
              <a:t>Protest about Tempi train crash</a:t>
            </a:r>
            <a:endParaRPr lang="en-US">
              <a:latin typeface="Montserrat"/>
            </a:endParaRPr>
          </a:p>
        </p:txBody>
      </p:sp>
      <p:sp>
        <p:nvSpPr>
          <p:cNvPr id="7" name="TextBox 6">
            <a:extLst>
              <a:ext uri="{FF2B5EF4-FFF2-40B4-BE49-F238E27FC236}">
                <a16:creationId xmlns:a16="http://schemas.microsoft.com/office/drawing/2014/main" id="{141FCDEF-1699-D32F-1502-6238F99EFD86}"/>
              </a:ext>
            </a:extLst>
          </p:cNvPr>
          <p:cNvSpPr txBox="1"/>
          <p:nvPr/>
        </p:nvSpPr>
        <p:spPr>
          <a:xfrm>
            <a:off x="839700" y="4231152"/>
            <a:ext cx="342568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Montserrat"/>
                <a:cs typeface="Times New Roman"/>
              </a:rPr>
              <a:t>Banners promoting protests inside the University of Macedonia </a:t>
            </a:r>
            <a:endParaRPr lang="en-US" sz="1600">
              <a:latin typeface="Montserrat"/>
            </a:endParaRPr>
          </a:p>
        </p:txBody>
      </p:sp>
      <p:sp>
        <p:nvSpPr>
          <p:cNvPr id="8" name="Slide Number Placeholder 32">
            <a:extLst>
              <a:ext uri="{FF2B5EF4-FFF2-40B4-BE49-F238E27FC236}">
                <a16:creationId xmlns:a16="http://schemas.microsoft.com/office/drawing/2014/main" id="{D087868E-720D-6634-38E8-723E90CF7981}"/>
              </a:ext>
            </a:extLst>
          </p:cNvPr>
          <p:cNvSpPr txBox="1">
            <a:spLocks/>
          </p:cNvSpPr>
          <p:nvPr/>
        </p:nvSpPr>
        <p:spPr>
          <a:xfrm>
            <a:off x="8472458" y="4663217"/>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dirty="0">
                <a:latin typeface="Montserrat"/>
              </a:rPr>
              <a:t>11</a:t>
            </a:r>
            <a:endParaRPr lang="en" dirty="0">
              <a:solidFill>
                <a:schemeClr val="dk1"/>
              </a:solidFill>
            </a:endParaRPr>
          </a:p>
        </p:txBody>
      </p:sp>
      <p:sp>
        <p:nvSpPr>
          <p:cNvPr id="4" name="TextBox 3">
            <a:extLst>
              <a:ext uri="{FF2B5EF4-FFF2-40B4-BE49-F238E27FC236}">
                <a16:creationId xmlns:a16="http://schemas.microsoft.com/office/drawing/2014/main" id="{8DC171BF-AC60-D785-F02D-4B0C2C578C25}"/>
              </a:ext>
            </a:extLst>
          </p:cNvPr>
          <p:cNvSpPr txBox="1"/>
          <p:nvPr/>
        </p:nvSpPr>
        <p:spPr>
          <a:xfrm>
            <a:off x="8225466" y="3549194"/>
            <a:ext cx="36015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bg1"/>
                </a:solidFill>
                <a:latin typeface="Montserrat"/>
              </a:rPr>
              <a:t>[3]</a:t>
            </a:r>
          </a:p>
        </p:txBody>
      </p:sp>
    </p:spTree>
    <p:extLst>
      <p:ext uri="{BB962C8B-B14F-4D97-AF65-F5344CB8AC3E}">
        <p14:creationId xmlns:p14="http://schemas.microsoft.com/office/powerpoint/2010/main" val="307061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A7BA-1EB6-09A8-5697-427D23B9B984}"/>
              </a:ext>
            </a:extLst>
          </p:cNvPr>
          <p:cNvSpPr>
            <a:spLocks noGrp="1"/>
          </p:cNvSpPr>
          <p:nvPr>
            <p:ph type="title"/>
          </p:nvPr>
        </p:nvSpPr>
        <p:spPr>
          <a:xfrm>
            <a:off x="717800" y="234130"/>
            <a:ext cx="2621393" cy="647700"/>
          </a:xfrm>
        </p:spPr>
        <p:txBody>
          <a:bodyPr/>
          <a:lstStyle/>
          <a:p>
            <a:r>
              <a:rPr lang="en-US" sz="4800"/>
              <a:t>Graffiti</a:t>
            </a:r>
          </a:p>
        </p:txBody>
      </p:sp>
      <p:pic>
        <p:nvPicPr>
          <p:cNvPr id="4" name="Picture 3" descr="A red building with graffiti on it&#10;&#10;Description automatically generated">
            <a:extLst>
              <a:ext uri="{FF2B5EF4-FFF2-40B4-BE49-F238E27FC236}">
                <a16:creationId xmlns:a16="http://schemas.microsoft.com/office/drawing/2014/main" id="{403F96B7-FEDF-1233-594E-1198F2F88664}"/>
              </a:ext>
            </a:extLst>
          </p:cNvPr>
          <p:cNvPicPr>
            <a:picLocks noChangeAspect="1"/>
          </p:cNvPicPr>
          <p:nvPr/>
        </p:nvPicPr>
        <p:blipFill rotWithShape="1">
          <a:blip r:embed="rId3"/>
          <a:srcRect l="18883" t="32683" r="23246" b="37805"/>
          <a:stretch/>
        </p:blipFill>
        <p:spPr>
          <a:xfrm>
            <a:off x="717800" y="1125155"/>
            <a:ext cx="3126837" cy="2121913"/>
          </a:xfrm>
          <a:prstGeom prst="rect">
            <a:avLst/>
          </a:prstGeom>
          <a:ln>
            <a:solidFill>
              <a:srgbClr val="E9B5B5"/>
            </a:solidFill>
            <a:headEnd type="none" w="med" len="med"/>
            <a:tailEnd type="none" w="med" len="med"/>
          </a:ln>
        </p:spPr>
        <p:style>
          <a:lnRef idx="3">
            <a:schemeClr val="lt1"/>
          </a:lnRef>
          <a:fillRef idx="1">
            <a:schemeClr val="accent4"/>
          </a:fillRef>
          <a:effectRef idx="1">
            <a:schemeClr val="accent4"/>
          </a:effectRef>
          <a:fontRef idx="minor">
            <a:schemeClr val="lt1"/>
          </a:fontRef>
        </p:style>
      </p:pic>
      <p:pic>
        <p:nvPicPr>
          <p:cNvPr id="19" name="Picture 18" descr="A wall with graffiti on it&#10;&#10;Description automatically generated">
            <a:extLst>
              <a:ext uri="{FF2B5EF4-FFF2-40B4-BE49-F238E27FC236}">
                <a16:creationId xmlns:a16="http://schemas.microsoft.com/office/drawing/2014/main" id="{F4C503AD-F200-4A28-B60B-03EC10768F59}"/>
              </a:ext>
            </a:extLst>
          </p:cNvPr>
          <p:cNvPicPr>
            <a:picLocks noChangeAspect="1"/>
          </p:cNvPicPr>
          <p:nvPr/>
        </p:nvPicPr>
        <p:blipFill rotWithShape="1">
          <a:blip r:embed="rId4"/>
          <a:srcRect t="16297" b="9899"/>
          <a:stretch/>
        </p:blipFill>
        <p:spPr>
          <a:xfrm>
            <a:off x="4464666" y="900546"/>
            <a:ext cx="3857625" cy="3796145"/>
          </a:xfrm>
          <a:prstGeom prst="rect">
            <a:avLst/>
          </a:prstGeom>
          <a:ln>
            <a:solidFill>
              <a:srgbClr val="E9B5B5"/>
            </a:solidFill>
          </a:ln>
        </p:spPr>
        <p:style>
          <a:lnRef idx="3">
            <a:schemeClr val="lt1"/>
          </a:lnRef>
          <a:fillRef idx="1">
            <a:schemeClr val="accent4"/>
          </a:fillRef>
          <a:effectRef idx="1">
            <a:schemeClr val="accent4"/>
          </a:effectRef>
          <a:fontRef idx="minor">
            <a:schemeClr val="lt1"/>
          </a:fontRef>
        </p:style>
      </p:pic>
      <p:pic>
        <p:nvPicPr>
          <p:cNvPr id="21" name="Picture 20" descr="Graffiti on a wall&#10;&#10;Description automatically generated">
            <a:extLst>
              <a:ext uri="{FF2B5EF4-FFF2-40B4-BE49-F238E27FC236}">
                <a16:creationId xmlns:a16="http://schemas.microsoft.com/office/drawing/2014/main" id="{30DB5B92-23E1-6044-BCA0-AC35BA548079}"/>
              </a:ext>
            </a:extLst>
          </p:cNvPr>
          <p:cNvPicPr>
            <a:picLocks noChangeAspect="1"/>
          </p:cNvPicPr>
          <p:nvPr/>
        </p:nvPicPr>
        <p:blipFill rotWithShape="1">
          <a:blip r:embed="rId5"/>
          <a:srcRect t="36363" b="38990"/>
          <a:stretch/>
        </p:blipFill>
        <p:spPr>
          <a:xfrm>
            <a:off x="483848" y="3490393"/>
            <a:ext cx="3670804" cy="1206298"/>
          </a:xfrm>
          <a:prstGeom prst="rect">
            <a:avLst/>
          </a:prstGeom>
          <a:ln>
            <a:solidFill>
              <a:srgbClr val="E9B5B5"/>
            </a:solidFill>
          </a:ln>
        </p:spPr>
        <p:style>
          <a:lnRef idx="3">
            <a:schemeClr val="lt1"/>
          </a:lnRef>
          <a:fillRef idx="1">
            <a:schemeClr val="accent4"/>
          </a:fillRef>
          <a:effectRef idx="1">
            <a:schemeClr val="accent4"/>
          </a:effectRef>
          <a:fontRef idx="minor">
            <a:schemeClr val="lt1"/>
          </a:fontRef>
        </p:style>
      </p:pic>
      <p:cxnSp>
        <p:nvCxnSpPr>
          <p:cNvPr id="5" name="Straight Connector 4">
            <a:extLst>
              <a:ext uri="{FF2B5EF4-FFF2-40B4-BE49-F238E27FC236}">
                <a16:creationId xmlns:a16="http://schemas.microsoft.com/office/drawing/2014/main" id="{2BD36F0F-5209-4467-1C61-DB6FAECDDB3D}"/>
              </a:ext>
            </a:extLst>
          </p:cNvPr>
          <p:cNvCxnSpPr>
            <a:cxnSpLocks/>
          </p:cNvCxnSpPr>
          <p:nvPr/>
        </p:nvCxnSpPr>
        <p:spPr>
          <a:xfrm>
            <a:off x="0" y="692423"/>
            <a:ext cx="717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300CB1D-2259-CEEC-5226-3B5734061B0B}"/>
              </a:ext>
            </a:extLst>
          </p:cNvPr>
          <p:cNvCxnSpPr>
            <a:cxnSpLocks/>
          </p:cNvCxnSpPr>
          <p:nvPr/>
        </p:nvCxnSpPr>
        <p:spPr>
          <a:xfrm>
            <a:off x="3126837" y="679996"/>
            <a:ext cx="6017163" cy="12427"/>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76838A4-6BBA-9F64-6A70-3FCCA2AD7752}"/>
              </a:ext>
            </a:extLst>
          </p:cNvPr>
          <p:cNvSpPr txBox="1"/>
          <p:nvPr/>
        </p:nvSpPr>
        <p:spPr>
          <a:xfrm>
            <a:off x="4514850" y="4735537"/>
            <a:ext cx="3807441" cy="338554"/>
          </a:xfrm>
          <a:prstGeom prst="rect">
            <a:avLst/>
          </a:prstGeom>
          <a:noFill/>
        </p:spPr>
        <p:txBody>
          <a:bodyPr wrap="square" rtlCol="0">
            <a:spAutoFit/>
          </a:bodyPr>
          <a:lstStyle/>
          <a:p>
            <a:pPr algn="ctr"/>
            <a:r>
              <a:rPr lang="en-US" sz="800" i="1">
                <a:solidFill>
                  <a:schemeClr val="tx1"/>
                </a:solidFill>
                <a:latin typeface="Montserrat" panose="00000500000000000000" pitchFamily="2" charset="0"/>
              </a:rPr>
              <a:t>Where do you see yourself in the Future. babe I don’t. I do not</a:t>
            </a:r>
          </a:p>
          <a:p>
            <a:pPr algn="ctr"/>
            <a:r>
              <a:rPr lang="en-US" sz="800" i="1">
                <a:solidFill>
                  <a:schemeClr val="tx1"/>
                </a:solidFill>
                <a:latin typeface="Montserrat" panose="00000500000000000000" pitchFamily="2" charset="0"/>
              </a:rPr>
              <a:t>I do not see myself. There is no future</a:t>
            </a:r>
          </a:p>
        </p:txBody>
      </p:sp>
      <p:sp>
        <p:nvSpPr>
          <p:cNvPr id="6" name="Slide Number Placeholder 32">
            <a:extLst>
              <a:ext uri="{FF2B5EF4-FFF2-40B4-BE49-F238E27FC236}">
                <a16:creationId xmlns:a16="http://schemas.microsoft.com/office/drawing/2014/main" id="{77831382-9AD6-04D6-27DB-87DC1DA731BD}"/>
              </a:ext>
            </a:extLst>
          </p:cNvPr>
          <p:cNvSpPr txBox="1">
            <a:spLocks/>
          </p:cNvSpPr>
          <p:nvPr/>
        </p:nvSpPr>
        <p:spPr>
          <a:xfrm>
            <a:off x="8472458" y="4663217"/>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dirty="0">
                <a:latin typeface="Montserrat"/>
              </a:rPr>
              <a:t>12</a:t>
            </a:r>
            <a:endParaRPr lang="en" dirty="0">
              <a:solidFill>
                <a:schemeClr val="dk1"/>
              </a:solidFill>
            </a:endParaRPr>
          </a:p>
        </p:txBody>
      </p:sp>
    </p:spTree>
    <p:extLst>
      <p:ext uri="{BB962C8B-B14F-4D97-AF65-F5344CB8AC3E}">
        <p14:creationId xmlns:p14="http://schemas.microsoft.com/office/powerpoint/2010/main" val="1824476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204EA-D3AB-935D-14DE-FAE00F7D72FA}"/>
              </a:ext>
            </a:extLst>
          </p:cNvPr>
          <p:cNvSpPr>
            <a:spLocks noGrp="1"/>
          </p:cNvSpPr>
          <p:nvPr>
            <p:ph type="title"/>
          </p:nvPr>
        </p:nvSpPr>
        <p:spPr>
          <a:xfrm>
            <a:off x="548144" y="234844"/>
            <a:ext cx="2464478" cy="667868"/>
          </a:xfrm>
        </p:spPr>
        <p:txBody>
          <a:bodyPr/>
          <a:lstStyle/>
          <a:p>
            <a:r>
              <a:rPr lang="en-US" sz="4800"/>
              <a:t>Graffiti</a:t>
            </a:r>
          </a:p>
        </p:txBody>
      </p:sp>
      <p:pic>
        <p:nvPicPr>
          <p:cNvPr id="11" name="Picture 10" descr="A group of people on a wall&#10;&#10;Description automatically generated">
            <a:extLst>
              <a:ext uri="{FF2B5EF4-FFF2-40B4-BE49-F238E27FC236}">
                <a16:creationId xmlns:a16="http://schemas.microsoft.com/office/drawing/2014/main" id="{B0EEA92F-DD95-4FDF-2EBC-5721BEFE1DF5}"/>
              </a:ext>
            </a:extLst>
          </p:cNvPr>
          <p:cNvPicPr>
            <a:picLocks noChangeAspect="1"/>
          </p:cNvPicPr>
          <p:nvPr/>
        </p:nvPicPr>
        <p:blipFill rotWithShape="1">
          <a:blip r:embed="rId3"/>
          <a:srcRect t="23401" b="39743"/>
          <a:stretch/>
        </p:blipFill>
        <p:spPr>
          <a:xfrm>
            <a:off x="845198" y="1744692"/>
            <a:ext cx="3726702" cy="3006124"/>
          </a:xfrm>
          <a:prstGeom prst="rect">
            <a:avLst/>
          </a:prstGeom>
          <a:ln>
            <a:solidFill>
              <a:srgbClr val="E9B5B5"/>
            </a:solidFill>
          </a:ln>
        </p:spPr>
        <p:style>
          <a:lnRef idx="3">
            <a:schemeClr val="lt1"/>
          </a:lnRef>
          <a:fillRef idx="1">
            <a:schemeClr val="accent4"/>
          </a:fillRef>
          <a:effectRef idx="1">
            <a:schemeClr val="accent4"/>
          </a:effectRef>
          <a:fontRef idx="minor">
            <a:schemeClr val="lt1"/>
          </a:fontRef>
        </p:style>
      </p:pic>
      <p:pic>
        <p:nvPicPr>
          <p:cNvPr id="3" name="Picture 2" descr="street art by DAL and Faith47 at the beginning of Tsimiski st thessaloniki">
            <a:extLst>
              <a:ext uri="{FF2B5EF4-FFF2-40B4-BE49-F238E27FC236}">
                <a16:creationId xmlns:a16="http://schemas.microsoft.com/office/drawing/2014/main" id="{6E6EE4AD-B199-35C0-09F2-79AD9B117777}"/>
              </a:ext>
            </a:extLst>
          </p:cNvPr>
          <p:cNvPicPr>
            <a:picLocks noChangeAspect="1"/>
          </p:cNvPicPr>
          <p:nvPr/>
        </p:nvPicPr>
        <p:blipFill>
          <a:blip r:embed="rId4"/>
          <a:stretch>
            <a:fillRect/>
          </a:stretch>
        </p:blipFill>
        <p:spPr>
          <a:xfrm>
            <a:off x="5216252" y="1232143"/>
            <a:ext cx="3006124" cy="3006124"/>
          </a:xfrm>
          <a:prstGeom prst="rect">
            <a:avLst/>
          </a:prstGeom>
          <a:ln>
            <a:solidFill>
              <a:srgbClr val="E9B5B5"/>
            </a:solidFill>
          </a:ln>
        </p:spPr>
        <p:style>
          <a:lnRef idx="3">
            <a:schemeClr val="lt1"/>
          </a:lnRef>
          <a:fillRef idx="1">
            <a:schemeClr val="accent4"/>
          </a:fillRef>
          <a:effectRef idx="1">
            <a:schemeClr val="accent4"/>
          </a:effectRef>
          <a:fontRef idx="minor">
            <a:schemeClr val="lt1"/>
          </a:fontRef>
        </p:style>
      </p:pic>
      <p:sp>
        <p:nvSpPr>
          <p:cNvPr id="4" name="TextBox 3">
            <a:extLst>
              <a:ext uri="{FF2B5EF4-FFF2-40B4-BE49-F238E27FC236}">
                <a16:creationId xmlns:a16="http://schemas.microsoft.com/office/drawing/2014/main" id="{D22A6C52-60F6-8302-3AD6-9140D827E30E}"/>
              </a:ext>
            </a:extLst>
          </p:cNvPr>
          <p:cNvSpPr txBox="1"/>
          <p:nvPr/>
        </p:nvSpPr>
        <p:spPr>
          <a:xfrm>
            <a:off x="5263163" y="4296225"/>
            <a:ext cx="291230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Montserrat"/>
              </a:rPr>
              <a:t>Street art referencing femicides in Thessaloniki</a:t>
            </a:r>
          </a:p>
        </p:txBody>
      </p:sp>
      <p:sp>
        <p:nvSpPr>
          <p:cNvPr id="5" name="TextBox 4">
            <a:extLst>
              <a:ext uri="{FF2B5EF4-FFF2-40B4-BE49-F238E27FC236}">
                <a16:creationId xmlns:a16="http://schemas.microsoft.com/office/drawing/2014/main" id="{459D8506-3F3E-A670-D435-C0D797CEA79C}"/>
              </a:ext>
            </a:extLst>
          </p:cNvPr>
          <p:cNvSpPr txBox="1"/>
          <p:nvPr/>
        </p:nvSpPr>
        <p:spPr>
          <a:xfrm>
            <a:off x="605280" y="1152843"/>
            <a:ext cx="420653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Montserrat"/>
              </a:rPr>
              <a:t>Mural commissioned by youth council advocating against sports-induced violence </a:t>
            </a:r>
            <a:endParaRPr lang="en-US" sz="1600"/>
          </a:p>
        </p:txBody>
      </p:sp>
      <p:cxnSp>
        <p:nvCxnSpPr>
          <p:cNvPr id="7" name="Straight Connector 6">
            <a:extLst>
              <a:ext uri="{FF2B5EF4-FFF2-40B4-BE49-F238E27FC236}">
                <a16:creationId xmlns:a16="http://schemas.microsoft.com/office/drawing/2014/main" id="{27F1393F-38B3-BE16-2E47-2CEE75EE5061}"/>
              </a:ext>
            </a:extLst>
          </p:cNvPr>
          <p:cNvCxnSpPr>
            <a:cxnSpLocks/>
          </p:cNvCxnSpPr>
          <p:nvPr/>
        </p:nvCxnSpPr>
        <p:spPr>
          <a:xfrm>
            <a:off x="-2031" y="683296"/>
            <a:ext cx="548144"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837E2D1-0A93-CC0A-D69B-BE9909C287D9}"/>
              </a:ext>
            </a:extLst>
          </p:cNvPr>
          <p:cNvCxnSpPr>
            <a:cxnSpLocks/>
          </p:cNvCxnSpPr>
          <p:nvPr/>
        </p:nvCxnSpPr>
        <p:spPr>
          <a:xfrm>
            <a:off x="2930979" y="699060"/>
            <a:ext cx="6090557" cy="2215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02ED652-FEF5-9A3D-30B2-2AABE4034A87}"/>
              </a:ext>
            </a:extLst>
          </p:cNvPr>
          <p:cNvSpPr txBox="1"/>
          <p:nvPr/>
        </p:nvSpPr>
        <p:spPr>
          <a:xfrm>
            <a:off x="4338727" y="4557835"/>
            <a:ext cx="42485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solidFill>
                <a:latin typeface="Montserrat"/>
              </a:rPr>
              <a:t>[1]</a:t>
            </a:r>
            <a:endParaRPr lang="en-US" sz="800">
              <a:solidFill>
                <a:schemeClr val="bg1"/>
              </a:solidFill>
            </a:endParaRPr>
          </a:p>
        </p:txBody>
      </p:sp>
      <p:sp>
        <p:nvSpPr>
          <p:cNvPr id="12" name="Slide Number Placeholder 32">
            <a:extLst>
              <a:ext uri="{FF2B5EF4-FFF2-40B4-BE49-F238E27FC236}">
                <a16:creationId xmlns:a16="http://schemas.microsoft.com/office/drawing/2014/main" id="{8B97BA4A-2D2A-7376-5F6A-DDFC715931EA}"/>
              </a:ext>
            </a:extLst>
          </p:cNvPr>
          <p:cNvSpPr txBox="1">
            <a:spLocks/>
          </p:cNvSpPr>
          <p:nvPr/>
        </p:nvSpPr>
        <p:spPr>
          <a:xfrm>
            <a:off x="8472458" y="4663217"/>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dirty="0">
                <a:latin typeface="Montserrat"/>
              </a:rPr>
              <a:t>13</a:t>
            </a:r>
            <a:endParaRPr lang="en" dirty="0">
              <a:solidFill>
                <a:schemeClr val="dk1"/>
              </a:solidFill>
            </a:endParaRPr>
          </a:p>
        </p:txBody>
      </p:sp>
      <p:sp>
        <p:nvSpPr>
          <p:cNvPr id="6" name="TextBox 5">
            <a:extLst>
              <a:ext uri="{FF2B5EF4-FFF2-40B4-BE49-F238E27FC236}">
                <a16:creationId xmlns:a16="http://schemas.microsoft.com/office/drawing/2014/main" id="{AC025F03-9CB3-5338-EAE4-18F52B364ADA}"/>
              </a:ext>
            </a:extLst>
          </p:cNvPr>
          <p:cNvSpPr txBox="1"/>
          <p:nvPr/>
        </p:nvSpPr>
        <p:spPr>
          <a:xfrm>
            <a:off x="7988600" y="4051802"/>
            <a:ext cx="42485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solidFill>
                <a:latin typeface="Montserrat"/>
              </a:rPr>
              <a:t>[4]</a:t>
            </a:r>
            <a:endParaRPr lang="en-US" sz="800">
              <a:solidFill>
                <a:schemeClr val="bg1"/>
              </a:solidFill>
            </a:endParaRPr>
          </a:p>
        </p:txBody>
      </p:sp>
    </p:spTree>
    <p:extLst>
      <p:ext uri="{BB962C8B-B14F-4D97-AF65-F5344CB8AC3E}">
        <p14:creationId xmlns:p14="http://schemas.microsoft.com/office/powerpoint/2010/main" val="3503957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597FD-E125-AA79-2886-887CADF8C811}"/>
              </a:ext>
            </a:extLst>
          </p:cNvPr>
          <p:cNvSpPr>
            <a:spLocks noGrp="1"/>
          </p:cNvSpPr>
          <p:nvPr>
            <p:ph type="title"/>
          </p:nvPr>
        </p:nvSpPr>
        <p:spPr>
          <a:xfrm>
            <a:off x="109779" y="1784108"/>
            <a:ext cx="2927852" cy="1295473"/>
          </a:xfrm>
        </p:spPr>
        <p:txBody>
          <a:bodyPr/>
          <a:lstStyle/>
          <a:p>
            <a:pPr algn="ctr"/>
            <a:r>
              <a:rPr lang="en-US" sz="6600"/>
              <a:t>Flight</a:t>
            </a:r>
          </a:p>
        </p:txBody>
      </p:sp>
      <p:sp>
        <p:nvSpPr>
          <p:cNvPr id="3" name="TextBox 2">
            <a:extLst>
              <a:ext uri="{FF2B5EF4-FFF2-40B4-BE49-F238E27FC236}">
                <a16:creationId xmlns:a16="http://schemas.microsoft.com/office/drawing/2014/main" id="{FEC3FAD6-F34B-220F-EAF7-A450CE1F6E0D}"/>
              </a:ext>
            </a:extLst>
          </p:cNvPr>
          <p:cNvSpPr txBox="1"/>
          <p:nvPr/>
        </p:nvSpPr>
        <p:spPr>
          <a:xfrm>
            <a:off x="3106330" y="647999"/>
            <a:ext cx="5505237" cy="1280672"/>
          </a:xfrm>
          <a:prstGeom prst="rect">
            <a:avLst/>
          </a:prstGeom>
          <a:noFill/>
        </p:spPr>
        <p:txBody>
          <a:bodyPr wrap="square" lIns="91440" tIns="45720" rIns="91440" bIns="45720" rtlCol="0" anchor="t">
            <a:spAutoFit/>
          </a:bodyPr>
          <a:lstStyle/>
          <a:p>
            <a:pPr algn="ctr">
              <a:lnSpc>
                <a:spcPct val="114999"/>
              </a:lnSpc>
            </a:pPr>
            <a:r>
              <a:rPr lang="en-US" sz="2800" b="1" i="1">
                <a:solidFill>
                  <a:schemeClr val="bg2"/>
                </a:solidFill>
                <a:latin typeface="Montserrat"/>
              </a:rPr>
              <a:t>427,000 Greek residents left the country from 2008-2013 </a:t>
            </a:r>
            <a:r>
              <a:rPr lang="en-US" sz="1200">
                <a:latin typeface="Montserrat"/>
              </a:rPr>
              <a:t>(</a:t>
            </a:r>
            <a:r>
              <a:rPr lang="en-US" sz="1200" err="1">
                <a:latin typeface="Montserrat"/>
              </a:rPr>
              <a:t>Lazaretou</a:t>
            </a:r>
            <a:r>
              <a:rPr lang="en-US" sz="1200">
                <a:latin typeface="Montserrat"/>
              </a:rPr>
              <a:t>, 2022)</a:t>
            </a:r>
          </a:p>
        </p:txBody>
      </p:sp>
      <p:graphicFrame>
        <p:nvGraphicFramePr>
          <p:cNvPr id="4" name="Chart 3">
            <a:extLst>
              <a:ext uri="{FF2B5EF4-FFF2-40B4-BE49-F238E27FC236}">
                <a16:creationId xmlns:a16="http://schemas.microsoft.com/office/drawing/2014/main" id="{39504D6C-9E3E-6036-5D68-3F7715DABBAF}"/>
              </a:ext>
            </a:extLst>
          </p:cNvPr>
          <p:cNvGraphicFramePr>
            <a:graphicFrameLocks/>
          </p:cNvGraphicFramePr>
          <p:nvPr>
            <p:extLst>
              <p:ext uri="{D42A27DB-BD31-4B8C-83A1-F6EECF244321}">
                <p14:modId xmlns:p14="http://schemas.microsoft.com/office/powerpoint/2010/main" val="3945805824"/>
              </p:ext>
            </p:extLst>
          </p:nvPr>
        </p:nvGraphicFramePr>
        <p:xfrm>
          <a:off x="1701748" y="2236740"/>
          <a:ext cx="6910409" cy="275136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024FF71-FB3F-099B-6770-79917F0672E7}"/>
              </a:ext>
            </a:extLst>
          </p:cNvPr>
          <p:cNvSpPr txBox="1"/>
          <p:nvPr/>
        </p:nvSpPr>
        <p:spPr>
          <a:xfrm>
            <a:off x="1566884" y="2912718"/>
            <a:ext cx="6906643" cy="707886"/>
          </a:xfrm>
          <a:prstGeom prst="rect">
            <a:avLst/>
          </a:prstGeom>
          <a:noFill/>
        </p:spPr>
        <p:txBody>
          <a:bodyPr wrap="square" rtlCol="0">
            <a:spAutoFit/>
          </a:bodyPr>
          <a:lstStyle/>
          <a:p>
            <a:pPr algn="ctr"/>
            <a:r>
              <a:rPr lang="en-US" sz="2000" b="1">
                <a:latin typeface="Montserrat" panose="00000500000000000000" pitchFamily="2" charset="0"/>
              </a:rPr>
              <a:t>Approximately</a:t>
            </a:r>
            <a:r>
              <a:rPr lang="en-US" sz="2000" b="1" baseline="0">
                <a:latin typeface="Montserrat" panose="00000500000000000000" pitchFamily="2" charset="0"/>
              </a:rPr>
              <a:t> how many young people (ages 18-29) do you know have moved away from Greece?</a:t>
            </a:r>
            <a:endParaRPr lang="en-US" sz="2000" b="1">
              <a:latin typeface="Montserrat" panose="00000500000000000000" pitchFamily="2" charset="0"/>
            </a:endParaRPr>
          </a:p>
        </p:txBody>
      </p:sp>
      <p:cxnSp>
        <p:nvCxnSpPr>
          <p:cNvPr id="8" name="Straight Connector 7">
            <a:extLst>
              <a:ext uri="{FF2B5EF4-FFF2-40B4-BE49-F238E27FC236}">
                <a16:creationId xmlns:a16="http://schemas.microsoft.com/office/drawing/2014/main" id="{718F4126-343B-FC42-BD10-034BB6490229}"/>
              </a:ext>
            </a:extLst>
          </p:cNvPr>
          <p:cNvCxnSpPr>
            <a:cxnSpLocks/>
          </p:cNvCxnSpPr>
          <p:nvPr/>
        </p:nvCxnSpPr>
        <p:spPr>
          <a:xfrm>
            <a:off x="2637064" y="0"/>
            <a:ext cx="0" cy="189416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5B7D4D8-17FB-97B1-C71F-176FD46E229D}"/>
              </a:ext>
            </a:extLst>
          </p:cNvPr>
          <p:cNvCxnSpPr>
            <a:cxnSpLocks/>
          </p:cNvCxnSpPr>
          <p:nvPr/>
        </p:nvCxnSpPr>
        <p:spPr>
          <a:xfrm>
            <a:off x="650421" y="2797628"/>
            <a:ext cx="0" cy="234587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A02232D-CB9D-1902-F6F7-A486DC501659}"/>
              </a:ext>
            </a:extLst>
          </p:cNvPr>
          <p:cNvSpPr txBox="1"/>
          <p:nvPr/>
        </p:nvSpPr>
        <p:spPr>
          <a:xfrm>
            <a:off x="1790208" y="4797839"/>
            <a:ext cx="6752359" cy="276999"/>
          </a:xfrm>
          <a:prstGeom prst="rect">
            <a:avLst/>
          </a:prstGeom>
          <a:noFill/>
        </p:spPr>
        <p:txBody>
          <a:bodyPr wrap="square" lIns="91440" tIns="45720" rIns="91440" bIns="45720" rtlCol="0" anchor="t">
            <a:spAutoFit/>
          </a:bodyPr>
          <a:lstStyle/>
          <a:p>
            <a:r>
              <a:rPr lang="en-US" sz="1200" i="1">
                <a:latin typeface="Montserrat"/>
              </a:rPr>
              <a:t>Survey responses (n= 114) from youth in the Thessaloniki region ages 18-29 (2024)</a:t>
            </a:r>
          </a:p>
        </p:txBody>
      </p:sp>
      <p:sp>
        <p:nvSpPr>
          <p:cNvPr id="9" name="Slide Number Placeholder 32">
            <a:extLst>
              <a:ext uri="{FF2B5EF4-FFF2-40B4-BE49-F238E27FC236}">
                <a16:creationId xmlns:a16="http://schemas.microsoft.com/office/drawing/2014/main" id="{C04F591F-5CD3-F3D6-9FCB-73D2304A7AE7}"/>
              </a:ext>
            </a:extLst>
          </p:cNvPr>
          <p:cNvSpPr txBox="1">
            <a:spLocks/>
          </p:cNvSpPr>
          <p:nvPr/>
        </p:nvSpPr>
        <p:spPr>
          <a:xfrm>
            <a:off x="8472458" y="4663217"/>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dirty="0">
                <a:latin typeface="Montserrat"/>
              </a:rPr>
              <a:t>14</a:t>
            </a:r>
            <a:endParaRPr lang="en" dirty="0">
              <a:solidFill>
                <a:schemeClr val="dk1"/>
              </a:solidFill>
            </a:endParaRPr>
          </a:p>
        </p:txBody>
      </p:sp>
      <p:sp>
        <p:nvSpPr>
          <p:cNvPr id="7" name="TextBox 6">
            <a:extLst>
              <a:ext uri="{FF2B5EF4-FFF2-40B4-BE49-F238E27FC236}">
                <a16:creationId xmlns:a16="http://schemas.microsoft.com/office/drawing/2014/main" id="{BFC61D9B-F1B0-A5EF-6562-E09DBAB0F717}"/>
              </a:ext>
            </a:extLst>
          </p:cNvPr>
          <p:cNvSpPr txBox="1"/>
          <p:nvPr/>
        </p:nvSpPr>
        <p:spPr>
          <a:xfrm>
            <a:off x="1857866" y="4552240"/>
            <a:ext cx="271228" cy="246221"/>
          </a:xfrm>
          <a:prstGeom prst="rect">
            <a:avLst/>
          </a:prstGeom>
          <a:noFill/>
        </p:spPr>
        <p:txBody>
          <a:bodyPr wrap="none" rtlCol="0">
            <a:spAutoFit/>
          </a:bodyPr>
          <a:lstStyle/>
          <a:p>
            <a:r>
              <a:rPr lang="en-US" sz="1000" b="1">
                <a:latin typeface="Montserrat" panose="00000500000000000000" pitchFamily="2" charset="0"/>
              </a:rPr>
              <a:t>0</a:t>
            </a:r>
          </a:p>
        </p:txBody>
      </p:sp>
      <p:cxnSp>
        <p:nvCxnSpPr>
          <p:cNvPr id="12" name="Straight Arrow Connector 11">
            <a:extLst>
              <a:ext uri="{FF2B5EF4-FFF2-40B4-BE49-F238E27FC236}">
                <a16:creationId xmlns:a16="http://schemas.microsoft.com/office/drawing/2014/main" id="{507092A1-C23B-5840-D54A-7D800A50F3EF}"/>
              </a:ext>
            </a:extLst>
          </p:cNvPr>
          <p:cNvCxnSpPr>
            <a:cxnSpLocks/>
            <a:stCxn id="7" idx="3"/>
          </p:cNvCxnSpPr>
          <p:nvPr/>
        </p:nvCxnSpPr>
        <p:spPr>
          <a:xfrm flipV="1">
            <a:off x="2129094" y="4675350"/>
            <a:ext cx="137610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D2A45DF-C1C5-C5E6-EBD5-B0486899FA30}"/>
              </a:ext>
            </a:extLst>
          </p:cNvPr>
          <p:cNvSpPr txBox="1"/>
          <p:nvPr/>
        </p:nvSpPr>
        <p:spPr>
          <a:xfrm>
            <a:off x="3489206" y="4563131"/>
            <a:ext cx="372218" cy="246221"/>
          </a:xfrm>
          <a:prstGeom prst="rect">
            <a:avLst/>
          </a:prstGeom>
          <a:noFill/>
        </p:spPr>
        <p:txBody>
          <a:bodyPr wrap="none" rtlCol="0">
            <a:spAutoFit/>
          </a:bodyPr>
          <a:lstStyle/>
          <a:p>
            <a:r>
              <a:rPr lang="en-US" sz="1000" b="1">
                <a:latin typeface="Montserrat" panose="00000500000000000000" pitchFamily="2" charset="0"/>
              </a:rPr>
              <a:t>1-4</a:t>
            </a:r>
          </a:p>
        </p:txBody>
      </p:sp>
      <p:sp>
        <p:nvSpPr>
          <p:cNvPr id="15" name="TextBox 14">
            <a:extLst>
              <a:ext uri="{FF2B5EF4-FFF2-40B4-BE49-F238E27FC236}">
                <a16:creationId xmlns:a16="http://schemas.microsoft.com/office/drawing/2014/main" id="{2E8A76B2-5E2D-DEB2-85AB-9D0B69E0AA49}"/>
              </a:ext>
            </a:extLst>
          </p:cNvPr>
          <p:cNvSpPr txBox="1"/>
          <p:nvPr/>
        </p:nvSpPr>
        <p:spPr>
          <a:xfrm>
            <a:off x="5980832" y="4552239"/>
            <a:ext cx="393056" cy="246221"/>
          </a:xfrm>
          <a:prstGeom prst="rect">
            <a:avLst/>
          </a:prstGeom>
          <a:noFill/>
        </p:spPr>
        <p:txBody>
          <a:bodyPr wrap="none" lIns="91440" tIns="45720" rIns="91440" bIns="45720" rtlCol="0" anchor="t">
            <a:spAutoFit/>
          </a:bodyPr>
          <a:lstStyle/>
          <a:p>
            <a:r>
              <a:rPr lang="en-US" sz="1000" b="1">
                <a:latin typeface="Montserrat"/>
              </a:rPr>
              <a:t>5-9</a:t>
            </a:r>
            <a:endParaRPr lang="en-US" sz="1000" b="1">
              <a:latin typeface="Montserrat" panose="00000500000000000000" pitchFamily="2" charset="0"/>
            </a:endParaRPr>
          </a:p>
        </p:txBody>
      </p:sp>
      <p:sp>
        <p:nvSpPr>
          <p:cNvPr id="16" name="TextBox 15">
            <a:extLst>
              <a:ext uri="{FF2B5EF4-FFF2-40B4-BE49-F238E27FC236}">
                <a16:creationId xmlns:a16="http://schemas.microsoft.com/office/drawing/2014/main" id="{EFAF3F71-9647-40CD-AC5F-2ED5F8F9FBAA}"/>
              </a:ext>
            </a:extLst>
          </p:cNvPr>
          <p:cNvSpPr txBox="1"/>
          <p:nvPr/>
        </p:nvSpPr>
        <p:spPr>
          <a:xfrm>
            <a:off x="7582324" y="4540106"/>
            <a:ext cx="397866" cy="246221"/>
          </a:xfrm>
          <a:prstGeom prst="rect">
            <a:avLst/>
          </a:prstGeom>
          <a:noFill/>
        </p:spPr>
        <p:txBody>
          <a:bodyPr wrap="none" rtlCol="0">
            <a:spAutoFit/>
          </a:bodyPr>
          <a:lstStyle/>
          <a:p>
            <a:r>
              <a:rPr lang="en-US" sz="1000" b="1">
                <a:latin typeface="Montserrat" panose="00000500000000000000" pitchFamily="2" charset="0"/>
              </a:rPr>
              <a:t>10+</a:t>
            </a:r>
          </a:p>
        </p:txBody>
      </p:sp>
      <p:cxnSp>
        <p:nvCxnSpPr>
          <p:cNvPr id="17" name="Straight Arrow Connector 16">
            <a:extLst>
              <a:ext uri="{FF2B5EF4-FFF2-40B4-BE49-F238E27FC236}">
                <a16:creationId xmlns:a16="http://schemas.microsoft.com/office/drawing/2014/main" id="{99E26D7C-7FA3-06CD-B5B9-32327ABF39CC}"/>
              </a:ext>
            </a:extLst>
          </p:cNvPr>
          <p:cNvCxnSpPr>
            <a:cxnSpLocks/>
            <a:stCxn id="15" idx="3"/>
          </p:cNvCxnSpPr>
          <p:nvPr/>
        </p:nvCxnSpPr>
        <p:spPr>
          <a:xfrm flipV="1">
            <a:off x="6373888" y="4675349"/>
            <a:ext cx="120834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6814D1B-D658-CC97-3A8D-A23C593C7509}"/>
              </a:ext>
            </a:extLst>
          </p:cNvPr>
          <p:cNvCxnSpPr>
            <a:cxnSpLocks/>
          </p:cNvCxnSpPr>
          <p:nvPr/>
        </p:nvCxnSpPr>
        <p:spPr>
          <a:xfrm flipV="1">
            <a:off x="3850202" y="4675349"/>
            <a:ext cx="2130630" cy="108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311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2"/>
          <p:cNvSpPr txBox="1">
            <a:spLocks noGrp="1"/>
          </p:cNvSpPr>
          <p:nvPr>
            <p:ph type="title"/>
          </p:nvPr>
        </p:nvSpPr>
        <p:spPr>
          <a:xfrm>
            <a:off x="3730076" y="950296"/>
            <a:ext cx="5336897" cy="1338209"/>
          </a:xfrm>
          <a:prstGeom prst="rect">
            <a:avLst/>
          </a:prstGeom>
        </p:spPr>
        <p:txBody>
          <a:bodyPr spcFirstLastPara="1" wrap="square" lIns="91425" tIns="91425" rIns="91425" bIns="91425" anchor="t" anchorCtr="0">
            <a:noAutofit/>
          </a:bodyPr>
          <a:lstStyle/>
          <a:p>
            <a:r>
              <a:rPr lang="en" sz="2800" b="0" i="1">
                <a:solidFill>
                  <a:schemeClr val="tx1"/>
                </a:solidFill>
              </a:rPr>
              <a:t>“there is this idea that if you fight for something it’s not going to have a result”</a:t>
            </a:r>
            <a:br>
              <a:rPr lang="en" sz="2800" b="0" i="1">
                <a:solidFill>
                  <a:schemeClr val="tx1"/>
                </a:solidFill>
              </a:rPr>
            </a:br>
            <a:r>
              <a:rPr lang="en" sz="1800" b="0" i="1">
                <a:solidFill>
                  <a:schemeClr val="tx1"/>
                </a:solidFill>
              </a:rPr>
              <a:t>- 19-year-old university student</a:t>
            </a:r>
            <a:endParaRPr lang="en-US" sz="1800" i="1">
              <a:solidFill>
                <a:schemeClr val="tx1"/>
              </a:solidFill>
            </a:endParaRPr>
          </a:p>
        </p:txBody>
      </p:sp>
      <p:pic>
        <p:nvPicPr>
          <p:cNvPr id="2" name="Picture 1" descr="A sign with graffiti on it&#10;&#10;Description automatically generated">
            <a:extLst>
              <a:ext uri="{FF2B5EF4-FFF2-40B4-BE49-F238E27FC236}">
                <a16:creationId xmlns:a16="http://schemas.microsoft.com/office/drawing/2014/main" id="{2A7B1FEC-A63F-CABB-35FA-6EB726668151}"/>
              </a:ext>
            </a:extLst>
          </p:cNvPr>
          <p:cNvPicPr>
            <a:picLocks noChangeAspect="1"/>
          </p:cNvPicPr>
          <p:nvPr/>
        </p:nvPicPr>
        <p:blipFill rotWithShape="1">
          <a:blip r:embed="rId3"/>
          <a:srcRect l="14769" t="19578" r="16447" b="27569"/>
          <a:stretch/>
        </p:blipFill>
        <p:spPr>
          <a:xfrm>
            <a:off x="562317" y="1076781"/>
            <a:ext cx="3167758" cy="3269006"/>
          </a:xfrm>
          <a:prstGeom prst="rect">
            <a:avLst/>
          </a:prstGeom>
          <a:ln>
            <a:solidFill>
              <a:srgbClr val="E9B5B5"/>
            </a:solidFill>
          </a:ln>
        </p:spPr>
        <p:style>
          <a:lnRef idx="3">
            <a:schemeClr val="lt1"/>
          </a:lnRef>
          <a:fillRef idx="1">
            <a:schemeClr val="accent4"/>
          </a:fillRef>
          <a:effectRef idx="1">
            <a:schemeClr val="accent4"/>
          </a:effectRef>
          <a:fontRef idx="minor">
            <a:schemeClr val="lt1"/>
          </a:fontRef>
        </p:style>
      </p:pic>
      <p:sp>
        <p:nvSpPr>
          <p:cNvPr id="4" name="Subtitle 3">
            <a:extLst>
              <a:ext uri="{FF2B5EF4-FFF2-40B4-BE49-F238E27FC236}">
                <a16:creationId xmlns:a16="http://schemas.microsoft.com/office/drawing/2014/main" id="{DF2EDDBF-F7E3-2DA8-5C8D-F0A99F2EE58C}"/>
              </a:ext>
            </a:extLst>
          </p:cNvPr>
          <p:cNvSpPr>
            <a:spLocks noGrp="1"/>
          </p:cNvSpPr>
          <p:nvPr>
            <p:ph type="subTitle" idx="1"/>
          </p:nvPr>
        </p:nvSpPr>
        <p:spPr>
          <a:xfrm>
            <a:off x="5935435" y="83134"/>
            <a:ext cx="2786323" cy="861300"/>
          </a:xfrm>
        </p:spPr>
        <p:txBody>
          <a:bodyPr/>
          <a:lstStyle/>
          <a:p>
            <a:pPr algn="ctr"/>
            <a:r>
              <a:rPr lang="en-US" sz="4800" b="1">
                <a:solidFill>
                  <a:schemeClr val="accent1"/>
                </a:solidFill>
                <a:latin typeface="Montserrat" panose="00000500000000000000" pitchFamily="2" charset="0"/>
              </a:rPr>
              <a:t>Freeze</a:t>
            </a:r>
            <a:endParaRPr lang="en-US" sz="4800">
              <a:latin typeface="Montserrat" panose="00000500000000000000" pitchFamily="2" charset="0"/>
            </a:endParaRPr>
          </a:p>
        </p:txBody>
      </p:sp>
      <p:pic>
        <p:nvPicPr>
          <p:cNvPr id="5" name="Picture 4" descr="A person with her hand up and a ballot box with her hands raised&#10;&#10;Description automatically generated">
            <a:extLst>
              <a:ext uri="{FF2B5EF4-FFF2-40B4-BE49-F238E27FC236}">
                <a16:creationId xmlns:a16="http://schemas.microsoft.com/office/drawing/2014/main" id="{AC9C9CFC-37DE-F409-717B-0767D02E0D2F}"/>
              </a:ext>
            </a:extLst>
          </p:cNvPr>
          <p:cNvPicPr>
            <a:picLocks noChangeAspect="1"/>
          </p:cNvPicPr>
          <p:nvPr/>
        </p:nvPicPr>
        <p:blipFill>
          <a:blip r:embed="rId4"/>
          <a:stretch>
            <a:fillRect/>
          </a:stretch>
        </p:blipFill>
        <p:spPr>
          <a:xfrm>
            <a:off x="4073769" y="2952086"/>
            <a:ext cx="3660006" cy="1979459"/>
          </a:xfrm>
          <a:prstGeom prst="rect">
            <a:avLst/>
          </a:prstGeom>
        </p:spPr>
      </p:pic>
      <p:sp>
        <p:nvSpPr>
          <p:cNvPr id="8" name="Slide Number Placeholder 32">
            <a:extLst>
              <a:ext uri="{FF2B5EF4-FFF2-40B4-BE49-F238E27FC236}">
                <a16:creationId xmlns:a16="http://schemas.microsoft.com/office/drawing/2014/main" id="{3BF2E817-463D-405C-6AEA-10CA7124E062}"/>
              </a:ext>
            </a:extLst>
          </p:cNvPr>
          <p:cNvSpPr txBox="1">
            <a:spLocks/>
          </p:cNvSpPr>
          <p:nvPr/>
        </p:nvSpPr>
        <p:spPr>
          <a:xfrm>
            <a:off x="8592774" y="4743428"/>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dirty="0">
                <a:solidFill>
                  <a:schemeClr val="dk1"/>
                </a:solidFill>
                <a:latin typeface="Montserrat"/>
              </a:rPr>
              <a:t>15</a:t>
            </a:r>
            <a:endParaRPr lang="en" dirty="0">
              <a:solidFill>
                <a:schemeClr val="dk1"/>
              </a:solidFill>
            </a:endParaRPr>
          </a:p>
        </p:txBody>
      </p:sp>
      <p:sp>
        <p:nvSpPr>
          <p:cNvPr id="3" name="TextBox 2">
            <a:extLst>
              <a:ext uri="{FF2B5EF4-FFF2-40B4-BE49-F238E27FC236}">
                <a16:creationId xmlns:a16="http://schemas.microsoft.com/office/drawing/2014/main" id="{7BF1C9AE-A85C-CC32-B88D-C7E2227B9073}"/>
              </a:ext>
            </a:extLst>
          </p:cNvPr>
          <p:cNvSpPr txBox="1"/>
          <p:nvPr/>
        </p:nvSpPr>
        <p:spPr>
          <a:xfrm>
            <a:off x="7525999" y="4823823"/>
            <a:ext cx="42485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accent1"/>
                </a:solidFill>
                <a:latin typeface="Montserrat"/>
              </a:rPr>
              <a:t>[5]</a:t>
            </a:r>
            <a:endParaRPr lang="en-US" sz="800">
              <a:solidFill>
                <a:schemeClr val="accen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4520E1-C093-F352-CC8E-0AC9516585C0}"/>
              </a:ext>
            </a:extLst>
          </p:cNvPr>
          <p:cNvSpPr>
            <a:spLocks noGrp="1"/>
          </p:cNvSpPr>
          <p:nvPr>
            <p:ph type="title"/>
          </p:nvPr>
        </p:nvSpPr>
        <p:spPr>
          <a:xfrm>
            <a:off x="366879" y="232780"/>
            <a:ext cx="8440121" cy="788068"/>
          </a:xfrm>
        </p:spPr>
        <p:txBody>
          <a:bodyPr/>
          <a:lstStyle/>
          <a:p>
            <a:r>
              <a:rPr lang="en-US" sz="4400"/>
              <a:t>Final Takeaways / Impacts</a:t>
            </a:r>
          </a:p>
        </p:txBody>
      </p:sp>
      <p:graphicFrame>
        <p:nvGraphicFramePr>
          <p:cNvPr id="6" name="Table 5">
            <a:extLst>
              <a:ext uri="{FF2B5EF4-FFF2-40B4-BE49-F238E27FC236}">
                <a16:creationId xmlns:a16="http://schemas.microsoft.com/office/drawing/2014/main" id="{47735500-7F69-D379-E0BE-5EAAF614670B}"/>
              </a:ext>
            </a:extLst>
          </p:cNvPr>
          <p:cNvGraphicFramePr>
            <a:graphicFrameLocks noGrp="1"/>
          </p:cNvGraphicFramePr>
          <p:nvPr>
            <p:extLst>
              <p:ext uri="{D42A27DB-BD31-4B8C-83A1-F6EECF244321}">
                <p14:modId xmlns:p14="http://schemas.microsoft.com/office/powerpoint/2010/main" val="1533199941"/>
              </p:ext>
            </p:extLst>
          </p:nvPr>
        </p:nvGraphicFramePr>
        <p:xfrm>
          <a:off x="792479" y="1426544"/>
          <a:ext cx="7559041" cy="2687320"/>
        </p:xfrm>
        <a:graphic>
          <a:graphicData uri="http://schemas.openxmlformats.org/drawingml/2006/table">
            <a:tbl>
              <a:tblPr bandRow="1">
                <a:tableStyleId>{35D7DD12-06DF-4727-9AAF-E950AD30FD16}</a:tableStyleId>
              </a:tblPr>
              <a:tblGrid>
                <a:gridCol w="7559041">
                  <a:extLst>
                    <a:ext uri="{9D8B030D-6E8A-4147-A177-3AD203B41FA5}">
                      <a16:colId xmlns:a16="http://schemas.microsoft.com/office/drawing/2014/main" val="2103561567"/>
                    </a:ext>
                  </a:extLst>
                </a:gridCol>
              </a:tblGrid>
              <a:tr h="0">
                <a:tc>
                  <a:txBody>
                    <a:bodyPr/>
                    <a:lstStyle/>
                    <a:p>
                      <a:pPr algn="ctr" rtl="0" fontAlgn="t">
                        <a:spcBef>
                          <a:spcPts val="0"/>
                        </a:spcBef>
                        <a:spcAft>
                          <a:spcPts val="0"/>
                        </a:spcAft>
                      </a:pPr>
                      <a:r>
                        <a:rPr lang="en-US" sz="3200" b="0" i="1" u="none" strike="noStrike" dirty="0">
                          <a:solidFill>
                            <a:srgbClr val="000000"/>
                          </a:solidFill>
                          <a:effectLst/>
                          <a:latin typeface="Montserrat"/>
                        </a:rPr>
                        <a:t>“I am hoping for a revolution, I don’t think I will see it in my lifetime though. It will keep getting worse before it gets better”</a:t>
                      </a:r>
                      <a:endParaRPr lang="en-US" sz="1800" dirty="0">
                        <a:solidFill>
                          <a:schemeClr val="accent1"/>
                        </a:solidFill>
                        <a:effectLst/>
                        <a:latin typeface="Montserrat"/>
                      </a:endParaRPr>
                    </a:p>
                    <a:p>
                      <a:pPr lvl="0" algn="ctr">
                        <a:spcBef>
                          <a:spcPts val="0"/>
                        </a:spcBef>
                        <a:spcAft>
                          <a:spcPts val="0"/>
                        </a:spcAft>
                        <a:buNone/>
                      </a:pPr>
                      <a:endParaRPr lang="en-US" sz="2000" b="0" i="0" u="none" strike="noStrike" dirty="0">
                        <a:solidFill>
                          <a:schemeClr val="accent1"/>
                        </a:solidFill>
                        <a:effectLst/>
                        <a:latin typeface="Montserrat"/>
                      </a:endParaRPr>
                    </a:p>
                    <a:p>
                      <a:pPr marL="342900" lvl="0" indent="-342900" algn="r">
                        <a:spcBef>
                          <a:spcPts val="0"/>
                        </a:spcBef>
                        <a:spcAft>
                          <a:spcPts val="0"/>
                        </a:spcAft>
                        <a:buFont typeface="Calibri"/>
                        <a:buChar char="-"/>
                      </a:pPr>
                      <a:r>
                        <a:rPr lang="en-US" sz="2000" b="0" i="0" u="none" strike="noStrike" dirty="0">
                          <a:solidFill>
                            <a:schemeClr val="accent1"/>
                          </a:solidFill>
                          <a:effectLst/>
                          <a:latin typeface="Montserrat"/>
                        </a:rPr>
                        <a:t>19-year-old student</a:t>
                      </a:r>
                      <a:endParaRPr lang="en-US" sz="2000" dirty="0">
                        <a:solidFill>
                          <a:schemeClr val="accent1"/>
                        </a:solidFill>
                        <a:effectLst/>
                        <a:latin typeface="Montserrat"/>
                      </a:endParaRPr>
                    </a:p>
                  </a:txBody>
                  <a:tcPr marL="63500" marR="63500" marT="63500" marB="635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6455887"/>
                  </a:ext>
                </a:extLst>
              </a:tr>
            </a:tbl>
          </a:graphicData>
        </a:graphic>
      </p:graphicFrame>
      <p:sp>
        <p:nvSpPr>
          <p:cNvPr id="2" name="Slide Number Placeholder 32">
            <a:extLst>
              <a:ext uri="{FF2B5EF4-FFF2-40B4-BE49-F238E27FC236}">
                <a16:creationId xmlns:a16="http://schemas.microsoft.com/office/drawing/2014/main" id="{A137ACC2-A3C4-EEAE-6B2C-B9EEBF1A2D71}"/>
              </a:ext>
            </a:extLst>
          </p:cNvPr>
          <p:cNvSpPr txBox="1">
            <a:spLocks/>
          </p:cNvSpPr>
          <p:nvPr/>
        </p:nvSpPr>
        <p:spPr>
          <a:xfrm>
            <a:off x="8390077" y="4713920"/>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dirty="0">
                <a:solidFill>
                  <a:schemeClr val="dk1"/>
                </a:solidFill>
                <a:latin typeface="Montserrat"/>
              </a:rPr>
              <a:t>16</a:t>
            </a:r>
            <a:endParaRPr lang="en" dirty="0">
              <a:solidFill>
                <a:schemeClr val="dk1"/>
              </a:solidFill>
            </a:endParaRPr>
          </a:p>
        </p:txBody>
      </p:sp>
    </p:spTree>
    <p:extLst>
      <p:ext uri="{BB962C8B-B14F-4D97-AF65-F5344CB8AC3E}">
        <p14:creationId xmlns:p14="http://schemas.microsoft.com/office/powerpoint/2010/main" val="2243236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62"/>
          <p:cNvSpPr txBox="1">
            <a:spLocks noGrp="1"/>
          </p:cNvSpPr>
          <p:nvPr>
            <p:ph type="title"/>
          </p:nvPr>
        </p:nvSpPr>
        <p:spPr>
          <a:xfrm>
            <a:off x="352277" y="254525"/>
            <a:ext cx="4095539" cy="13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Thanks!</a:t>
            </a:r>
            <a:endParaRPr/>
          </a:p>
        </p:txBody>
      </p:sp>
      <p:sp>
        <p:nvSpPr>
          <p:cNvPr id="2" name="Rectangle 1">
            <a:extLst>
              <a:ext uri="{FF2B5EF4-FFF2-40B4-BE49-F238E27FC236}">
                <a16:creationId xmlns:a16="http://schemas.microsoft.com/office/drawing/2014/main" id="{77727407-65A8-044F-CD77-0C9E52BB7A66}"/>
              </a:ext>
            </a:extLst>
          </p:cNvPr>
          <p:cNvSpPr/>
          <p:nvPr/>
        </p:nvSpPr>
        <p:spPr>
          <a:xfrm>
            <a:off x="0" y="3592286"/>
            <a:ext cx="4572000" cy="15512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03BE274-99A2-BC9D-44E0-15A9298A4276}"/>
              </a:ext>
            </a:extLst>
          </p:cNvPr>
          <p:cNvSpPr txBox="1"/>
          <p:nvPr/>
        </p:nvSpPr>
        <p:spPr>
          <a:xfrm>
            <a:off x="537594" y="1437311"/>
            <a:ext cx="5498621" cy="1938992"/>
          </a:xfrm>
          <a:prstGeom prst="rect">
            <a:avLst/>
          </a:prstGeom>
          <a:noFill/>
        </p:spPr>
        <p:txBody>
          <a:bodyPr wrap="none" lIns="91440" tIns="45720" rIns="91440" bIns="45720" rtlCol="0" anchor="t">
            <a:spAutoFit/>
          </a:bodyPr>
          <a:lstStyle/>
          <a:p>
            <a:pPr marL="285750">
              <a:spcAft>
                <a:spcPts val="600"/>
              </a:spcAft>
              <a:buFont typeface="Courier New" panose="02070309020205020404" pitchFamily="49" charset="0"/>
              <a:buChar char="o"/>
            </a:pPr>
            <a:r>
              <a:rPr lang="en-US" sz="2000">
                <a:latin typeface="Montserrat"/>
              </a:rPr>
              <a:t> Melissa Butler &amp; Michael Butler </a:t>
            </a:r>
          </a:p>
          <a:p>
            <a:pPr marL="285750">
              <a:spcAft>
                <a:spcPts val="600"/>
              </a:spcAft>
              <a:buFont typeface="Courier New" panose="02070309020205020404" pitchFamily="49" charset="0"/>
              <a:buChar char="o"/>
            </a:pPr>
            <a:r>
              <a:rPr lang="en-US" sz="2000">
                <a:latin typeface="Montserrat"/>
              </a:rPr>
              <a:t> Nikki </a:t>
            </a:r>
            <a:r>
              <a:rPr lang="en-US" sz="2000" err="1">
                <a:latin typeface="Montserrat"/>
              </a:rPr>
              <a:t>Krespani</a:t>
            </a:r>
            <a:r>
              <a:rPr lang="en-US" sz="2000">
                <a:latin typeface="Montserrat"/>
              </a:rPr>
              <a:t> &amp; Eva </a:t>
            </a:r>
            <a:r>
              <a:rPr lang="en-US" sz="2000" err="1">
                <a:latin typeface="Montserrat"/>
              </a:rPr>
              <a:t>Savvisou</a:t>
            </a:r>
            <a:r>
              <a:rPr lang="en-US" sz="2000">
                <a:latin typeface="Montserrat"/>
              </a:rPr>
              <a:t> </a:t>
            </a:r>
          </a:p>
          <a:p>
            <a:pPr marL="285750">
              <a:spcAft>
                <a:spcPts val="600"/>
              </a:spcAft>
              <a:buFont typeface="Courier New" panose="02070309020205020404" pitchFamily="49" charset="0"/>
              <a:buChar char="o"/>
            </a:pPr>
            <a:r>
              <a:rPr lang="en-US" sz="2000">
                <a:latin typeface="Montserrat"/>
              </a:rPr>
              <a:t> Interviewees &amp; survey respondents</a:t>
            </a:r>
          </a:p>
          <a:p>
            <a:pPr marL="285750">
              <a:spcAft>
                <a:spcPts val="600"/>
              </a:spcAft>
              <a:buFont typeface="Courier New" panose="02070309020205020404" pitchFamily="49" charset="0"/>
              <a:buChar char="o"/>
            </a:pPr>
            <a:r>
              <a:rPr lang="en-US" sz="2000">
                <a:latin typeface="Montserrat"/>
              </a:rPr>
              <a:t> Vasilis </a:t>
            </a:r>
          </a:p>
          <a:p>
            <a:pPr marL="285750">
              <a:spcAft>
                <a:spcPts val="600"/>
              </a:spcAft>
              <a:buFont typeface="Courier New" panose="02070309020205020404" pitchFamily="49" charset="0"/>
              <a:buChar char="o"/>
            </a:pPr>
            <a:r>
              <a:rPr lang="en-US" sz="2000">
                <a:latin typeface="Montserrat"/>
              </a:rPr>
              <a:t> Thermi &amp; Thessaloniki Youth Councils</a:t>
            </a:r>
          </a:p>
        </p:txBody>
      </p:sp>
      <p:sp>
        <p:nvSpPr>
          <p:cNvPr id="5" name="Slide Number Placeholder 32">
            <a:extLst>
              <a:ext uri="{FF2B5EF4-FFF2-40B4-BE49-F238E27FC236}">
                <a16:creationId xmlns:a16="http://schemas.microsoft.com/office/drawing/2014/main" id="{56D10262-6856-0EC1-D591-C852E0B82416}"/>
              </a:ext>
            </a:extLst>
          </p:cNvPr>
          <p:cNvSpPr txBox="1">
            <a:spLocks/>
          </p:cNvSpPr>
          <p:nvPr/>
        </p:nvSpPr>
        <p:spPr>
          <a:xfrm>
            <a:off x="8472458" y="4663217"/>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dirty="0" smtClean="0">
                <a:latin typeface="Montserrat"/>
              </a:rPr>
              <a:pPr/>
              <a:t>17</a:t>
            </a:fld>
            <a:endParaRPr lang="en">
              <a:solidFill>
                <a:schemeClr val="dk1"/>
              </a:solidFill>
              <a:latin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F4875-B68E-E2C8-8AC8-34DCE06900A6}"/>
              </a:ext>
            </a:extLst>
          </p:cNvPr>
          <p:cNvSpPr>
            <a:spLocks noGrp="1"/>
          </p:cNvSpPr>
          <p:nvPr>
            <p:ph type="title"/>
          </p:nvPr>
        </p:nvSpPr>
        <p:spPr>
          <a:xfrm>
            <a:off x="181830" y="237553"/>
            <a:ext cx="4951673" cy="1239395"/>
          </a:xfrm>
        </p:spPr>
        <p:txBody>
          <a:bodyPr/>
          <a:lstStyle/>
          <a:p>
            <a:r>
              <a:rPr lang="en-US" sz="4800"/>
              <a:t>References</a:t>
            </a:r>
          </a:p>
        </p:txBody>
      </p:sp>
      <p:sp>
        <p:nvSpPr>
          <p:cNvPr id="3" name="TextBox 2">
            <a:extLst>
              <a:ext uri="{FF2B5EF4-FFF2-40B4-BE49-F238E27FC236}">
                <a16:creationId xmlns:a16="http://schemas.microsoft.com/office/drawing/2014/main" id="{BEED0D3B-E723-BC95-0940-FA5109003BF3}"/>
              </a:ext>
            </a:extLst>
          </p:cNvPr>
          <p:cNvSpPr txBox="1"/>
          <p:nvPr/>
        </p:nvSpPr>
        <p:spPr>
          <a:xfrm>
            <a:off x="179992" y="1478660"/>
            <a:ext cx="6502799" cy="28700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indent="-457200"/>
            <a:r>
              <a:rPr lang="en-US" sz="1600" err="1">
                <a:solidFill>
                  <a:schemeClr val="tx1"/>
                </a:solidFill>
                <a:latin typeface="Montserrat"/>
              </a:rPr>
              <a:t>Lazaretou</a:t>
            </a:r>
            <a:r>
              <a:rPr lang="en-US" sz="1600">
                <a:solidFill>
                  <a:schemeClr val="tx1"/>
                </a:solidFill>
                <a:latin typeface="Montserrat"/>
              </a:rPr>
              <a:t>, Sophia, The Greek Brain Drain: The New Pattern of Greek Emigration During the Recent Crisis (July 22, 2022). Bank of Greece Economic Bulletin, Issue 43, Article 3, Available at SSRN: https://ssrn.com/abstract=4169615</a:t>
            </a:r>
            <a:endParaRPr lang="en-US" sz="1600">
              <a:solidFill>
                <a:schemeClr val="tx1"/>
              </a:solidFill>
              <a:latin typeface="Montserrat"/>
              <a:hlinkClick r:id="rId2">
                <a:extLst>
                  <a:ext uri="{A12FA001-AC4F-418D-AE19-62706E023703}">
                    <ahyp:hlinkClr xmlns:ahyp="http://schemas.microsoft.com/office/drawing/2018/hyperlinkcolor" val="tx"/>
                  </a:ext>
                </a:extLst>
              </a:hlinkClick>
            </a:endParaRPr>
          </a:p>
          <a:p>
            <a:pPr marL="914400" indent="-457200"/>
            <a:endParaRPr lang="en-US" sz="1800">
              <a:solidFill>
                <a:schemeClr val="tx1"/>
              </a:solidFill>
              <a:latin typeface="Montserrat"/>
            </a:endParaRPr>
          </a:p>
          <a:p>
            <a:pPr marL="914400" indent="-457200"/>
            <a:r>
              <a:rPr lang="en-US" sz="1600">
                <a:solidFill>
                  <a:schemeClr val="tx1"/>
                </a:solidFill>
                <a:latin typeface="Montserrat"/>
              </a:rPr>
              <a:t>Network Academic. </a:t>
            </a:r>
            <a:r>
              <a:rPr lang="en-US" sz="1600" err="1">
                <a:solidFill>
                  <a:schemeClr val="tx1"/>
                </a:solidFill>
                <a:latin typeface="Montserrat"/>
              </a:rPr>
              <a:t>Apolytirion</a:t>
            </a:r>
            <a:r>
              <a:rPr lang="en-US" sz="1600">
                <a:solidFill>
                  <a:schemeClr val="tx1"/>
                </a:solidFill>
                <a:latin typeface="Montserrat"/>
              </a:rPr>
              <a:t> and Panhellenic Exams. (2015). https://academic.networkfoundation.gr/category/apolytirion-and-panhellenic-exams/</a:t>
            </a:r>
          </a:p>
          <a:p>
            <a:endParaRPr lang="en-US" sz="1600">
              <a:solidFill>
                <a:srgbClr val="0000EE"/>
              </a:solidFill>
            </a:endParaRPr>
          </a:p>
        </p:txBody>
      </p:sp>
      <p:sp>
        <p:nvSpPr>
          <p:cNvPr id="4" name="Slide Number Placeholder 3">
            <a:extLst>
              <a:ext uri="{FF2B5EF4-FFF2-40B4-BE49-F238E27FC236}">
                <a16:creationId xmlns:a16="http://schemas.microsoft.com/office/drawing/2014/main" id="{68355585-B510-DCF9-761B-FD1B975AFBC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latin typeface="Montserrat" panose="00000500000000000000" pitchFamily="2" charset="0"/>
              </a:rPr>
              <a:t>18</a:t>
            </a:fld>
            <a:endParaRPr lang="en">
              <a:solidFill>
                <a:schemeClr val="dk1"/>
              </a:solidFill>
              <a:latin typeface="Montserrat" panose="00000500000000000000" pitchFamily="2" charset="0"/>
            </a:endParaRPr>
          </a:p>
        </p:txBody>
      </p:sp>
    </p:spTree>
    <p:extLst>
      <p:ext uri="{BB962C8B-B14F-4D97-AF65-F5344CB8AC3E}">
        <p14:creationId xmlns:p14="http://schemas.microsoft.com/office/powerpoint/2010/main" val="209195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B1E7FC-84D7-AED5-6F6D-0FD0C2BBD5C5}"/>
              </a:ext>
            </a:extLst>
          </p:cNvPr>
          <p:cNvSpPr txBox="1"/>
          <p:nvPr/>
        </p:nvSpPr>
        <p:spPr>
          <a:xfrm>
            <a:off x="318547" y="1324963"/>
            <a:ext cx="6303233"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600"/>
              </a:spcBef>
              <a:buAutoNum type="arabicPeriod"/>
            </a:pPr>
            <a:r>
              <a:rPr lang="en-US" sz="1200">
                <a:solidFill>
                  <a:schemeClr val="tx1"/>
                </a:solidFill>
                <a:latin typeface="Montserrat"/>
              </a:rPr>
              <a:t>Thermi Youth Council. (n.d.). Instagram. </a:t>
            </a:r>
            <a:r>
              <a:rPr lang="en-US" sz="1200" i="1">
                <a:solidFill>
                  <a:schemeClr val="tx1"/>
                </a:solidFill>
                <a:latin typeface="Montserrat"/>
              </a:rPr>
              <a:t>Instagram.</a:t>
            </a:r>
            <a:r>
              <a:rPr lang="en-US" sz="1200">
                <a:solidFill>
                  <a:schemeClr val="tx1"/>
                </a:solidFill>
                <a:latin typeface="Montserrat"/>
              </a:rPr>
              <a:t> Retrieved Apr 19, 2024, from </a:t>
            </a:r>
            <a:r>
              <a:rPr lang="en-US" sz="1200">
                <a:solidFill>
                  <a:schemeClr val="tx1"/>
                </a:solidFill>
                <a:latin typeface="Montserrat"/>
                <a:cs typeface="Segoe UI"/>
              </a:rPr>
              <a:t>https://www.instagram.com/youth_council_thermi/?igshid=YmMyMTA2M2Y%3D</a:t>
            </a:r>
            <a:endParaRPr lang="en-US" sz="1200">
              <a:solidFill>
                <a:schemeClr val="tx1"/>
              </a:solidFill>
            </a:endParaRPr>
          </a:p>
          <a:p>
            <a:pPr marL="342900" indent="-342900">
              <a:spcBef>
                <a:spcPts val="600"/>
              </a:spcBef>
              <a:buAutoNum type="arabicPeriod"/>
            </a:pPr>
            <a:r>
              <a:rPr lang="en-US" sz="1200">
                <a:solidFill>
                  <a:schemeClr val="tx1"/>
                </a:solidFill>
                <a:latin typeface="Montserrat"/>
                <a:cs typeface="Segoe UI"/>
              </a:rPr>
              <a:t>Thessaloniki metropolitan area. (2023, November 6). In Wikipedia. </a:t>
            </a:r>
            <a:r>
              <a:rPr lang="en-US" sz="1200">
                <a:solidFill>
                  <a:schemeClr val="tx1"/>
                </a:solidFill>
                <a:latin typeface="Montserrat"/>
                <a:cs typeface="Segoe UI"/>
                <a:hlinkClick r:id="rId2">
                  <a:extLst>
                    <a:ext uri="{A12FA001-AC4F-418D-AE19-62706E023703}">
                      <ahyp:hlinkClr xmlns:ahyp="http://schemas.microsoft.com/office/drawing/2018/hyperlinkcolor" val="tx"/>
                    </a:ext>
                  </a:extLst>
                </a:hlinkClick>
              </a:rPr>
              <a:t>https://en.wikipedia.org/wiki/Thessaloniki_metropolitan_area</a:t>
            </a:r>
            <a:endParaRPr lang="en-US" sz="1200">
              <a:solidFill>
                <a:schemeClr val="tx1"/>
              </a:solidFill>
              <a:latin typeface="Montserrat"/>
              <a:cs typeface="Segoe UI"/>
            </a:endParaRPr>
          </a:p>
          <a:p>
            <a:pPr marL="342900" indent="-342900">
              <a:spcBef>
                <a:spcPts val="600"/>
              </a:spcBef>
              <a:buAutoNum type="arabicPeriod"/>
            </a:pPr>
            <a:r>
              <a:rPr lang="en-US" sz="1200">
                <a:solidFill>
                  <a:schemeClr val="tx1"/>
                </a:solidFill>
                <a:latin typeface="Montserrat"/>
              </a:rPr>
              <a:t>Schmitz, F. (2023, March 14). Greece train crash: Protesters rage at political system. DW. </a:t>
            </a:r>
            <a:r>
              <a:rPr lang="en-US" sz="1200">
                <a:solidFill>
                  <a:schemeClr val="tx1"/>
                </a:solidFill>
                <a:latin typeface="Montserrat"/>
                <a:hlinkClick r:id="rId3">
                  <a:extLst>
                    <a:ext uri="{A12FA001-AC4F-418D-AE19-62706E023703}">
                      <ahyp:hlinkClr xmlns:ahyp="http://schemas.microsoft.com/office/drawing/2018/hyperlinkcolor" val="tx"/>
                    </a:ext>
                  </a:extLst>
                </a:hlinkClick>
              </a:rPr>
              <a:t>https://www.dw.com/en/greece-train-crash-protesters-rage-at-political-system/a-64978396</a:t>
            </a:r>
            <a:r>
              <a:rPr lang="en-US" sz="1200">
                <a:solidFill>
                  <a:schemeClr val="tx1"/>
                </a:solidFill>
                <a:latin typeface="Montserrat"/>
              </a:rPr>
              <a:t> </a:t>
            </a:r>
          </a:p>
          <a:p>
            <a:pPr marL="342900" indent="-342900">
              <a:spcBef>
                <a:spcPts val="600"/>
              </a:spcBef>
              <a:buAutoNum type="arabicPeriod"/>
            </a:pPr>
            <a:r>
              <a:rPr lang="en-US" sz="1200" err="1">
                <a:solidFill>
                  <a:schemeClr val="tx1"/>
                </a:solidFill>
                <a:latin typeface="Montserrat"/>
              </a:rPr>
              <a:t>Blocal</a:t>
            </a:r>
            <a:r>
              <a:rPr lang="en-US" sz="1200">
                <a:solidFill>
                  <a:schemeClr val="tx1"/>
                </a:solidFill>
                <a:latin typeface="Montserrat"/>
              </a:rPr>
              <a:t>, G. (2022, October 29). Street art and more things to see in Thessaloniki - </a:t>
            </a:r>
            <a:r>
              <a:rPr lang="en-US" sz="1200" err="1">
                <a:solidFill>
                  <a:schemeClr val="tx1"/>
                </a:solidFill>
                <a:latin typeface="Montserrat"/>
              </a:rPr>
              <a:t>blocal</a:t>
            </a:r>
            <a:r>
              <a:rPr lang="en-US" sz="1200">
                <a:solidFill>
                  <a:schemeClr val="tx1"/>
                </a:solidFill>
                <a:latin typeface="Montserrat"/>
              </a:rPr>
              <a:t> blog. BLOCAL blog. https://www.blocal-travel.com/street-art/thessaloniki/ </a:t>
            </a:r>
            <a:endParaRPr lang="en-US" sz="1200">
              <a:solidFill>
                <a:schemeClr val="tx1"/>
              </a:solidFill>
              <a:latin typeface="Montserrat"/>
              <a:cs typeface="Segoe UI"/>
            </a:endParaRPr>
          </a:p>
          <a:p>
            <a:pPr marL="342900" indent="-342900">
              <a:spcBef>
                <a:spcPts val="600"/>
              </a:spcBef>
              <a:buAutoNum type="arabicPeriod"/>
            </a:pPr>
            <a:r>
              <a:rPr lang="en-US" sz="1200" err="1">
                <a:solidFill>
                  <a:schemeClr val="tx1"/>
                </a:solidFill>
                <a:latin typeface="Montserrat"/>
              </a:rPr>
              <a:t>Rafsanul</a:t>
            </a:r>
            <a:r>
              <a:rPr lang="en-US" sz="1200">
                <a:solidFill>
                  <a:schemeClr val="tx1"/>
                </a:solidFill>
                <a:latin typeface="Montserrat"/>
              </a:rPr>
              <a:t> Hoque, S. T. (2023, October 20). </a:t>
            </a:r>
            <a:r>
              <a:rPr lang="en-US" sz="1200" i="1">
                <a:solidFill>
                  <a:schemeClr val="tx1"/>
                </a:solidFill>
                <a:latin typeface="Montserrat"/>
              </a:rPr>
              <a:t>Is the youth losing interest in political participation online?</a:t>
            </a:r>
            <a:r>
              <a:rPr lang="en-US" sz="1200">
                <a:solidFill>
                  <a:schemeClr val="tx1"/>
                </a:solidFill>
                <a:latin typeface="Montserrat"/>
              </a:rPr>
              <a:t>. The Daily Star. https://www.thedailystar.net/opinion/views/news/the-youth-losing-interest-political-participation-online-3448236 </a:t>
            </a:r>
          </a:p>
        </p:txBody>
      </p:sp>
      <p:sp>
        <p:nvSpPr>
          <p:cNvPr id="4" name="Slide Number Placeholder 3">
            <a:extLst>
              <a:ext uri="{FF2B5EF4-FFF2-40B4-BE49-F238E27FC236}">
                <a16:creationId xmlns:a16="http://schemas.microsoft.com/office/drawing/2014/main" id="{9E96B034-E840-7C36-7904-7188F585CD5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dirty="0" smtClean="0">
                <a:latin typeface="Montserrat"/>
              </a:rPr>
              <a:t>19</a:t>
            </a:fld>
            <a:endParaRPr lang="en">
              <a:solidFill>
                <a:schemeClr val="dk1"/>
              </a:solidFill>
              <a:latin typeface="Montserrat"/>
            </a:endParaRPr>
          </a:p>
        </p:txBody>
      </p:sp>
      <p:sp>
        <p:nvSpPr>
          <p:cNvPr id="5" name="Title 1">
            <a:extLst>
              <a:ext uri="{FF2B5EF4-FFF2-40B4-BE49-F238E27FC236}">
                <a16:creationId xmlns:a16="http://schemas.microsoft.com/office/drawing/2014/main" id="{E5D4CFA7-E766-7C7A-619A-8D2C89137611}"/>
              </a:ext>
            </a:extLst>
          </p:cNvPr>
          <p:cNvSpPr txBox="1">
            <a:spLocks/>
          </p:cNvSpPr>
          <p:nvPr/>
        </p:nvSpPr>
        <p:spPr>
          <a:xfrm>
            <a:off x="181830" y="237553"/>
            <a:ext cx="7453410" cy="12393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Montserrat"/>
              <a:buNone/>
              <a:defRPr sz="7400" b="1" i="0" u="none" strike="noStrike" cap="none">
                <a:solidFill>
                  <a:schemeClr val="accent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9pPr>
          </a:lstStyle>
          <a:p>
            <a:r>
              <a:rPr lang="en-US" sz="4800"/>
              <a:t>Figure References</a:t>
            </a:r>
          </a:p>
        </p:txBody>
      </p:sp>
    </p:spTree>
    <p:extLst>
      <p:ext uri="{BB962C8B-B14F-4D97-AF65-F5344CB8AC3E}">
        <p14:creationId xmlns:p14="http://schemas.microsoft.com/office/powerpoint/2010/main" val="4294430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97" name="Google Shape;297;p39"/>
          <p:cNvSpPr/>
          <p:nvPr/>
        </p:nvSpPr>
        <p:spPr>
          <a:xfrm flipH="1">
            <a:off x="50" y="4834275"/>
            <a:ext cx="4572000" cy="30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9"/>
          <p:cNvSpPr/>
          <p:nvPr/>
        </p:nvSpPr>
        <p:spPr>
          <a:xfrm flipH="1">
            <a:off x="4572000" y="4834275"/>
            <a:ext cx="4572000" cy="30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CE6915CF-BD10-6047-91CD-7BB841E9736A}"/>
              </a:ext>
            </a:extLst>
          </p:cNvPr>
          <p:cNvSpPr txBox="1"/>
          <p:nvPr/>
        </p:nvSpPr>
        <p:spPr>
          <a:xfrm>
            <a:off x="2932244" y="4209414"/>
            <a:ext cx="42485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solidFill>
                <a:latin typeface="Montserrat"/>
              </a:rPr>
              <a:t>[1]</a:t>
            </a:r>
          </a:p>
        </p:txBody>
      </p:sp>
      <p:sp>
        <p:nvSpPr>
          <p:cNvPr id="4" name="TextBox 3">
            <a:extLst>
              <a:ext uri="{FF2B5EF4-FFF2-40B4-BE49-F238E27FC236}">
                <a16:creationId xmlns:a16="http://schemas.microsoft.com/office/drawing/2014/main" id="{64ACBE24-9642-0A4A-7694-E15357AAEE22}"/>
              </a:ext>
            </a:extLst>
          </p:cNvPr>
          <p:cNvSpPr txBox="1"/>
          <p:nvPr/>
        </p:nvSpPr>
        <p:spPr>
          <a:xfrm>
            <a:off x="5536074" y="3887726"/>
            <a:ext cx="42485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solidFill>
                <a:latin typeface="Montserrat"/>
              </a:rPr>
              <a:t>[2]</a:t>
            </a:r>
          </a:p>
        </p:txBody>
      </p:sp>
      <p:sp>
        <p:nvSpPr>
          <p:cNvPr id="6" name="Slide Number Placeholder 32">
            <a:extLst>
              <a:ext uri="{FF2B5EF4-FFF2-40B4-BE49-F238E27FC236}">
                <a16:creationId xmlns:a16="http://schemas.microsoft.com/office/drawing/2014/main" id="{1045734A-57A9-1005-ACB7-2D840C50162A}"/>
              </a:ext>
            </a:extLst>
          </p:cNvPr>
          <p:cNvSpPr txBox="1">
            <a:spLocks/>
          </p:cNvSpPr>
          <p:nvPr/>
        </p:nvSpPr>
        <p:spPr>
          <a:xfrm>
            <a:off x="8592774" y="4443584"/>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dirty="0">
                <a:solidFill>
                  <a:schemeClr val="dk1"/>
                </a:solidFill>
                <a:latin typeface="Montserrat"/>
              </a:rPr>
              <a:t>2</a:t>
            </a:r>
            <a:endParaRPr lang="en" dirty="0">
              <a:solidFill>
                <a:schemeClr val="dk1"/>
              </a:solidFill>
            </a:endParaRPr>
          </a:p>
        </p:txBody>
      </p:sp>
      <p:sp>
        <p:nvSpPr>
          <p:cNvPr id="7" name="TextBox 6">
            <a:extLst>
              <a:ext uri="{FF2B5EF4-FFF2-40B4-BE49-F238E27FC236}">
                <a16:creationId xmlns:a16="http://schemas.microsoft.com/office/drawing/2014/main" id="{07A53053-3007-8334-7AC1-97EFA44C720F}"/>
              </a:ext>
            </a:extLst>
          </p:cNvPr>
          <p:cNvSpPr txBox="1"/>
          <p:nvPr/>
        </p:nvSpPr>
        <p:spPr>
          <a:xfrm>
            <a:off x="-223656" y="223928"/>
            <a:ext cx="9602270" cy="461665"/>
          </a:xfrm>
          <a:prstGeom prst="rect">
            <a:avLst/>
          </a:prstGeom>
          <a:noFill/>
        </p:spPr>
        <p:txBody>
          <a:bodyPr wrap="square" lIns="91440" tIns="45720" rIns="91440" bIns="45720" rtlCol="0" anchor="t">
            <a:spAutoFit/>
          </a:bodyPr>
          <a:lstStyle/>
          <a:p>
            <a:pPr algn="ctr"/>
            <a:r>
              <a:rPr lang="en-US" sz="2300" b="1" i="1">
                <a:solidFill>
                  <a:schemeClr val="bg2"/>
                </a:solidFill>
                <a:latin typeface="Montserrat"/>
              </a:rPr>
              <a:t>GOAL:</a:t>
            </a:r>
            <a:r>
              <a:rPr lang="en-US" sz="2300" b="1">
                <a:solidFill>
                  <a:schemeClr val="bg2"/>
                </a:solidFill>
                <a:latin typeface="Montserrat"/>
              </a:rPr>
              <a:t> </a:t>
            </a:r>
            <a:r>
              <a:rPr lang="en-US" sz="2300" b="1">
                <a:latin typeface="Montserrat"/>
              </a:rPr>
              <a:t>To share stories of youth in the Thessaloniki region</a:t>
            </a:r>
            <a:endParaRPr lang="en-US" sz="2300"/>
          </a:p>
        </p:txBody>
      </p:sp>
      <p:sp>
        <p:nvSpPr>
          <p:cNvPr id="5" name="TextBox 4">
            <a:extLst>
              <a:ext uri="{FF2B5EF4-FFF2-40B4-BE49-F238E27FC236}">
                <a16:creationId xmlns:a16="http://schemas.microsoft.com/office/drawing/2014/main" id="{31A40226-7FC9-3A96-0AAC-5785DADCC54D}"/>
              </a:ext>
            </a:extLst>
          </p:cNvPr>
          <p:cNvSpPr txBox="1"/>
          <p:nvPr/>
        </p:nvSpPr>
        <p:spPr>
          <a:xfrm>
            <a:off x="561473" y="3494171"/>
            <a:ext cx="8027069" cy="830997"/>
          </a:xfrm>
          <a:prstGeom prst="rect">
            <a:avLst/>
          </a:prstGeom>
          <a:noFill/>
          <a:ln w="28575">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Segoe UI"/>
                <a:cs typeface="Segoe UI"/>
              </a:rPr>
              <a:t>1</a:t>
            </a:r>
            <a:r>
              <a:rPr lang="en-US" sz="2400">
                <a:latin typeface="Montserrat"/>
                <a:cs typeface="Segoe UI"/>
              </a:rPr>
              <a:t>. Identifying the issues they face</a:t>
            </a:r>
            <a:endParaRPr lang="en-US" sz="2400">
              <a:latin typeface="Montserrat"/>
            </a:endParaRPr>
          </a:p>
          <a:p>
            <a:r>
              <a:rPr lang="en-US" sz="2400">
                <a:latin typeface="Montserrat"/>
                <a:cs typeface="Segoe UI"/>
              </a:rPr>
              <a:t>2. Understanding their responses to those issues</a:t>
            </a:r>
            <a:endParaRPr lang="en-US" sz="2400">
              <a:latin typeface="Montserrat"/>
            </a:endParaRPr>
          </a:p>
        </p:txBody>
      </p:sp>
      <p:pic>
        <p:nvPicPr>
          <p:cNvPr id="11" name="Picture 10" descr="A group of people on a street&#10;&#10;Description automatically generated">
            <a:extLst>
              <a:ext uri="{FF2B5EF4-FFF2-40B4-BE49-F238E27FC236}">
                <a16:creationId xmlns:a16="http://schemas.microsoft.com/office/drawing/2014/main" id="{6A799739-4F6D-B583-82D3-1037E0AE57D0}"/>
              </a:ext>
            </a:extLst>
          </p:cNvPr>
          <p:cNvPicPr>
            <a:picLocks noChangeAspect="1"/>
          </p:cNvPicPr>
          <p:nvPr/>
        </p:nvPicPr>
        <p:blipFill rotWithShape="1">
          <a:blip r:embed="rId3"/>
          <a:srcRect l="6086" t="36492" r="1002" b="28754"/>
          <a:stretch/>
        </p:blipFill>
        <p:spPr>
          <a:xfrm>
            <a:off x="857090" y="1000360"/>
            <a:ext cx="7429819" cy="2084394"/>
          </a:xfrm>
          <a:prstGeom prst="rect">
            <a:avLst/>
          </a:prstGeom>
          <a:ln>
            <a:solidFill>
              <a:srgbClr val="E9B5B5"/>
            </a:solidFill>
          </a:ln>
        </p:spPr>
        <p:style>
          <a:lnRef idx="3">
            <a:schemeClr val="lt1"/>
          </a:lnRef>
          <a:fillRef idx="1">
            <a:schemeClr val="accent4"/>
          </a:fillRef>
          <a:effectRef idx="1">
            <a:schemeClr val="accent4"/>
          </a:effectRef>
          <a:fontRef idx="minor">
            <a:schemeClr val="lt1"/>
          </a:fontRef>
        </p:style>
      </p:pic>
    </p:spTree>
    <p:extLst>
      <p:ext uri="{BB962C8B-B14F-4D97-AF65-F5344CB8AC3E}">
        <p14:creationId xmlns:p14="http://schemas.microsoft.com/office/powerpoint/2010/main" val="1340770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196"/>
        <p:cNvGrpSpPr/>
        <p:nvPr/>
      </p:nvGrpSpPr>
      <p:grpSpPr>
        <a:xfrm>
          <a:off x="0" y="0"/>
          <a:ext cx="0" cy="0"/>
          <a:chOff x="0" y="0"/>
          <a:chExt cx="0" cy="0"/>
        </a:xfrm>
      </p:grpSpPr>
      <p:sp>
        <p:nvSpPr>
          <p:cNvPr id="197" name="Google Shape;197;p32"/>
          <p:cNvSpPr txBox="1">
            <a:spLocks noGrp="1"/>
          </p:cNvSpPr>
          <p:nvPr>
            <p:ph type="title"/>
          </p:nvPr>
        </p:nvSpPr>
        <p:spPr>
          <a:xfrm>
            <a:off x="1704028" y="202363"/>
            <a:ext cx="5699000" cy="875111"/>
          </a:xfrm>
          <a:prstGeom prst="rect">
            <a:avLst/>
          </a:prstGeom>
        </p:spPr>
        <p:txBody>
          <a:bodyPr spcFirstLastPara="1" wrap="square" lIns="91425" tIns="91425" rIns="91425" bIns="91425" anchor="t" anchorCtr="0">
            <a:noAutofit/>
          </a:bodyPr>
          <a:lstStyle/>
          <a:p>
            <a:r>
              <a:rPr lang="en-US" sz="5200">
                <a:solidFill>
                  <a:schemeClr val="bg2"/>
                </a:solidFill>
              </a:rPr>
              <a:t>Meet the team!</a:t>
            </a:r>
          </a:p>
        </p:txBody>
      </p:sp>
      <p:sp>
        <p:nvSpPr>
          <p:cNvPr id="198" name="Google Shape;198;p32"/>
          <p:cNvSpPr txBox="1">
            <a:spLocks noGrp="1"/>
          </p:cNvSpPr>
          <p:nvPr>
            <p:ph type="ctrTitle" idx="2"/>
          </p:nvPr>
        </p:nvSpPr>
        <p:spPr>
          <a:xfrm>
            <a:off x="48499" y="1353772"/>
            <a:ext cx="2868201" cy="38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u="sng"/>
              <a:t>Megan Manning</a:t>
            </a:r>
            <a:endParaRPr u="sng"/>
          </a:p>
        </p:txBody>
      </p:sp>
      <p:sp>
        <p:nvSpPr>
          <p:cNvPr id="200" name="Google Shape;200;p32"/>
          <p:cNvSpPr txBox="1">
            <a:spLocks noGrp="1"/>
          </p:cNvSpPr>
          <p:nvPr>
            <p:ph type="subTitle" idx="1"/>
          </p:nvPr>
        </p:nvSpPr>
        <p:spPr>
          <a:xfrm>
            <a:off x="0" y="1783392"/>
            <a:ext cx="2868201" cy="76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600"/>
              <a:t>I tried lots of different foods, including angel shark</a:t>
            </a:r>
          </a:p>
        </p:txBody>
      </p:sp>
      <p:sp>
        <p:nvSpPr>
          <p:cNvPr id="201" name="Google Shape;201;p32"/>
          <p:cNvSpPr txBox="1">
            <a:spLocks noGrp="1"/>
          </p:cNvSpPr>
          <p:nvPr>
            <p:ph type="ctrTitle" idx="4"/>
          </p:nvPr>
        </p:nvSpPr>
        <p:spPr>
          <a:xfrm>
            <a:off x="6227301" y="1353772"/>
            <a:ext cx="2916699" cy="38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t>Ava Labik</a:t>
            </a:r>
            <a:endParaRPr u="sng"/>
          </a:p>
        </p:txBody>
      </p:sp>
      <p:sp>
        <p:nvSpPr>
          <p:cNvPr id="204" name="Google Shape;204;p32"/>
          <p:cNvSpPr txBox="1">
            <a:spLocks noGrp="1"/>
          </p:cNvSpPr>
          <p:nvPr>
            <p:ph type="ctrTitle" idx="7"/>
          </p:nvPr>
        </p:nvSpPr>
        <p:spPr>
          <a:xfrm>
            <a:off x="0" y="2868775"/>
            <a:ext cx="2868201" cy="384000"/>
          </a:xfrm>
          <a:prstGeom prst="rect">
            <a:avLst/>
          </a:prstGeom>
        </p:spPr>
        <p:txBody>
          <a:bodyPr spcFirstLastPara="1" wrap="square" lIns="91425" tIns="91425" rIns="91425" bIns="91425" anchor="t" anchorCtr="0">
            <a:noAutofit/>
          </a:bodyPr>
          <a:lstStyle/>
          <a:p>
            <a:pPr algn="ctr"/>
            <a:r>
              <a:rPr lang="en-US" u="sng"/>
              <a:t>Elie Bowman</a:t>
            </a:r>
            <a:endParaRPr u="sng"/>
          </a:p>
        </p:txBody>
      </p:sp>
      <p:sp>
        <p:nvSpPr>
          <p:cNvPr id="207" name="Google Shape;207;p32"/>
          <p:cNvSpPr txBox="1">
            <a:spLocks noGrp="1"/>
          </p:cNvSpPr>
          <p:nvPr>
            <p:ph type="ctrTitle" idx="13"/>
          </p:nvPr>
        </p:nvSpPr>
        <p:spPr>
          <a:xfrm>
            <a:off x="6227301" y="2868775"/>
            <a:ext cx="2916699" cy="38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t>Cody Rueda</a:t>
            </a:r>
            <a:endParaRPr u="sng"/>
          </a:p>
        </p:txBody>
      </p:sp>
      <p:sp>
        <p:nvSpPr>
          <p:cNvPr id="209" name="Google Shape;209;p32"/>
          <p:cNvSpPr txBox="1">
            <a:spLocks noGrp="1"/>
          </p:cNvSpPr>
          <p:nvPr>
            <p:ph type="subTitle" idx="15"/>
          </p:nvPr>
        </p:nvSpPr>
        <p:spPr>
          <a:xfrm>
            <a:off x="6227300" y="3213133"/>
            <a:ext cx="2916699" cy="956529"/>
          </a:xfrm>
          <a:prstGeom prst="rect">
            <a:avLst/>
          </a:prstGeom>
        </p:spPr>
        <p:txBody>
          <a:bodyPr spcFirstLastPara="1" wrap="square" lIns="91425" tIns="91425" rIns="91425" bIns="91425" anchor="t" anchorCtr="0">
            <a:noAutofit/>
          </a:bodyPr>
          <a:lstStyle/>
          <a:p>
            <a:pPr marL="0" indent="0" algn="ctr"/>
            <a:r>
              <a:rPr lang="en" sz="1600"/>
              <a:t>I was interviewed our first day in Thessaloniki by a Greek news station</a:t>
            </a:r>
          </a:p>
          <a:p>
            <a:pPr marL="0" lvl="0" indent="0" algn="l" rtl="0">
              <a:spcBef>
                <a:spcPts val="0"/>
              </a:spcBef>
              <a:spcAft>
                <a:spcPts val="0"/>
              </a:spcAft>
              <a:buNone/>
            </a:pPr>
            <a:endParaRPr/>
          </a:p>
        </p:txBody>
      </p:sp>
      <p:pic>
        <p:nvPicPr>
          <p:cNvPr id="3" name="Picture 2" descr="A group of people posing for a picture&#10;&#10;Description automatically generated">
            <a:extLst>
              <a:ext uri="{FF2B5EF4-FFF2-40B4-BE49-F238E27FC236}">
                <a16:creationId xmlns:a16="http://schemas.microsoft.com/office/drawing/2014/main" id="{7495850A-FB1D-D282-DC3F-05627BE587AF}"/>
              </a:ext>
            </a:extLst>
          </p:cNvPr>
          <p:cNvPicPr>
            <a:picLocks noChangeAspect="1"/>
          </p:cNvPicPr>
          <p:nvPr/>
        </p:nvPicPr>
        <p:blipFill rotWithShape="1">
          <a:blip r:embed="rId3"/>
          <a:srcRect t="12901" b="8889"/>
          <a:stretch/>
        </p:blipFill>
        <p:spPr>
          <a:xfrm>
            <a:off x="2868201" y="1217381"/>
            <a:ext cx="3359100" cy="3037323"/>
          </a:xfrm>
          <a:prstGeom prst="rect">
            <a:avLst/>
          </a:prstGeom>
          <a:ln>
            <a:solidFill>
              <a:srgbClr val="E9B5B5"/>
            </a:solidFill>
          </a:ln>
        </p:spPr>
        <p:style>
          <a:lnRef idx="3">
            <a:schemeClr val="lt1"/>
          </a:lnRef>
          <a:fillRef idx="1">
            <a:schemeClr val="accent4"/>
          </a:fillRef>
          <a:effectRef idx="1">
            <a:schemeClr val="accent4"/>
          </a:effectRef>
          <a:fontRef idx="minor">
            <a:schemeClr val="lt1"/>
          </a:fontRef>
        </p:style>
      </p:pic>
      <p:sp>
        <p:nvSpPr>
          <p:cNvPr id="2" name="Google Shape;200;p32">
            <a:extLst>
              <a:ext uri="{FF2B5EF4-FFF2-40B4-BE49-F238E27FC236}">
                <a16:creationId xmlns:a16="http://schemas.microsoft.com/office/drawing/2014/main" id="{3EB5D3C9-A539-AF74-A58F-9B5E042AEB21}"/>
              </a:ext>
            </a:extLst>
          </p:cNvPr>
          <p:cNvSpPr txBox="1">
            <a:spLocks/>
          </p:cNvSpPr>
          <p:nvPr/>
        </p:nvSpPr>
        <p:spPr>
          <a:xfrm>
            <a:off x="0" y="3248991"/>
            <a:ext cx="2868201" cy="8848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Montserrat"/>
              <a:buNone/>
              <a:defRPr sz="1400" b="0" i="0" u="none" strike="noStrike" cap="none">
                <a:solidFill>
                  <a:schemeClr val="accent2"/>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9pPr>
          </a:lstStyle>
          <a:p>
            <a:pPr marL="0" indent="0" algn="ctr">
              <a:buClr>
                <a:schemeClr val="dk1"/>
              </a:buClr>
              <a:buSzPts val="1100"/>
              <a:buFont typeface="Arial"/>
              <a:buNone/>
            </a:pPr>
            <a:r>
              <a:rPr lang="en-US" sz="1600"/>
              <a:t>I have documented our entire Greece trip on </a:t>
            </a:r>
          </a:p>
          <a:p>
            <a:pPr marL="0" indent="0" algn="ctr">
              <a:buClr>
                <a:schemeClr val="dk1"/>
              </a:buClr>
              <a:buSzPts val="1100"/>
              <a:buFont typeface="Arial"/>
              <a:buNone/>
            </a:pPr>
            <a:r>
              <a:rPr lang="en-US" sz="1600"/>
              <a:t>@elie_beth_greece!</a:t>
            </a:r>
          </a:p>
        </p:txBody>
      </p:sp>
      <p:sp>
        <p:nvSpPr>
          <p:cNvPr id="8" name="Google Shape;200;p32">
            <a:extLst>
              <a:ext uri="{FF2B5EF4-FFF2-40B4-BE49-F238E27FC236}">
                <a16:creationId xmlns:a16="http://schemas.microsoft.com/office/drawing/2014/main" id="{E6FB6BCE-36B6-DE8F-450B-6713CE029689}"/>
              </a:ext>
            </a:extLst>
          </p:cNvPr>
          <p:cNvSpPr txBox="1">
            <a:spLocks/>
          </p:cNvSpPr>
          <p:nvPr/>
        </p:nvSpPr>
        <p:spPr>
          <a:xfrm>
            <a:off x="6227301" y="1783322"/>
            <a:ext cx="2868201" cy="76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Montserrat"/>
              <a:buNone/>
              <a:defRPr sz="1400" b="0" i="0" u="none" strike="noStrike" cap="none">
                <a:solidFill>
                  <a:schemeClr val="accent2"/>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2"/>
              </a:buClr>
              <a:buSzPts val="1400"/>
              <a:buFont typeface="Montserrat"/>
              <a:buNone/>
              <a:defRPr sz="1400" b="0" i="0" u="none" strike="noStrike" cap="none">
                <a:solidFill>
                  <a:schemeClr val="dk2"/>
                </a:solidFill>
                <a:latin typeface="Montserrat"/>
                <a:ea typeface="Montserrat"/>
                <a:cs typeface="Montserrat"/>
                <a:sym typeface="Montserrat"/>
              </a:defRPr>
            </a:lvl9pPr>
          </a:lstStyle>
          <a:p>
            <a:pPr marL="0" indent="0" algn="ctr"/>
            <a:r>
              <a:rPr lang="en-US"/>
              <a:t>I have started a collection of 'I &lt;3 …' shirts since I have been here (I have Thessaloniki and Mykonos)</a:t>
            </a:r>
          </a:p>
        </p:txBody>
      </p:sp>
      <p:sp>
        <p:nvSpPr>
          <p:cNvPr id="5" name="Slide Number Placeholder 32">
            <a:extLst>
              <a:ext uri="{FF2B5EF4-FFF2-40B4-BE49-F238E27FC236}">
                <a16:creationId xmlns:a16="http://schemas.microsoft.com/office/drawing/2014/main" id="{6B7EDA96-8BBA-0E4E-06F4-8FA1D6AB659E}"/>
              </a:ext>
            </a:extLst>
          </p:cNvPr>
          <p:cNvSpPr txBox="1">
            <a:spLocks/>
          </p:cNvSpPr>
          <p:nvPr/>
        </p:nvSpPr>
        <p:spPr>
          <a:xfrm>
            <a:off x="8472458" y="4555387"/>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a:solidFill>
                  <a:schemeClr val="dk1"/>
                </a:solidFill>
                <a:latin typeface="Montserrat"/>
              </a:rPr>
              <a:t>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sp>
        <p:nvSpPr>
          <p:cNvPr id="285" name="Google Shape;285;p39"/>
          <p:cNvSpPr txBox="1">
            <a:spLocks noGrp="1"/>
          </p:cNvSpPr>
          <p:nvPr>
            <p:ph type="title"/>
          </p:nvPr>
        </p:nvSpPr>
        <p:spPr>
          <a:xfrm>
            <a:off x="207475" y="197557"/>
            <a:ext cx="5956000" cy="93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800">
                <a:solidFill>
                  <a:schemeClr val="bg2"/>
                </a:solidFill>
              </a:rPr>
              <a:t>Project Scope</a:t>
            </a:r>
          </a:p>
        </p:txBody>
      </p:sp>
      <p:sp>
        <p:nvSpPr>
          <p:cNvPr id="286" name="Google Shape;286;p39"/>
          <p:cNvSpPr/>
          <p:nvPr/>
        </p:nvSpPr>
        <p:spPr>
          <a:xfrm>
            <a:off x="680876" y="2590875"/>
            <a:ext cx="2607240" cy="103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9"/>
          <p:cNvSpPr/>
          <p:nvPr/>
        </p:nvSpPr>
        <p:spPr>
          <a:xfrm>
            <a:off x="3282625" y="2279425"/>
            <a:ext cx="2569500" cy="103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9"/>
          <p:cNvSpPr/>
          <p:nvPr/>
        </p:nvSpPr>
        <p:spPr>
          <a:xfrm>
            <a:off x="5854720" y="1976450"/>
            <a:ext cx="2558717" cy="116678"/>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9"/>
          <p:cNvSpPr/>
          <p:nvPr/>
        </p:nvSpPr>
        <p:spPr>
          <a:xfrm rot="5400000">
            <a:off x="3029775" y="2435150"/>
            <a:ext cx="414600" cy="103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9"/>
          <p:cNvSpPr/>
          <p:nvPr/>
        </p:nvSpPr>
        <p:spPr>
          <a:xfrm rot="5400000">
            <a:off x="5600575" y="2127200"/>
            <a:ext cx="404700" cy="103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9"/>
          <p:cNvSpPr txBox="1">
            <a:spLocks noGrp="1"/>
          </p:cNvSpPr>
          <p:nvPr>
            <p:ph type="subTitle" idx="4294967295"/>
          </p:nvPr>
        </p:nvSpPr>
        <p:spPr>
          <a:xfrm>
            <a:off x="550577" y="2095510"/>
            <a:ext cx="2651066" cy="458725"/>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2000" b="1">
                <a:solidFill>
                  <a:schemeClr val="accent1"/>
                </a:solidFill>
              </a:rPr>
              <a:t>AGRO-BUSINESS</a:t>
            </a:r>
          </a:p>
        </p:txBody>
      </p:sp>
      <p:sp>
        <p:nvSpPr>
          <p:cNvPr id="292" name="Google Shape;292;p39"/>
          <p:cNvSpPr txBox="1">
            <a:spLocks noGrp="1"/>
          </p:cNvSpPr>
          <p:nvPr>
            <p:ph type="subTitle" idx="4294967295"/>
          </p:nvPr>
        </p:nvSpPr>
        <p:spPr>
          <a:xfrm>
            <a:off x="3084912" y="1807387"/>
            <a:ext cx="2718460" cy="40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000" b="1">
                <a:solidFill>
                  <a:schemeClr val="accent1"/>
                </a:solidFill>
              </a:rPr>
              <a:t>YOUTH COUNCILS</a:t>
            </a:r>
            <a:endParaRPr sz="2000" b="1">
              <a:solidFill>
                <a:schemeClr val="accent1"/>
              </a:solidFill>
            </a:endParaRPr>
          </a:p>
        </p:txBody>
      </p:sp>
      <p:sp>
        <p:nvSpPr>
          <p:cNvPr id="293" name="Google Shape;293;p39"/>
          <p:cNvSpPr txBox="1">
            <a:spLocks noGrp="1"/>
          </p:cNvSpPr>
          <p:nvPr>
            <p:ph type="subTitle" idx="4294967295"/>
          </p:nvPr>
        </p:nvSpPr>
        <p:spPr>
          <a:xfrm>
            <a:off x="6059089" y="1514217"/>
            <a:ext cx="2155371" cy="40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2000" b="1">
                <a:solidFill>
                  <a:schemeClr val="accent1"/>
                </a:solidFill>
              </a:rPr>
              <a:t>ENGAGEMENT</a:t>
            </a:r>
          </a:p>
        </p:txBody>
      </p:sp>
      <p:sp>
        <p:nvSpPr>
          <p:cNvPr id="297" name="Google Shape;297;p39"/>
          <p:cNvSpPr/>
          <p:nvPr/>
        </p:nvSpPr>
        <p:spPr>
          <a:xfrm flipH="1">
            <a:off x="50" y="4834275"/>
            <a:ext cx="4572000" cy="30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9"/>
          <p:cNvSpPr/>
          <p:nvPr/>
        </p:nvSpPr>
        <p:spPr>
          <a:xfrm flipH="1">
            <a:off x="4572000" y="4834275"/>
            <a:ext cx="4572000" cy="30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Agri-Food Pocket - AZK">
            <a:extLst>
              <a:ext uri="{FF2B5EF4-FFF2-40B4-BE49-F238E27FC236}">
                <a16:creationId xmlns:a16="http://schemas.microsoft.com/office/drawing/2014/main" id="{C255B615-8D0C-B9D4-BB2A-10A3A8840B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16895" y="2794667"/>
            <a:ext cx="2427774" cy="1600012"/>
          </a:xfrm>
          <a:prstGeom prst="rect">
            <a:avLst/>
          </a:prstGeom>
          <a:ln>
            <a:solidFill>
              <a:srgbClr val="E9B5B5"/>
            </a:solidFill>
          </a:ln>
        </p:spPr>
        <p:style>
          <a:lnRef idx="3">
            <a:schemeClr val="lt1"/>
          </a:lnRef>
          <a:fillRef idx="1">
            <a:schemeClr val="accent4"/>
          </a:fillRef>
          <a:effectRef idx="1">
            <a:schemeClr val="accent4"/>
          </a:effectRef>
          <a:fontRef idx="minor">
            <a:schemeClr val="lt1"/>
          </a:fontRef>
        </p:style>
      </p:pic>
      <p:pic>
        <p:nvPicPr>
          <p:cNvPr id="13" name="Picture 12" descr="A group of people sitting around a table&#10;&#10;Description automatically generated">
            <a:extLst>
              <a:ext uri="{FF2B5EF4-FFF2-40B4-BE49-F238E27FC236}">
                <a16:creationId xmlns:a16="http://schemas.microsoft.com/office/drawing/2014/main" id="{4B1C523E-1E4F-F668-625F-6D733BF77C40}"/>
              </a:ext>
            </a:extLst>
          </p:cNvPr>
          <p:cNvPicPr>
            <a:picLocks noChangeAspect="1"/>
          </p:cNvPicPr>
          <p:nvPr/>
        </p:nvPicPr>
        <p:blipFill rotWithShape="1">
          <a:blip r:embed="rId5"/>
          <a:srcRect t="24298" b="4172"/>
          <a:stretch/>
        </p:blipFill>
        <p:spPr>
          <a:xfrm>
            <a:off x="3373280" y="2471329"/>
            <a:ext cx="2388189" cy="1605455"/>
          </a:xfrm>
          <a:prstGeom prst="rect">
            <a:avLst/>
          </a:prstGeom>
          <a:ln>
            <a:solidFill>
              <a:srgbClr val="E9B5B5"/>
            </a:solidFill>
          </a:ln>
        </p:spPr>
        <p:style>
          <a:lnRef idx="3">
            <a:schemeClr val="lt1"/>
          </a:lnRef>
          <a:fillRef idx="1">
            <a:schemeClr val="accent4"/>
          </a:fillRef>
          <a:effectRef idx="1">
            <a:schemeClr val="accent4"/>
          </a:effectRef>
          <a:fontRef idx="minor">
            <a:schemeClr val="lt1"/>
          </a:fontRef>
        </p:style>
      </p:pic>
      <p:pic>
        <p:nvPicPr>
          <p:cNvPr id="3" name="Picture 2" descr="A group of people holding a sign&#10;&#10;Description automatically generated">
            <a:extLst>
              <a:ext uri="{FF2B5EF4-FFF2-40B4-BE49-F238E27FC236}">
                <a16:creationId xmlns:a16="http://schemas.microsoft.com/office/drawing/2014/main" id="{9D888F7A-E639-4529-BE05-AE7908A86152}"/>
              </a:ext>
            </a:extLst>
          </p:cNvPr>
          <p:cNvPicPr>
            <a:picLocks noChangeAspect="1"/>
          </p:cNvPicPr>
          <p:nvPr/>
        </p:nvPicPr>
        <p:blipFill rotWithShape="1">
          <a:blip r:embed="rId6"/>
          <a:srcRect l="926" t="14072" r="723" b="15083"/>
          <a:stretch/>
        </p:blipFill>
        <p:spPr>
          <a:xfrm>
            <a:off x="5960924" y="2178800"/>
            <a:ext cx="2388047" cy="1630652"/>
          </a:xfrm>
          <a:prstGeom prst="rect">
            <a:avLst/>
          </a:prstGeom>
          <a:ln>
            <a:solidFill>
              <a:srgbClr val="E9B5B5"/>
            </a:solidFill>
          </a:ln>
        </p:spPr>
        <p:style>
          <a:lnRef idx="3">
            <a:schemeClr val="lt1"/>
          </a:lnRef>
          <a:fillRef idx="1">
            <a:schemeClr val="accent4"/>
          </a:fillRef>
          <a:effectRef idx="1">
            <a:schemeClr val="accent4"/>
          </a:effectRef>
          <a:fontRef idx="minor">
            <a:schemeClr val="lt1"/>
          </a:fontRef>
        </p:style>
      </p:pic>
      <p:pic>
        <p:nvPicPr>
          <p:cNvPr id="12" name="Graphic 11" descr="Line arrow: Clockwise curve with solid fill">
            <a:extLst>
              <a:ext uri="{FF2B5EF4-FFF2-40B4-BE49-F238E27FC236}">
                <a16:creationId xmlns:a16="http://schemas.microsoft.com/office/drawing/2014/main" id="{FB4A0743-2463-FCB8-26E6-58E6148EBF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248697">
            <a:off x="2378912" y="1214547"/>
            <a:ext cx="1064569" cy="1064569"/>
          </a:xfrm>
          <a:prstGeom prst="rect">
            <a:avLst/>
          </a:prstGeom>
        </p:spPr>
      </p:pic>
      <p:pic>
        <p:nvPicPr>
          <p:cNvPr id="14" name="Graphic 13" descr="Line arrow: Clockwise curve with solid fill">
            <a:extLst>
              <a:ext uri="{FF2B5EF4-FFF2-40B4-BE49-F238E27FC236}">
                <a16:creationId xmlns:a16="http://schemas.microsoft.com/office/drawing/2014/main" id="{E156DCA9-F53D-461F-0E0F-E1ABCE5C2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248697">
            <a:off x="5092325" y="940303"/>
            <a:ext cx="1064569" cy="1064569"/>
          </a:xfrm>
          <a:prstGeom prst="rect">
            <a:avLst/>
          </a:prstGeom>
        </p:spPr>
      </p:pic>
      <p:sp>
        <p:nvSpPr>
          <p:cNvPr id="2" name="TextBox 1">
            <a:extLst>
              <a:ext uri="{FF2B5EF4-FFF2-40B4-BE49-F238E27FC236}">
                <a16:creationId xmlns:a16="http://schemas.microsoft.com/office/drawing/2014/main" id="{CE6915CF-BD10-6047-91CD-7BB841E9736A}"/>
              </a:ext>
            </a:extLst>
          </p:cNvPr>
          <p:cNvSpPr txBox="1"/>
          <p:nvPr/>
        </p:nvSpPr>
        <p:spPr>
          <a:xfrm>
            <a:off x="2932244" y="4209414"/>
            <a:ext cx="42485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solidFill>
                <a:latin typeface="Montserrat"/>
              </a:rPr>
              <a:t>[1]</a:t>
            </a:r>
          </a:p>
        </p:txBody>
      </p:sp>
      <p:sp>
        <p:nvSpPr>
          <p:cNvPr id="4" name="TextBox 3">
            <a:extLst>
              <a:ext uri="{FF2B5EF4-FFF2-40B4-BE49-F238E27FC236}">
                <a16:creationId xmlns:a16="http://schemas.microsoft.com/office/drawing/2014/main" id="{64ACBE24-9642-0A4A-7694-E15357AAEE22}"/>
              </a:ext>
            </a:extLst>
          </p:cNvPr>
          <p:cNvSpPr txBox="1"/>
          <p:nvPr/>
        </p:nvSpPr>
        <p:spPr>
          <a:xfrm>
            <a:off x="5536074" y="3887726"/>
            <a:ext cx="42485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solidFill>
                <a:latin typeface="Montserrat"/>
              </a:rPr>
              <a:t>[2]</a:t>
            </a:r>
          </a:p>
        </p:txBody>
      </p:sp>
      <p:sp>
        <p:nvSpPr>
          <p:cNvPr id="6" name="Slide Number Placeholder 32">
            <a:extLst>
              <a:ext uri="{FF2B5EF4-FFF2-40B4-BE49-F238E27FC236}">
                <a16:creationId xmlns:a16="http://schemas.microsoft.com/office/drawing/2014/main" id="{1045734A-57A9-1005-ACB7-2D840C50162A}"/>
              </a:ext>
            </a:extLst>
          </p:cNvPr>
          <p:cNvSpPr txBox="1">
            <a:spLocks/>
          </p:cNvSpPr>
          <p:nvPr/>
        </p:nvSpPr>
        <p:spPr>
          <a:xfrm>
            <a:off x="8472458" y="4533821"/>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a:solidFill>
                  <a:schemeClr val="dk1"/>
                </a:solidFill>
                <a:latin typeface="Montserrat"/>
              </a:rPr>
              <a:t>3</a:t>
            </a:r>
            <a:endParaRPr lang="en">
              <a:solidFill>
                <a:schemeClr val="dk1"/>
              </a:solidFill>
            </a:endParaRPr>
          </a:p>
        </p:txBody>
      </p:sp>
    </p:spTree>
    <p:extLst>
      <p:ext uri="{BB962C8B-B14F-4D97-AF65-F5344CB8AC3E}">
        <p14:creationId xmlns:p14="http://schemas.microsoft.com/office/powerpoint/2010/main" val="1974172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20" name="Oval 19">
            <a:extLst>
              <a:ext uri="{FF2B5EF4-FFF2-40B4-BE49-F238E27FC236}">
                <a16:creationId xmlns:a16="http://schemas.microsoft.com/office/drawing/2014/main" id="{DB912A9C-7BD1-C1C1-C164-F295D856ADF1}"/>
              </a:ext>
            </a:extLst>
          </p:cNvPr>
          <p:cNvSpPr/>
          <p:nvPr/>
        </p:nvSpPr>
        <p:spPr>
          <a:xfrm>
            <a:off x="813386" y="1401697"/>
            <a:ext cx="5628652" cy="1875218"/>
          </a:xfrm>
          <a:prstGeom prst="ellipse">
            <a:avLst/>
          </a:prstGeom>
          <a:solidFill>
            <a:schemeClr val="tx2"/>
          </a:solidFill>
          <a:ln w="12700">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55" name="Google Shape;455;p47"/>
          <p:cNvSpPr txBox="1">
            <a:spLocks noGrp="1"/>
          </p:cNvSpPr>
          <p:nvPr>
            <p:ph type="title"/>
          </p:nvPr>
        </p:nvSpPr>
        <p:spPr>
          <a:xfrm>
            <a:off x="660097" y="1699003"/>
            <a:ext cx="5935230" cy="1393502"/>
          </a:xfrm>
          <a:prstGeom prst="rect">
            <a:avLst/>
          </a:prstGeom>
          <a:ln>
            <a:noFill/>
          </a:ln>
        </p:spPr>
        <p:txBody>
          <a:bodyPr spcFirstLastPara="1" wrap="square" lIns="91425" tIns="91425" rIns="91425" bIns="91425" anchor="ctr" anchorCtr="0">
            <a:noAutofit/>
          </a:bodyPr>
          <a:lstStyle/>
          <a:p>
            <a:pPr algn="ctr"/>
            <a:r>
              <a:rPr lang="en" sz="4400"/>
              <a:t>What did we do?</a:t>
            </a:r>
            <a:endParaRPr lang="en-US" sz="4400"/>
          </a:p>
        </p:txBody>
      </p:sp>
      <p:sp>
        <p:nvSpPr>
          <p:cNvPr id="10" name="TextBox 9">
            <a:extLst>
              <a:ext uri="{FF2B5EF4-FFF2-40B4-BE49-F238E27FC236}">
                <a16:creationId xmlns:a16="http://schemas.microsoft.com/office/drawing/2014/main" id="{AF04D841-155A-7218-DF87-09491502EB2D}"/>
              </a:ext>
            </a:extLst>
          </p:cNvPr>
          <p:cNvSpPr txBox="1"/>
          <p:nvPr/>
        </p:nvSpPr>
        <p:spPr>
          <a:xfrm>
            <a:off x="1468073" y="943761"/>
            <a:ext cx="1048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pSp>
        <p:nvGrpSpPr>
          <p:cNvPr id="19" name="Group 18">
            <a:extLst>
              <a:ext uri="{FF2B5EF4-FFF2-40B4-BE49-F238E27FC236}">
                <a16:creationId xmlns:a16="http://schemas.microsoft.com/office/drawing/2014/main" id="{593B9D99-FEA1-471E-80F2-4E93E1971381}"/>
              </a:ext>
            </a:extLst>
          </p:cNvPr>
          <p:cNvGrpSpPr/>
          <p:nvPr/>
        </p:nvGrpSpPr>
        <p:grpSpPr>
          <a:xfrm>
            <a:off x="864667" y="158048"/>
            <a:ext cx="1530526" cy="1074562"/>
            <a:chOff x="917780" y="219274"/>
            <a:chExt cx="1520504" cy="954247"/>
          </a:xfrm>
        </p:grpSpPr>
        <p:sp>
          <p:nvSpPr>
            <p:cNvPr id="5" name="Flowchart: Alternate Process 4">
              <a:extLst>
                <a:ext uri="{FF2B5EF4-FFF2-40B4-BE49-F238E27FC236}">
                  <a16:creationId xmlns:a16="http://schemas.microsoft.com/office/drawing/2014/main" id="{4B5CEC24-39F8-4633-3914-A90323340D52}"/>
                </a:ext>
              </a:extLst>
            </p:cNvPr>
            <p:cNvSpPr/>
            <p:nvPr/>
          </p:nvSpPr>
          <p:spPr>
            <a:xfrm>
              <a:off x="917780" y="219274"/>
              <a:ext cx="1520504" cy="954247"/>
            </a:xfrm>
            <a:prstGeom prst="flowChartAlternateProcess">
              <a:avLst/>
            </a:prstGeom>
            <a:solidFill>
              <a:schemeClr val="accent5"/>
            </a:solidFill>
            <a:ln w="12700">
              <a:solidFill>
                <a:schemeClr val="bg2"/>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91550E2-B163-37F1-B320-06D712816D35}"/>
                </a:ext>
              </a:extLst>
            </p:cNvPr>
            <p:cNvSpPr txBox="1"/>
            <p:nvPr/>
          </p:nvSpPr>
          <p:spPr>
            <a:xfrm>
              <a:off x="927067" y="311892"/>
              <a:ext cx="1508071" cy="819948"/>
            </a:xfrm>
            <a:prstGeom prst="rect">
              <a:avLst/>
            </a:prstGeom>
            <a:noFill/>
            <a:ln w="190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chemeClr val="bg1"/>
                  </a:solidFill>
                  <a:latin typeface="Montserrat"/>
                </a:rPr>
                <a:t>Collected survey responses</a:t>
              </a:r>
              <a:endParaRPr lang="en-US" sz="1800">
                <a:solidFill>
                  <a:schemeClr val="bg1"/>
                </a:solidFill>
              </a:endParaRPr>
            </a:p>
          </p:txBody>
        </p:sp>
      </p:grpSp>
      <p:cxnSp>
        <p:nvCxnSpPr>
          <p:cNvPr id="2" name="Straight Arrow Connector 1">
            <a:extLst>
              <a:ext uri="{FF2B5EF4-FFF2-40B4-BE49-F238E27FC236}">
                <a16:creationId xmlns:a16="http://schemas.microsoft.com/office/drawing/2014/main" id="{2E9907A0-A6D4-907D-23DA-EE9DD97E12FA}"/>
              </a:ext>
            </a:extLst>
          </p:cNvPr>
          <p:cNvCxnSpPr>
            <a:cxnSpLocks/>
          </p:cNvCxnSpPr>
          <p:nvPr/>
        </p:nvCxnSpPr>
        <p:spPr>
          <a:xfrm flipV="1">
            <a:off x="4587709" y="1040035"/>
            <a:ext cx="400745" cy="42300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3FF0B26-0FB6-56CE-06F6-A37C15197285}"/>
              </a:ext>
            </a:extLst>
          </p:cNvPr>
          <p:cNvCxnSpPr>
            <a:cxnSpLocks/>
          </p:cNvCxnSpPr>
          <p:nvPr/>
        </p:nvCxnSpPr>
        <p:spPr>
          <a:xfrm>
            <a:off x="3814558" y="3266261"/>
            <a:ext cx="0" cy="58885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20E979C-3167-4DA6-62AC-15959080CD82}"/>
              </a:ext>
            </a:extLst>
          </p:cNvPr>
          <p:cNvCxnSpPr>
            <a:cxnSpLocks/>
          </p:cNvCxnSpPr>
          <p:nvPr/>
        </p:nvCxnSpPr>
        <p:spPr>
          <a:xfrm rot="16200000" flipV="1">
            <a:off x="2478670" y="1021774"/>
            <a:ext cx="400745" cy="42300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D834ABE-93E1-C1CC-9479-509466A4ACDA}"/>
              </a:ext>
            </a:extLst>
          </p:cNvPr>
          <p:cNvCxnSpPr>
            <a:cxnSpLocks/>
          </p:cNvCxnSpPr>
          <p:nvPr/>
        </p:nvCxnSpPr>
        <p:spPr>
          <a:xfrm rot="5400000">
            <a:off x="1780055" y="3164191"/>
            <a:ext cx="629516" cy="70051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FD270D2-A446-7A0C-AB59-F81ADA3A4DF0}"/>
              </a:ext>
            </a:extLst>
          </p:cNvPr>
          <p:cNvGrpSpPr/>
          <p:nvPr/>
        </p:nvGrpSpPr>
        <p:grpSpPr>
          <a:xfrm>
            <a:off x="4910602" y="110373"/>
            <a:ext cx="1685211" cy="914141"/>
            <a:chOff x="4902330" y="67778"/>
            <a:chExt cx="1685211" cy="974299"/>
          </a:xfrm>
        </p:grpSpPr>
        <p:sp>
          <p:nvSpPr>
            <p:cNvPr id="18" name="Flowchart: Alternate Process 17">
              <a:extLst>
                <a:ext uri="{FF2B5EF4-FFF2-40B4-BE49-F238E27FC236}">
                  <a16:creationId xmlns:a16="http://schemas.microsoft.com/office/drawing/2014/main" id="{18A1B388-CD02-C7E8-6F0B-6E4975F59A15}"/>
                </a:ext>
              </a:extLst>
            </p:cNvPr>
            <p:cNvSpPr/>
            <p:nvPr/>
          </p:nvSpPr>
          <p:spPr>
            <a:xfrm>
              <a:off x="4916644" y="67778"/>
              <a:ext cx="1670897" cy="974299"/>
            </a:xfrm>
            <a:prstGeom prst="flowChartAlternateProcess">
              <a:avLst/>
            </a:prstGeom>
            <a:solidFill>
              <a:schemeClr val="accent5"/>
            </a:solidFill>
            <a:ln w="19050">
              <a:solidFill>
                <a:schemeClr val="bg2"/>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F2135F4-353C-B09D-1816-F4FA1BF9B892}"/>
                </a:ext>
              </a:extLst>
            </p:cNvPr>
            <p:cNvSpPr txBox="1"/>
            <p:nvPr/>
          </p:nvSpPr>
          <p:spPr>
            <a:xfrm>
              <a:off x="4902330" y="248682"/>
              <a:ext cx="16829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chemeClr val="bg1"/>
                  </a:solidFill>
                  <a:latin typeface="Montserrat"/>
                </a:rPr>
                <a:t>Participated in protests</a:t>
              </a:r>
            </a:p>
          </p:txBody>
        </p:sp>
      </p:grpSp>
      <p:sp>
        <p:nvSpPr>
          <p:cNvPr id="23" name="Flowchart: Alternate Process 22">
            <a:extLst>
              <a:ext uri="{FF2B5EF4-FFF2-40B4-BE49-F238E27FC236}">
                <a16:creationId xmlns:a16="http://schemas.microsoft.com/office/drawing/2014/main" id="{8AFBD43F-39FC-FB08-947D-F00187EAE4DC}"/>
              </a:ext>
            </a:extLst>
          </p:cNvPr>
          <p:cNvSpPr/>
          <p:nvPr/>
        </p:nvSpPr>
        <p:spPr>
          <a:xfrm>
            <a:off x="3038597" y="3888777"/>
            <a:ext cx="1520504" cy="954247"/>
          </a:xfrm>
          <a:prstGeom prst="flowChartAlternateProcess">
            <a:avLst/>
          </a:prstGeom>
          <a:solidFill>
            <a:schemeClr val="accent5"/>
          </a:solidFill>
          <a:ln w="19050">
            <a:solidFill>
              <a:schemeClr val="bg2"/>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19E64175-3451-10B8-8E83-456C3B8DA41B}"/>
              </a:ext>
            </a:extLst>
          </p:cNvPr>
          <p:cNvGrpSpPr/>
          <p:nvPr/>
        </p:nvGrpSpPr>
        <p:grpSpPr>
          <a:xfrm>
            <a:off x="231249" y="3855118"/>
            <a:ext cx="1778993" cy="954247"/>
            <a:chOff x="231249" y="3855118"/>
            <a:chExt cx="1778993" cy="954247"/>
          </a:xfrm>
        </p:grpSpPr>
        <p:sp>
          <p:nvSpPr>
            <p:cNvPr id="24" name="Flowchart: Alternate Process 23">
              <a:extLst>
                <a:ext uri="{FF2B5EF4-FFF2-40B4-BE49-F238E27FC236}">
                  <a16:creationId xmlns:a16="http://schemas.microsoft.com/office/drawing/2014/main" id="{59F326ED-DA95-1200-BF84-144079CB0DA2}"/>
                </a:ext>
              </a:extLst>
            </p:cNvPr>
            <p:cNvSpPr/>
            <p:nvPr/>
          </p:nvSpPr>
          <p:spPr>
            <a:xfrm>
              <a:off x="231249" y="3855118"/>
              <a:ext cx="1771161" cy="954247"/>
            </a:xfrm>
            <a:prstGeom prst="flowChartAlternateProcess">
              <a:avLst/>
            </a:prstGeom>
            <a:solidFill>
              <a:schemeClr val="accent5"/>
            </a:solidFill>
            <a:ln w="19050">
              <a:solidFill>
                <a:schemeClr val="bg2"/>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D0C6F45-E1FB-B7BA-B4DF-B71825BBFC87}"/>
                </a:ext>
              </a:extLst>
            </p:cNvPr>
            <p:cNvSpPr txBox="1"/>
            <p:nvPr/>
          </p:nvSpPr>
          <p:spPr>
            <a:xfrm>
              <a:off x="243469" y="4037130"/>
              <a:ext cx="17667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chemeClr val="bg1"/>
                  </a:solidFill>
                  <a:latin typeface="Montserrat"/>
                </a:rPr>
                <a:t>Documented graffiti </a:t>
              </a:r>
              <a:endParaRPr lang="en-US" sz="1800">
                <a:solidFill>
                  <a:schemeClr val="bg1"/>
                </a:solidFill>
              </a:endParaRPr>
            </a:p>
          </p:txBody>
        </p:sp>
      </p:grpSp>
      <p:sp>
        <p:nvSpPr>
          <p:cNvPr id="14" name="TextBox 13">
            <a:extLst>
              <a:ext uri="{FF2B5EF4-FFF2-40B4-BE49-F238E27FC236}">
                <a16:creationId xmlns:a16="http://schemas.microsoft.com/office/drawing/2014/main" id="{10E97124-635E-915B-894E-5C8DA2BA3FDD}"/>
              </a:ext>
            </a:extLst>
          </p:cNvPr>
          <p:cNvSpPr txBox="1"/>
          <p:nvPr/>
        </p:nvSpPr>
        <p:spPr>
          <a:xfrm>
            <a:off x="2959402" y="4043933"/>
            <a:ext cx="16730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chemeClr val="bg1"/>
                </a:solidFill>
                <a:latin typeface="Montserrat"/>
              </a:rPr>
              <a:t>Connected with locals</a:t>
            </a:r>
            <a:endParaRPr lang="en-US">
              <a:solidFill>
                <a:schemeClr val="bg1"/>
              </a:solidFill>
            </a:endParaRPr>
          </a:p>
        </p:txBody>
      </p:sp>
      <p:grpSp>
        <p:nvGrpSpPr>
          <p:cNvPr id="29" name="Group 28">
            <a:extLst>
              <a:ext uri="{FF2B5EF4-FFF2-40B4-BE49-F238E27FC236}">
                <a16:creationId xmlns:a16="http://schemas.microsoft.com/office/drawing/2014/main" id="{DD45F50C-8A36-EF49-EC21-22881C8BBF08}"/>
              </a:ext>
            </a:extLst>
          </p:cNvPr>
          <p:cNvGrpSpPr/>
          <p:nvPr/>
        </p:nvGrpSpPr>
        <p:grpSpPr>
          <a:xfrm>
            <a:off x="5595288" y="3813481"/>
            <a:ext cx="2026481" cy="1046536"/>
            <a:chOff x="5431426" y="3859285"/>
            <a:chExt cx="2026481" cy="1144745"/>
          </a:xfrm>
        </p:grpSpPr>
        <p:sp>
          <p:nvSpPr>
            <p:cNvPr id="22" name="Flowchart: Alternate Process 21">
              <a:extLst>
                <a:ext uri="{FF2B5EF4-FFF2-40B4-BE49-F238E27FC236}">
                  <a16:creationId xmlns:a16="http://schemas.microsoft.com/office/drawing/2014/main" id="{0987E4FC-DB4D-BAF9-214E-2DA4D8E34D3C}"/>
                </a:ext>
              </a:extLst>
            </p:cNvPr>
            <p:cNvSpPr/>
            <p:nvPr/>
          </p:nvSpPr>
          <p:spPr>
            <a:xfrm>
              <a:off x="5436088" y="3859285"/>
              <a:ext cx="2021819" cy="1144745"/>
            </a:xfrm>
            <a:prstGeom prst="flowChartAlternateProcess">
              <a:avLst/>
            </a:prstGeom>
            <a:solidFill>
              <a:schemeClr val="accent5"/>
            </a:solidFill>
            <a:ln w="19050">
              <a:solidFill>
                <a:schemeClr val="bg2"/>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2D080CD-7231-7DEF-7B2B-BCF97A2C7930}"/>
                </a:ext>
              </a:extLst>
            </p:cNvPr>
            <p:cNvSpPr txBox="1"/>
            <p:nvPr/>
          </p:nvSpPr>
          <p:spPr>
            <a:xfrm>
              <a:off x="5431426" y="3994829"/>
              <a:ext cx="2011296" cy="943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chemeClr val="bg1"/>
                  </a:solidFill>
                  <a:latin typeface="Montserrat"/>
                </a:rPr>
                <a:t>Attended youth council career event</a:t>
              </a:r>
            </a:p>
          </p:txBody>
        </p:sp>
      </p:grpSp>
      <p:sp>
        <p:nvSpPr>
          <p:cNvPr id="33" name="Slide Number Placeholder 32">
            <a:extLst>
              <a:ext uri="{FF2B5EF4-FFF2-40B4-BE49-F238E27FC236}">
                <a16:creationId xmlns:a16="http://schemas.microsoft.com/office/drawing/2014/main" id="{45EE534C-7FFD-1465-6C40-0D8947A8E678}"/>
              </a:ext>
            </a:extLst>
          </p:cNvPr>
          <p:cNvSpPr>
            <a:spLocks noGrp="1"/>
          </p:cNvSpPr>
          <p:nvPr>
            <p:ph type="sldNum" idx="12"/>
          </p:nvPr>
        </p:nvSpPr>
        <p:spPr/>
        <p:txBody>
          <a:bodyPr/>
          <a:lstStyle/>
          <a:p>
            <a:pPr marL="0" lvl="0" indent="0" algn="l" rtl="0">
              <a:spcBef>
                <a:spcPts val="0"/>
              </a:spcBef>
              <a:spcAft>
                <a:spcPts val="0"/>
              </a:spcAft>
              <a:buNone/>
            </a:pPr>
            <a:r>
              <a:rPr lang="en" dirty="0">
                <a:solidFill>
                  <a:schemeClr val="dk1"/>
                </a:solidFill>
                <a:latin typeface="Montserrat"/>
              </a:rPr>
              <a:t>3</a:t>
            </a:r>
          </a:p>
        </p:txBody>
      </p:sp>
      <p:cxnSp>
        <p:nvCxnSpPr>
          <p:cNvPr id="3" name="Straight Arrow Connector 2">
            <a:extLst>
              <a:ext uri="{FF2B5EF4-FFF2-40B4-BE49-F238E27FC236}">
                <a16:creationId xmlns:a16="http://schemas.microsoft.com/office/drawing/2014/main" id="{2D727C0B-7E2B-4741-36DA-9CD3182A7AF1}"/>
              </a:ext>
            </a:extLst>
          </p:cNvPr>
          <p:cNvCxnSpPr>
            <a:cxnSpLocks/>
          </p:cNvCxnSpPr>
          <p:nvPr/>
        </p:nvCxnSpPr>
        <p:spPr>
          <a:xfrm>
            <a:off x="5249231" y="3097020"/>
            <a:ext cx="629516" cy="70051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425692"/>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1"/>
          <p:cNvSpPr txBox="1">
            <a:spLocks noGrp="1"/>
          </p:cNvSpPr>
          <p:nvPr>
            <p:ph type="title"/>
          </p:nvPr>
        </p:nvSpPr>
        <p:spPr>
          <a:xfrm>
            <a:off x="670937" y="244930"/>
            <a:ext cx="6260542" cy="198392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500">
                <a:solidFill>
                  <a:schemeClr val="accent1"/>
                </a:solidFill>
              </a:rPr>
              <a:t>What issues are </a:t>
            </a:r>
            <a:br>
              <a:rPr lang="en-US" sz="5500">
                <a:solidFill>
                  <a:schemeClr val="accent1"/>
                </a:solidFill>
              </a:rPr>
            </a:br>
            <a:r>
              <a:rPr lang="en-US" sz="5500">
                <a:solidFill>
                  <a:schemeClr val="accent1"/>
                </a:solidFill>
              </a:rPr>
              <a:t>youth facing?</a:t>
            </a:r>
          </a:p>
        </p:txBody>
      </p:sp>
      <p:sp>
        <p:nvSpPr>
          <p:cNvPr id="3" name="Google Shape;200;p32">
            <a:extLst>
              <a:ext uri="{FF2B5EF4-FFF2-40B4-BE49-F238E27FC236}">
                <a16:creationId xmlns:a16="http://schemas.microsoft.com/office/drawing/2014/main" id="{6548D542-FDCE-3DEE-8AA5-72B39465E9FA}"/>
              </a:ext>
            </a:extLst>
          </p:cNvPr>
          <p:cNvSpPr txBox="1">
            <a:spLocks/>
          </p:cNvSpPr>
          <p:nvPr/>
        </p:nvSpPr>
        <p:spPr>
          <a:xfrm>
            <a:off x="2102984" y="2571750"/>
            <a:ext cx="6716879" cy="209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800"/>
              <a:buFont typeface="Montserrat"/>
              <a:buChar char="●"/>
              <a:defRPr sz="14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160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1600"/>
              </a:spcBef>
              <a:spcAft>
                <a:spcPts val="160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514350" indent="-514350" algn="l">
              <a:lnSpc>
                <a:spcPct val="150000"/>
              </a:lnSpc>
              <a:buClr>
                <a:schemeClr val="dk1"/>
              </a:buClr>
              <a:buSzPct val="100000"/>
              <a:buFont typeface="+mj-lt"/>
              <a:buAutoNum type="arabicPeriod"/>
            </a:pPr>
            <a:r>
              <a:rPr lang="en-US" sz="3200"/>
              <a:t>Government Distrust</a:t>
            </a:r>
          </a:p>
          <a:p>
            <a:pPr marL="514350" indent="-514350" algn="l">
              <a:lnSpc>
                <a:spcPct val="150000"/>
              </a:lnSpc>
              <a:buClr>
                <a:schemeClr val="dk1"/>
              </a:buClr>
              <a:buSzPct val="100000"/>
              <a:buFont typeface="+mj-lt"/>
              <a:buAutoNum type="arabicPeriod"/>
            </a:pPr>
            <a:r>
              <a:rPr lang="en-US" sz="3200"/>
              <a:t>Lack of Opportunities</a:t>
            </a:r>
          </a:p>
          <a:p>
            <a:pPr marL="514350" indent="-514350" algn="l">
              <a:lnSpc>
                <a:spcPct val="150000"/>
              </a:lnSpc>
              <a:buClr>
                <a:schemeClr val="dk1"/>
              </a:buClr>
              <a:buSzPct val="100000"/>
              <a:buFont typeface="+mj-lt"/>
              <a:buAutoNum type="arabicPeriod"/>
            </a:pPr>
            <a:r>
              <a:rPr lang="en-US" sz="3200"/>
              <a:t>Shortcomings in Education  </a:t>
            </a:r>
          </a:p>
        </p:txBody>
      </p:sp>
      <p:sp>
        <p:nvSpPr>
          <p:cNvPr id="4" name="Slide Number Placeholder 32">
            <a:extLst>
              <a:ext uri="{FF2B5EF4-FFF2-40B4-BE49-F238E27FC236}">
                <a16:creationId xmlns:a16="http://schemas.microsoft.com/office/drawing/2014/main" id="{DAC6880E-DFF2-83A6-3E71-87A65E065B27}"/>
              </a:ext>
            </a:extLst>
          </p:cNvPr>
          <p:cNvSpPr txBox="1">
            <a:spLocks/>
          </p:cNvSpPr>
          <p:nvPr/>
        </p:nvSpPr>
        <p:spPr>
          <a:xfrm>
            <a:off x="8592774" y="4753454"/>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dirty="0">
                <a:solidFill>
                  <a:schemeClr val="dk1"/>
                </a:solidFill>
                <a:latin typeface="Montserrat"/>
              </a:rPr>
              <a:t>4</a:t>
            </a:r>
          </a:p>
        </p:txBody>
      </p:sp>
    </p:spTree>
    <p:extLst>
      <p:ext uri="{BB962C8B-B14F-4D97-AF65-F5344CB8AC3E}">
        <p14:creationId xmlns:p14="http://schemas.microsoft.com/office/powerpoint/2010/main" val="4013148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375AEB-1E6A-A2FA-E6AB-508BABAE15CB}"/>
              </a:ext>
            </a:extLst>
          </p:cNvPr>
          <p:cNvSpPr>
            <a:spLocks noGrp="1"/>
          </p:cNvSpPr>
          <p:nvPr>
            <p:ph type="subTitle" idx="1"/>
          </p:nvPr>
        </p:nvSpPr>
        <p:spPr>
          <a:xfrm>
            <a:off x="1466511" y="192434"/>
            <a:ext cx="6210979" cy="572696"/>
          </a:xfrm>
          <a:ln w="28575">
            <a:noFill/>
          </a:ln>
        </p:spPr>
        <p:txBody>
          <a:bodyPr/>
          <a:lstStyle/>
          <a:p>
            <a:r>
              <a:rPr lang="en-US" sz="3200" i="1"/>
              <a:t>GOVERNMENT DISTRUST</a:t>
            </a:r>
          </a:p>
        </p:txBody>
      </p:sp>
      <p:cxnSp>
        <p:nvCxnSpPr>
          <p:cNvPr id="10" name="Straight Connector 9">
            <a:extLst>
              <a:ext uri="{FF2B5EF4-FFF2-40B4-BE49-F238E27FC236}">
                <a16:creationId xmlns:a16="http://schemas.microsoft.com/office/drawing/2014/main" id="{D8A8B44C-F5ED-5B6E-D1EA-73A4D7C90A70}"/>
              </a:ext>
            </a:extLst>
          </p:cNvPr>
          <p:cNvCxnSpPr>
            <a:cxnSpLocks/>
          </p:cNvCxnSpPr>
          <p:nvPr/>
        </p:nvCxnSpPr>
        <p:spPr>
          <a:xfrm>
            <a:off x="0" y="498075"/>
            <a:ext cx="191044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A7B71D-B8A5-5A30-F133-D3C1A84A3BA3}"/>
              </a:ext>
            </a:extLst>
          </p:cNvPr>
          <p:cNvCxnSpPr>
            <a:cxnSpLocks/>
          </p:cNvCxnSpPr>
          <p:nvPr/>
        </p:nvCxnSpPr>
        <p:spPr>
          <a:xfrm>
            <a:off x="7405007" y="498075"/>
            <a:ext cx="173899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20" name="Chart 19">
            <a:extLst>
              <a:ext uri="{FF2B5EF4-FFF2-40B4-BE49-F238E27FC236}">
                <a16:creationId xmlns:a16="http://schemas.microsoft.com/office/drawing/2014/main" id="{43593A81-74B4-0915-FBAC-F852A5AD28F6}"/>
              </a:ext>
            </a:extLst>
          </p:cNvPr>
          <p:cNvGraphicFramePr>
            <a:graphicFrameLocks/>
          </p:cNvGraphicFramePr>
          <p:nvPr>
            <p:extLst>
              <p:ext uri="{D42A27DB-BD31-4B8C-83A1-F6EECF244321}">
                <p14:modId xmlns:p14="http://schemas.microsoft.com/office/powerpoint/2010/main" val="2563411735"/>
              </p:ext>
            </p:extLst>
          </p:nvPr>
        </p:nvGraphicFramePr>
        <p:xfrm>
          <a:off x="2234554" y="755106"/>
          <a:ext cx="6786604" cy="3890319"/>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584DC39C-FD35-9698-A4CB-6C5374EDB054}"/>
              </a:ext>
            </a:extLst>
          </p:cNvPr>
          <p:cNvSpPr txBox="1"/>
          <p:nvPr/>
        </p:nvSpPr>
        <p:spPr>
          <a:xfrm>
            <a:off x="7099043" y="1403946"/>
            <a:ext cx="1796143" cy="738664"/>
          </a:xfrm>
          <a:prstGeom prst="rect">
            <a:avLst/>
          </a:prstGeom>
          <a:noFill/>
        </p:spPr>
        <p:txBody>
          <a:bodyPr wrap="square" rtlCol="0">
            <a:spAutoFit/>
          </a:bodyPr>
          <a:lstStyle/>
          <a:p>
            <a:pPr algn="ctr"/>
            <a:r>
              <a:rPr lang="en-US">
                <a:latin typeface="Montserrat" panose="00000500000000000000" pitchFamily="2" charset="0"/>
              </a:rPr>
              <a:t>Government’s ability to provide job opportunities</a:t>
            </a:r>
          </a:p>
        </p:txBody>
      </p:sp>
      <p:sp>
        <p:nvSpPr>
          <p:cNvPr id="22" name="TextBox 21">
            <a:extLst>
              <a:ext uri="{FF2B5EF4-FFF2-40B4-BE49-F238E27FC236}">
                <a16:creationId xmlns:a16="http://schemas.microsoft.com/office/drawing/2014/main" id="{2D35D54B-FDF4-1DBE-3322-AD1D62B38A5C}"/>
              </a:ext>
            </a:extLst>
          </p:cNvPr>
          <p:cNvSpPr txBox="1"/>
          <p:nvPr/>
        </p:nvSpPr>
        <p:spPr>
          <a:xfrm>
            <a:off x="7001336" y="3142259"/>
            <a:ext cx="1902278" cy="954107"/>
          </a:xfrm>
          <a:prstGeom prst="rect">
            <a:avLst/>
          </a:prstGeom>
          <a:noFill/>
        </p:spPr>
        <p:txBody>
          <a:bodyPr wrap="square" rtlCol="0">
            <a:spAutoFit/>
          </a:bodyPr>
          <a:lstStyle/>
          <a:p>
            <a:pPr algn="ctr"/>
            <a:r>
              <a:rPr lang="en-US">
                <a:latin typeface="Montserrat" panose="00000500000000000000" pitchFamily="2" charset="0"/>
              </a:rPr>
              <a:t>Government’s performance in improving the economy</a:t>
            </a:r>
          </a:p>
        </p:txBody>
      </p:sp>
      <p:sp>
        <p:nvSpPr>
          <p:cNvPr id="28" name="Left Brace 27">
            <a:extLst>
              <a:ext uri="{FF2B5EF4-FFF2-40B4-BE49-F238E27FC236}">
                <a16:creationId xmlns:a16="http://schemas.microsoft.com/office/drawing/2014/main" id="{5A5EA607-551B-4FCF-97BE-F56C92B63A32}"/>
              </a:ext>
            </a:extLst>
          </p:cNvPr>
          <p:cNvSpPr/>
          <p:nvPr/>
        </p:nvSpPr>
        <p:spPr>
          <a:xfrm rot="10800000">
            <a:off x="6941655" y="917037"/>
            <a:ext cx="245125" cy="1800854"/>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Left Brace 28">
            <a:extLst>
              <a:ext uri="{FF2B5EF4-FFF2-40B4-BE49-F238E27FC236}">
                <a16:creationId xmlns:a16="http://schemas.microsoft.com/office/drawing/2014/main" id="{F8735E1B-484B-96D6-720C-FEF9B4C7D75B}"/>
              </a:ext>
            </a:extLst>
          </p:cNvPr>
          <p:cNvSpPr/>
          <p:nvPr/>
        </p:nvSpPr>
        <p:spPr>
          <a:xfrm rot="10800000">
            <a:off x="6933054" y="2718886"/>
            <a:ext cx="245127" cy="177650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A517D1E2-F1F7-65D9-A089-4D3CE9AA2808}"/>
              </a:ext>
            </a:extLst>
          </p:cNvPr>
          <p:cNvSpPr txBox="1"/>
          <p:nvPr/>
        </p:nvSpPr>
        <p:spPr>
          <a:xfrm>
            <a:off x="1147113" y="4529763"/>
            <a:ext cx="6450805" cy="276999"/>
          </a:xfrm>
          <a:prstGeom prst="rect">
            <a:avLst/>
          </a:prstGeom>
          <a:noFill/>
        </p:spPr>
        <p:txBody>
          <a:bodyPr wrap="none" lIns="91440" tIns="45720" rIns="91440" bIns="45720" rtlCol="0" anchor="t">
            <a:spAutoFit/>
          </a:bodyPr>
          <a:lstStyle/>
          <a:p>
            <a:r>
              <a:rPr lang="en-US" sz="1200" i="1">
                <a:latin typeface="Montserrat"/>
              </a:rPr>
              <a:t>Survey responses (n = 118) from youth in the Thessaloniki region ages 18-29 (2024)</a:t>
            </a:r>
          </a:p>
        </p:txBody>
      </p:sp>
      <p:sp>
        <p:nvSpPr>
          <p:cNvPr id="5" name="Slide Number Placeholder 32">
            <a:extLst>
              <a:ext uri="{FF2B5EF4-FFF2-40B4-BE49-F238E27FC236}">
                <a16:creationId xmlns:a16="http://schemas.microsoft.com/office/drawing/2014/main" id="{6E24AF85-A92A-52C9-9761-B43D027C7339}"/>
              </a:ext>
            </a:extLst>
          </p:cNvPr>
          <p:cNvSpPr txBox="1">
            <a:spLocks/>
          </p:cNvSpPr>
          <p:nvPr/>
        </p:nvSpPr>
        <p:spPr>
          <a:xfrm>
            <a:off x="8622853" y="4533821"/>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dirty="0">
                <a:solidFill>
                  <a:schemeClr val="dk1"/>
                </a:solidFill>
                <a:latin typeface="Montserrat"/>
              </a:rPr>
              <a:t>5</a:t>
            </a:r>
          </a:p>
        </p:txBody>
      </p:sp>
      <p:grpSp>
        <p:nvGrpSpPr>
          <p:cNvPr id="13" name="Group 12">
            <a:extLst>
              <a:ext uri="{FF2B5EF4-FFF2-40B4-BE49-F238E27FC236}">
                <a16:creationId xmlns:a16="http://schemas.microsoft.com/office/drawing/2014/main" id="{123CE9DC-9BAD-DE85-E6FC-1D1688178F75}"/>
              </a:ext>
            </a:extLst>
          </p:cNvPr>
          <p:cNvGrpSpPr/>
          <p:nvPr/>
        </p:nvGrpSpPr>
        <p:grpSpPr>
          <a:xfrm>
            <a:off x="1392011" y="870716"/>
            <a:ext cx="1046265" cy="1871403"/>
            <a:chOff x="1392011" y="870716"/>
            <a:chExt cx="1046265" cy="1871403"/>
          </a:xfrm>
        </p:grpSpPr>
        <p:sp>
          <p:nvSpPr>
            <p:cNvPr id="4" name="TextBox 3">
              <a:extLst>
                <a:ext uri="{FF2B5EF4-FFF2-40B4-BE49-F238E27FC236}">
                  <a16:creationId xmlns:a16="http://schemas.microsoft.com/office/drawing/2014/main" id="{A796B147-4831-F1A2-91C6-049431AB540D}"/>
                </a:ext>
              </a:extLst>
            </p:cNvPr>
            <p:cNvSpPr txBox="1"/>
            <p:nvPr/>
          </p:nvSpPr>
          <p:spPr>
            <a:xfrm>
              <a:off x="1392011" y="870716"/>
              <a:ext cx="1036864" cy="400110"/>
            </a:xfrm>
            <a:prstGeom prst="rect">
              <a:avLst/>
            </a:prstGeom>
            <a:noFill/>
          </p:spPr>
          <p:txBody>
            <a:bodyPr wrap="square" rtlCol="0">
              <a:spAutoFit/>
            </a:bodyPr>
            <a:lstStyle/>
            <a:p>
              <a:pPr algn="ctr"/>
              <a:r>
                <a:rPr lang="en-US" sz="1000" dirty="0">
                  <a:latin typeface="Montserrat" panose="00000500000000000000" pitchFamily="2" charset="0"/>
                </a:rPr>
                <a:t>Extremely Satisfied</a:t>
              </a:r>
            </a:p>
          </p:txBody>
        </p:sp>
        <p:sp>
          <p:nvSpPr>
            <p:cNvPr id="6" name="TextBox 5">
              <a:extLst>
                <a:ext uri="{FF2B5EF4-FFF2-40B4-BE49-F238E27FC236}">
                  <a16:creationId xmlns:a16="http://schemas.microsoft.com/office/drawing/2014/main" id="{AB497FA9-F15A-52D1-13D7-0B4E8F268AD2}"/>
                </a:ext>
              </a:extLst>
            </p:cNvPr>
            <p:cNvSpPr txBox="1"/>
            <p:nvPr/>
          </p:nvSpPr>
          <p:spPr>
            <a:xfrm>
              <a:off x="1401412" y="2342009"/>
              <a:ext cx="1036864" cy="400110"/>
            </a:xfrm>
            <a:prstGeom prst="rect">
              <a:avLst/>
            </a:prstGeom>
            <a:noFill/>
          </p:spPr>
          <p:txBody>
            <a:bodyPr wrap="square" rtlCol="0">
              <a:spAutoFit/>
            </a:bodyPr>
            <a:lstStyle/>
            <a:p>
              <a:pPr algn="ctr"/>
              <a:r>
                <a:rPr lang="en-US" sz="1000" dirty="0">
                  <a:latin typeface="Montserrat" panose="00000500000000000000" pitchFamily="2" charset="0"/>
                </a:rPr>
                <a:t>Extremely Dissatisfied</a:t>
              </a:r>
            </a:p>
          </p:txBody>
        </p:sp>
        <p:cxnSp>
          <p:nvCxnSpPr>
            <p:cNvPr id="8" name="Straight Arrow Connector 7">
              <a:extLst>
                <a:ext uri="{FF2B5EF4-FFF2-40B4-BE49-F238E27FC236}">
                  <a16:creationId xmlns:a16="http://schemas.microsoft.com/office/drawing/2014/main" id="{AAC07101-CB0B-7F0C-D202-2469A22BC6ED}"/>
                </a:ext>
              </a:extLst>
            </p:cNvPr>
            <p:cNvCxnSpPr>
              <a:cxnSpLocks/>
              <a:stCxn id="4" idx="2"/>
              <a:endCxn id="6" idx="0"/>
            </p:cNvCxnSpPr>
            <p:nvPr/>
          </p:nvCxnSpPr>
          <p:spPr>
            <a:xfrm>
              <a:off x="1910443" y="1270826"/>
              <a:ext cx="9401" cy="107118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9A10F114-6744-D0AC-5AEB-0167107DEF07}"/>
              </a:ext>
            </a:extLst>
          </p:cNvPr>
          <p:cNvGrpSpPr/>
          <p:nvPr/>
        </p:nvGrpSpPr>
        <p:grpSpPr>
          <a:xfrm>
            <a:off x="1401412" y="2695228"/>
            <a:ext cx="1046265" cy="1871403"/>
            <a:chOff x="1392011" y="870716"/>
            <a:chExt cx="1046265" cy="1871403"/>
          </a:xfrm>
        </p:grpSpPr>
        <p:sp>
          <p:nvSpPr>
            <p:cNvPr id="15" name="TextBox 14">
              <a:extLst>
                <a:ext uri="{FF2B5EF4-FFF2-40B4-BE49-F238E27FC236}">
                  <a16:creationId xmlns:a16="http://schemas.microsoft.com/office/drawing/2014/main" id="{77688683-6A17-E8B5-CFA0-4BA6AB51C3E6}"/>
                </a:ext>
              </a:extLst>
            </p:cNvPr>
            <p:cNvSpPr txBox="1"/>
            <p:nvPr/>
          </p:nvSpPr>
          <p:spPr>
            <a:xfrm>
              <a:off x="1392011" y="870716"/>
              <a:ext cx="1036864" cy="400110"/>
            </a:xfrm>
            <a:prstGeom prst="rect">
              <a:avLst/>
            </a:prstGeom>
            <a:noFill/>
          </p:spPr>
          <p:txBody>
            <a:bodyPr wrap="square" rtlCol="0">
              <a:spAutoFit/>
            </a:bodyPr>
            <a:lstStyle/>
            <a:p>
              <a:pPr algn="ctr"/>
              <a:r>
                <a:rPr lang="en-US" sz="1000" dirty="0">
                  <a:latin typeface="Montserrat" panose="00000500000000000000" pitchFamily="2" charset="0"/>
                </a:rPr>
                <a:t>Extremely Satisfied</a:t>
              </a:r>
            </a:p>
          </p:txBody>
        </p:sp>
        <p:sp>
          <p:nvSpPr>
            <p:cNvPr id="16" name="TextBox 15">
              <a:extLst>
                <a:ext uri="{FF2B5EF4-FFF2-40B4-BE49-F238E27FC236}">
                  <a16:creationId xmlns:a16="http://schemas.microsoft.com/office/drawing/2014/main" id="{4A21A3AB-3BEB-0AAD-27BC-D4451B28C857}"/>
                </a:ext>
              </a:extLst>
            </p:cNvPr>
            <p:cNvSpPr txBox="1"/>
            <p:nvPr/>
          </p:nvSpPr>
          <p:spPr>
            <a:xfrm>
              <a:off x="1401412" y="2342009"/>
              <a:ext cx="1036864" cy="400110"/>
            </a:xfrm>
            <a:prstGeom prst="rect">
              <a:avLst/>
            </a:prstGeom>
            <a:noFill/>
          </p:spPr>
          <p:txBody>
            <a:bodyPr wrap="square" rtlCol="0">
              <a:spAutoFit/>
            </a:bodyPr>
            <a:lstStyle/>
            <a:p>
              <a:pPr algn="ctr"/>
              <a:r>
                <a:rPr lang="en-US" sz="1000" dirty="0">
                  <a:latin typeface="Montserrat" panose="00000500000000000000" pitchFamily="2" charset="0"/>
                </a:rPr>
                <a:t>Extremely Dissatisfied</a:t>
              </a:r>
            </a:p>
          </p:txBody>
        </p:sp>
        <p:cxnSp>
          <p:nvCxnSpPr>
            <p:cNvPr id="17" name="Straight Arrow Connector 16">
              <a:extLst>
                <a:ext uri="{FF2B5EF4-FFF2-40B4-BE49-F238E27FC236}">
                  <a16:creationId xmlns:a16="http://schemas.microsoft.com/office/drawing/2014/main" id="{5F0B914A-31D8-BF6A-85E7-A76023ACB7C7}"/>
                </a:ext>
              </a:extLst>
            </p:cNvPr>
            <p:cNvCxnSpPr>
              <a:cxnSpLocks/>
              <a:stCxn id="15" idx="2"/>
              <a:endCxn id="16" idx="0"/>
            </p:cNvCxnSpPr>
            <p:nvPr/>
          </p:nvCxnSpPr>
          <p:spPr>
            <a:xfrm>
              <a:off x="1910443" y="1270826"/>
              <a:ext cx="9401" cy="107118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127D7477-7DC7-9F3A-E436-0ABA06956F7A}"/>
              </a:ext>
            </a:extLst>
          </p:cNvPr>
          <p:cNvCxnSpPr>
            <a:cxnSpLocks/>
          </p:cNvCxnSpPr>
          <p:nvPr/>
        </p:nvCxnSpPr>
        <p:spPr>
          <a:xfrm>
            <a:off x="1143000" y="2718886"/>
            <a:ext cx="768259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991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E18A-7E59-BA18-71A7-4F6222CB4B31}"/>
              </a:ext>
            </a:extLst>
          </p:cNvPr>
          <p:cNvSpPr>
            <a:spLocks noGrp="1"/>
          </p:cNvSpPr>
          <p:nvPr>
            <p:ph type="title"/>
          </p:nvPr>
        </p:nvSpPr>
        <p:spPr>
          <a:xfrm>
            <a:off x="717900" y="211725"/>
            <a:ext cx="7708200" cy="572700"/>
          </a:xfrm>
        </p:spPr>
        <p:txBody>
          <a:bodyPr/>
          <a:lstStyle/>
          <a:p>
            <a:r>
              <a:rPr lang="en-US" sz="3200" i="1"/>
              <a:t>LACK OF OPPORTUNITIES</a:t>
            </a:r>
          </a:p>
        </p:txBody>
      </p:sp>
      <p:cxnSp>
        <p:nvCxnSpPr>
          <p:cNvPr id="10" name="Straight Connector 9">
            <a:extLst>
              <a:ext uri="{FF2B5EF4-FFF2-40B4-BE49-F238E27FC236}">
                <a16:creationId xmlns:a16="http://schemas.microsoft.com/office/drawing/2014/main" id="{D8A8B44C-F5ED-5B6E-D1EA-73A4D7C90A70}"/>
              </a:ext>
            </a:extLst>
          </p:cNvPr>
          <p:cNvCxnSpPr>
            <a:cxnSpLocks/>
          </p:cNvCxnSpPr>
          <p:nvPr/>
        </p:nvCxnSpPr>
        <p:spPr>
          <a:xfrm>
            <a:off x="0" y="498075"/>
            <a:ext cx="1706336"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A7B71D-B8A5-5A30-F133-D3C1A84A3BA3}"/>
              </a:ext>
            </a:extLst>
          </p:cNvPr>
          <p:cNvCxnSpPr>
            <a:cxnSpLocks/>
          </p:cNvCxnSpPr>
          <p:nvPr/>
        </p:nvCxnSpPr>
        <p:spPr>
          <a:xfrm>
            <a:off x="7445829" y="498075"/>
            <a:ext cx="1698171"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96CA30C1-9A23-5A5C-F26C-33BB6525E7C3}"/>
              </a:ext>
            </a:extLst>
          </p:cNvPr>
          <p:cNvGraphicFramePr>
            <a:graphicFrameLocks/>
          </p:cNvGraphicFramePr>
          <p:nvPr>
            <p:extLst>
              <p:ext uri="{D42A27DB-BD31-4B8C-83A1-F6EECF244321}">
                <p14:modId xmlns:p14="http://schemas.microsoft.com/office/powerpoint/2010/main" val="863668155"/>
              </p:ext>
            </p:extLst>
          </p:nvPr>
        </p:nvGraphicFramePr>
        <p:xfrm>
          <a:off x="399772" y="99212"/>
          <a:ext cx="8344455" cy="414680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4C61612A-D96B-713F-E272-2650A1576F5C}"/>
              </a:ext>
            </a:extLst>
          </p:cNvPr>
          <p:cNvSpPr txBox="1"/>
          <p:nvPr/>
        </p:nvSpPr>
        <p:spPr>
          <a:xfrm>
            <a:off x="1171962" y="3978587"/>
            <a:ext cx="6399509" cy="276999"/>
          </a:xfrm>
          <a:prstGeom prst="rect">
            <a:avLst/>
          </a:prstGeom>
          <a:noFill/>
        </p:spPr>
        <p:txBody>
          <a:bodyPr wrap="none" lIns="91440" tIns="45720" rIns="91440" bIns="45720" rtlCol="0" anchor="t">
            <a:spAutoFit/>
          </a:bodyPr>
          <a:lstStyle/>
          <a:p>
            <a:r>
              <a:rPr lang="en-US" sz="1200" i="1">
                <a:latin typeface="Montserrat"/>
              </a:rPr>
              <a:t>Survey responses (n = 115) from youth in the Thessaloniki region ages 18-29 (2024)</a:t>
            </a:r>
          </a:p>
        </p:txBody>
      </p:sp>
      <p:sp>
        <p:nvSpPr>
          <p:cNvPr id="7" name="Slide Number Placeholder 32">
            <a:extLst>
              <a:ext uri="{FF2B5EF4-FFF2-40B4-BE49-F238E27FC236}">
                <a16:creationId xmlns:a16="http://schemas.microsoft.com/office/drawing/2014/main" id="{D4E22312-404E-69F9-D517-E65E9D88AAF1}"/>
              </a:ext>
            </a:extLst>
          </p:cNvPr>
          <p:cNvSpPr txBox="1">
            <a:spLocks/>
          </p:cNvSpPr>
          <p:nvPr/>
        </p:nvSpPr>
        <p:spPr>
          <a:xfrm>
            <a:off x="8592774" y="4533821"/>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dirty="0">
                <a:solidFill>
                  <a:schemeClr val="dk1"/>
                </a:solidFill>
                <a:latin typeface="Montserrat"/>
              </a:rPr>
              <a:t>6</a:t>
            </a:r>
          </a:p>
        </p:txBody>
      </p:sp>
      <p:cxnSp>
        <p:nvCxnSpPr>
          <p:cNvPr id="6" name="Straight Arrow Connector 5">
            <a:extLst>
              <a:ext uri="{FF2B5EF4-FFF2-40B4-BE49-F238E27FC236}">
                <a16:creationId xmlns:a16="http://schemas.microsoft.com/office/drawing/2014/main" id="{C0699161-E854-9DA3-333D-2BE780F366B9}"/>
              </a:ext>
            </a:extLst>
          </p:cNvPr>
          <p:cNvCxnSpPr/>
          <p:nvPr/>
        </p:nvCxnSpPr>
        <p:spPr>
          <a:xfrm>
            <a:off x="1997901" y="1415441"/>
            <a:ext cx="50730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863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E18A-7E59-BA18-71A7-4F6222CB4B31}"/>
              </a:ext>
            </a:extLst>
          </p:cNvPr>
          <p:cNvSpPr>
            <a:spLocks noGrp="1"/>
          </p:cNvSpPr>
          <p:nvPr>
            <p:ph type="title"/>
          </p:nvPr>
        </p:nvSpPr>
        <p:spPr>
          <a:xfrm>
            <a:off x="717900" y="154575"/>
            <a:ext cx="7708200" cy="572700"/>
          </a:xfrm>
        </p:spPr>
        <p:txBody>
          <a:bodyPr/>
          <a:lstStyle/>
          <a:p>
            <a:r>
              <a:rPr lang="en-US" sz="3200" i="1"/>
              <a:t>SHORTCOMINGS in EDUCATION</a:t>
            </a:r>
          </a:p>
        </p:txBody>
      </p:sp>
      <p:cxnSp>
        <p:nvCxnSpPr>
          <p:cNvPr id="10" name="Straight Connector 9">
            <a:extLst>
              <a:ext uri="{FF2B5EF4-FFF2-40B4-BE49-F238E27FC236}">
                <a16:creationId xmlns:a16="http://schemas.microsoft.com/office/drawing/2014/main" id="{D8A8B44C-F5ED-5B6E-D1EA-73A4D7C90A70}"/>
              </a:ext>
            </a:extLst>
          </p:cNvPr>
          <p:cNvCxnSpPr>
            <a:cxnSpLocks/>
          </p:cNvCxnSpPr>
          <p:nvPr/>
        </p:nvCxnSpPr>
        <p:spPr>
          <a:xfrm flipV="1">
            <a:off x="0" y="538543"/>
            <a:ext cx="1229839" cy="73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A7B71D-B8A5-5A30-F133-D3C1A84A3BA3}"/>
              </a:ext>
            </a:extLst>
          </p:cNvPr>
          <p:cNvCxnSpPr>
            <a:cxnSpLocks/>
          </p:cNvCxnSpPr>
          <p:nvPr/>
        </p:nvCxnSpPr>
        <p:spPr>
          <a:xfrm>
            <a:off x="7940881" y="529246"/>
            <a:ext cx="12031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112F6F9-65BB-E0CC-6A4B-74217E3514D1}"/>
              </a:ext>
            </a:extLst>
          </p:cNvPr>
          <p:cNvSpPr txBox="1"/>
          <p:nvPr/>
        </p:nvSpPr>
        <p:spPr>
          <a:xfrm>
            <a:off x="752045" y="3497143"/>
            <a:ext cx="7669415" cy="1015663"/>
          </a:xfrm>
          <a:prstGeom prst="rect">
            <a:avLst/>
          </a:prstGeom>
          <a:noFill/>
          <a:ln w="28575">
            <a:solidFill>
              <a:schemeClr val="accent3"/>
            </a:solidFill>
          </a:ln>
        </p:spPr>
        <p:txBody>
          <a:bodyPr wrap="square" lIns="91440" tIns="45720" rIns="91440" bIns="45720" anchor="t">
            <a:spAutoFit/>
          </a:bodyPr>
          <a:lstStyle/>
          <a:p>
            <a:pPr algn="ctr"/>
            <a:r>
              <a:rPr lang="en-US" sz="2400" i="1">
                <a:effectLst/>
                <a:latin typeface="Montserrat"/>
                <a:ea typeface="Average"/>
                <a:cs typeface="Average"/>
              </a:rPr>
              <a:t>“This system does not test intelligence</a:t>
            </a:r>
            <a:r>
              <a:rPr lang="en-US" sz="2400" i="1">
                <a:latin typeface="Montserrat"/>
                <a:ea typeface="Average"/>
                <a:cs typeface="Average"/>
              </a:rPr>
              <a:t> </a:t>
            </a:r>
            <a:r>
              <a:rPr lang="en-US" sz="2400" i="1">
                <a:effectLst/>
                <a:latin typeface="Montserrat"/>
                <a:ea typeface="Average"/>
                <a:cs typeface="Average"/>
              </a:rPr>
              <a:t>or critical thinking, but rather an ability to memorize”</a:t>
            </a:r>
            <a:r>
              <a:rPr lang="en-US" sz="2400" i="1">
                <a:latin typeface="Montserrat"/>
                <a:ea typeface="Average"/>
                <a:cs typeface="Average"/>
              </a:rPr>
              <a:t> </a:t>
            </a:r>
          </a:p>
          <a:p>
            <a:pPr algn="ctr"/>
            <a:r>
              <a:rPr lang="en-US" sz="1200" i="1">
                <a:latin typeface="Montserrat"/>
              </a:rPr>
              <a:t>(Network Academic, 2015)</a:t>
            </a:r>
            <a:endParaRPr lang="en-US" sz="1200" i="1">
              <a:latin typeface="Montserrat" panose="00000500000000000000" pitchFamily="2" charset="0"/>
            </a:endParaRPr>
          </a:p>
        </p:txBody>
      </p:sp>
      <p:sp>
        <p:nvSpPr>
          <p:cNvPr id="23" name="TextBox 22">
            <a:extLst>
              <a:ext uri="{FF2B5EF4-FFF2-40B4-BE49-F238E27FC236}">
                <a16:creationId xmlns:a16="http://schemas.microsoft.com/office/drawing/2014/main" id="{5C9D84E8-ED2B-2DA1-A5CF-474FF65ACE38}"/>
              </a:ext>
            </a:extLst>
          </p:cNvPr>
          <p:cNvSpPr txBox="1"/>
          <p:nvPr/>
        </p:nvSpPr>
        <p:spPr>
          <a:xfrm>
            <a:off x="1258849" y="1131523"/>
            <a:ext cx="6664358" cy="1978490"/>
          </a:xfrm>
          <a:prstGeom prst="rect">
            <a:avLst/>
          </a:prstGeom>
          <a:noFill/>
        </p:spPr>
        <p:txBody>
          <a:bodyPr wrap="square" lIns="91440" tIns="45720" rIns="91440" bIns="45720" anchor="t">
            <a:spAutoFit/>
          </a:bodyPr>
          <a:lstStyle/>
          <a:p>
            <a:pPr algn="ctr">
              <a:lnSpc>
                <a:spcPct val="115000"/>
              </a:lnSpc>
            </a:pPr>
            <a:r>
              <a:rPr lang="en-US" sz="4000" b="1" i="1">
                <a:effectLst/>
                <a:latin typeface="Montserrat"/>
                <a:ea typeface="Average"/>
                <a:cs typeface="Average"/>
              </a:rPr>
              <a:t>“exams do not make you a good person”</a:t>
            </a:r>
            <a:r>
              <a:rPr lang="en-US" sz="4000" b="1" i="1">
                <a:latin typeface="Montserrat"/>
                <a:ea typeface="Average"/>
                <a:cs typeface="Average"/>
              </a:rPr>
              <a:t> </a:t>
            </a:r>
            <a:endParaRPr lang="en-US" sz="4000" b="1">
              <a:effectLst/>
              <a:latin typeface="Montserrat" panose="00000500000000000000" pitchFamily="2" charset="0"/>
              <a:ea typeface="Average"/>
              <a:cs typeface="Average"/>
            </a:endParaRPr>
          </a:p>
          <a:p>
            <a:pPr algn="ctr">
              <a:lnSpc>
                <a:spcPct val="115000"/>
              </a:lnSpc>
            </a:pPr>
            <a:endParaRPr lang="en-US" sz="800">
              <a:latin typeface="Montserrat"/>
              <a:ea typeface="Arial" panose="020B0604020202020204" pitchFamily="34" charset="0"/>
            </a:endParaRPr>
          </a:p>
          <a:p>
            <a:pPr algn="ctr">
              <a:lnSpc>
                <a:spcPct val="115000"/>
              </a:lnSpc>
            </a:pPr>
            <a:r>
              <a:rPr lang="en-US" sz="2000">
                <a:latin typeface="Montserrat"/>
                <a:ea typeface="Arial" panose="020B0604020202020204" pitchFamily="34" charset="0"/>
              </a:rPr>
              <a:t>21-year-old student at University of Macedonia</a:t>
            </a:r>
            <a:endParaRPr lang="en-US" sz="2000">
              <a:effectLst/>
              <a:latin typeface="Montserrat"/>
              <a:ea typeface="Arial" panose="020B0604020202020204" pitchFamily="34" charset="0"/>
            </a:endParaRPr>
          </a:p>
        </p:txBody>
      </p:sp>
      <p:sp>
        <p:nvSpPr>
          <p:cNvPr id="4" name="Slide Number Placeholder 32">
            <a:extLst>
              <a:ext uri="{FF2B5EF4-FFF2-40B4-BE49-F238E27FC236}">
                <a16:creationId xmlns:a16="http://schemas.microsoft.com/office/drawing/2014/main" id="{668BEB44-0DB1-4023-C440-59A6C7ECA053}"/>
              </a:ext>
            </a:extLst>
          </p:cNvPr>
          <p:cNvSpPr txBox="1">
            <a:spLocks/>
          </p:cNvSpPr>
          <p:nvPr/>
        </p:nvSpPr>
        <p:spPr>
          <a:xfrm>
            <a:off x="8592774" y="4513768"/>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dirty="0">
                <a:solidFill>
                  <a:schemeClr val="dk1"/>
                </a:solidFill>
                <a:latin typeface="Montserrat"/>
              </a:rPr>
              <a:t>7</a:t>
            </a:r>
            <a:endParaRPr lang="en" dirty="0">
              <a:solidFill>
                <a:schemeClr val="dk1"/>
              </a:solidFill>
            </a:endParaRPr>
          </a:p>
        </p:txBody>
      </p:sp>
    </p:spTree>
    <p:extLst>
      <p:ext uri="{BB962C8B-B14F-4D97-AF65-F5344CB8AC3E}">
        <p14:creationId xmlns:p14="http://schemas.microsoft.com/office/powerpoint/2010/main" val="3184637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5"/>
          <p:cNvSpPr txBox="1">
            <a:spLocks noGrp="1"/>
          </p:cNvSpPr>
          <p:nvPr>
            <p:ph type="title"/>
          </p:nvPr>
        </p:nvSpPr>
        <p:spPr>
          <a:xfrm>
            <a:off x="709203" y="3041828"/>
            <a:ext cx="2164200" cy="64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a:t>Fight</a:t>
            </a:r>
          </a:p>
        </p:txBody>
      </p:sp>
      <p:sp>
        <p:nvSpPr>
          <p:cNvPr id="544" name="Google Shape;544;p55"/>
          <p:cNvSpPr txBox="1">
            <a:spLocks noGrp="1"/>
          </p:cNvSpPr>
          <p:nvPr>
            <p:ph type="subTitle" idx="1"/>
          </p:nvPr>
        </p:nvSpPr>
        <p:spPr>
          <a:xfrm>
            <a:off x="801074" y="3719227"/>
            <a:ext cx="2164200" cy="647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US"/>
              <a:t>Youth Councils, protests, and graffiti</a:t>
            </a:r>
            <a:endParaRPr/>
          </a:p>
        </p:txBody>
      </p:sp>
      <p:sp>
        <p:nvSpPr>
          <p:cNvPr id="545" name="Google Shape;545;p55"/>
          <p:cNvSpPr txBox="1">
            <a:spLocks noGrp="1"/>
          </p:cNvSpPr>
          <p:nvPr>
            <p:ph type="title" idx="2"/>
          </p:nvPr>
        </p:nvSpPr>
        <p:spPr>
          <a:xfrm>
            <a:off x="3513878" y="3041828"/>
            <a:ext cx="2164200" cy="64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a:t>Flight</a:t>
            </a:r>
          </a:p>
        </p:txBody>
      </p:sp>
      <p:sp>
        <p:nvSpPr>
          <p:cNvPr id="546" name="Google Shape;546;p55"/>
          <p:cNvSpPr txBox="1">
            <a:spLocks noGrp="1"/>
          </p:cNvSpPr>
          <p:nvPr>
            <p:ph type="subTitle" idx="3"/>
          </p:nvPr>
        </p:nvSpPr>
        <p:spPr>
          <a:xfrm>
            <a:off x="3508587" y="3688928"/>
            <a:ext cx="2164200" cy="647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US"/>
              <a:t>Outmigration for opportunities</a:t>
            </a:r>
            <a:endParaRPr/>
          </a:p>
        </p:txBody>
      </p:sp>
      <p:sp>
        <p:nvSpPr>
          <p:cNvPr id="547" name="Google Shape;547;p55"/>
          <p:cNvSpPr txBox="1">
            <a:spLocks noGrp="1"/>
          </p:cNvSpPr>
          <p:nvPr>
            <p:ph type="title" idx="4"/>
          </p:nvPr>
        </p:nvSpPr>
        <p:spPr>
          <a:xfrm>
            <a:off x="678630" y="76284"/>
            <a:ext cx="8052713" cy="117094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t>How are youth dealing with these issues?</a:t>
            </a:r>
            <a:endParaRPr sz="4000"/>
          </a:p>
        </p:txBody>
      </p:sp>
      <p:sp>
        <p:nvSpPr>
          <p:cNvPr id="548" name="Google Shape;548;p55"/>
          <p:cNvSpPr txBox="1">
            <a:spLocks noGrp="1"/>
          </p:cNvSpPr>
          <p:nvPr>
            <p:ph type="title" idx="5"/>
          </p:nvPr>
        </p:nvSpPr>
        <p:spPr>
          <a:xfrm>
            <a:off x="6191166" y="3041828"/>
            <a:ext cx="2164200" cy="64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a:t>Freeze</a:t>
            </a:r>
          </a:p>
        </p:txBody>
      </p:sp>
      <p:sp>
        <p:nvSpPr>
          <p:cNvPr id="549" name="Google Shape;549;p55"/>
          <p:cNvSpPr txBox="1">
            <a:spLocks noGrp="1"/>
          </p:cNvSpPr>
          <p:nvPr>
            <p:ph type="subTitle" idx="6"/>
          </p:nvPr>
        </p:nvSpPr>
        <p:spPr>
          <a:xfrm>
            <a:off x="6375270" y="3688928"/>
            <a:ext cx="1845860" cy="647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US"/>
              <a:t>Despondence</a:t>
            </a:r>
            <a:endParaRPr/>
          </a:p>
        </p:txBody>
      </p:sp>
      <p:sp>
        <p:nvSpPr>
          <p:cNvPr id="6" name="Flowchart: Connector 5">
            <a:extLst>
              <a:ext uri="{FF2B5EF4-FFF2-40B4-BE49-F238E27FC236}">
                <a16:creationId xmlns:a16="http://schemas.microsoft.com/office/drawing/2014/main" id="{4A8C2119-37B9-49E6-759B-45F173649B30}"/>
              </a:ext>
            </a:extLst>
          </p:cNvPr>
          <p:cNvSpPr/>
          <p:nvPr/>
        </p:nvSpPr>
        <p:spPr>
          <a:xfrm>
            <a:off x="1209419" y="1671741"/>
            <a:ext cx="1347510" cy="1293794"/>
          </a:xfrm>
          <a:prstGeom prst="flowChartConnector">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FD4C3D7-5224-35FA-F467-A614BBECE1E2}"/>
              </a:ext>
            </a:extLst>
          </p:cNvPr>
          <p:cNvGrpSpPr/>
          <p:nvPr/>
        </p:nvGrpSpPr>
        <p:grpSpPr>
          <a:xfrm>
            <a:off x="3916932" y="1658918"/>
            <a:ext cx="1347510" cy="1293794"/>
            <a:chOff x="3916932" y="1525356"/>
            <a:chExt cx="1347510" cy="1293794"/>
          </a:xfrm>
        </p:grpSpPr>
        <p:sp>
          <p:nvSpPr>
            <p:cNvPr id="4" name="Flowchart: Connector 3">
              <a:extLst>
                <a:ext uri="{FF2B5EF4-FFF2-40B4-BE49-F238E27FC236}">
                  <a16:creationId xmlns:a16="http://schemas.microsoft.com/office/drawing/2014/main" id="{7E109C7D-EA57-D2C4-0A55-241039C886AB}"/>
                </a:ext>
              </a:extLst>
            </p:cNvPr>
            <p:cNvSpPr/>
            <p:nvPr/>
          </p:nvSpPr>
          <p:spPr>
            <a:xfrm>
              <a:off x="3916932" y="1525356"/>
              <a:ext cx="1347510" cy="1293794"/>
            </a:xfrm>
            <a:prstGeom prst="flowChartConnector">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9575;p77">
              <a:extLst>
                <a:ext uri="{FF2B5EF4-FFF2-40B4-BE49-F238E27FC236}">
                  <a16:creationId xmlns:a16="http://schemas.microsoft.com/office/drawing/2014/main" id="{142F3356-51A4-E854-29E3-11050FE88B31}"/>
                </a:ext>
              </a:extLst>
            </p:cNvPr>
            <p:cNvSpPr/>
            <p:nvPr/>
          </p:nvSpPr>
          <p:spPr>
            <a:xfrm>
              <a:off x="4177241" y="1751567"/>
              <a:ext cx="789317" cy="779792"/>
            </a:xfrm>
            <a:custGeom>
              <a:avLst/>
              <a:gdLst/>
              <a:ahLst/>
              <a:cxnLst/>
              <a:rect l="l" t="t" r="r" b="b"/>
              <a:pathLst>
                <a:path w="12761" h="12607" extrusionOk="0">
                  <a:moveTo>
                    <a:pt x="1860" y="2084"/>
                  </a:moveTo>
                  <a:lnTo>
                    <a:pt x="7373" y="2997"/>
                  </a:lnTo>
                  <a:lnTo>
                    <a:pt x="5861" y="4509"/>
                  </a:lnTo>
                  <a:lnTo>
                    <a:pt x="1261" y="2682"/>
                  </a:lnTo>
                  <a:lnTo>
                    <a:pt x="1860" y="2084"/>
                  </a:lnTo>
                  <a:close/>
                  <a:moveTo>
                    <a:pt x="11229" y="836"/>
                  </a:moveTo>
                  <a:cubicBezTo>
                    <a:pt x="11412" y="836"/>
                    <a:pt x="11578" y="881"/>
                    <a:pt x="11689" y="981"/>
                  </a:cubicBezTo>
                  <a:cubicBezTo>
                    <a:pt x="11847" y="1107"/>
                    <a:pt x="11878" y="1359"/>
                    <a:pt x="11847" y="1611"/>
                  </a:cubicBezTo>
                  <a:cubicBezTo>
                    <a:pt x="11815" y="1894"/>
                    <a:pt x="11658" y="2210"/>
                    <a:pt x="11500" y="2367"/>
                  </a:cubicBezTo>
                  <a:lnTo>
                    <a:pt x="7405" y="6463"/>
                  </a:lnTo>
                  <a:lnTo>
                    <a:pt x="5168" y="8700"/>
                  </a:lnTo>
                  <a:cubicBezTo>
                    <a:pt x="5073" y="8794"/>
                    <a:pt x="5010" y="8952"/>
                    <a:pt x="5042" y="9078"/>
                  </a:cubicBezTo>
                  <a:lnTo>
                    <a:pt x="5262" y="10306"/>
                  </a:lnTo>
                  <a:lnTo>
                    <a:pt x="4223" y="11377"/>
                  </a:lnTo>
                  <a:lnTo>
                    <a:pt x="3782" y="9204"/>
                  </a:lnTo>
                  <a:cubicBezTo>
                    <a:pt x="3750" y="9046"/>
                    <a:pt x="3624" y="8952"/>
                    <a:pt x="3466" y="8889"/>
                  </a:cubicBezTo>
                  <a:lnTo>
                    <a:pt x="1293" y="8479"/>
                  </a:lnTo>
                  <a:lnTo>
                    <a:pt x="2364" y="7408"/>
                  </a:lnTo>
                  <a:lnTo>
                    <a:pt x="3624" y="7628"/>
                  </a:lnTo>
                  <a:cubicBezTo>
                    <a:pt x="3659" y="7646"/>
                    <a:pt x="3697" y="7654"/>
                    <a:pt x="3734" y="7654"/>
                  </a:cubicBezTo>
                  <a:cubicBezTo>
                    <a:pt x="3831" y="7654"/>
                    <a:pt x="3925" y="7602"/>
                    <a:pt x="3971" y="7534"/>
                  </a:cubicBezTo>
                  <a:lnTo>
                    <a:pt x="6207" y="5266"/>
                  </a:lnTo>
                  <a:lnTo>
                    <a:pt x="10272" y="1233"/>
                  </a:lnTo>
                  <a:cubicBezTo>
                    <a:pt x="10496" y="988"/>
                    <a:pt x="10892" y="836"/>
                    <a:pt x="11229" y="836"/>
                  </a:cubicBezTo>
                  <a:close/>
                  <a:moveTo>
                    <a:pt x="9641" y="5360"/>
                  </a:moveTo>
                  <a:lnTo>
                    <a:pt x="10587" y="10873"/>
                  </a:lnTo>
                  <a:lnTo>
                    <a:pt x="9988" y="11472"/>
                  </a:lnTo>
                  <a:lnTo>
                    <a:pt x="8161" y="6872"/>
                  </a:lnTo>
                  <a:lnTo>
                    <a:pt x="9641" y="5360"/>
                  </a:lnTo>
                  <a:close/>
                  <a:moveTo>
                    <a:pt x="11241" y="1"/>
                  </a:moveTo>
                  <a:cubicBezTo>
                    <a:pt x="10688" y="1"/>
                    <a:pt x="10104" y="248"/>
                    <a:pt x="9736" y="634"/>
                  </a:cubicBezTo>
                  <a:lnTo>
                    <a:pt x="8066" y="2304"/>
                  </a:lnTo>
                  <a:lnTo>
                    <a:pt x="1765" y="1233"/>
                  </a:lnTo>
                  <a:cubicBezTo>
                    <a:pt x="1742" y="1227"/>
                    <a:pt x="1718" y="1225"/>
                    <a:pt x="1693" y="1225"/>
                  </a:cubicBezTo>
                  <a:cubicBezTo>
                    <a:pt x="1585" y="1225"/>
                    <a:pt x="1470" y="1276"/>
                    <a:pt x="1419" y="1327"/>
                  </a:cubicBezTo>
                  <a:lnTo>
                    <a:pt x="221" y="2525"/>
                  </a:lnTo>
                  <a:cubicBezTo>
                    <a:pt x="158" y="2588"/>
                    <a:pt x="64" y="2745"/>
                    <a:pt x="127" y="2903"/>
                  </a:cubicBezTo>
                  <a:cubicBezTo>
                    <a:pt x="158" y="3029"/>
                    <a:pt x="221" y="3155"/>
                    <a:pt x="348" y="3218"/>
                  </a:cubicBezTo>
                  <a:lnTo>
                    <a:pt x="5199" y="5171"/>
                  </a:lnTo>
                  <a:lnTo>
                    <a:pt x="3561" y="6809"/>
                  </a:lnTo>
                  <a:lnTo>
                    <a:pt x="2301" y="6589"/>
                  </a:lnTo>
                  <a:cubicBezTo>
                    <a:pt x="2267" y="6572"/>
                    <a:pt x="2231" y="6564"/>
                    <a:pt x="2195" y="6564"/>
                  </a:cubicBezTo>
                  <a:cubicBezTo>
                    <a:pt x="2095" y="6564"/>
                    <a:pt x="1992" y="6622"/>
                    <a:pt x="1923" y="6715"/>
                  </a:cubicBezTo>
                  <a:lnTo>
                    <a:pt x="158" y="8479"/>
                  </a:lnTo>
                  <a:cubicBezTo>
                    <a:pt x="32" y="8605"/>
                    <a:pt x="1" y="8731"/>
                    <a:pt x="32" y="8857"/>
                  </a:cubicBezTo>
                  <a:cubicBezTo>
                    <a:pt x="95" y="9015"/>
                    <a:pt x="190" y="9109"/>
                    <a:pt x="348" y="9141"/>
                  </a:cubicBezTo>
                  <a:lnTo>
                    <a:pt x="2994" y="9645"/>
                  </a:lnTo>
                  <a:lnTo>
                    <a:pt x="3498" y="12291"/>
                  </a:lnTo>
                  <a:cubicBezTo>
                    <a:pt x="3561" y="12449"/>
                    <a:pt x="3656" y="12575"/>
                    <a:pt x="3782" y="12606"/>
                  </a:cubicBezTo>
                  <a:lnTo>
                    <a:pt x="3908" y="12606"/>
                  </a:lnTo>
                  <a:cubicBezTo>
                    <a:pt x="4034" y="12606"/>
                    <a:pt x="4097" y="12575"/>
                    <a:pt x="4191" y="12480"/>
                  </a:cubicBezTo>
                  <a:lnTo>
                    <a:pt x="5955" y="10716"/>
                  </a:lnTo>
                  <a:cubicBezTo>
                    <a:pt x="6018" y="10653"/>
                    <a:pt x="6113" y="10464"/>
                    <a:pt x="6081" y="10369"/>
                  </a:cubicBezTo>
                  <a:lnTo>
                    <a:pt x="5829" y="9109"/>
                  </a:lnTo>
                  <a:lnTo>
                    <a:pt x="7499" y="7439"/>
                  </a:lnTo>
                  <a:lnTo>
                    <a:pt x="9421" y="12291"/>
                  </a:lnTo>
                  <a:cubicBezTo>
                    <a:pt x="9452" y="12417"/>
                    <a:pt x="9578" y="12543"/>
                    <a:pt x="9736" y="12543"/>
                  </a:cubicBezTo>
                  <a:lnTo>
                    <a:pt x="9799" y="12543"/>
                  </a:lnTo>
                  <a:cubicBezTo>
                    <a:pt x="9925" y="12543"/>
                    <a:pt x="9988" y="12480"/>
                    <a:pt x="10083" y="12417"/>
                  </a:cubicBezTo>
                  <a:lnTo>
                    <a:pt x="11248" y="11220"/>
                  </a:lnTo>
                  <a:cubicBezTo>
                    <a:pt x="11343" y="11157"/>
                    <a:pt x="11374" y="10999"/>
                    <a:pt x="11374" y="10873"/>
                  </a:cubicBezTo>
                  <a:lnTo>
                    <a:pt x="10303" y="4572"/>
                  </a:lnTo>
                  <a:lnTo>
                    <a:pt x="11973" y="2903"/>
                  </a:lnTo>
                  <a:cubicBezTo>
                    <a:pt x="12288" y="2588"/>
                    <a:pt x="12477" y="2178"/>
                    <a:pt x="12571" y="1705"/>
                  </a:cubicBezTo>
                  <a:cubicBezTo>
                    <a:pt x="12760" y="1201"/>
                    <a:pt x="12603" y="729"/>
                    <a:pt x="12288" y="414"/>
                  </a:cubicBezTo>
                  <a:cubicBezTo>
                    <a:pt x="12013" y="126"/>
                    <a:pt x="11635" y="1"/>
                    <a:pt x="11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roup 11">
            <a:extLst>
              <a:ext uri="{FF2B5EF4-FFF2-40B4-BE49-F238E27FC236}">
                <a16:creationId xmlns:a16="http://schemas.microsoft.com/office/drawing/2014/main" id="{2395B481-030E-51FB-28E1-787894CB968F}"/>
              </a:ext>
            </a:extLst>
          </p:cNvPr>
          <p:cNvGrpSpPr/>
          <p:nvPr/>
        </p:nvGrpSpPr>
        <p:grpSpPr>
          <a:xfrm>
            <a:off x="6599511" y="1620635"/>
            <a:ext cx="1347510" cy="1293794"/>
            <a:chOff x="6599511" y="1525356"/>
            <a:chExt cx="1347510" cy="1293794"/>
          </a:xfrm>
        </p:grpSpPr>
        <p:sp>
          <p:nvSpPr>
            <p:cNvPr id="9" name="Flowchart: Connector 8">
              <a:extLst>
                <a:ext uri="{FF2B5EF4-FFF2-40B4-BE49-F238E27FC236}">
                  <a16:creationId xmlns:a16="http://schemas.microsoft.com/office/drawing/2014/main" id="{186AFD66-BDB0-05D0-D526-32535572B60F}"/>
                </a:ext>
              </a:extLst>
            </p:cNvPr>
            <p:cNvSpPr/>
            <p:nvPr/>
          </p:nvSpPr>
          <p:spPr>
            <a:xfrm>
              <a:off x="6599511" y="1525356"/>
              <a:ext cx="1347510" cy="1293794"/>
            </a:xfrm>
            <a:prstGeom prst="flowChartConnector">
              <a:avLst/>
            </a:prstGeom>
            <a:solidFill>
              <a:schemeClr val="accent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0686;p80">
              <a:extLst>
                <a:ext uri="{FF2B5EF4-FFF2-40B4-BE49-F238E27FC236}">
                  <a16:creationId xmlns:a16="http://schemas.microsoft.com/office/drawing/2014/main" id="{04EEBB29-1921-F961-C946-5D5358D4D1E3}"/>
                </a:ext>
              </a:extLst>
            </p:cNvPr>
            <p:cNvSpPr/>
            <p:nvPr/>
          </p:nvSpPr>
          <p:spPr>
            <a:xfrm>
              <a:off x="6842770" y="1696977"/>
              <a:ext cx="910860" cy="910936"/>
            </a:xfrm>
            <a:custGeom>
              <a:avLst/>
              <a:gdLst/>
              <a:ahLst/>
              <a:cxnLst/>
              <a:rect l="l" t="t" r="r" b="b"/>
              <a:pathLst>
                <a:path w="12067" h="12068" extrusionOk="0">
                  <a:moveTo>
                    <a:pt x="5955" y="1104"/>
                  </a:moveTo>
                  <a:lnTo>
                    <a:pt x="6270" y="1734"/>
                  </a:lnTo>
                  <a:lnTo>
                    <a:pt x="5955" y="2364"/>
                  </a:lnTo>
                  <a:lnTo>
                    <a:pt x="5640" y="1734"/>
                  </a:lnTo>
                  <a:lnTo>
                    <a:pt x="5955" y="1104"/>
                  </a:lnTo>
                  <a:close/>
                  <a:moveTo>
                    <a:pt x="9420" y="2521"/>
                  </a:moveTo>
                  <a:lnTo>
                    <a:pt x="9168" y="3183"/>
                  </a:lnTo>
                  <a:lnTo>
                    <a:pt x="8507" y="3435"/>
                  </a:lnTo>
                  <a:lnTo>
                    <a:pt x="8759" y="2773"/>
                  </a:lnTo>
                  <a:lnTo>
                    <a:pt x="9420" y="2521"/>
                  </a:lnTo>
                  <a:close/>
                  <a:moveTo>
                    <a:pt x="2489" y="2553"/>
                  </a:moveTo>
                  <a:lnTo>
                    <a:pt x="3151" y="2805"/>
                  </a:lnTo>
                  <a:lnTo>
                    <a:pt x="3403" y="3466"/>
                  </a:lnTo>
                  <a:lnTo>
                    <a:pt x="2710" y="3246"/>
                  </a:lnTo>
                  <a:lnTo>
                    <a:pt x="2489" y="2553"/>
                  </a:lnTo>
                  <a:close/>
                  <a:moveTo>
                    <a:pt x="4663" y="2931"/>
                  </a:moveTo>
                  <a:lnTo>
                    <a:pt x="5608" y="3403"/>
                  </a:lnTo>
                  <a:lnTo>
                    <a:pt x="5608" y="4254"/>
                  </a:lnTo>
                  <a:cubicBezTo>
                    <a:pt x="5356" y="4286"/>
                    <a:pt x="5167" y="4380"/>
                    <a:pt x="4978" y="4538"/>
                  </a:cubicBezTo>
                  <a:lnTo>
                    <a:pt x="4348" y="3908"/>
                  </a:lnTo>
                  <a:lnTo>
                    <a:pt x="4663" y="2931"/>
                  </a:lnTo>
                  <a:close/>
                  <a:moveTo>
                    <a:pt x="7246" y="2931"/>
                  </a:moveTo>
                  <a:lnTo>
                    <a:pt x="7561" y="3908"/>
                  </a:lnTo>
                  <a:lnTo>
                    <a:pt x="6931" y="4538"/>
                  </a:lnTo>
                  <a:cubicBezTo>
                    <a:pt x="6742" y="4412"/>
                    <a:pt x="6553" y="4349"/>
                    <a:pt x="6301" y="4254"/>
                  </a:cubicBezTo>
                  <a:lnTo>
                    <a:pt x="6301" y="3403"/>
                  </a:lnTo>
                  <a:lnTo>
                    <a:pt x="7246" y="2931"/>
                  </a:lnTo>
                  <a:close/>
                  <a:moveTo>
                    <a:pt x="3812" y="4412"/>
                  </a:moveTo>
                  <a:lnTo>
                    <a:pt x="4442" y="5042"/>
                  </a:lnTo>
                  <a:cubicBezTo>
                    <a:pt x="4348" y="5231"/>
                    <a:pt x="4253" y="5451"/>
                    <a:pt x="4190" y="5672"/>
                  </a:cubicBezTo>
                  <a:lnTo>
                    <a:pt x="3308" y="5672"/>
                  </a:lnTo>
                  <a:lnTo>
                    <a:pt x="2836" y="4727"/>
                  </a:lnTo>
                  <a:lnTo>
                    <a:pt x="3812" y="4412"/>
                  </a:lnTo>
                  <a:close/>
                  <a:moveTo>
                    <a:pt x="8034" y="4412"/>
                  </a:moveTo>
                  <a:lnTo>
                    <a:pt x="9011" y="4727"/>
                  </a:lnTo>
                  <a:lnTo>
                    <a:pt x="8538" y="5672"/>
                  </a:lnTo>
                  <a:lnTo>
                    <a:pt x="7687" y="5672"/>
                  </a:lnTo>
                  <a:cubicBezTo>
                    <a:pt x="7656" y="5451"/>
                    <a:pt x="7561" y="5231"/>
                    <a:pt x="7404" y="5042"/>
                  </a:cubicBezTo>
                  <a:lnTo>
                    <a:pt x="8034" y="4412"/>
                  </a:lnTo>
                  <a:close/>
                  <a:moveTo>
                    <a:pt x="1670" y="5703"/>
                  </a:moveTo>
                  <a:lnTo>
                    <a:pt x="2300" y="6018"/>
                  </a:lnTo>
                  <a:lnTo>
                    <a:pt x="1670" y="6333"/>
                  </a:lnTo>
                  <a:lnTo>
                    <a:pt x="1040" y="6018"/>
                  </a:lnTo>
                  <a:lnTo>
                    <a:pt x="1670" y="5703"/>
                  </a:lnTo>
                  <a:close/>
                  <a:moveTo>
                    <a:pt x="10239" y="5703"/>
                  </a:moveTo>
                  <a:lnTo>
                    <a:pt x="10869" y="6018"/>
                  </a:lnTo>
                  <a:lnTo>
                    <a:pt x="10239" y="6333"/>
                  </a:lnTo>
                  <a:lnTo>
                    <a:pt x="9609" y="6018"/>
                  </a:lnTo>
                  <a:lnTo>
                    <a:pt x="10239" y="5703"/>
                  </a:lnTo>
                  <a:close/>
                  <a:moveTo>
                    <a:pt x="5955" y="4979"/>
                  </a:moveTo>
                  <a:cubicBezTo>
                    <a:pt x="6553" y="4979"/>
                    <a:pt x="7026" y="5451"/>
                    <a:pt x="7026" y="6018"/>
                  </a:cubicBezTo>
                  <a:cubicBezTo>
                    <a:pt x="7026" y="6617"/>
                    <a:pt x="6553" y="7089"/>
                    <a:pt x="5955" y="7089"/>
                  </a:cubicBezTo>
                  <a:cubicBezTo>
                    <a:pt x="5356" y="7089"/>
                    <a:pt x="4884" y="6617"/>
                    <a:pt x="4884" y="6018"/>
                  </a:cubicBezTo>
                  <a:cubicBezTo>
                    <a:pt x="4884" y="5451"/>
                    <a:pt x="5356" y="4979"/>
                    <a:pt x="5955" y="4979"/>
                  </a:cubicBezTo>
                  <a:close/>
                  <a:moveTo>
                    <a:pt x="4222" y="6365"/>
                  </a:moveTo>
                  <a:lnTo>
                    <a:pt x="4222" y="6396"/>
                  </a:lnTo>
                  <a:cubicBezTo>
                    <a:pt x="4253" y="6617"/>
                    <a:pt x="4348" y="6806"/>
                    <a:pt x="4505" y="7026"/>
                  </a:cubicBezTo>
                  <a:lnTo>
                    <a:pt x="3875" y="7657"/>
                  </a:lnTo>
                  <a:lnTo>
                    <a:pt x="2867" y="7310"/>
                  </a:lnTo>
                  <a:lnTo>
                    <a:pt x="3340" y="6365"/>
                  </a:lnTo>
                  <a:close/>
                  <a:moveTo>
                    <a:pt x="8601" y="6396"/>
                  </a:moveTo>
                  <a:lnTo>
                    <a:pt x="9074" y="7342"/>
                  </a:lnTo>
                  <a:lnTo>
                    <a:pt x="8066" y="7657"/>
                  </a:lnTo>
                  <a:lnTo>
                    <a:pt x="7435" y="7026"/>
                  </a:lnTo>
                  <a:cubicBezTo>
                    <a:pt x="7561" y="6806"/>
                    <a:pt x="7656" y="6617"/>
                    <a:pt x="7719" y="6396"/>
                  </a:cubicBezTo>
                  <a:close/>
                  <a:moveTo>
                    <a:pt x="4978" y="7531"/>
                  </a:moveTo>
                  <a:cubicBezTo>
                    <a:pt x="5167" y="7657"/>
                    <a:pt x="5356" y="7720"/>
                    <a:pt x="5608" y="7814"/>
                  </a:cubicBezTo>
                  <a:lnTo>
                    <a:pt x="5608" y="8665"/>
                  </a:lnTo>
                  <a:lnTo>
                    <a:pt x="4663" y="9137"/>
                  </a:lnTo>
                  <a:lnTo>
                    <a:pt x="4348" y="8161"/>
                  </a:lnTo>
                  <a:lnTo>
                    <a:pt x="4978" y="7531"/>
                  </a:lnTo>
                  <a:close/>
                  <a:moveTo>
                    <a:pt x="6931" y="7531"/>
                  </a:moveTo>
                  <a:lnTo>
                    <a:pt x="7561" y="8161"/>
                  </a:lnTo>
                  <a:lnTo>
                    <a:pt x="7246" y="9137"/>
                  </a:lnTo>
                  <a:lnTo>
                    <a:pt x="6301" y="8665"/>
                  </a:lnTo>
                  <a:lnTo>
                    <a:pt x="6301" y="7814"/>
                  </a:lnTo>
                  <a:cubicBezTo>
                    <a:pt x="6553" y="7751"/>
                    <a:pt x="6742" y="7688"/>
                    <a:pt x="6931" y="7531"/>
                  </a:cubicBezTo>
                  <a:close/>
                  <a:moveTo>
                    <a:pt x="8507" y="8602"/>
                  </a:moveTo>
                  <a:lnTo>
                    <a:pt x="9168" y="8822"/>
                  </a:lnTo>
                  <a:lnTo>
                    <a:pt x="9420" y="9484"/>
                  </a:lnTo>
                  <a:lnTo>
                    <a:pt x="8759" y="9263"/>
                  </a:lnTo>
                  <a:lnTo>
                    <a:pt x="8507" y="8602"/>
                  </a:lnTo>
                  <a:close/>
                  <a:moveTo>
                    <a:pt x="3403" y="8633"/>
                  </a:moveTo>
                  <a:lnTo>
                    <a:pt x="3151" y="9295"/>
                  </a:lnTo>
                  <a:lnTo>
                    <a:pt x="2489" y="9547"/>
                  </a:lnTo>
                  <a:lnTo>
                    <a:pt x="2710" y="8854"/>
                  </a:lnTo>
                  <a:lnTo>
                    <a:pt x="3403" y="8633"/>
                  </a:lnTo>
                  <a:close/>
                  <a:moveTo>
                    <a:pt x="5955" y="9704"/>
                  </a:moveTo>
                  <a:lnTo>
                    <a:pt x="6270" y="10334"/>
                  </a:lnTo>
                  <a:lnTo>
                    <a:pt x="5955" y="10965"/>
                  </a:lnTo>
                  <a:lnTo>
                    <a:pt x="5640" y="10334"/>
                  </a:lnTo>
                  <a:lnTo>
                    <a:pt x="5955" y="9704"/>
                  </a:lnTo>
                  <a:close/>
                  <a:moveTo>
                    <a:pt x="6018" y="1"/>
                  </a:moveTo>
                  <a:cubicBezTo>
                    <a:pt x="5923" y="1"/>
                    <a:pt x="5766" y="95"/>
                    <a:pt x="5703" y="190"/>
                  </a:cubicBezTo>
                  <a:lnTo>
                    <a:pt x="5010" y="1671"/>
                  </a:lnTo>
                  <a:cubicBezTo>
                    <a:pt x="4978" y="1765"/>
                    <a:pt x="4978" y="1891"/>
                    <a:pt x="5010" y="1986"/>
                  </a:cubicBezTo>
                  <a:lnTo>
                    <a:pt x="5230" y="2458"/>
                  </a:lnTo>
                  <a:lnTo>
                    <a:pt x="4758" y="2206"/>
                  </a:lnTo>
                  <a:cubicBezTo>
                    <a:pt x="4710" y="2190"/>
                    <a:pt x="4655" y="2183"/>
                    <a:pt x="4596" y="2183"/>
                  </a:cubicBezTo>
                  <a:cubicBezTo>
                    <a:pt x="4537" y="2183"/>
                    <a:pt x="4474" y="2190"/>
                    <a:pt x="4411" y="2206"/>
                  </a:cubicBezTo>
                  <a:cubicBezTo>
                    <a:pt x="4285" y="2238"/>
                    <a:pt x="4222" y="2332"/>
                    <a:pt x="4190" y="2458"/>
                  </a:cubicBezTo>
                  <a:lnTo>
                    <a:pt x="4033" y="2962"/>
                  </a:lnTo>
                  <a:lnTo>
                    <a:pt x="3875" y="2458"/>
                  </a:lnTo>
                  <a:cubicBezTo>
                    <a:pt x="3812" y="2332"/>
                    <a:pt x="3749" y="2238"/>
                    <a:pt x="3623" y="2206"/>
                  </a:cubicBezTo>
                  <a:lnTo>
                    <a:pt x="2143" y="1702"/>
                  </a:lnTo>
                  <a:cubicBezTo>
                    <a:pt x="2109" y="1694"/>
                    <a:pt x="2073" y="1690"/>
                    <a:pt x="2036" y="1690"/>
                  </a:cubicBezTo>
                  <a:cubicBezTo>
                    <a:pt x="1937" y="1690"/>
                    <a:pt x="1834" y="1719"/>
                    <a:pt x="1765" y="1765"/>
                  </a:cubicBezTo>
                  <a:cubicBezTo>
                    <a:pt x="1702" y="1860"/>
                    <a:pt x="1670" y="2017"/>
                    <a:pt x="1702" y="2143"/>
                  </a:cubicBezTo>
                  <a:lnTo>
                    <a:pt x="2206" y="3624"/>
                  </a:lnTo>
                  <a:cubicBezTo>
                    <a:pt x="2237" y="3750"/>
                    <a:pt x="2332" y="3813"/>
                    <a:pt x="2458" y="3876"/>
                  </a:cubicBezTo>
                  <a:lnTo>
                    <a:pt x="2962" y="4034"/>
                  </a:lnTo>
                  <a:lnTo>
                    <a:pt x="2458" y="4191"/>
                  </a:lnTo>
                  <a:cubicBezTo>
                    <a:pt x="2332" y="4223"/>
                    <a:pt x="2237" y="4286"/>
                    <a:pt x="2206" y="4412"/>
                  </a:cubicBezTo>
                  <a:cubicBezTo>
                    <a:pt x="2174" y="4538"/>
                    <a:pt x="2143" y="4664"/>
                    <a:pt x="2206" y="4758"/>
                  </a:cubicBezTo>
                  <a:lnTo>
                    <a:pt x="2458" y="5231"/>
                  </a:lnTo>
                  <a:lnTo>
                    <a:pt x="1985" y="5010"/>
                  </a:lnTo>
                  <a:cubicBezTo>
                    <a:pt x="1922" y="4994"/>
                    <a:pt x="1859" y="4987"/>
                    <a:pt x="1804" y="4987"/>
                  </a:cubicBezTo>
                  <a:cubicBezTo>
                    <a:pt x="1749" y="4987"/>
                    <a:pt x="1702" y="4994"/>
                    <a:pt x="1670" y="5010"/>
                  </a:cubicBezTo>
                  <a:lnTo>
                    <a:pt x="189" y="5703"/>
                  </a:lnTo>
                  <a:cubicBezTo>
                    <a:pt x="95" y="5798"/>
                    <a:pt x="0" y="5924"/>
                    <a:pt x="0" y="6018"/>
                  </a:cubicBezTo>
                  <a:cubicBezTo>
                    <a:pt x="0" y="6144"/>
                    <a:pt x="95" y="6302"/>
                    <a:pt x="189" y="6333"/>
                  </a:cubicBezTo>
                  <a:lnTo>
                    <a:pt x="1670" y="7058"/>
                  </a:lnTo>
                  <a:cubicBezTo>
                    <a:pt x="1717" y="7074"/>
                    <a:pt x="1772" y="7082"/>
                    <a:pt x="1828" y="7082"/>
                  </a:cubicBezTo>
                  <a:cubicBezTo>
                    <a:pt x="1883" y="7082"/>
                    <a:pt x="1938" y="7074"/>
                    <a:pt x="1985" y="7058"/>
                  </a:cubicBezTo>
                  <a:lnTo>
                    <a:pt x="2458" y="6806"/>
                  </a:lnTo>
                  <a:lnTo>
                    <a:pt x="2206" y="7279"/>
                  </a:lnTo>
                  <a:cubicBezTo>
                    <a:pt x="2174" y="7405"/>
                    <a:pt x="2174" y="7531"/>
                    <a:pt x="2206" y="7657"/>
                  </a:cubicBezTo>
                  <a:cubicBezTo>
                    <a:pt x="2237" y="7751"/>
                    <a:pt x="2332" y="7846"/>
                    <a:pt x="2458" y="7877"/>
                  </a:cubicBezTo>
                  <a:lnTo>
                    <a:pt x="2962" y="8035"/>
                  </a:lnTo>
                  <a:lnTo>
                    <a:pt x="2458" y="8192"/>
                  </a:lnTo>
                  <a:cubicBezTo>
                    <a:pt x="2332" y="8224"/>
                    <a:pt x="2237" y="8318"/>
                    <a:pt x="2206" y="8444"/>
                  </a:cubicBezTo>
                  <a:lnTo>
                    <a:pt x="1702" y="9925"/>
                  </a:lnTo>
                  <a:cubicBezTo>
                    <a:pt x="1623" y="10161"/>
                    <a:pt x="1784" y="10397"/>
                    <a:pt x="2004" y="10397"/>
                  </a:cubicBezTo>
                  <a:cubicBezTo>
                    <a:pt x="2048" y="10397"/>
                    <a:pt x="2095" y="10387"/>
                    <a:pt x="2143" y="10366"/>
                  </a:cubicBezTo>
                  <a:lnTo>
                    <a:pt x="3623" y="9862"/>
                  </a:lnTo>
                  <a:cubicBezTo>
                    <a:pt x="3749" y="9799"/>
                    <a:pt x="3812" y="9736"/>
                    <a:pt x="3875" y="9610"/>
                  </a:cubicBezTo>
                  <a:lnTo>
                    <a:pt x="4033" y="9106"/>
                  </a:lnTo>
                  <a:lnTo>
                    <a:pt x="4190" y="9610"/>
                  </a:lnTo>
                  <a:cubicBezTo>
                    <a:pt x="4222" y="9736"/>
                    <a:pt x="4285" y="9799"/>
                    <a:pt x="4411" y="9862"/>
                  </a:cubicBezTo>
                  <a:cubicBezTo>
                    <a:pt x="4484" y="9880"/>
                    <a:pt x="4556" y="9898"/>
                    <a:pt x="4623" y="9898"/>
                  </a:cubicBezTo>
                  <a:cubicBezTo>
                    <a:pt x="4672" y="9898"/>
                    <a:pt x="4718" y="9889"/>
                    <a:pt x="4758" y="9862"/>
                  </a:cubicBezTo>
                  <a:lnTo>
                    <a:pt x="5230" y="9610"/>
                  </a:lnTo>
                  <a:lnTo>
                    <a:pt x="5010" y="10082"/>
                  </a:lnTo>
                  <a:cubicBezTo>
                    <a:pt x="4978" y="10208"/>
                    <a:pt x="4978" y="10334"/>
                    <a:pt x="5010" y="10398"/>
                  </a:cubicBezTo>
                  <a:lnTo>
                    <a:pt x="5703" y="11847"/>
                  </a:lnTo>
                  <a:cubicBezTo>
                    <a:pt x="5797" y="11973"/>
                    <a:pt x="5923" y="12067"/>
                    <a:pt x="6018" y="12067"/>
                  </a:cubicBezTo>
                  <a:cubicBezTo>
                    <a:pt x="6144" y="12067"/>
                    <a:pt x="6301" y="11973"/>
                    <a:pt x="6333" y="11847"/>
                  </a:cubicBezTo>
                  <a:lnTo>
                    <a:pt x="7057" y="10398"/>
                  </a:lnTo>
                  <a:cubicBezTo>
                    <a:pt x="7089" y="10271"/>
                    <a:pt x="7089" y="10177"/>
                    <a:pt x="7057" y="10082"/>
                  </a:cubicBezTo>
                  <a:lnTo>
                    <a:pt x="6805" y="9610"/>
                  </a:lnTo>
                  <a:lnTo>
                    <a:pt x="7278" y="9862"/>
                  </a:lnTo>
                  <a:cubicBezTo>
                    <a:pt x="7341" y="9878"/>
                    <a:pt x="7404" y="9886"/>
                    <a:pt x="7467" y="9886"/>
                  </a:cubicBezTo>
                  <a:cubicBezTo>
                    <a:pt x="7530" y="9886"/>
                    <a:pt x="7593" y="9878"/>
                    <a:pt x="7656" y="9862"/>
                  </a:cubicBezTo>
                  <a:cubicBezTo>
                    <a:pt x="7750" y="9799"/>
                    <a:pt x="7845" y="9736"/>
                    <a:pt x="7877" y="9610"/>
                  </a:cubicBezTo>
                  <a:lnTo>
                    <a:pt x="8034" y="9106"/>
                  </a:lnTo>
                  <a:lnTo>
                    <a:pt x="8192" y="9610"/>
                  </a:lnTo>
                  <a:cubicBezTo>
                    <a:pt x="8223" y="9736"/>
                    <a:pt x="8318" y="9799"/>
                    <a:pt x="8444" y="9862"/>
                  </a:cubicBezTo>
                  <a:lnTo>
                    <a:pt x="9924" y="10366"/>
                  </a:lnTo>
                  <a:cubicBezTo>
                    <a:pt x="9957" y="10373"/>
                    <a:pt x="9990" y="10377"/>
                    <a:pt x="10023" y="10377"/>
                  </a:cubicBezTo>
                  <a:cubicBezTo>
                    <a:pt x="10268" y="10377"/>
                    <a:pt x="10477" y="10175"/>
                    <a:pt x="10365" y="9925"/>
                  </a:cubicBezTo>
                  <a:lnTo>
                    <a:pt x="9861" y="8444"/>
                  </a:lnTo>
                  <a:cubicBezTo>
                    <a:pt x="9798" y="8318"/>
                    <a:pt x="9735" y="8224"/>
                    <a:pt x="9609" y="8192"/>
                  </a:cubicBezTo>
                  <a:lnTo>
                    <a:pt x="9105" y="8035"/>
                  </a:lnTo>
                  <a:lnTo>
                    <a:pt x="9609" y="7877"/>
                  </a:lnTo>
                  <a:cubicBezTo>
                    <a:pt x="9735" y="7846"/>
                    <a:pt x="9798" y="7751"/>
                    <a:pt x="9861" y="7657"/>
                  </a:cubicBezTo>
                  <a:cubicBezTo>
                    <a:pt x="9893" y="7531"/>
                    <a:pt x="9924" y="7405"/>
                    <a:pt x="9861" y="7279"/>
                  </a:cubicBezTo>
                  <a:lnTo>
                    <a:pt x="9609" y="6806"/>
                  </a:lnTo>
                  <a:lnTo>
                    <a:pt x="10082" y="7058"/>
                  </a:lnTo>
                  <a:cubicBezTo>
                    <a:pt x="10145" y="7074"/>
                    <a:pt x="10208" y="7082"/>
                    <a:pt x="10263" y="7082"/>
                  </a:cubicBezTo>
                  <a:cubicBezTo>
                    <a:pt x="10318" y="7082"/>
                    <a:pt x="10365" y="7074"/>
                    <a:pt x="10397" y="7058"/>
                  </a:cubicBezTo>
                  <a:lnTo>
                    <a:pt x="11846" y="6333"/>
                  </a:lnTo>
                  <a:cubicBezTo>
                    <a:pt x="11972" y="6270"/>
                    <a:pt x="12067" y="6144"/>
                    <a:pt x="12067" y="6018"/>
                  </a:cubicBezTo>
                  <a:cubicBezTo>
                    <a:pt x="12067" y="5924"/>
                    <a:pt x="11972" y="5766"/>
                    <a:pt x="11846" y="5703"/>
                  </a:cubicBezTo>
                  <a:lnTo>
                    <a:pt x="10397" y="5010"/>
                  </a:lnTo>
                  <a:cubicBezTo>
                    <a:pt x="10334" y="4994"/>
                    <a:pt x="10279" y="4987"/>
                    <a:pt x="10228" y="4987"/>
                  </a:cubicBezTo>
                  <a:cubicBezTo>
                    <a:pt x="10176" y="4987"/>
                    <a:pt x="10129" y="4994"/>
                    <a:pt x="10082" y="5010"/>
                  </a:cubicBezTo>
                  <a:lnTo>
                    <a:pt x="9609" y="5231"/>
                  </a:lnTo>
                  <a:lnTo>
                    <a:pt x="9861" y="4758"/>
                  </a:lnTo>
                  <a:cubicBezTo>
                    <a:pt x="9893" y="4664"/>
                    <a:pt x="9893" y="4538"/>
                    <a:pt x="9861" y="4412"/>
                  </a:cubicBezTo>
                  <a:cubicBezTo>
                    <a:pt x="9798" y="4286"/>
                    <a:pt x="9735" y="4223"/>
                    <a:pt x="9609" y="4191"/>
                  </a:cubicBezTo>
                  <a:lnTo>
                    <a:pt x="9105" y="4034"/>
                  </a:lnTo>
                  <a:lnTo>
                    <a:pt x="9609" y="3876"/>
                  </a:lnTo>
                  <a:cubicBezTo>
                    <a:pt x="9735" y="3813"/>
                    <a:pt x="9798" y="3750"/>
                    <a:pt x="9861" y="3624"/>
                  </a:cubicBezTo>
                  <a:lnTo>
                    <a:pt x="10365" y="2143"/>
                  </a:lnTo>
                  <a:cubicBezTo>
                    <a:pt x="10397" y="2017"/>
                    <a:pt x="10365" y="1860"/>
                    <a:pt x="10271" y="1765"/>
                  </a:cubicBezTo>
                  <a:cubicBezTo>
                    <a:pt x="10226" y="1721"/>
                    <a:pt x="10135" y="1676"/>
                    <a:pt x="10040" y="1676"/>
                  </a:cubicBezTo>
                  <a:cubicBezTo>
                    <a:pt x="10001" y="1676"/>
                    <a:pt x="9961" y="1684"/>
                    <a:pt x="9924" y="1702"/>
                  </a:cubicBezTo>
                  <a:lnTo>
                    <a:pt x="8444" y="2206"/>
                  </a:lnTo>
                  <a:cubicBezTo>
                    <a:pt x="8318" y="2238"/>
                    <a:pt x="8223" y="2332"/>
                    <a:pt x="8192" y="2458"/>
                  </a:cubicBezTo>
                  <a:lnTo>
                    <a:pt x="8034" y="2962"/>
                  </a:lnTo>
                  <a:lnTo>
                    <a:pt x="7877" y="2458"/>
                  </a:lnTo>
                  <a:cubicBezTo>
                    <a:pt x="7845" y="2332"/>
                    <a:pt x="7750" y="2238"/>
                    <a:pt x="7656" y="2206"/>
                  </a:cubicBezTo>
                  <a:cubicBezTo>
                    <a:pt x="7583" y="2188"/>
                    <a:pt x="7510" y="2170"/>
                    <a:pt x="7438" y="2170"/>
                  </a:cubicBezTo>
                  <a:cubicBezTo>
                    <a:pt x="7384" y="2170"/>
                    <a:pt x="7331" y="2180"/>
                    <a:pt x="7278" y="2206"/>
                  </a:cubicBezTo>
                  <a:lnTo>
                    <a:pt x="6805" y="2458"/>
                  </a:lnTo>
                  <a:lnTo>
                    <a:pt x="7057" y="1986"/>
                  </a:lnTo>
                  <a:cubicBezTo>
                    <a:pt x="7089" y="1860"/>
                    <a:pt x="7089" y="1734"/>
                    <a:pt x="7057" y="1671"/>
                  </a:cubicBezTo>
                  <a:lnTo>
                    <a:pt x="6333" y="190"/>
                  </a:lnTo>
                  <a:cubicBezTo>
                    <a:pt x="6270" y="95"/>
                    <a:pt x="6144" y="1"/>
                    <a:pt x="6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Slide Number Placeholder 32">
            <a:extLst>
              <a:ext uri="{FF2B5EF4-FFF2-40B4-BE49-F238E27FC236}">
                <a16:creationId xmlns:a16="http://schemas.microsoft.com/office/drawing/2014/main" id="{06231DE1-4614-247F-0DE1-562D35DC2C9B}"/>
              </a:ext>
            </a:extLst>
          </p:cNvPr>
          <p:cNvSpPr txBox="1">
            <a:spLocks/>
          </p:cNvSpPr>
          <p:nvPr/>
        </p:nvSpPr>
        <p:spPr>
          <a:xfrm>
            <a:off x="8592774" y="4513012"/>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dirty="0">
                <a:solidFill>
                  <a:schemeClr val="dk1"/>
                </a:solidFill>
                <a:latin typeface="Montserrat"/>
              </a:rPr>
              <a:t>8</a:t>
            </a:r>
            <a:endParaRPr lang="en" dirty="0">
              <a:solidFill>
                <a:schemeClr val="dk1"/>
              </a:solidFill>
            </a:endParaRPr>
          </a:p>
        </p:txBody>
      </p:sp>
      <p:grpSp>
        <p:nvGrpSpPr>
          <p:cNvPr id="17" name="Google Shape;9808;p77">
            <a:extLst>
              <a:ext uri="{FF2B5EF4-FFF2-40B4-BE49-F238E27FC236}">
                <a16:creationId xmlns:a16="http://schemas.microsoft.com/office/drawing/2014/main" id="{2B76EFE3-0456-FBC4-1AE2-69F512933849}"/>
              </a:ext>
            </a:extLst>
          </p:cNvPr>
          <p:cNvGrpSpPr/>
          <p:nvPr/>
        </p:nvGrpSpPr>
        <p:grpSpPr>
          <a:xfrm>
            <a:off x="1444201" y="1811306"/>
            <a:ext cx="896342" cy="954690"/>
            <a:chOff x="5421475" y="1945825"/>
            <a:chExt cx="278050" cy="296150"/>
          </a:xfrm>
          <a:solidFill>
            <a:schemeClr val="bg2"/>
          </a:solidFill>
        </p:grpSpPr>
        <p:sp>
          <p:nvSpPr>
            <p:cNvPr id="18" name="Google Shape;9809;p77">
              <a:extLst>
                <a:ext uri="{FF2B5EF4-FFF2-40B4-BE49-F238E27FC236}">
                  <a16:creationId xmlns:a16="http://schemas.microsoft.com/office/drawing/2014/main" id="{A88EDE39-7408-7001-AD4E-E188C3F6475C}"/>
                </a:ext>
              </a:extLst>
            </p:cNvPr>
            <p:cNvSpPr/>
            <p:nvPr/>
          </p:nvSpPr>
          <p:spPr>
            <a:xfrm>
              <a:off x="5472650" y="1999375"/>
              <a:ext cx="172525" cy="242600"/>
            </a:xfrm>
            <a:custGeom>
              <a:avLst/>
              <a:gdLst/>
              <a:ahLst/>
              <a:cxnLst/>
              <a:rect l="l" t="t" r="r" b="b"/>
              <a:pathLst>
                <a:path w="6901" h="9704" extrusionOk="0">
                  <a:moveTo>
                    <a:pt x="1765" y="1355"/>
                  </a:moveTo>
                  <a:cubicBezTo>
                    <a:pt x="1986" y="1355"/>
                    <a:pt x="2143" y="1513"/>
                    <a:pt x="2143" y="1702"/>
                  </a:cubicBezTo>
                  <a:lnTo>
                    <a:pt x="2143" y="2048"/>
                  </a:lnTo>
                  <a:lnTo>
                    <a:pt x="1765" y="2048"/>
                  </a:lnTo>
                  <a:cubicBezTo>
                    <a:pt x="1671" y="2048"/>
                    <a:pt x="1545" y="2048"/>
                    <a:pt x="1419" y="2111"/>
                  </a:cubicBezTo>
                  <a:lnTo>
                    <a:pt x="1419" y="1702"/>
                  </a:lnTo>
                  <a:cubicBezTo>
                    <a:pt x="1419" y="1513"/>
                    <a:pt x="1576" y="1355"/>
                    <a:pt x="1765" y="1355"/>
                  </a:cubicBezTo>
                  <a:close/>
                  <a:moveTo>
                    <a:pt x="3151" y="631"/>
                  </a:moveTo>
                  <a:cubicBezTo>
                    <a:pt x="3341" y="631"/>
                    <a:pt x="3498" y="788"/>
                    <a:pt x="3498" y="1009"/>
                  </a:cubicBezTo>
                  <a:lnTo>
                    <a:pt x="3498" y="2111"/>
                  </a:lnTo>
                  <a:cubicBezTo>
                    <a:pt x="3404" y="2048"/>
                    <a:pt x="3277" y="2017"/>
                    <a:pt x="3151" y="2017"/>
                  </a:cubicBezTo>
                  <a:lnTo>
                    <a:pt x="2805" y="2017"/>
                  </a:lnTo>
                  <a:lnTo>
                    <a:pt x="2805" y="1009"/>
                  </a:lnTo>
                  <a:cubicBezTo>
                    <a:pt x="2805" y="788"/>
                    <a:pt x="2962" y="631"/>
                    <a:pt x="3151" y="631"/>
                  </a:cubicBezTo>
                  <a:close/>
                  <a:moveTo>
                    <a:pt x="4538" y="1355"/>
                  </a:moveTo>
                  <a:cubicBezTo>
                    <a:pt x="4727" y="1355"/>
                    <a:pt x="4884" y="1513"/>
                    <a:pt x="4884" y="1702"/>
                  </a:cubicBezTo>
                  <a:lnTo>
                    <a:pt x="4884" y="3088"/>
                  </a:lnTo>
                  <a:cubicBezTo>
                    <a:pt x="4884" y="3277"/>
                    <a:pt x="4727" y="3435"/>
                    <a:pt x="4538" y="3435"/>
                  </a:cubicBezTo>
                  <a:cubicBezTo>
                    <a:pt x="4349" y="3435"/>
                    <a:pt x="4191" y="3277"/>
                    <a:pt x="4191" y="3088"/>
                  </a:cubicBezTo>
                  <a:lnTo>
                    <a:pt x="4191" y="1702"/>
                  </a:lnTo>
                  <a:cubicBezTo>
                    <a:pt x="4191" y="1513"/>
                    <a:pt x="4349" y="1355"/>
                    <a:pt x="4538" y="1355"/>
                  </a:cubicBezTo>
                  <a:close/>
                  <a:moveTo>
                    <a:pt x="5924" y="2017"/>
                  </a:moveTo>
                  <a:cubicBezTo>
                    <a:pt x="6113" y="2017"/>
                    <a:pt x="6270" y="2174"/>
                    <a:pt x="6270" y="2363"/>
                  </a:cubicBezTo>
                  <a:lnTo>
                    <a:pt x="6270" y="3088"/>
                  </a:lnTo>
                  <a:cubicBezTo>
                    <a:pt x="6270" y="3277"/>
                    <a:pt x="6113" y="3435"/>
                    <a:pt x="5924" y="3435"/>
                  </a:cubicBezTo>
                  <a:cubicBezTo>
                    <a:pt x="5703" y="3435"/>
                    <a:pt x="5546" y="3277"/>
                    <a:pt x="5546" y="3088"/>
                  </a:cubicBezTo>
                  <a:lnTo>
                    <a:pt x="5546" y="2363"/>
                  </a:lnTo>
                  <a:cubicBezTo>
                    <a:pt x="5546" y="2174"/>
                    <a:pt x="5703" y="2017"/>
                    <a:pt x="5924" y="2017"/>
                  </a:cubicBezTo>
                  <a:close/>
                  <a:moveTo>
                    <a:pt x="3120" y="2741"/>
                  </a:moveTo>
                  <a:cubicBezTo>
                    <a:pt x="3309" y="2741"/>
                    <a:pt x="3467" y="2899"/>
                    <a:pt x="3467" y="3088"/>
                  </a:cubicBezTo>
                  <a:cubicBezTo>
                    <a:pt x="3467" y="3277"/>
                    <a:pt x="3309" y="3435"/>
                    <a:pt x="3120" y="3435"/>
                  </a:cubicBezTo>
                  <a:lnTo>
                    <a:pt x="1734" y="3435"/>
                  </a:lnTo>
                  <a:cubicBezTo>
                    <a:pt x="1545" y="3435"/>
                    <a:pt x="1387" y="3592"/>
                    <a:pt x="1387" y="3781"/>
                  </a:cubicBezTo>
                  <a:cubicBezTo>
                    <a:pt x="1387" y="4002"/>
                    <a:pt x="1545" y="4159"/>
                    <a:pt x="1734" y="4159"/>
                  </a:cubicBezTo>
                  <a:cubicBezTo>
                    <a:pt x="2679" y="4159"/>
                    <a:pt x="3467" y="4947"/>
                    <a:pt x="3467" y="5892"/>
                  </a:cubicBezTo>
                  <a:cubicBezTo>
                    <a:pt x="3467" y="6081"/>
                    <a:pt x="3624" y="6238"/>
                    <a:pt x="3845" y="6238"/>
                  </a:cubicBezTo>
                  <a:cubicBezTo>
                    <a:pt x="4034" y="6238"/>
                    <a:pt x="4191" y="6081"/>
                    <a:pt x="4191" y="5892"/>
                  </a:cubicBezTo>
                  <a:cubicBezTo>
                    <a:pt x="4191" y="5167"/>
                    <a:pt x="3876" y="4537"/>
                    <a:pt x="3435" y="4096"/>
                  </a:cubicBezTo>
                  <a:cubicBezTo>
                    <a:pt x="3593" y="4065"/>
                    <a:pt x="3750" y="4002"/>
                    <a:pt x="3876" y="3876"/>
                  </a:cubicBezTo>
                  <a:cubicBezTo>
                    <a:pt x="4065" y="4033"/>
                    <a:pt x="4317" y="4159"/>
                    <a:pt x="4569" y="4159"/>
                  </a:cubicBezTo>
                  <a:cubicBezTo>
                    <a:pt x="4853" y="4159"/>
                    <a:pt x="5073" y="4033"/>
                    <a:pt x="5294" y="3876"/>
                  </a:cubicBezTo>
                  <a:cubicBezTo>
                    <a:pt x="5483" y="4033"/>
                    <a:pt x="5703" y="4159"/>
                    <a:pt x="5987" y="4159"/>
                  </a:cubicBezTo>
                  <a:cubicBezTo>
                    <a:pt x="6113" y="4159"/>
                    <a:pt x="6239" y="4096"/>
                    <a:pt x="6333" y="4065"/>
                  </a:cubicBezTo>
                  <a:lnTo>
                    <a:pt x="6333" y="5167"/>
                  </a:lnTo>
                  <a:cubicBezTo>
                    <a:pt x="6333" y="5923"/>
                    <a:pt x="5861" y="6554"/>
                    <a:pt x="5199" y="6774"/>
                  </a:cubicBezTo>
                  <a:cubicBezTo>
                    <a:pt x="5042" y="6837"/>
                    <a:pt x="4979" y="6995"/>
                    <a:pt x="4979" y="7089"/>
                  </a:cubicBezTo>
                  <a:lnTo>
                    <a:pt x="4979" y="7562"/>
                  </a:lnTo>
                  <a:lnTo>
                    <a:pt x="2206" y="7562"/>
                  </a:lnTo>
                  <a:lnTo>
                    <a:pt x="2206" y="7089"/>
                  </a:lnTo>
                  <a:cubicBezTo>
                    <a:pt x="2206" y="6932"/>
                    <a:pt x="2143" y="6837"/>
                    <a:pt x="1986" y="6774"/>
                  </a:cubicBezTo>
                  <a:cubicBezTo>
                    <a:pt x="1261" y="6554"/>
                    <a:pt x="820" y="5892"/>
                    <a:pt x="820" y="5167"/>
                  </a:cubicBezTo>
                  <a:lnTo>
                    <a:pt x="820" y="3750"/>
                  </a:lnTo>
                  <a:lnTo>
                    <a:pt x="726" y="3750"/>
                  </a:lnTo>
                  <a:cubicBezTo>
                    <a:pt x="726" y="3151"/>
                    <a:pt x="1198" y="2741"/>
                    <a:pt x="1734" y="2741"/>
                  </a:cubicBezTo>
                  <a:close/>
                  <a:moveTo>
                    <a:pt x="5199" y="8286"/>
                  </a:moveTo>
                  <a:cubicBezTo>
                    <a:pt x="5388" y="8286"/>
                    <a:pt x="5546" y="8444"/>
                    <a:pt x="5546" y="8633"/>
                  </a:cubicBezTo>
                  <a:lnTo>
                    <a:pt x="5546" y="8979"/>
                  </a:lnTo>
                  <a:lnTo>
                    <a:pt x="1387" y="8979"/>
                  </a:lnTo>
                  <a:lnTo>
                    <a:pt x="1387" y="8633"/>
                  </a:lnTo>
                  <a:cubicBezTo>
                    <a:pt x="1387" y="8444"/>
                    <a:pt x="1545" y="8286"/>
                    <a:pt x="1734" y="8286"/>
                  </a:cubicBezTo>
                  <a:close/>
                  <a:moveTo>
                    <a:pt x="3120" y="1"/>
                  </a:moveTo>
                  <a:cubicBezTo>
                    <a:pt x="2647" y="1"/>
                    <a:pt x="2269" y="316"/>
                    <a:pt x="2143" y="757"/>
                  </a:cubicBezTo>
                  <a:cubicBezTo>
                    <a:pt x="2017" y="725"/>
                    <a:pt x="1891" y="694"/>
                    <a:pt x="1734" y="694"/>
                  </a:cubicBezTo>
                  <a:cubicBezTo>
                    <a:pt x="1167" y="694"/>
                    <a:pt x="726" y="1166"/>
                    <a:pt x="726" y="1702"/>
                  </a:cubicBezTo>
                  <a:lnTo>
                    <a:pt x="726" y="2426"/>
                  </a:lnTo>
                  <a:cubicBezTo>
                    <a:pt x="285" y="2678"/>
                    <a:pt x="1" y="3214"/>
                    <a:pt x="1" y="3750"/>
                  </a:cubicBezTo>
                  <a:lnTo>
                    <a:pt x="1" y="5136"/>
                  </a:lnTo>
                  <a:cubicBezTo>
                    <a:pt x="1" y="6081"/>
                    <a:pt x="568" y="6932"/>
                    <a:pt x="1387" y="7341"/>
                  </a:cubicBezTo>
                  <a:lnTo>
                    <a:pt x="1387" y="7656"/>
                  </a:lnTo>
                  <a:cubicBezTo>
                    <a:pt x="1009" y="7814"/>
                    <a:pt x="694" y="8160"/>
                    <a:pt x="694" y="8633"/>
                  </a:cubicBezTo>
                  <a:lnTo>
                    <a:pt x="694" y="9357"/>
                  </a:lnTo>
                  <a:cubicBezTo>
                    <a:pt x="694" y="9546"/>
                    <a:pt x="852" y="9704"/>
                    <a:pt x="1041" y="9704"/>
                  </a:cubicBezTo>
                  <a:lnTo>
                    <a:pt x="5892" y="9704"/>
                  </a:lnTo>
                  <a:cubicBezTo>
                    <a:pt x="6081" y="9704"/>
                    <a:pt x="6239" y="9546"/>
                    <a:pt x="6239" y="9357"/>
                  </a:cubicBezTo>
                  <a:lnTo>
                    <a:pt x="6239" y="8633"/>
                  </a:lnTo>
                  <a:cubicBezTo>
                    <a:pt x="6239" y="8192"/>
                    <a:pt x="5955" y="7814"/>
                    <a:pt x="5514" y="7656"/>
                  </a:cubicBezTo>
                  <a:lnTo>
                    <a:pt x="5514" y="7341"/>
                  </a:lnTo>
                  <a:cubicBezTo>
                    <a:pt x="6365" y="6932"/>
                    <a:pt x="6901" y="6081"/>
                    <a:pt x="6901" y="5136"/>
                  </a:cubicBezTo>
                  <a:lnTo>
                    <a:pt x="6901" y="2363"/>
                  </a:lnTo>
                  <a:cubicBezTo>
                    <a:pt x="6901" y="1796"/>
                    <a:pt x="6428" y="1355"/>
                    <a:pt x="5892" y="1355"/>
                  </a:cubicBezTo>
                  <a:cubicBezTo>
                    <a:pt x="5766" y="1355"/>
                    <a:pt x="5609" y="1387"/>
                    <a:pt x="5483" y="1418"/>
                  </a:cubicBezTo>
                  <a:cubicBezTo>
                    <a:pt x="5357" y="1009"/>
                    <a:pt x="4979" y="694"/>
                    <a:pt x="4506" y="694"/>
                  </a:cubicBezTo>
                  <a:cubicBezTo>
                    <a:pt x="4380" y="694"/>
                    <a:pt x="4223" y="725"/>
                    <a:pt x="4097" y="757"/>
                  </a:cubicBezTo>
                  <a:cubicBezTo>
                    <a:pt x="4002" y="316"/>
                    <a:pt x="3593" y="1"/>
                    <a:pt x="3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810;p77">
              <a:extLst>
                <a:ext uri="{FF2B5EF4-FFF2-40B4-BE49-F238E27FC236}">
                  <a16:creationId xmlns:a16="http://schemas.microsoft.com/office/drawing/2014/main" id="{21AEC0DC-3420-E570-3C74-2E990B06F719}"/>
                </a:ext>
              </a:extLst>
            </p:cNvPr>
            <p:cNvSpPr/>
            <p:nvPr/>
          </p:nvSpPr>
          <p:spPr>
            <a:xfrm>
              <a:off x="5559300" y="1945825"/>
              <a:ext cx="18150" cy="44125"/>
            </a:xfrm>
            <a:custGeom>
              <a:avLst/>
              <a:gdLst/>
              <a:ahLst/>
              <a:cxnLst/>
              <a:rect l="l" t="t" r="r" b="b"/>
              <a:pathLst>
                <a:path w="726" h="1765" extrusionOk="0">
                  <a:moveTo>
                    <a:pt x="379" y="0"/>
                  </a:moveTo>
                  <a:cubicBezTo>
                    <a:pt x="158" y="0"/>
                    <a:pt x="1" y="158"/>
                    <a:pt x="1" y="347"/>
                  </a:cubicBezTo>
                  <a:lnTo>
                    <a:pt x="1" y="1418"/>
                  </a:lnTo>
                  <a:cubicBezTo>
                    <a:pt x="1" y="1607"/>
                    <a:pt x="158" y="1764"/>
                    <a:pt x="379" y="1764"/>
                  </a:cubicBezTo>
                  <a:cubicBezTo>
                    <a:pt x="568" y="1764"/>
                    <a:pt x="725" y="1607"/>
                    <a:pt x="725" y="1418"/>
                  </a:cubicBezTo>
                  <a:lnTo>
                    <a:pt x="725" y="347"/>
                  </a:lnTo>
                  <a:cubicBezTo>
                    <a:pt x="725" y="158"/>
                    <a:pt x="568"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811;p77">
              <a:extLst>
                <a:ext uri="{FF2B5EF4-FFF2-40B4-BE49-F238E27FC236}">
                  <a16:creationId xmlns:a16="http://schemas.microsoft.com/office/drawing/2014/main" id="{523FFD4D-0075-E9A4-DDFA-CCF152FED6CC}"/>
                </a:ext>
              </a:extLst>
            </p:cNvPr>
            <p:cNvSpPr/>
            <p:nvPr/>
          </p:nvSpPr>
          <p:spPr>
            <a:xfrm>
              <a:off x="5611275" y="1963925"/>
              <a:ext cx="35475" cy="34500"/>
            </a:xfrm>
            <a:custGeom>
              <a:avLst/>
              <a:gdLst/>
              <a:ahLst/>
              <a:cxnLst/>
              <a:rect l="l" t="t" r="r" b="b"/>
              <a:pathLst>
                <a:path w="1419" h="1380" extrusionOk="0">
                  <a:moveTo>
                    <a:pt x="1076" y="1"/>
                  </a:moveTo>
                  <a:cubicBezTo>
                    <a:pt x="985" y="1"/>
                    <a:pt x="899" y="32"/>
                    <a:pt x="851" y="95"/>
                  </a:cubicBezTo>
                  <a:lnTo>
                    <a:pt x="127" y="788"/>
                  </a:lnTo>
                  <a:cubicBezTo>
                    <a:pt x="1" y="914"/>
                    <a:pt x="1" y="1166"/>
                    <a:pt x="127" y="1261"/>
                  </a:cubicBezTo>
                  <a:cubicBezTo>
                    <a:pt x="190" y="1340"/>
                    <a:pt x="284" y="1379"/>
                    <a:pt x="375" y="1379"/>
                  </a:cubicBezTo>
                  <a:cubicBezTo>
                    <a:pt x="466" y="1379"/>
                    <a:pt x="552" y="1340"/>
                    <a:pt x="599" y="1261"/>
                  </a:cubicBezTo>
                  <a:lnTo>
                    <a:pt x="1324" y="568"/>
                  </a:lnTo>
                  <a:cubicBezTo>
                    <a:pt x="1419" y="442"/>
                    <a:pt x="1419" y="221"/>
                    <a:pt x="1324" y="95"/>
                  </a:cubicBezTo>
                  <a:cubicBezTo>
                    <a:pt x="1261" y="32"/>
                    <a:pt x="1167" y="1"/>
                    <a:pt x="10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812;p77">
              <a:extLst>
                <a:ext uri="{FF2B5EF4-FFF2-40B4-BE49-F238E27FC236}">
                  <a16:creationId xmlns:a16="http://schemas.microsoft.com/office/drawing/2014/main" id="{D04D5F72-EC47-68A6-6802-4B3817C1A4E5}"/>
                </a:ext>
              </a:extLst>
            </p:cNvPr>
            <p:cNvSpPr/>
            <p:nvPr/>
          </p:nvSpPr>
          <p:spPr>
            <a:xfrm>
              <a:off x="5664050" y="2067900"/>
              <a:ext cx="35475" cy="17350"/>
            </a:xfrm>
            <a:custGeom>
              <a:avLst/>
              <a:gdLst/>
              <a:ahLst/>
              <a:cxnLst/>
              <a:rect l="l" t="t" r="r" b="b"/>
              <a:pathLst>
                <a:path w="1419" h="694" extrusionOk="0">
                  <a:moveTo>
                    <a:pt x="347" y="0"/>
                  </a:moveTo>
                  <a:cubicBezTo>
                    <a:pt x="158" y="0"/>
                    <a:pt x="1" y="158"/>
                    <a:pt x="1" y="347"/>
                  </a:cubicBezTo>
                  <a:cubicBezTo>
                    <a:pt x="1" y="536"/>
                    <a:pt x="158" y="694"/>
                    <a:pt x="347" y="694"/>
                  </a:cubicBezTo>
                  <a:lnTo>
                    <a:pt x="1040" y="694"/>
                  </a:lnTo>
                  <a:cubicBezTo>
                    <a:pt x="1261" y="694"/>
                    <a:pt x="1418" y="536"/>
                    <a:pt x="1418" y="347"/>
                  </a:cubicBezTo>
                  <a:cubicBezTo>
                    <a:pt x="1418" y="158"/>
                    <a:pt x="1261" y="0"/>
                    <a:pt x="10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813;p77">
              <a:extLst>
                <a:ext uri="{FF2B5EF4-FFF2-40B4-BE49-F238E27FC236}">
                  <a16:creationId xmlns:a16="http://schemas.microsoft.com/office/drawing/2014/main" id="{7DD4BBCB-4301-8538-E98C-3A5A6A8F39D3}"/>
                </a:ext>
              </a:extLst>
            </p:cNvPr>
            <p:cNvSpPr/>
            <p:nvPr/>
          </p:nvSpPr>
          <p:spPr>
            <a:xfrm>
              <a:off x="5421475" y="2067900"/>
              <a:ext cx="35450" cy="17350"/>
            </a:xfrm>
            <a:custGeom>
              <a:avLst/>
              <a:gdLst/>
              <a:ahLst/>
              <a:cxnLst/>
              <a:rect l="l" t="t" r="r" b="b"/>
              <a:pathLst>
                <a:path w="1418" h="694" extrusionOk="0">
                  <a:moveTo>
                    <a:pt x="378" y="0"/>
                  </a:moveTo>
                  <a:cubicBezTo>
                    <a:pt x="158" y="0"/>
                    <a:pt x="0" y="158"/>
                    <a:pt x="0" y="347"/>
                  </a:cubicBezTo>
                  <a:cubicBezTo>
                    <a:pt x="0" y="536"/>
                    <a:pt x="158" y="694"/>
                    <a:pt x="378" y="694"/>
                  </a:cubicBezTo>
                  <a:lnTo>
                    <a:pt x="1071" y="694"/>
                  </a:lnTo>
                  <a:cubicBezTo>
                    <a:pt x="1260" y="694"/>
                    <a:pt x="1418" y="536"/>
                    <a:pt x="1418" y="347"/>
                  </a:cubicBezTo>
                  <a:cubicBezTo>
                    <a:pt x="1418" y="158"/>
                    <a:pt x="1260"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814;p77">
              <a:extLst>
                <a:ext uri="{FF2B5EF4-FFF2-40B4-BE49-F238E27FC236}">
                  <a16:creationId xmlns:a16="http://schemas.microsoft.com/office/drawing/2014/main" id="{8C6FC088-8281-DFE5-4589-C7655F91C06D}"/>
                </a:ext>
              </a:extLst>
            </p:cNvPr>
            <p:cNvSpPr/>
            <p:nvPr/>
          </p:nvSpPr>
          <p:spPr>
            <a:xfrm>
              <a:off x="5490000" y="1963925"/>
              <a:ext cx="35450" cy="33900"/>
            </a:xfrm>
            <a:custGeom>
              <a:avLst/>
              <a:gdLst/>
              <a:ahLst/>
              <a:cxnLst/>
              <a:rect l="l" t="t" r="r" b="b"/>
              <a:pathLst>
                <a:path w="1418" h="1356" extrusionOk="0">
                  <a:moveTo>
                    <a:pt x="343" y="1"/>
                  </a:moveTo>
                  <a:cubicBezTo>
                    <a:pt x="252" y="1"/>
                    <a:pt x="158" y="32"/>
                    <a:pt x="95" y="95"/>
                  </a:cubicBezTo>
                  <a:cubicBezTo>
                    <a:pt x="0" y="221"/>
                    <a:pt x="0" y="442"/>
                    <a:pt x="95" y="568"/>
                  </a:cubicBezTo>
                  <a:lnTo>
                    <a:pt x="819" y="1261"/>
                  </a:lnTo>
                  <a:cubicBezTo>
                    <a:pt x="866" y="1324"/>
                    <a:pt x="953" y="1356"/>
                    <a:pt x="1044" y="1356"/>
                  </a:cubicBezTo>
                  <a:cubicBezTo>
                    <a:pt x="1134" y="1356"/>
                    <a:pt x="1229" y="1324"/>
                    <a:pt x="1292" y="1261"/>
                  </a:cubicBezTo>
                  <a:cubicBezTo>
                    <a:pt x="1418" y="1166"/>
                    <a:pt x="1418" y="914"/>
                    <a:pt x="1292" y="788"/>
                  </a:cubicBezTo>
                  <a:lnTo>
                    <a:pt x="567" y="95"/>
                  </a:lnTo>
                  <a:cubicBezTo>
                    <a:pt x="520" y="32"/>
                    <a:pt x="433" y="1"/>
                    <a:pt x="3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815;p77">
              <a:extLst>
                <a:ext uri="{FF2B5EF4-FFF2-40B4-BE49-F238E27FC236}">
                  <a16:creationId xmlns:a16="http://schemas.microsoft.com/office/drawing/2014/main" id="{678E320D-3BF3-994F-27FA-8705DC02204D}"/>
                </a:ext>
              </a:extLst>
            </p:cNvPr>
            <p:cNvSpPr/>
            <p:nvPr/>
          </p:nvSpPr>
          <p:spPr>
            <a:xfrm>
              <a:off x="5437225" y="1997650"/>
              <a:ext cx="37825" cy="26325"/>
            </a:xfrm>
            <a:custGeom>
              <a:avLst/>
              <a:gdLst/>
              <a:ahLst/>
              <a:cxnLst/>
              <a:rect l="l" t="t" r="r" b="b"/>
              <a:pathLst>
                <a:path w="1513" h="1053" extrusionOk="0">
                  <a:moveTo>
                    <a:pt x="422" y="0"/>
                  </a:moveTo>
                  <a:cubicBezTo>
                    <a:pt x="285" y="0"/>
                    <a:pt x="140" y="81"/>
                    <a:pt x="95" y="196"/>
                  </a:cubicBezTo>
                  <a:cubicBezTo>
                    <a:pt x="0" y="353"/>
                    <a:pt x="95" y="574"/>
                    <a:pt x="252" y="668"/>
                  </a:cubicBezTo>
                  <a:lnTo>
                    <a:pt x="945" y="1015"/>
                  </a:lnTo>
                  <a:cubicBezTo>
                    <a:pt x="989" y="1041"/>
                    <a:pt x="1039" y="1052"/>
                    <a:pt x="1091" y="1052"/>
                  </a:cubicBezTo>
                  <a:cubicBezTo>
                    <a:pt x="1227" y="1052"/>
                    <a:pt x="1372" y="971"/>
                    <a:pt x="1418" y="857"/>
                  </a:cubicBezTo>
                  <a:cubicBezTo>
                    <a:pt x="1512" y="700"/>
                    <a:pt x="1418" y="479"/>
                    <a:pt x="1260" y="385"/>
                  </a:cubicBezTo>
                  <a:lnTo>
                    <a:pt x="567" y="38"/>
                  </a:lnTo>
                  <a:cubicBezTo>
                    <a:pt x="524" y="12"/>
                    <a:pt x="473"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816;p77">
              <a:extLst>
                <a:ext uri="{FF2B5EF4-FFF2-40B4-BE49-F238E27FC236}">
                  <a16:creationId xmlns:a16="http://schemas.microsoft.com/office/drawing/2014/main" id="{9E9F9F9A-5984-61DB-625E-C59521AA3D19}"/>
                </a:ext>
              </a:extLst>
            </p:cNvPr>
            <p:cNvSpPr/>
            <p:nvPr/>
          </p:nvSpPr>
          <p:spPr>
            <a:xfrm>
              <a:off x="5645150" y="1998300"/>
              <a:ext cx="37825" cy="26900"/>
            </a:xfrm>
            <a:custGeom>
              <a:avLst/>
              <a:gdLst/>
              <a:ahLst/>
              <a:cxnLst/>
              <a:rect l="l" t="t" r="r" b="b"/>
              <a:pathLst>
                <a:path w="1513" h="1076" extrusionOk="0">
                  <a:moveTo>
                    <a:pt x="1098" y="0"/>
                  </a:moveTo>
                  <a:cubicBezTo>
                    <a:pt x="1046" y="0"/>
                    <a:pt x="994" y="14"/>
                    <a:pt x="946" y="44"/>
                  </a:cubicBezTo>
                  <a:lnTo>
                    <a:pt x="253" y="422"/>
                  </a:lnTo>
                  <a:cubicBezTo>
                    <a:pt x="95" y="485"/>
                    <a:pt x="1" y="674"/>
                    <a:pt x="95" y="894"/>
                  </a:cubicBezTo>
                  <a:cubicBezTo>
                    <a:pt x="142" y="1011"/>
                    <a:pt x="258" y="1076"/>
                    <a:pt x="405" y="1076"/>
                  </a:cubicBezTo>
                  <a:cubicBezTo>
                    <a:pt x="456" y="1076"/>
                    <a:pt x="511" y="1068"/>
                    <a:pt x="568" y="1052"/>
                  </a:cubicBezTo>
                  <a:lnTo>
                    <a:pt x="1261" y="674"/>
                  </a:lnTo>
                  <a:cubicBezTo>
                    <a:pt x="1418" y="611"/>
                    <a:pt x="1513" y="422"/>
                    <a:pt x="1418" y="201"/>
                  </a:cubicBezTo>
                  <a:cubicBezTo>
                    <a:pt x="1331" y="71"/>
                    <a:pt x="1214" y="0"/>
                    <a:pt x="10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2" name="Picture 1" descr="A map of a city&#10;&#10;Description automatically generated">
            <a:extLst>
              <a:ext uri="{FF2B5EF4-FFF2-40B4-BE49-F238E27FC236}">
                <a16:creationId xmlns:a16="http://schemas.microsoft.com/office/drawing/2014/main" id="{908456DE-47AD-593F-2DE2-18B46986D01F}"/>
              </a:ext>
            </a:extLst>
          </p:cNvPr>
          <p:cNvPicPr>
            <a:picLocks noChangeAspect="1"/>
          </p:cNvPicPr>
          <p:nvPr/>
        </p:nvPicPr>
        <p:blipFill>
          <a:blip r:embed="rId3"/>
          <a:stretch>
            <a:fillRect/>
          </a:stretch>
        </p:blipFill>
        <p:spPr>
          <a:xfrm>
            <a:off x="4894220" y="1465888"/>
            <a:ext cx="3765598" cy="2590786"/>
          </a:xfrm>
          <a:prstGeom prst="rect">
            <a:avLst/>
          </a:prstGeom>
        </p:spPr>
      </p:pic>
      <p:sp>
        <p:nvSpPr>
          <p:cNvPr id="410" name="Google Shape;410;p45"/>
          <p:cNvSpPr txBox="1">
            <a:spLocks noGrp="1"/>
          </p:cNvSpPr>
          <p:nvPr>
            <p:ph type="title"/>
          </p:nvPr>
        </p:nvSpPr>
        <p:spPr>
          <a:xfrm>
            <a:off x="399393" y="244870"/>
            <a:ext cx="4695121" cy="647700"/>
          </a:xfrm>
          <a:prstGeom prst="rect">
            <a:avLst/>
          </a:prstGeom>
        </p:spPr>
        <p:txBody>
          <a:bodyPr spcFirstLastPara="1" wrap="square" lIns="91425" tIns="91425" rIns="91425" bIns="91425" anchor="t" anchorCtr="0">
            <a:noAutofit/>
          </a:bodyPr>
          <a:lstStyle/>
          <a:p>
            <a:r>
              <a:rPr lang="en" sz="4400"/>
              <a:t>Youth Councils</a:t>
            </a:r>
            <a:endParaRPr lang="en-US" sz="4400"/>
          </a:p>
        </p:txBody>
      </p:sp>
      <p:sp>
        <p:nvSpPr>
          <p:cNvPr id="418" name="Google Shape;418;p45"/>
          <p:cNvSpPr txBox="1">
            <a:spLocks noGrp="1"/>
          </p:cNvSpPr>
          <p:nvPr>
            <p:ph type="subTitle" idx="4294967295"/>
          </p:nvPr>
        </p:nvSpPr>
        <p:spPr>
          <a:xfrm>
            <a:off x="6067253" y="1301464"/>
            <a:ext cx="1978365" cy="647700"/>
          </a:xfrm>
          <a:prstGeom prst="rect">
            <a:avLst/>
          </a:prstGeom>
          <a:solidFill>
            <a:schemeClr val="bg1"/>
          </a:solidFill>
        </p:spPr>
        <p:txBody>
          <a:bodyPr spcFirstLastPara="1" wrap="square" lIns="91425" tIns="91425" rIns="91425" bIns="91425" anchor="t" anchorCtr="0">
            <a:noAutofit/>
          </a:bodyPr>
          <a:lstStyle/>
          <a:p>
            <a:pPr marL="0" indent="0" algn="ctr">
              <a:spcAft>
                <a:spcPts val="1600"/>
              </a:spcAft>
              <a:buNone/>
            </a:pPr>
            <a:r>
              <a:rPr lang="en" sz="1600" b="1">
                <a:solidFill>
                  <a:schemeClr val="accent1"/>
                </a:solidFill>
              </a:rPr>
              <a:t>Municipality of Thessaloniki</a:t>
            </a:r>
            <a:endParaRPr lang="en-US" sz="1600" b="1">
              <a:solidFill>
                <a:schemeClr val="accent1"/>
              </a:solidFill>
            </a:endParaRPr>
          </a:p>
        </p:txBody>
      </p:sp>
      <p:sp>
        <p:nvSpPr>
          <p:cNvPr id="420" name="Google Shape;420;p45"/>
          <p:cNvSpPr txBox="1">
            <a:spLocks noGrp="1"/>
          </p:cNvSpPr>
          <p:nvPr>
            <p:ph type="subTitle" idx="4294967295"/>
          </p:nvPr>
        </p:nvSpPr>
        <p:spPr>
          <a:xfrm>
            <a:off x="5646169" y="4112625"/>
            <a:ext cx="2261700" cy="647700"/>
          </a:xfrm>
          <a:prstGeom prst="rect">
            <a:avLst/>
          </a:prstGeom>
        </p:spPr>
        <p:txBody>
          <a:bodyPr spcFirstLastPara="1" wrap="square" lIns="91425" tIns="91425" rIns="91425" bIns="91425" anchor="t" anchorCtr="0">
            <a:noAutofit/>
          </a:bodyPr>
          <a:lstStyle/>
          <a:p>
            <a:pPr marL="0" indent="0" algn="ctr">
              <a:spcAft>
                <a:spcPts val="1600"/>
              </a:spcAft>
              <a:buNone/>
            </a:pPr>
            <a:r>
              <a:rPr lang="en-US" sz="1600" b="1">
                <a:solidFill>
                  <a:schemeClr val="accent1"/>
                </a:solidFill>
              </a:rPr>
              <a:t>Municipality of </a:t>
            </a:r>
            <a:r>
              <a:rPr lang="en-US" sz="1600" b="1" err="1">
                <a:solidFill>
                  <a:schemeClr val="accent1"/>
                </a:solidFill>
              </a:rPr>
              <a:t>Thermi</a:t>
            </a:r>
            <a:endParaRPr lang="en-US" sz="1600" b="1">
              <a:solidFill>
                <a:schemeClr val="accent1"/>
              </a:solidFill>
            </a:endParaRPr>
          </a:p>
        </p:txBody>
      </p:sp>
      <p:pic>
        <p:nvPicPr>
          <p:cNvPr id="20" name="Graphic 19" descr="Line arrow: Counter-clockwise curve outline">
            <a:extLst>
              <a:ext uri="{FF2B5EF4-FFF2-40B4-BE49-F238E27FC236}">
                <a16:creationId xmlns:a16="http://schemas.microsoft.com/office/drawing/2014/main" id="{CA83C527-FA1E-75E4-D1EB-C5FCB22F81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31279" y="3339505"/>
            <a:ext cx="906781" cy="906781"/>
          </a:xfrm>
          <a:prstGeom prst="rect">
            <a:avLst/>
          </a:prstGeom>
        </p:spPr>
      </p:pic>
      <p:pic>
        <p:nvPicPr>
          <p:cNvPr id="24" name="Graphic 23" descr="Arrow Down outline">
            <a:extLst>
              <a:ext uri="{FF2B5EF4-FFF2-40B4-BE49-F238E27FC236}">
                <a16:creationId xmlns:a16="http://schemas.microsoft.com/office/drawing/2014/main" id="{3679F314-A2B4-05A2-096A-DAB3C9FFF7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95812">
            <a:off x="5958980" y="1939736"/>
            <a:ext cx="944597" cy="944597"/>
          </a:xfrm>
          <a:prstGeom prst="rect">
            <a:avLst/>
          </a:prstGeom>
        </p:spPr>
      </p:pic>
      <p:pic>
        <p:nvPicPr>
          <p:cNvPr id="32" name="Graphic 31" descr="Arrow Down outline">
            <a:extLst>
              <a:ext uri="{FF2B5EF4-FFF2-40B4-BE49-F238E27FC236}">
                <a16:creationId xmlns:a16="http://schemas.microsoft.com/office/drawing/2014/main" id="{787354D2-CEAB-F918-6744-A9FC1F55DC8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74636"/>
          <a:stretch/>
        </p:blipFill>
        <p:spPr>
          <a:xfrm rot="895812">
            <a:off x="6082173" y="1829370"/>
            <a:ext cx="944597" cy="239589"/>
          </a:xfrm>
          <a:prstGeom prst="rect">
            <a:avLst/>
          </a:prstGeom>
        </p:spPr>
      </p:pic>
      <p:sp>
        <p:nvSpPr>
          <p:cNvPr id="33" name="TextBox 32">
            <a:extLst>
              <a:ext uri="{FF2B5EF4-FFF2-40B4-BE49-F238E27FC236}">
                <a16:creationId xmlns:a16="http://schemas.microsoft.com/office/drawing/2014/main" id="{2AAE9010-AAAE-B677-C373-ED57A988E2AC}"/>
              </a:ext>
            </a:extLst>
          </p:cNvPr>
          <p:cNvSpPr txBox="1"/>
          <p:nvPr/>
        </p:nvSpPr>
        <p:spPr>
          <a:xfrm>
            <a:off x="595993" y="1059198"/>
            <a:ext cx="4389982" cy="1638462"/>
          </a:xfrm>
          <a:prstGeom prst="rect">
            <a:avLst/>
          </a:prstGeom>
          <a:noFill/>
        </p:spPr>
        <p:txBody>
          <a:bodyPr wrap="square" lIns="91440" tIns="45720" rIns="91440" bIns="45720" rtlCol="0" anchor="t">
            <a:spAutoFit/>
          </a:bodyPr>
          <a:lstStyle/>
          <a:p>
            <a:r>
              <a:rPr lang="en-US" sz="1600" i="1">
                <a:latin typeface="Montserrat"/>
              </a:rPr>
              <a:t>“[youth councils] help</a:t>
            </a:r>
            <a:r>
              <a:rPr lang="en-US" sz="1600" b="0" i="1" u="none" strike="noStrike">
                <a:solidFill>
                  <a:srgbClr val="000000"/>
                </a:solidFill>
                <a:effectLst/>
                <a:latin typeface="Montserrat"/>
              </a:rPr>
              <a:t> you understand the way the whole world works… it </a:t>
            </a:r>
            <a:r>
              <a:rPr lang="en-US" sz="1600" b="1" i="1" u="none" strike="noStrike">
                <a:solidFill>
                  <a:schemeClr val="accent1">
                    <a:lumMod val="40000"/>
                    <a:lumOff val="60000"/>
                  </a:schemeClr>
                </a:solidFill>
                <a:effectLst/>
                <a:latin typeface="Montserrat"/>
              </a:rPr>
              <a:t>activates the youths </a:t>
            </a:r>
            <a:r>
              <a:rPr lang="en-US" sz="1600" b="0" i="1" u="none" strike="noStrike">
                <a:solidFill>
                  <a:srgbClr val="000000"/>
                </a:solidFill>
                <a:effectLst/>
                <a:latin typeface="Montserrat"/>
              </a:rPr>
              <a:t>of the city to do something better for the future of your life and the life of the other people”</a:t>
            </a:r>
            <a:endParaRPr lang="en-US" sz="1600" i="1">
              <a:latin typeface="Montserrat"/>
            </a:endParaRPr>
          </a:p>
          <a:p>
            <a:pPr algn="ctr">
              <a:lnSpc>
                <a:spcPct val="200000"/>
              </a:lnSpc>
            </a:pPr>
            <a:r>
              <a:rPr lang="en-US" sz="1200">
                <a:latin typeface="Montserrat"/>
              </a:rPr>
              <a:t>- Thessaloniki Youth Council Member</a:t>
            </a:r>
          </a:p>
        </p:txBody>
      </p:sp>
      <p:pic>
        <p:nvPicPr>
          <p:cNvPr id="4" name="Picture 3" descr="A group of people posing for a photo&#10;&#10;Description automatically generated">
            <a:extLst>
              <a:ext uri="{FF2B5EF4-FFF2-40B4-BE49-F238E27FC236}">
                <a16:creationId xmlns:a16="http://schemas.microsoft.com/office/drawing/2014/main" id="{282956BF-10C4-71A9-26FF-2DD1C4423F41}"/>
              </a:ext>
            </a:extLst>
          </p:cNvPr>
          <p:cNvPicPr>
            <a:picLocks noChangeAspect="1"/>
          </p:cNvPicPr>
          <p:nvPr/>
        </p:nvPicPr>
        <p:blipFill rotWithShape="1">
          <a:blip r:embed="rId10"/>
          <a:srcRect l="1033" t="16143" r="-73" b="6798"/>
          <a:stretch/>
        </p:blipFill>
        <p:spPr>
          <a:xfrm>
            <a:off x="1162041" y="2767270"/>
            <a:ext cx="2963650" cy="1888696"/>
          </a:xfrm>
          <a:prstGeom prst="rect">
            <a:avLst/>
          </a:prstGeom>
          <a:ln>
            <a:solidFill>
              <a:srgbClr val="E9B5B5"/>
            </a:solidFill>
          </a:ln>
        </p:spPr>
        <p:style>
          <a:lnRef idx="3">
            <a:schemeClr val="lt1"/>
          </a:lnRef>
          <a:fillRef idx="1">
            <a:schemeClr val="accent4"/>
          </a:fillRef>
          <a:effectRef idx="1">
            <a:schemeClr val="accent4"/>
          </a:effectRef>
          <a:fontRef idx="minor">
            <a:schemeClr val="lt1"/>
          </a:fontRef>
        </p:style>
      </p:pic>
      <p:sp>
        <p:nvSpPr>
          <p:cNvPr id="3" name="TextBox 2">
            <a:extLst>
              <a:ext uri="{FF2B5EF4-FFF2-40B4-BE49-F238E27FC236}">
                <a16:creationId xmlns:a16="http://schemas.microsoft.com/office/drawing/2014/main" id="{394B4292-27A1-6B14-ABBC-6AE987C7DD23}"/>
              </a:ext>
            </a:extLst>
          </p:cNvPr>
          <p:cNvSpPr txBox="1"/>
          <p:nvPr/>
        </p:nvSpPr>
        <p:spPr>
          <a:xfrm>
            <a:off x="923865" y="4725576"/>
            <a:ext cx="34400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Montserrat" panose="00000500000000000000" pitchFamily="2" charset="0"/>
              </a:rPr>
              <a:t>Career event with </a:t>
            </a:r>
            <a:r>
              <a:rPr lang="en-US" sz="1100" err="1">
                <a:latin typeface="Montserrat" panose="00000500000000000000" pitchFamily="2" charset="0"/>
              </a:rPr>
              <a:t>Thermi</a:t>
            </a:r>
            <a:r>
              <a:rPr lang="en-US" sz="1100">
                <a:latin typeface="Montserrat" panose="00000500000000000000" pitchFamily="2" charset="0"/>
              </a:rPr>
              <a:t> Youth Council</a:t>
            </a:r>
          </a:p>
        </p:txBody>
      </p:sp>
      <p:sp>
        <p:nvSpPr>
          <p:cNvPr id="6" name="TextBox 5">
            <a:extLst>
              <a:ext uri="{FF2B5EF4-FFF2-40B4-BE49-F238E27FC236}">
                <a16:creationId xmlns:a16="http://schemas.microsoft.com/office/drawing/2014/main" id="{366BEAFD-EE32-2632-4291-51877327209F}"/>
              </a:ext>
            </a:extLst>
          </p:cNvPr>
          <p:cNvSpPr txBox="1"/>
          <p:nvPr/>
        </p:nvSpPr>
        <p:spPr>
          <a:xfrm>
            <a:off x="8356323" y="3897181"/>
            <a:ext cx="42485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accent1"/>
                </a:solidFill>
                <a:latin typeface="Montserrat"/>
              </a:rPr>
              <a:t>[2]</a:t>
            </a:r>
          </a:p>
        </p:txBody>
      </p:sp>
      <p:sp>
        <p:nvSpPr>
          <p:cNvPr id="8" name="TextBox 7">
            <a:extLst>
              <a:ext uri="{FF2B5EF4-FFF2-40B4-BE49-F238E27FC236}">
                <a16:creationId xmlns:a16="http://schemas.microsoft.com/office/drawing/2014/main" id="{FD5129ED-9D27-0F3D-4318-AC3D7DD42831}"/>
              </a:ext>
            </a:extLst>
          </p:cNvPr>
          <p:cNvSpPr txBox="1"/>
          <p:nvPr/>
        </p:nvSpPr>
        <p:spPr>
          <a:xfrm>
            <a:off x="4103236" y="4510132"/>
            <a:ext cx="42485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accent1"/>
                </a:solidFill>
                <a:latin typeface="Montserrat"/>
              </a:rPr>
              <a:t>[1]</a:t>
            </a:r>
          </a:p>
        </p:txBody>
      </p:sp>
      <p:sp>
        <p:nvSpPr>
          <p:cNvPr id="10" name="Slide Number Placeholder 32">
            <a:extLst>
              <a:ext uri="{FF2B5EF4-FFF2-40B4-BE49-F238E27FC236}">
                <a16:creationId xmlns:a16="http://schemas.microsoft.com/office/drawing/2014/main" id="{B96E363D-38A8-5B39-AFB3-E795BD6AA31B}"/>
              </a:ext>
            </a:extLst>
          </p:cNvPr>
          <p:cNvSpPr txBox="1">
            <a:spLocks/>
          </p:cNvSpPr>
          <p:nvPr/>
        </p:nvSpPr>
        <p:spPr>
          <a:xfrm>
            <a:off x="8472458" y="4663217"/>
            <a:ext cx="548700" cy="3936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dirty="0" smtClean="0">
                <a:latin typeface="Montserrat"/>
              </a:rPr>
              <a:pPr/>
              <a:t>9</a:t>
            </a:fld>
            <a:endParaRPr lang="en" dirty="0">
              <a:solidFill>
                <a:schemeClr val="dk1"/>
              </a:solidFill>
              <a:latin typeface="Montserrat"/>
            </a:endParaRPr>
          </a:p>
        </p:txBody>
      </p:sp>
    </p:spTree>
  </p:cSld>
  <p:clrMapOvr>
    <a:masterClrMapping/>
  </p:clrMapOvr>
</p:sld>
</file>

<file path=ppt/theme/theme1.xml><?xml version="1.0" encoding="utf-8"?>
<a:theme xmlns:a="http://schemas.openxmlformats.org/drawingml/2006/main" name="Management Consulting Toolkit by Slidesgo">
  <a:themeElements>
    <a:clrScheme name="Simple Light">
      <a:dk1>
        <a:srgbClr val="000000"/>
      </a:dk1>
      <a:lt1>
        <a:srgbClr val="FFFFFF"/>
      </a:lt1>
      <a:dk2>
        <a:srgbClr val="C20E0E"/>
      </a:dk2>
      <a:lt2>
        <a:srgbClr val="EFEFEF"/>
      </a:lt2>
      <a:accent1>
        <a:srgbClr val="690B0B"/>
      </a:accent1>
      <a:accent2>
        <a:srgbClr val="000000"/>
      </a:accent2>
      <a:accent3>
        <a:srgbClr val="C20E0E"/>
      </a:accent3>
      <a:accent4>
        <a:srgbClr val="EFEFEF"/>
      </a:accent4>
      <a:accent5>
        <a:srgbClr val="690B0B"/>
      </a:accent5>
      <a:accent6>
        <a:srgbClr val="000000"/>
      </a:accent6>
      <a:hlink>
        <a:srgbClr val="690B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0ef2084-6849-4126-9791-ab34764d2fe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F4AB715CD7D348B9EB6F7EE0CE87AF" ma:contentTypeVersion="11" ma:contentTypeDescription="Create a new document." ma:contentTypeScope="" ma:versionID="ccd3dfb1118d4fc603a8c63dd677aa90">
  <xsd:schema xmlns:xsd="http://www.w3.org/2001/XMLSchema" xmlns:xs="http://www.w3.org/2001/XMLSchema" xmlns:p="http://schemas.microsoft.com/office/2006/metadata/properties" xmlns:ns3="30ef2084-6849-4126-9791-ab34764d2fef" xmlns:ns4="e03c5b87-ca02-4129-8389-a748bad21db9" targetNamespace="http://schemas.microsoft.com/office/2006/metadata/properties" ma:root="true" ma:fieldsID="57c180f21150a15531c7cec434ef680f" ns3:_="" ns4:_="">
    <xsd:import namespace="30ef2084-6849-4126-9791-ab34764d2fef"/>
    <xsd:import namespace="e03c5b87-ca02-4129-8389-a748bad21db9"/>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ef2084-6849-4126-9791-ab34764d2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03c5b87-ca02-4129-8389-a748bad21d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EA4D61-2978-495D-93DE-562620ADED6D}">
  <ds:schemaRefs>
    <ds:schemaRef ds:uri="30ef2084-6849-4126-9791-ab34764d2fef"/>
    <ds:schemaRef ds:uri="e03c5b87-ca02-4129-8389-a748bad21d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3BFFA72-8FE0-4440-8CCA-21CCB75E84B8}">
  <ds:schemaRefs>
    <ds:schemaRef ds:uri="30ef2084-6849-4126-9791-ab34764d2fef"/>
    <ds:schemaRef ds:uri="e03c5b87-ca02-4129-8389-a748bad21d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14363A4-654C-4489-BFB0-9C53516DFE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1054</Words>
  <Application>Microsoft Office PowerPoint</Application>
  <PresentationFormat>On-screen Show (16:9)</PresentationFormat>
  <Paragraphs>175</Paragraphs>
  <Slides>21</Slides>
  <Notes>18</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Comic Sans MS</vt:lpstr>
      <vt:lpstr>Courier New</vt:lpstr>
      <vt:lpstr>Fira Sans Extra Condensed Medium</vt:lpstr>
      <vt:lpstr>Montserrat</vt:lpstr>
      <vt:lpstr>Segoe UI</vt:lpstr>
      <vt:lpstr>Calibri</vt:lpstr>
      <vt:lpstr>Arial</vt:lpstr>
      <vt:lpstr>Management Consulting Toolkit by Slidesgo</vt:lpstr>
      <vt:lpstr>PowerPoint Presentation</vt:lpstr>
      <vt:lpstr>PowerPoint Presentation</vt:lpstr>
      <vt:lpstr>What did we do?</vt:lpstr>
      <vt:lpstr>What issues are  youth facing?</vt:lpstr>
      <vt:lpstr>PowerPoint Presentation</vt:lpstr>
      <vt:lpstr>LACK OF OPPORTUNITIES</vt:lpstr>
      <vt:lpstr>SHORTCOMINGS in EDUCATION</vt:lpstr>
      <vt:lpstr>Fight</vt:lpstr>
      <vt:lpstr>Youth Councils</vt:lpstr>
      <vt:lpstr>Protests </vt:lpstr>
      <vt:lpstr>Mobilization &amp; Impact</vt:lpstr>
      <vt:lpstr>Graffiti</vt:lpstr>
      <vt:lpstr>Graffiti</vt:lpstr>
      <vt:lpstr>Flight</vt:lpstr>
      <vt:lpstr>“there is this idea that if you fight for something it’s not going to have a result” - 19-year-old university student</vt:lpstr>
      <vt:lpstr>Final Takeaways / Impacts</vt:lpstr>
      <vt:lpstr>Thanks!</vt:lpstr>
      <vt:lpstr>References</vt:lpstr>
      <vt:lpstr>PowerPoint Presentation</vt:lpstr>
      <vt:lpstr>Meet the team!</vt:lpstr>
      <vt:lpstr>Project Scope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Consulting Toolkit</dc:title>
  <dc:creator>Elizabeth Bowman</dc:creator>
  <cp:lastModifiedBy>Bowman, Elizabeth</cp:lastModifiedBy>
  <cp:revision>3</cp:revision>
  <dcterms:modified xsi:type="dcterms:W3CDTF">2024-04-23T12:38:56Z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0x0101003BF4AB715CD7D348B9EB6F7EE0CE87AF</vt:lpwstr>
  </property>
</Properties>
</file>