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9144000" cy="6858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33" autoAdjust="0"/>
  </p:normalViewPr>
  <p:slideViewPr>
    <p:cSldViewPr>
      <p:cViewPr>
        <p:scale>
          <a:sx n="30" d="100"/>
          <a:sy n="30" d="100"/>
        </p:scale>
        <p:origin x="-876" y="36"/>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C4FDAA-F99B-4F5B-B8D3-040CCABFA734}"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496BC-17CD-4D96-B93C-F4A6C6421CA9}" type="slidenum">
              <a:rPr lang="en-US"/>
              <a:pPr>
                <a:defRPr/>
              </a:pPr>
              <a:t>‹#›</a:t>
            </a:fld>
            <a:endParaRPr lang="en-US"/>
          </a:p>
        </p:txBody>
      </p:sp>
    </p:spTree>
    <p:extLst>
      <p:ext uri="{BB962C8B-B14F-4D97-AF65-F5344CB8AC3E}">
        <p14:creationId xmlns:p14="http://schemas.microsoft.com/office/powerpoint/2010/main" val="349962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72CEE1-2FEB-46AE-8398-B35147FACDFE}"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E74817-3643-4F0D-8346-2D7B57A6C9B6}" type="slidenum">
              <a:rPr lang="en-US"/>
              <a:pPr>
                <a:defRPr/>
              </a:pPr>
              <a:t>‹#›</a:t>
            </a:fld>
            <a:endParaRPr lang="en-US"/>
          </a:p>
        </p:txBody>
      </p:sp>
    </p:spTree>
    <p:extLst>
      <p:ext uri="{BB962C8B-B14F-4D97-AF65-F5344CB8AC3E}">
        <p14:creationId xmlns:p14="http://schemas.microsoft.com/office/powerpoint/2010/main" val="23813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81448" y="2814321"/>
            <a:ext cx="17773650"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49067" y="2814321"/>
            <a:ext cx="52783740"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28EA80-3BB7-48D9-ACF3-29A388A498BB}"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029F7-D03D-4815-B0D0-1303F4DB7C8F}" type="slidenum">
              <a:rPr lang="en-US"/>
              <a:pPr>
                <a:defRPr/>
              </a:pPr>
              <a:t>‹#›</a:t>
            </a:fld>
            <a:endParaRPr lang="en-US"/>
          </a:p>
        </p:txBody>
      </p:sp>
    </p:spTree>
    <p:extLst>
      <p:ext uri="{BB962C8B-B14F-4D97-AF65-F5344CB8AC3E}">
        <p14:creationId xmlns:p14="http://schemas.microsoft.com/office/powerpoint/2010/main" val="94101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7D08DD-A278-4BB8-8AE4-30C576CD94A7}"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68C9F-2900-4BD2-9FCD-B9CAF5D0D6B9}" type="slidenum">
              <a:rPr lang="en-US"/>
              <a:pPr>
                <a:defRPr/>
              </a:pPr>
              <a:t>‹#›</a:t>
            </a:fld>
            <a:endParaRPr lang="en-US"/>
          </a:p>
        </p:txBody>
      </p:sp>
    </p:spTree>
    <p:extLst>
      <p:ext uri="{BB962C8B-B14F-4D97-AF65-F5344CB8AC3E}">
        <p14:creationId xmlns:p14="http://schemas.microsoft.com/office/powerpoint/2010/main" val="299423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2"/>
            <a:ext cx="27980640" cy="435864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8"/>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5A0D15-0281-4F45-A295-2A0FCBC5C2F4}"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07CA1-0305-4A61-96CC-068B7D0049F6}" type="slidenum">
              <a:rPr lang="en-US"/>
              <a:pPr>
                <a:defRPr/>
              </a:pPr>
              <a:t>‹#›</a:t>
            </a:fld>
            <a:endParaRPr lang="en-US"/>
          </a:p>
        </p:txBody>
      </p:sp>
    </p:spTree>
    <p:extLst>
      <p:ext uri="{BB962C8B-B14F-4D97-AF65-F5344CB8AC3E}">
        <p14:creationId xmlns:p14="http://schemas.microsoft.com/office/powerpoint/2010/main" val="54390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49069" y="16388081"/>
            <a:ext cx="35278694" cy="46344842"/>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76401" y="16388081"/>
            <a:ext cx="35278697" cy="46344842"/>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35668-F225-42A8-8316-48EA7A1A2A7A}"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1822C-1BC8-46ED-BF2A-FA61C1A00A95}" type="slidenum">
              <a:rPr lang="en-US"/>
              <a:pPr>
                <a:defRPr/>
              </a:pPr>
              <a:t>‹#›</a:t>
            </a:fld>
            <a:endParaRPr lang="en-US"/>
          </a:p>
        </p:txBody>
      </p:sp>
    </p:spTree>
    <p:extLst>
      <p:ext uri="{BB962C8B-B14F-4D97-AF65-F5344CB8AC3E}">
        <p14:creationId xmlns:p14="http://schemas.microsoft.com/office/powerpoint/2010/main" val="90222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2"/>
            <a:ext cx="14544677" cy="2047238"/>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645921" y="6959600"/>
            <a:ext cx="14544677" cy="12644122"/>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91C3B3-7C75-4806-95DA-C38D17AF40C3}" type="datetimeFigureOut">
              <a:rPr lang="en-US"/>
              <a:pPr>
                <a:defRPr/>
              </a:pPr>
              <a:t>4/15/2011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A583CE-480A-4156-9B5C-E988EA076815}" type="slidenum">
              <a:rPr lang="en-US"/>
              <a:pPr>
                <a:defRPr/>
              </a:pPr>
              <a:t>‹#›</a:t>
            </a:fld>
            <a:endParaRPr lang="en-US"/>
          </a:p>
        </p:txBody>
      </p:sp>
    </p:spTree>
    <p:extLst>
      <p:ext uri="{BB962C8B-B14F-4D97-AF65-F5344CB8AC3E}">
        <p14:creationId xmlns:p14="http://schemas.microsoft.com/office/powerpoint/2010/main" val="9824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19F031-8ADD-4132-B1CA-5D31EB378FBD}" type="datetimeFigureOut">
              <a:rPr lang="en-US"/>
              <a:pPr>
                <a:defRPr/>
              </a:pPr>
              <a:t>4/15/2011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28536F-9F1E-4A2F-BF8C-44ED21A2C825}" type="slidenum">
              <a:rPr lang="en-US"/>
              <a:pPr>
                <a:defRPr/>
              </a:pPr>
              <a:t>‹#›</a:t>
            </a:fld>
            <a:endParaRPr lang="en-US"/>
          </a:p>
        </p:txBody>
      </p:sp>
    </p:spTree>
    <p:extLst>
      <p:ext uri="{BB962C8B-B14F-4D97-AF65-F5344CB8AC3E}">
        <p14:creationId xmlns:p14="http://schemas.microsoft.com/office/powerpoint/2010/main" val="66517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49C6AD-5321-4964-AC83-8BD838EE079C}" type="datetimeFigureOut">
              <a:rPr lang="en-US"/>
              <a:pPr>
                <a:defRPr/>
              </a:pPr>
              <a:t>4/15/2011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B0C09E-B6C7-43E6-A717-CD396C103D9D}" type="slidenum">
              <a:rPr lang="en-US"/>
              <a:pPr>
                <a:defRPr/>
              </a:pPr>
              <a:t>‹#›</a:t>
            </a:fld>
            <a:endParaRPr lang="en-US"/>
          </a:p>
        </p:txBody>
      </p:sp>
    </p:spTree>
    <p:extLst>
      <p:ext uri="{BB962C8B-B14F-4D97-AF65-F5344CB8AC3E}">
        <p14:creationId xmlns:p14="http://schemas.microsoft.com/office/powerpoint/2010/main" val="159512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EB77B0-1128-4E38-A0BA-85F86E5C1912}"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87D57C-EEDF-48E5-9C5E-0330908C1D94}" type="slidenum">
              <a:rPr lang="en-US"/>
              <a:pPr>
                <a:defRPr/>
              </a:pPr>
              <a:t>‹#›</a:t>
            </a:fld>
            <a:endParaRPr lang="en-US"/>
          </a:p>
        </p:txBody>
      </p:sp>
    </p:spTree>
    <p:extLst>
      <p:ext uri="{BB962C8B-B14F-4D97-AF65-F5344CB8AC3E}">
        <p14:creationId xmlns:p14="http://schemas.microsoft.com/office/powerpoint/2010/main" val="348443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rtlCol="0">
            <a:normAutofit/>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pPr lvl="0"/>
            <a:endParaRPr lang="en-US" noProof="0"/>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791713-F414-4029-9FD6-A0AE2A0208C0}"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2FE398-977F-47EC-9AF1-69B193418DEA}" type="slidenum">
              <a:rPr lang="en-US"/>
              <a:pPr>
                <a:defRPr/>
              </a:pPr>
              <a:t>‹#›</a:t>
            </a:fld>
            <a:endParaRPr lang="en-US"/>
          </a:p>
        </p:txBody>
      </p:sp>
    </p:spTree>
    <p:extLst>
      <p:ext uri="{BB962C8B-B14F-4D97-AF65-F5344CB8AC3E}">
        <p14:creationId xmlns:p14="http://schemas.microsoft.com/office/powerpoint/2010/main" val="281938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879475"/>
            <a:ext cx="29625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646238" y="5121275"/>
            <a:ext cx="29625925" cy="144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250802" tIns="125401" rIns="250802" bIns="125401" rtlCol="0" anchor="ctr"/>
          <a:lstStyle>
            <a:lvl1pPr algn="l" defTabSz="2508016" fontAlgn="auto">
              <a:spcBef>
                <a:spcPts val="0"/>
              </a:spcBef>
              <a:spcAft>
                <a:spcPts val="0"/>
              </a:spcAft>
              <a:defRPr sz="3300">
                <a:solidFill>
                  <a:schemeClr val="tx1">
                    <a:tint val="75000"/>
                  </a:schemeClr>
                </a:solidFill>
                <a:latin typeface="+mn-lt"/>
                <a:cs typeface="+mn-cs"/>
              </a:defRPr>
            </a:lvl1pPr>
          </a:lstStyle>
          <a:p>
            <a:pPr>
              <a:defRPr/>
            </a:pPr>
            <a:fld id="{81A5DC2B-B21E-40D2-BE73-AAE8019786A2}" type="datetimeFigureOut">
              <a:rPr lang="en-US"/>
              <a:pPr>
                <a:defRPr/>
              </a:pPr>
              <a:t>4/15/2011</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250802" tIns="125401" rIns="250802" bIns="125401" rtlCol="0" anchor="ctr"/>
          <a:lstStyle>
            <a:lvl1pPr algn="ctr" defTabSz="2508016" fontAlgn="auto">
              <a:spcBef>
                <a:spcPts val="0"/>
              </a:spcBef>
              <a:spcAft>
                <a:spcPts val="0"/>
              </a:spcAft>
              <a:defRPr sz="3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250802" tIns="125401" rIns="250802" bIns="125401" rtlCol="0" anchor="ctr"/>
          <a:lstStyle>
            <a:lvl1pPr algn="r" defTabSz="2508016" fontAlgn="auto">
              <a:spcBef>
                <a:spcPts val="0"/>
              </a:spcBef>
              <a:spcAft>
                <a:spcPts val="0"/>
              </a:spcAft>
              <a:defRPr sz="3300">
                <a:solidFill>
                  <a:schemeClr val="tx1">
                    <a:tint val="75000"/>
                  </a:schemeClr>
                </a:solidFill>
                <a:latin typeface="+mn-lt"/>
                <a:cs typeface="+mn-cs"/>
              </a:defRPr>
            </a:lvl1pPr>
          </a:lstStyle>
          <a:p>
            <a:pPr>
              <a:defRPr/>
            </a:pPr>
            <a:fld id="{F3179ABF-3C5F-43C5-864C-9FE1EF16784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eaLnBrk="0" fontAlgn="base" hangingPunct="0">
        <a:spcBef>
          <a:spcPct val="0"/>
        </a:spcBef>
        <a:spcAft>
          <a:spcPct val="0"/>
        </a:spcAft>
        <a:defRPr sz="12100" kern="1200">
          <a:solidFill>
            <a:schemeClr val="tx1"/>
          </a:solidFill>
          <a:latin typeface="+mj-lt"/>
          <a:ea typeface="+mj-ea"/>
          <a:cs typeface="+mj-cs"/>
        </a:defRPr>
      </a:lvl1pPr>
      <a:lvl2pPr algn="ctr" defTabSz="2506663" rtl="0" eaLnBrk="0" fontAlgn="base" hangingPunct="0">
        <a:spcBef>
          <a:spcPct val="0"/>
        </a:spcBef>
        <a:spcAft>
          <a:spcPct val="0"/>
        </a:spcAft>
        <a:defRPr sz="12100">
          <a:solidFill>
            <a:schemeClr val="tx1"/>
          </a:solidFill>
          <a:latin typeface="Calibri" pitchFamily="34" charset="0"/>
        </a:defRPr>
      </a:lvl2pPr>
      <a:lvl3pPr algn="ctr" defTabSz="2506663" rtl="0" eaLnBrk="0" fontAlgn="base" hangingPunct="0">
        <a:spcBef>
          <a:spcPct val="0"/>
        </a:spcBef>
        <a:spcAft>
          <a:spcPct val="0"/>
        </a:spcAft>
        <a:defRPr sz="12100">
          <a:solidFill>
            <a:schemeClr val="tx1"/>
          </a:solidFill>
          <a:latin typeface="Calibri" pitchFamily="34" charset="0"/>
        </a:defRPr>
      </a:lvl3pPr>
      <a:lvl4pPr algn="ctr" defTabSz="2506663" rtl="0" eaLnBrk="0" fontAlgn="base" hangingPunct="0">
        <a:spcBef>
          <a:spcPct val="0"/>
        </a:spcBef>
        <a:spcAft>
          <a:spcPct val="0"/>
        </a:spcAft>
        <a:defRPr sz="12100">
          <a:solidFill>
            <a:schemeClr val="tx1"/>
          </a:solidFill>
          <a:latin typeface="Calibri" pitchFamily="34" charset="0"/>
        </a:defRPr>
      </a:lvl4pPr>
      <a:lvl5pPr algn="ctr" defTabSz="2506663" rtl="0" eaLnBrk="0" fontAlgn="base" hangingPunct="0">
        <a:spcBef>
          <a:spcPct val="0"/>
        </a:spcBef>
        <a:spcAft>
          <a:spcPct val="0"/>
        </a:spcAft>
        <a:defRPr sz="12100">
          <a:solidFill>
            <a:schemeClr val="tx1"/>
          </a:solidFill>
          <a:latin typeface="Calibri" pitchFamily="34" charset="0"/>
        </a:defRPr>
      </a:lvl5pPr>
      <a:lvl6pPr marL="457200" algn="ctr" defTabSz="2506663" rtl="0" fontAlgn="base">
        <a:spcBef>
          <a:spcPct val="0"/>
        </a:spcBef>
        <a:spcAft>
          <a:spcPct val="0"/>
        </a:spcAft>
        <a:defRPr sz="12100">
          <a:solidFill>
            <a:schemeClr val="tx1"/>
          </a:solidFill>
          <a:latin typeface="Calibri" pitchFamily="34" charset="0"/>
        </a:defRPr>
      </a:lvl6pPr>
      <a:lvl7pPr marL="914400" algn="ctr" defTabSz="2506663" rtl="0" fontAlgn="base">
        <a:spcBef>
          <a:spcPct val="0"/>
        </a:spcBef>
        <a:spcAft>
          <a:spcPct val="0"/>
        </a:spcAft>
        <a:defRPr sz="12100">
          <a:solidFill>
            <a:schemeClr val="tx1"/>
          </a:solidFill>
          <a:latin typeface="Calibri" pitchFamily="34" charset="0"/>
        </a:defRPr>
      </a:lvl7pPr>
      <a:lvl8pPr marL="1371600" algn="ctr" defTabSz="2506663" rtl="0" fontAlgn="base">
        <a:spcBef>
          <a:spcPct val="0"/>
        </a:spcBef>
        <a:spcAft>
          <a:spcPct val="0"/>
        </a:spcAft>
        <a:defRPr sz="12100">
          <a:solidFill>
            <a:schemeClr val="tx1"/>
          </a:solidFill>
          <a:latin typeface="Calibri" pitchFamily="34" charset="0"/>
        </a:defRPr>
      </a:lvl8pPr>
      <a:lvl9pPr marL="1828800" algn="ctr" defTabSz="2506663" rtl="0" fontAlgn="base">
        <a:spcBef>
          <a:spcPct val="0"/>
        </a:spcBef>
        <a:spcAft>
          <a:spcPct val="0"/>
        </a:spcAft>
        <a:defRPr sz="12100">
          <a:solidFill>
            <a:schemeClr val="tx1"/>
          </a:solidFill>
          <a:latin typeface="Calibri" pitchFamily="34" charset="0"/>
        </a:defRPr>
      </a:lvl9pPr>
    </p:titleStyle>
    <p:bodyStyle>
      <a:lvl1pPr marL="939800" indent="-939800" algn="l" defTabSz="2506663" rtl="0" eaLnBrk="0" fontAlgn="base" hangingPunct="0">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0" fontAlgn="base" hangingPunct="0">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0" fontAlgn="base" hangingPunct="0">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0" fontAlgn="base" hangingPunct="0">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0" fontAlgn="base" hangingPunct="0">
        <a:spcBef>
          <a:spcPct val="20000"/>
        </a:spcBef>
        <a:spcAft>
          <a:spcPct val="0"/>
        </a:spcAft>
        <a:buFont typeface="Arial"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20000"/>
                <a:lumOff val="8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050" name="Group 34"/>
          <p:cNvGrpSpPr>
            <a:grpSpLocks/>
          </p:cNvGrpSpPr>
          <p:nvPr/>
        </p:nvGrpSpPr>
        <p:grpSpPr bwMode="auto">
          <a:xfrm>
            <a:off x="23622000" y="4648200"/>
            <a:ext cx="8991600" cy="16611600"/>
            <a:chOff x="21945599" y="4648200"/>
            <a:chExt cx="10134601" cy="16611600"/>
          </a:xfrm>
        </p:grpSpPr>
        <p:sp>
          <p:nvSpPr>
            <p:cNvPr id="47" name="Rounded Rectangle 46"/>
            <p:cNvSpPr/>
            <p:nvPr/>
          </p:nvSpPr>
          <p:spPr>
            <a:xfrm>
              <a:off x="21945599" y="17830800"/>
              <a:ext cx="10134601" cy="3429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en-US" sz="3200" b="1" dirty="0" smtClean="0">
                  <a:solidFill>
                    <a:schemeClr val="bg1"/>
                  </a:solidFill>
                </a:rPr>
                <a:t>Sponsors</a:t>
              </a:r>
              <a:endParaRPr lang="en-US" sz="3200" b="1" dirty="0">
                <a:solidFill>
                  <a:schemeClr val="bg1"/>
                </a:solidFill>
              </a:endParaRPr>
            </a:p>
          </p:txBody>
        </p:sp>
        <p:sp>
          <p:nvSpPr>
            <p:cNvPr id="17" name="Rounded Rectangle 16"/>
            <p:cNvSpPr/>
            <p:nvPr/>
          </p:nvSpPr>
          <p:spPr>
            <a:xfrm>
              <a:off x="21945599" y="4648200"/>
              <a:ext cx="10134601" cy="1264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Mechanical Improvements</a:t>
              </a:r>
            </a:p>
            <a:p>
              <a:pPr>
                <a:defRPr/>
              </a:pPr>
              <a:endParaRPr lang="en-US" sz="2200" dirty="0" smtClean="0">
                <a:solidFill>
                  <a:schemeClr val="bg1"/>
                </a:solidFill>
              </a:endParaRPr>
            </a:p>
            <a:p>
              <a:pPr>
                <a:defRPr/>
              </a:pPr>
              <a:endParaRPr lang="en-US" sz="2200" dirty="0">
                <a:solidFill>
                  <a:schemeClr val="bg1"/>
                </a:solidFill>
              </a:endParaRPr>
            </a:p>
            <a:p>
              <a:pPr>
                <a:defRPr/>
              </a:pPr>
              <a:endParaRPr lang="en-US" sz="2200" dirty="0" smtClean="0">
                <a:solidFill>
                  <a:schemeClr val="bg1"/>
                </a:solidFill>
              </a:endParaRPr>
            </a:p>
            <a:p>
              <a:pPr>
                <a:defRPr/>
              </a:pPr>
              <a:endParaRPr lang="en-US" sz="2200" dirty="0" smtClean="0">
                <a:solidFill>
                  <a:schemeClr val="bg1"/>
                </a:solidFill>
              </a:endParaRPr>
            </a:p>
            <a:p>
              <a:pPr>
                <a:defRPr/>
              </a:pPr>
              <a:endParaRPr lang="en-US" sz="2200" dirty="0" smtClean="0">
                <a:solidFill>
                  <a:schemeClr val="bg1"/>
                </a:solidFill>
              </a:endParaRPr>
            </a:p>
            <a:p>
              <a:pPr>
                <a:defRPr/>
              </a:pPr>
              <a:endParaRPr lang="en-US" sz="2200" dirty="0" smtClean="0">
                <a:solidFill>
                  <a:schemeClr val="bg1"/>
                </a:solidFill>
              </a:endParaRPr>
            </a:p>
            <a:p>
              <a:pPr>
                <a:defRPr/>
              </a:pPr>
              <a:endParaRPr lang="en-US" sz="2200" dirty="0">
                <a:solidFill>
                  <a:schemeClr val="bg1"/>
                </a:solidFill>
              </a:endParaRPr>
            </a:p>
            <a:p>
              <a:pPr>
                <a:defRPr/>
              </a:pPr>
              <a:endParaRPr lang="en-US" sz="2200" dirty="0">
                <a:solidFill>
                  <a:schemeClr val="bg1"/>
                </a:solidFill>
              </a:endParaRPr>
            </a:p>
            <a:p>
              <a:pPr algn="ctr">
                <a:defRPr/>
              </a:pPr>
              <a:endParaRPr lang="en-US" sz="3200" b="1" dirty="0">
                <a:solidFill>
                  <a:schemeClr val="bg1"/>
                </a:solidFill>
              </a:endParaRPr>
            </a:p>
            <a:p>
              <a:pPr algn="ctr">
                <a:defRPr/>
              </a:pPr>
              <a:endParaRPr lang="en-US" sz="3200" b="1" dirty="0" smtClean="0">
                <a:solidFill>
                  <a:schemeClr val="bg1"/>
                </a:solidFill>
              </a:endParaRPr>
            </a:p>
            <a:p>
              <a:pPr algn="ctr">
                <a:defRPr/>
              </a:pPr>
              <a:endParaRPr lang="en-US" sz="1200" b="1" dirty="0" smtClean="0">
                <a:solidFill>
                  <a:schemeClr val="bg1"/>
                </a:solidFill>
              </a:endParaRPr>
            </a:p>
            <a:p>
              <a:pPr algn="ctr">
                <a:defRPr/>
              </a:pPr>
              <a:r>
                <a:rPr lang="en-US" sz="3200" b="1" dirty="0" smtClean="0">
                  <a:solidFill>
                    <a:schemeClr val="bg1"/>
                  </a:solidFill>
                </a:rPr>
                <a:t>Software</a:t>
              </a:r>
              <a:endParaRPr lang="en-US" sz="3200" b="1" dirty="0">
                <a:solidFill>
                  <a:schemeClr val="bg1"/>
                </a:solidFill>
              </a:endParaRPr>
            </a:p>
            <a:p>
              <a:pPr>
                <a:defRPr/>
              </a:pPr>
              <a:r>
                <a:rPr lang="en-US" sz="2200" dirty="0">
                  <a:solidFill>
                    <a:schemeClr val="bg1"/>
                  </a:solidFill>
                </a:rPr>
                <a:t>The software is written in C++ and Python using the Robot Operating System (ROS) framework. The ROS tool, </a:t>
              </a:r>
              <a:r>
                <a:rPr lang="en-US" sz="2200" dirty="0" err="1">
                  <a:solidFill>
                    <a:schemeClr val="bg1"/>
                  </a:solidFill>
                </a:rPr>
                <a:t>rviz</a:t>
              </a:r>
              <a:r>
                <a:rPr lang="en-US" sz="2200" dirty="0">
                  <a:solidFill>
                    <a:schemeClr val="bg1"/>
                  </a:solidFill>
                </a:rPr>
                <a:t>, is utilized to visualize the path planning algorithms</a:t>
              </a:r>
              <a:r>
                <a:rPr lang="en-US" sz="2200" dirty="0" smtClean="0">
                  <a:solidFill>
                    <a:schemeClr val="bg1"/>
                  </a:solidFill>
                </a:rPr>
                <a:t>. The </a:t>
              </a:r>
              <a:r>
                <a:rPr lang="en-US" sz="2200" dirty="0" err="1" smtClean="0">
                  <a:solidFill>
                    <a:schemeClr val="bg1"/>
                  </a:solidFill>
                </a:rPr>
                <a:t>cRIO</a:t>
              </a:r>
              <a:r>
                <a:rPr lang="en-US" sz="2200" dirty="0" smtClean="0">
                  <a:solidFill>
                    <a:schemeClr val="bg1"/>
                  </a:solidFill>
                </a:rPr>
                <a:t> is programmed using the National Instruments </a:t>
              </a:r>
              <a:r>
                <a:rPr lang="en-US" sz="2200" dirty="0" err="1" smtClean="0">
                  <a:solidFill>
                    <a:schemeClr val="bg1"/>
                  </a:solidFill>
                </a:rPr>
                <a:t>LabVIEW</a:t>
              </a:r>
              <a:r>
                <a:rPr lang="en-US" sz="2200" dirty="0" smtClean="0">
                  <a:solidFill>
                    <a:schemeClr val="bg1"/>
                  </a:solidFill>
                </a:rPr>
                <a:t> environment.</a:t>
              </a:r>
            </a:p>
            <a:p>
              <a:pPr>
                <a:defRPr/>
              </a:pPr>
              <a:endParaRPr lang="en-US" sz="2200" dirty="0" smtClean="0">
                <a:solidFill>
                  <a:schemeClr val="bg1"/>
                </a:solidFill>
              </a:endParaRPr>
            </a:p>
            <a:p>
              <a:pPr>
                <a:defRPr/>
              </a:pPr>
              <a:endParaRPr lang="en-US" sz="2200" dirty="0" smtClean="0">
                <a:solidFill>
                  <a:schemeClr val="bg1"/>
                </a:solidFill>
              </a:endParaRPr>
            </a:p>
            <a:p>
              <a:pPr>
                <a:defRPr/>
              </a:pPr>
              <a:endParaRPr lang="en-US" sz="2200" dirty="0" smtClean="0">
                <a:solidFill>
                  <a:schemeClr val="bg1"/>
                </a:solidFill>
              </a:endParaRPr>
            </a:p>
            <a:p>
              <a:pPr>
                <a:defRPr/>
              </a:pPr>
              <a:endParaRPr lang="en-US" sz="2200" dirty="0" smtClean="0">
                <a:solidFill>
                  <a:schemeClr val="bg1"/>
                </a:solidFill>
              </a:endParaRPr>
            </a:p>
            <a:p>
              <a:pPr>
                <a:defRPr/>
              </a:pPr>
              <a:endParaRPr lang="en-US" sz="2200" dirty="0" smtClean="0">
                <a:solidFill>
                  <a:schemeClr val="bg1"/>
                </a:solidFill>
              </a:endParaRPr>
            </a:p>
            <a:p>
              <a:pPr algn="ctr">
                <a:defRPr/>
              </a:pPr>
              <a:endParaRPr lang="en-US" sz="2200" dirty="0">
                <a:solidFill>
                  <a:schemeClr val="bg1"/>
                </a:solidFill>
              </a:endParaRPr>
            </a:p>
            <a:p>
              <a:pPr algn="ctr">
                <a:defRPr/>
              </a:pPr>
              <a:endParaRPr lang="en-US" sz="3200" b="1" dirty="0" smtClean="0">
                <a:solidFill>
                  <a:schemeClr val="bg1"/>
                </a:solidFill>
              </a:endParaRPr>
            </a:p>
            <a:p>
              <a:pPr algn="ctr">
                <a:defRPr/>
              </a:pPr>
              <a:endParaRPr lang="en-US" sz="3200" b="1" dirty="0" smtClean="0">
                <a:solidFill>
                  <a:schemeClr val="bg1"/>
                </a:solidFill>
              </a:endParaRPr>
            </a:p>
            <a:p>
              <a:pPr algn="ctr">
                <a:defRPr/>
              </a:pPr>
              <a:r>
                <a:rPr lang="en-US" sz="3200" b="1" dirty="0" smtClean="0">
                  <a:solidFill>
                    <a:schemeClr val="bg1"/>
                  </a:solidFill>
                </a:rPr>
                <a:t>Hardware</a:t>
              </a:r>
              <a:endParaRPr lang="en-US" sz="3200" b="1" i="1" dirty="0">
                <a:solidFill>
                  <a:schemeClr val="bg1"/>
                </a:solidFill>
              </a:endParaRPr>
            </a:p>
            <a:p>
              <a:pPr marL="457200" indent="-457200">
                <a:buFont typeface="Arial" pitchFamily="34" charset="0"/>
                <a:buChar char="•"/>
                <a:defRPr/>
              </a:pPr>
              <a:r>
                <a:rPr lang="en-US" sz="2200" dirty="0">
                  <a:solidFill>
                    <a:schemeClr val="bg1"/>
                  </a:solidFill>
                </a:rPr>
                <a:t>PNI </a:t>
              </a:r>
              <a:r>
                <a:rPr lang="en-US" sz="2200" dirty="0" err="1">
                  <a:solidFill>
                    <a:schemeClr val="bg1"/>
                  </a:solidFill>
                </a:rPr>
                <a:t>Fieldforce</a:t>
              </a:r>
              <a:r>
                <a:rPr lang="en-US" sz="2200" dirty="0">
                  <a:solidFill>
                    <a:schemeClr val="bg1"/>
                  </a:solidFill>
                </a:rPr>
                <a:t> TCM Inertial Measurement Unit</a:t>
              </a:r>
            </a:p>
            <a:p>
              <a:pPr marL="457200" indent="-457200">
                <a:buFont typeface="Arial" pitchFamily="34" charset="0"/>
                <a:buChar char="•"/>
                <a:defRPr/>
              </a:pPr>
              <a:r>
                <a:rPr lang="en-US" sz="2200" dirty="0">
                  <a:solidFill>
                    <a:schemeClr val="bg1"/>
                  </a:solidFill>
                </a:rPr>
                <a:t>Trimble AG DGPS with </a:t>
              </a:r>
              <a:r>
                <a:rPr lang="en-US" sz="2200" dirty="0" err="1">
                  <a:solidFill>
                    <a:schemeClr val="bg1"/>
                  </a:solidFill>
                </a:rPr>
                <a:t>OmniStar</a:t>
              </a:r>
              <a:r>
                <a:rPr lang="en-US" sz="2200" dirty="0">
                  <a:solidFill>
                    <a:schemeClr val="bg1"/>
                  </a:solidFill>
                </a:rPr>
                <a:t> HP Subscription</a:t>
              </a:r>
            </a:p>
            <a:p>
              <a:pPr marL="457200" indent="-457200">
                <a:buFont typeface="Arial" pitchFamily="34" charset="0"/>
                <a:buChar char="•"/>
                <a:defRPr/>
              </a:pPr>
              <a:r>
                <a:rPr lang="en-US" sz="2200" dirty="0">
                  <a:solidFill>
                    <a:schemeClr val="bg1"/>
                  </a:solidFill>
                </a:rPr>
                <a:t>2x Point Grey Flea2 </a:t>
              </a:r>
              <a:r>
                <a:rPr lang="en-US" sz="2200" dirty="0" err="1">
                  <a:solidFill>
                    <a:schemeClr val="bg1"/>
                  </a:solidFill>
                </a:rPr>
                <a:t>Firewire</a:t>
              </a:r>
              <a:r>
                <a:rPr lang="en-US" sz="2200" dirty="0">
                  <a:solidFill>
                    <a:schemeClr val="bg1"/>
                  </a:solidFill>
                </a:rPr>
                <a:t> cameras</a:t>
              </a:r>
            </a:p>
            <a:p>
              <a:pPr marL="457200" indent="-457200">
                <a:buFont typeface="Arial" pitchFamily="34" charset="0"/>
                <a:buChar char="•"/>
                <a:defRPr/>
              </a:pPr>
              <a:r>
                <a:rPr lang="en-US" sz="2200" dirty="0">
                  <a:solidFill>
                    <a:schemeClr val="bg1"/>
                  </a:solidFill>
                </a:rPr>
                <a:t>SICK LMS-291 LIDAR Rangefinder</a:t>
              </a:r>
            </a:p>
            <a:p>
              <a:pPr marL="457200" indent="-457200">
                <a:buFont typeface="Arial" pitchFamily="34" charset="0"/>
                <a:buChar char="•"/>
                <a:defRPr/>
              </a:pPr>
              <a:r>
                <a:rPr lang="en-US" sz="2200" dirty="0">
                  <a:solidFill>
                    <a:schemeClr val="bg1"/>
                  </a:solidFill>
                </a:rPr>
                <a:t>US Digital Optical Encoders</a:t>
              </a:r>
            </a:p>
            <a:p>
              <a:pPr marL="457200" indent="-457200">
                <a:buFont typeface="Arial" pitchFamily="34" charset="0"/>
                <a:buChar char="•"/>
                <a:defRPr/>
              </a:pPr>
              <a:r>
                <a:rPr lang="en-US" sz="2200" dirty="0">
                  <a:solidFill>
                    <a:schemeClr val="bg1"/>
                  </a:solidFill>
                </a:rPr>
                <a:t>National Instruments </a:t>
              </a:r>
              <a:r>
                <a:rPr lang="en-US" sz="2200" dirty="0" err="1">
                  <a:solidFill>
                    <a:schemeClr val="bg1"/>
                  </a:solidFill>
                </a:rPr>
                <a:t>cRIO</a:t>
              </a:r>
              <a:endParaRPr lang="en-US" sz="2200" dirty="0">
                <a:solidFill>
                  <a:schemeClr val="bg1"/>
                </a:solidFill>
              </a:endParaRPr>
            </a:p>
            <a:p>
              <a:pPr marL="457200" indent="-457200">
                <a:buFont typeface="Arial" pitchFamily="34" charset="0"/>
                <a:buChar char="•"/>
                <a:defRPr/>
              </a:pPr>
              <a:r>
                <a:rPr lang="en-US" sz="2200" dirty="0">
                  <a:solidFill>
                    <a:schemeClr val="bg1"/>
                  </a:solidFill>
                </a:rPr>
                <a:t>Custom Built On-Board computer (Quad Core Intel i7, 6GB DDR3 RAM)</a:t>
              </a:r>
            </a:p>
          </p:txBody>
        </p:sp>
      </p:grpSp>
      <p:sp>
        <p:nvSpPr>
          <p:cNvPr id="16" name="Rounded Rectangle 15"/>
          <p:cNvSpPr/>
          <p:nvPr/>
        </p:nvSpPr>
        <p:spPr>
          <a:xfrm>
            <a:off x="9372600" y="4648200"/>
            <a:ext cx="13792200" cy="16611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b="1" dirty="0">
                <a:solidFill>
                  <a:schemeClr val="bg1"/>
                </a:solidFill>
              </a:rPr>
              <a:t>Intelligence</a:t>
            </a:r>
          </a:p>
          <a:p>
            <a:pPr>
              <a:defRPr/>
            </a:pPr>
            <a:endParaRPr lang="en-US" sz="2200" dirty="0">
              <a:solidFill>
                <a:schemeClr val="bg1"/>
              </a:solidFill>
            </a:endParaRPr>
          </a:p>
          <a:p>
            <a:pPr>
              <a:defRPr/>
            </a:pPr>
            <a:endParaRPr lang="en-US" sz="2200" dirty="0">
              <a:solidFill>
                <a:schemeClr val="bg1"/>
              </a:solidFill>
            </a:endParaRPr>
          </a:p>
          <a:p>
            <a:pPr>
              <a:defRPr/>
            </a:pPr>
            <a:endParaRPr lang="en-US" sz="2000" dirty="0">
              <a:solidFill>
                <a:schemeClr val="bg1"/>
              </a:solidFill>
            </a:endParaRPr>
          </a:p>
          <a:p>
            <a:pPr>
              <a:defRPr/>
            </a:pPr>
            <a:endParaRPr lang="en-US" sz="3600"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2400" b="1" dirty="0">
              <a:solidFill>
                <a:schemeClr val="bg1"/>
              </a:solidFill>
            </a:endParaRPr>
          </a:p>
          <a:p>
            <a:pPr>
              <a:defRPr/>
            </a:pPr>
            <a:endParaRPr lang="en-US" sz="1600" b="1" dirty="0">
              <a:solidFill>
                <a:schemeClr val="bg1"/>
              </a:solidFill>
            </a:endParaRPr>
          </a:p>
          <a:p>
            <a:pPr>
              <a:defRPr/>
            </a:pPr>
            <a:r>
              <a:rPr lang="en-US" sz="2400" b="1" dirty="0" smtClean="0">
                <a:solidFill>
                  <a:schemeClr val="bg1"/>
                </a:solidFill>
              </a:rPr>
              <a:t>Line </a:t>
            </a:r>
            <a:r>
              <a:rPr lang="en-US" sz="2400" b="1" dirty="0">
                <a:solidFill>
                  <a:schemeClr val="bg1"/>
                </a:solidFill>
              </a:rPr>
              <a:t>Avoidance</a:t>
            </a:r>
          </a:p>
          <a:p>
            <a:pPr>
              <a:defRPr/>
            </a:pPr>
            <a:r>
              <a:rPr lang="en-US" sz="2200" dirty="0" smtClean="0">
                <a:solidFill>
                  <a:schemeClr val="bg1"/>
                </a:solidFill>
              </a:rPr>
              <a:t>Image data from the cameras are subjected to several levels of processing to detect low-contrast delimiter lines that are painted on the grass field. The image is first subjected to preprocessing with techniques such as median filtering and morphological opening to reduce noise. Then, it is manipulated in the HSV color space to select only a specific range of hues and values which distinguish the lines from the background. Finally, a probabilistic Hough Transform is used to locate line segments on the remaining pixels in the image.</a:t>
            </a:r>
            <a:endParaRPr lang="en-US" sz="2400" b="1" dirty="0">
              <a:solidFill>
                <a:schemeClr val="bg1"/>
              </a:solidFill>
            </a:endParaRPr>
          </a:p>
          <a:p>
            <a:pPr>
              <a:defRPr/>
            </a:pPr>
            <a:endParaRPr lang="en-US" sz="2200" dirty="0">
              <a:solidFill>
                <a:schemeClr val="bg1"/>
              </a:solidFill>
            </a:endParaRPr>
          </a:p>
          <a:p>
            <a:pPr>
              <a:defRPr/>
            </a:pPr>
            <a:endParaRPr lang="en-US" sz="2200" dirty="0">
              <a:solidFill>
                <a:schemeClr val="bg1"/>
              </a:solidFill>
            </a:endParaRPr>
          </a:p>
          <a:p>
            <a:pPr>
              <a:defRPr/>
            </a:pPr>
            <a:endParaRPr lang="en-US" sz="2200" dirty="0">
              <a:solidFill>
                <a:schemeClr val="bg1"/>
              </a:solidFill>
            </a:endParaRPr>
          </a:p>
          <a:p>
            <a:pPr>
              <a:defRPr/>
            </a:pPr>
            <a:endParaRPr lang="en-US" sz="2200" dirty="0">
              <a:solidFill>
                <a:schemeClr val="bg1"/>
              </a:solidFill>
            </a:endParaRPr>
          </a:p>
          <a:p>
            <a:pPr>
              <a:defRPr/>
            </a:pPr>
            <a:endParaRPr lang="en-US" sz="2200" dirty="0">
              <a:solidFill>
                <a:schemeClr val="bg1"/>
              </a:solidFill>
            </a:endParaRPr>
          </a:p>
        </p:txBody>
      </p:sp>
      <p:sp>
        <p:nvSpPr>
          <p:cNvPr id="13" name="Rounded Rectangle 12"/>
          <p:cNvSpPr/>
          <p:nvPr/>
        </p:nvSpPr>
        <p:spPr>
          <a:xfrm>
            <a:off x="990600" y="685800"/>
            <a:ext cx="31089600" cy="3505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3" name="Group 35"/>
          <p:cNvGrpSpPr>
            <a:grpSpLocks/>
          </p:cNvGrpSpPr>
          <p:nvPr/>
        </p:nvGrpSpPr>
        <p:grpSpPr bwMode="auto">
          <a:xfrm>
            <a:off x="228600" y="4648200"/>
            <a:ext cx="8763000" cy="16611600"/>
            <a:chOff x="838200" y="4648200"/>
            <a:chExt cx="9448800" cy="16611600"/>
          </a:xfrm>
        </p:grpSpPr>
        <p:sp>
          <p:nvSpPr>
            <p:cNvPr id="15" name="Rounded Rectangle 14"/>
            <p:cNvSpPr/>
            <p:nvPr/>
          </p:nvSpPr>
          <p:spPr>
            <a:xfrm>
              <a:off x="838200" y="16306800"/>
              <a:ext cx="9448800" cy="495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Background</a:t>
              </a:r>
            </a:p>
            <a:p>
              <a:pPr>
                <a:defRPr/>
              </a:pPr>
              <a:r>
                <a:rPr lang="en-US" sz="2200" dirty="0">
                  <a:solidFill>
                    <a:schemeClr val="bg1"/>
                  </a:solidFill>
                </a:rPr>
                <a:t>Prometheus is a contender in the Intelligent Ground Vehicle Competition (IGVC). The competition requires project teams to design a small outdoor vehicle that will autonomously travel from a starting point to a number of target destinations, while avoiding obstacles. The entries are judged based on a number of criteria including design innovation, a written report, an oral presentation, and overall performance during the competition.</a:t>
              </a:r>
            </a:p>
            <a:p>
              <a:pPr>
                <a:defRPr/>
              </a:pPr>
              <a:endParaRPr lang="en-US" sz="2200" dirty="0">
                <a:solidFill>
                  <a:schemeClr val="bg1"/>
                </a:solidFill>
              </a:endParaRPr>
            </a:p>
            <a:p>
              <a:pPr>
                <a:defRPr/>
              </a:pPr>
              <a:r>
                <a:rPr lang="en-US" sz="2200" dirty="0">
                  <a:solidFill>
                    <a:schemeClr val="bg1"/>
                  </a:solidFill>
                </a:rPr>
                <a:t>Prometheus was the creation of a 2010 WPI MQP group which built it from the ground up. The vehicle uses an array of sensors which constantly collect and process information about its environment. This information aids in the robot’s localization and autonomous navigation.</a:t>
              </a:r>
            </a:p>
          </p:txBody>
        </p:sp>
        <p:sp>
          <p:nvSpPr>
            <p:cNvPr id="12" name="Rounded Rectangle 11"/>
            <p:cNvSpPr/>
            <p:nvPr/>
          </p:nvSpPr>
          <p:spPr>
            <a:xfrm>
              <a:off x="838200" y="4648200"/>
              <a:ext cx="9448800" cy="11201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b="1" dirty="0">
                  <a:solidFill>
                    <a:schemeClr val="bg1"/>
                  </a:solidFill>
                </a:rPr>
                <a:t>Abstract</a:t>
              </a:r>
              <a:endParaRPr lang="en-US" sz="3600" b="1" dirty="0">
                <a:solidFill>
                  <a:schemeClr val="bg1"/>
                </a:solidFill>
              </a:endParaRPr>
            </a:p>
            <a:p>
              <a:pPr>
                <a:defRPr/>
              </a:pPr>
              <a:r>
                <a:rPr lang="en-US" sz="2200" dirty="0">
                  <a:solidFill>
                    <a:schemeClr val="bg1"/>
                  </a:solidFill>
                </a:rPr>
                <a:t>The objective of this project is to design and implement performance improvements for WPI’s intelligent ground vehicle, Prometheus, leading to a more competitive entry at the Intelligent Ground Vehicle Competition. Performance enhancements implemented by the project team include a new upper chassis design, a reconfigurable camera mount, extended Kalman filter-based localization with a GPS receiver and a compass module, a lane detection algorithm, and a modular software framework. As a result, Prometheus has improved autonomy, accessibility, robustness, reliability, and usability.</a:t>
              </a:r>
            </a:p>
          </p:txBody>
        </p:sp>
      </p:grpSp>
      <p:pic>
        <p:nvPicPr>
          <p:cNvPr id="2054" name="Picture 11" descr="Logo_colo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31913"/>
            <a:ext cx="55626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itle 6"/>
          <p:cNvSpPr>
            <a:spLocks noGrp="1"/>
          </p:cNvSpPr>
          <p:nvPr>
            <p:ph type="ctrTitle"/>
          </p:nvPr>
        </p:nvSpPr>
        <p:spPr>
          <a:xfrm>
            <a:off x="2422525" y="1066800"/>
            <a:ext cx="27981275" cy="2743200"/>
          </a:xfrm>
        </p:spPr>
        <p:txBody>
          <a:bodyPr/>
          <a:lstStyle/>
          <a:p>
            <a:pPr eaLnBrk="1" hangingPunct="1"/>
            <a:r>
              <a:rPr lang="en-US" sz="4800" b="1" dirty="0" smtClean="0">
                <a:solidFill>
                  <a:schemeClr val="bg1"/>
                </a:solidFill>
              </a:rPr>
              <a:t>Realization of Performance Advancements for </a:t>
            </a:r>
            <a:br>
              <a:rPr lang="en-US" sz="4800" b="1" dirty="0" smtClean="0">
                <a:solidFill>
                  <a:schemeClr val="bg1"/>
                </a:solidFill>
              </a:rPr>
            </a:br>
            <a:r>
              <a:rPr lang="en-US" sz="4800" b="1" dirty="0" smtClean="0">
                <a:solidFill>
                  <a:schemeClr val="bg1"/>
                </a:solidFill>
              </a:rPr>
              <a:t>WPI’s UGV- Prometheus</a:t>
            </a:r>
            <a:br>
              <a:rPr lang="en-US" sz="4800" b="1" dirty="0" smtClean="0">
                <a:solidFill>
                  <a:schemeClr val="bg1"/>
                </a:solidFill>
              </a:rPr>
            </a:br>
            <a:r>
              <a:rPr lang="en-US" sz="2800" b="1" dirty="0" smtClean="0">
                <a:solidFill>
                  <a:schemeClr val="bg1"/>
                </a:solidFill>
              </a:rPr>
              <a:t>Mali </a:t>
            </a:r>
            <a:r>
              <a:rPr lang="en-US" sz="2800" b="1" dirty="0" err="1" smtClean="0">
                <a:solidFill>
                  <a:schemeClr val="bg1"/>
                </a:solidFill>
              </a:rPr>
              <a:t>Akmanalp</a:t>
            </a:r>
            <a:r>
              <a:rPr lang="en-US" sz="2800" b="1" dirty="0" smtClean="0">
                <a:solidFill>
                  <a:schemeClr val="bg1"/>
                </a:solidFill>
              </a:rPr>
              <a:t>, Ryan Doherty, Jeffrey Gorges, Peter </a:t>
            </a:r>
            <a:r>
              <a:rPr lang="en-US" sz="2800" b="1" dirty="0" err="1" smtClean="0">
                <a:solidFill>
                  <a:schemeClr val="bg1"/>
                </a:solidFill>
              </a:rPr>
              <a:t>Kalauskas</a:t>
            </a:r>
            <a:r>
              <a:rPr lang="en-US" sz="2800" b="1" dirty="0" smtClean="0">
                <a:solidFill>
                  <a:schemeClr val="bg1"/>
                </a:solidFill>
              </a:rPr>
              <a:t>, Ellen Peterson, Felipe </a:t>
            </a:r>
            <a:r>
              <a:rPr lang="en-US" sz="2800" b="1" dirty="0" err="1" smtClean="0">
                <a:solidFill>
                  <a:schemeClr val="bg1"/>
                </a:solidFill>
              </a:rPr>
              <a:t>Polido</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Robotics Engineering, http://robot.wpi.edu</a:t>
            </a:r>
            <a:br>
              <a:rPr lang="en-US" sz="2800" b="1" dirty="0" smtClean="0">
                <a:solidFill>
                  <a:schemeClr val="bg1"/>
                </a:solidFill>
              </a:rPr>
            </a:br>
            <a:r>
              <a:rPr lang="en-US" sz="2800" b="1" dirty="0" smtClean="0">
                <a:solidFill>
                  <a:schemeClr val="bg1"/>
                </a:solidFill>
              </a:rPr>
              <a:t>Advisors:  Professors </a:t>
            </a:r>
            <a:r>
              <a:rPr lang="en-US" sz="2800" b="1" dirty="0" err="1" smtClean="0">
                <a:solidFill>
                  <a:schemeClr val="bg1"/>
                </a:solidFill>
              </a:rPr>
              <a:t>Taskin</a:t>
            </a:r>
            <a:r>
              <a:rPr lang="en-US" sz="2800" b="1" dirty="0" smtClean="0">
                <a:solidFill>
                  <a:schemeClr val="bg1"/>
                </a:solidFill>
              </a:rPr>
              <a:t> </a:t>
            </a:r>
            <a:r>
              <a:rPr lang="en-US" sz="2800" b="1" dirty="0" err="1" smtClean="0">
                <a:solidFill>
                  <a:schemeClr val="bg1"/>
                </a:solidFill>
              </a:rPr>
              <a:t>Padir</a:t>
            </a:r>
            <a:r>
              <a:rPr lang="en-US" sz="2800" b="1" dirty="0" smtClean="0">
                <a:solidFill>
                  <a:schemeClr val="bg1"/>
                </a:solidFill>
              </a:rPr>
              <a:t>, Stephen </a:t>
            </a:r>
            <a:r>
              <a:rPr lang="en-US" sz="2800" b="1" dirty="0" err="1" smtClean="0">
                <a:solidFill>
                  <a:schemeClr val="bg1"/>
                </a:solidFill>
              </a:rPr>
              <a:t>Nestinger</a:t>
            </a:r>
            <a:r>
              <a:rPr lang="en-US" sz="2800" b="1" dirty="0" smtClean="0">
                <a:solidFill>
                  <a:schemeClr val="bg1"/>
                </a:solidFill>
              </a:rPr>
              <a:t>, Michael </a:t>
            </a:r>
            <a:r>
              <a:rPr lang="en-US" sz="2800" b="1" dirty="0" err="1" smtClean="0">
                <a:solidFill>
                  <a:schemeClr val="bg1"/>
                </a:solidFill>
              </a:rPr>
              <a:t>Ciaraldi</a:t>
            </a:r>
            <a:r>
              <a:rPr lang="en-US" sz="2800" b="1" dirty="0" smtClean="0">
                <a:solidFill>
                  <a:schemeClr val="bg1"/>
                </a:solidFill>
              </a:rPr>
              <a:t>, William </a:t>
            </a:r>
            <a:r>
              <a:rPr lang="en-US" sz="2800" b="1" dirty="0" err="1" smtClean="0">
                <a:solidFill>
                  <a:schemeClr val="bg1"/>
                </a:solidFill>
              </a:rPr>
              <a:t>Michalson</a:t>
            </a:r>
            <a:r>
              <a:rPr lang="en-US" sz="2800" b="1" dirty="0" smtClean="0">
                <a:solidFill>
                  <a:schemeClr val="bg1"/>
                </a:solidFill>
              </a:rPr>
              <a:t>, Ken Stafford</a:t>
            </a:r>
            <a:endParaRPr lang="en-US" sz="2800" dirty="0" smtClean="0">
              <a:solidFill>
                <a:schemeClr val="bg1"/>
              </a:solidFill>
            </a:endParaRPr>
          </a:p>
        </p:txBody>
      </p:sp>
      <p:sp>
        <p:nvSpPr>
          <p:cNvPr id="2056" name="Rectangle 19"/>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7" name="Rectangle 21"/>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8" name="Rectangle 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9" name="Rectangle 25"/>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0" name="Rectangle 3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1" name="Rectangle 38"/>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2" name="Rectangle 4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3" name="Rectangle 4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4" name="Rectangle 45"/>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65" name="Picture 35" descr="\\fs.ece.wpi.edu\riverlab\river_lab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5900" y="1219200"/>
            <a:ext cx="5778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Rectangle 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7" name="Rectangle 25"/>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8" name="Rectangle 27"/>
          <p:cNvSpPr>
            <a:spLocks noChangeArrowheads="1"/>
          </p:cNvSpPr>
          <p:nvPr/>
        </p:nvSpPr>
        <p:spPr bwMode="auto">
          <a:xfrm>
            <a:off x="0" y="0"/>
            <a:ext cx="3291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9" name="Rectangle 28"/>
          <p:cNvSpPr>
            <a:spLocks noChangeArrowheads="1"/>
          </p:cNvSpPr>
          <p:nvPr/>
        </p:nvSpPr>
        <p:spPr bwMode="auto">
          <a:xfrm>
            <a:off x="0" y="64770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070" name="Rectangle 3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78" name="Picture 1"/>
          <p:cNvPicPr>
            <a:picLocks noChangeAspect="1"/>
          </p:cNvPicPr>
          <p:nvPr/>
        </p:nvPicPr>
        <p:blipFill>
          <a:blip r:embed="rId4" cstate="print"/>
          <a:srcRect l="29829" t="16451" r="19496" b="22603"/>
          <a:stretch>
            <a:fillRect/>
          </a:stretch>
        </p:blipFill>
        <p:spPr bwMode="auto">
          <a:xfrm>
            <a:off x="953718" y="9335340"/>
            <a:ext cx="7428282" cy="5980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79" name="Picture 1"/>
          <p:cNvPicPr>
            <a:picLocks noChangeAspect="1"/>
          </p:cNvPicPr>
          <p:nvPr/>
        </p:nvPicPr>
        <p:blipFill>
          <a:blip r:embed="rId5" cstate="print"/>
          <a:srcRect l="25348" t="10468" r="114" b="9126"/>
          <a:stretch>
            <a:fillRect/>
          </a:stretch>
        </p:blipFill>
        <p:spPr bwMode="auto">
          <a:xfrm>
            <a:off x="15888934" y="16147180"/>
            <a:ext cx="6477000" cy="4503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80" name="Picture 3"/>
          <p:cNvPicPr>
            <a:picLocks noChangeAspect="1"/>
          </p:cNvPicPr>
          <p:nvPr/>
        </p:nvPicPr>
        <p:blipFill>
          <a:blip r:embed="rId6" cstate="print"/>
          <a:srcRect/>
          <a:stretch>
            <a:fillRect/>
          </a:stretch>
        </p:blipFill>
        <p:spPr bwMode="auto">
          <a:xfrm>
            <a:off x="23850600" y="6248400"/>
            <a:ext cx="3505200" cy="2346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Box 38"/>
          <p:cNvSpPr txBox="1"/>
          <p:nvPr/>
        </p:nvSpPr>
        <p:spPr>
          <a:xfrm>
            <a:off x="10134600" y="15982950"/>
            <a:ext cx="5638800" cy="4708981"/>
          </a:xfrm>
          <a:prstGeom prst="rect">
            <a:avLst/>
          </a:prstGeom>
          <a:noFill/>
        </p:spPr>
        <p:txBody>
          <a:bodyPr>
            <a:spAutoFit/>
          </a:bodyPr>
          <a:lstStyle/>
          <a:p>
            <a:pPr>
              <a:defRPr/>
            </a:pPr>
            <a:r>
              <a:rPr lang="en-US" sz="2400" b="1" dirty="0">
                <a:solidFill>
                  <a:schemeClr val="bg1"/>
                </a:solidFill>
                <a:latin typeface="+mn-lt"/>
              </a:rPr>
              <a:t>Obstacle Avoidance</a:t>
            </a:r>
            <a:endParaRPr lang="en-US" sz="2400" dirty="0">
              <a:solidFill>
                <a:schemeClr val="bg1"/>
              </a:solidFill>
              <a:latin typeface="+mn-lt"/>
            </a:endParaRPr>
          </a:p>
          <a:p>
            <a:pPr>
              <a:defRPr/>
            </a:pPr>
            <a:r>
              <a:rPr lang="en-US" sz="2200" dirty="0">
                <a:solidFill>
                  <a:schemeClr val="bg1"/>
                </a:solidFill>
                <a:latin typeface="+mn-lt"/>
              </a:rPr>
              <a:t>Localization information is used in conjunction with range data from the LIDAR to create a probability map representing the </a:t>
            </a:r>
            <a:r>
              <a:rPr lang="en-US" sz="2200" dirty="0" smtClean="0">
                <a:solidFill>
                  <a:schemeClr val="bg1"/>
                </a:solidFill>
                <a:latin typeface="+mn-lt"/>
              </a:rPr>
              <a:t>robot's surroundings</a:t>
            </a:r>
            <a:r>
              <a:rPr lang="en-US" sz="2200" dirty="0">
                <a:solidFill>
                  <a:schemeClr val="bg1"/>
                </a:solidFill>
                <a:latin typeface="+mn-lt"/>
              </a:rPr>
              <a:t>. </a:t>
            </a:r>
            <a:r>
              <a:rPr lang="en-US" sz="2200" dirty="0" smtClean="0">
                <a:solidFill>
                  <a:schemeClr val="bg1"/>
                </a:solidFill>
                <a:latin typeface="+mn-lt"/>
              </a:rPr>
              <a:t> A</a:t>
            </a:r>
            <a:r>
              <a:rPr lang="en-US" sz="2200" dirty="0">
                <a:solidFill>
                  <a:schemeClr val="bg1"/>
                </a:solidFill>
                <a:latin typeface="+mn-lt"/>
              </a:rPr>
              <a:t>* is used to plan a path from the robot to its goal or the edge of the probability map, whichever is closer. If A* times out, the map's resolution is decreased, and A* is recalculated. Arced paths are drawn from the center of the robot along possible turning radii. The robot chooses to drive on the arced path that is closest to the path calculated by A* while still avoiding obstacles.</a:t>
            </a:r>
          </a:p>
          <a:p>
            <a:pPr>
              <a:defRPr/>
            </a:pPr>
            <a:endParaRPr lang="en-US" sz="1200" dirty="0"/>
          </a:p>
        </p:txBody>
      </p:sp>
      <p:pic>
        <p:nvPicPr>
          <p:cNvPr id="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t="8360" b="24750"/>
          <a:stretch>
            <a:fillRect/>
          </a:stretch>
        </p:blipFill>
        <p:spPr bwMode="auto">
          <a:xfrm>
            <a:off x="13513150" y="10058400"/>
            <a:ext cx="3753583" cy="6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9"/>
          <p:cNvGrpSpPr>
            <a:grpSpLocks/>
          </p:cNvGrpSpPr>
          <p:nvPr/>
        </p:nvGrpSpPr>
        <p:grpSpPr bwMode="auto">
          <a:xfrm>
            <a:off x="12796685" y="7848600"/>
            <a:ext cx="5186515" cy="590025"/>
            <a:chOff x="17754600" y="8001001"/>
            <a:chExt cx="6111875" cy="698739"/>
          </a:xfrm>
        </p:grpSpPr>
        <p:pic>
          <p:nvPicPr>
            <p:cNvPr id="5" name="Picture 32" descr="ekf formulas.jpg"/>
            <p:cNvPicPr>
              <a:picLocks noChangeAspect="1"/>
            </p:cNvPicPr>
            <p:nvPr/>
          </p:nvPicPr>
          <p:blipFill>
            <a:blip r:embed="rId8" cstate="print">
              <a:extLst>
                <a:ext uri="{28A0092B-C50C-407E-A947-70E740481C1C}">
                  <a14:useLocalDpi xmlns:a14="http://schemas.microsoft.com/office/drawing/2010/main" val="0"/>
                </a:ext>
              </a:extLst>
            </a:blip>
            <a:srcRect t="17778" r="63948" b="11111"/>
            <a:stretch>
              <a:fillRect/>
            </a:stretch>
          </p:blipFill>
          <p:spPr bwMode="auto">
            <a:xfrm>
              <a:off x="19202400" y="8001001"/>
              <a:ext cx="3536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2" descr="ekf formulas.jpg"/>
            <p:cNvPicPr>
              <a:picLocks noChangeAspect="1"/>
            </p:cNvPicPr>
            <p:nvPr/>
          </p:nvPicPr>
          <p:blipFill>
            <a:blip r:embed="rId8" cstate="print">
              <a:extLst>
                <a:ext uri="{28A0092B-C50C-407E-A947-70E740481C1C}">
                  <a14:useLocalDpi xmlns:a14="http://schemas.microsoft.com/office/drawing/2010/main" val="0"/>
                </a:ext>
              </a:extLst>
            </a:blip>
            <a:srcRect l="37701" t="17778" b="11111"/>
            <a:stretch>
              <a:fillRect/>
            </a:stretch>
          </p:blipFill>
          <p:spPr bwMode="auto">
            <a:xfrm>
              <a:off x="17754600" y="8394940"/>
              <a:ext cx="6111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33"/>
          <p:cNvPicPr>
            <a:picLocks noChangeAspect="1" noChangeArrowheads="1"/>
          </p:cNvPicPr>
          <p:nvPr/>
        </p:nvPicPr>
        <p:blipFill>
          <a:blip r:embed="rId9" cstate="print"/>
          <a:srcRect/>
          <a:stretch>
            <a:fillRect/>
          </a:stretch>
        </p:blipFill>
        <p:spPr bwMode="auto">
          <a:xfrm>
            <a:off x="11810999" y="13180475"/>
            <a:ext cx="8991601" cy="259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5600" y="6207166"/>
            <a:ext cx="4876800" cy="4384486"/>
          </a:xfrm>
          <a:prstGeom prst="rect">
            <a:avLst/>
          </a:prstGeom>
        </p:spPr>
      </p:pic>
      <p:sp>
        <p:nvSpPr>
          <p:cNvPr id="42" name="TextBox 41"/>
          <p:cNvSpPr txBox="1"/>
          <p:nvPr/>
        </p:nvSpPr>
        <p:spPr bwMode="auto">
          <a:xfrm>
            <a:off x="10058400" y="5740598"/>
            <a:ext cx="8229600" cy="4985980"/>
          </a:xfrm>
          <a:prstGeom prst="rect">
            <a:avLst/>
          </a:prstGeom>
          <a:noFill/>
        </p:spPr>
        <p:txBody>
          <a:bodyPr wrap="square">
            <a:spAutoFit/>
          </a:bodyPr>
          <a:lstStyle/>
          <a:p>
            <a:pPr>
              <a:defRPr/>
            </a:pPr>
            <a:r>
              <a:rPr lang="en-US" sz="2400" b="1" dirty="0">
                <a:solidFill>
                  <a:schemeClr val="bg1"/>
                </a:solidFill>
                <a:latin typeface="+mn-lt"/>
              </a:rPr>
              <a:t>Localization</a:t>
            </a:r>
            <a:endParaRPr lang="en-US" sz="2400" dirty="0">
              <a:solidFill>
                <a:schemeClr val="bg1"/>
              </a:solidFill>
              <a:latin typeface="+mn-lt"/>
            </a:endParaRPr>
          </a:p>
          <a:p>
            <a:pPr>
              <a:defRPr/>
            </a:pPr>
            <a:r>
              <a:rPr lang="en-US" sz="2200" dirty="0">
                <a:solidFill>
                  <a:schemeClr val="bg1"/>
                </a:solidFill>
                <a:latin typeface="+mn-lt"/>
              </a:rPr>
              <a:t>The extended </a:t>
            </a:r>
            <a:r>
              <a:rPr lang="en-US" sz="2200" dirty="0" err="1">
                <a:solidFill>
                  <a:schemeClr val="bg1"/>
                </a:solidFill>
                <a:latin typeface="+mn-lt"/>
              </a:rPr>
              <a:t>Kalman</a:t>
            </a:r>
            <a:r>
              <a:rPr lang="en-US" sz="2200" dirty="0">
                <a:solidFill>
                  <a:schemeClr val="bg1"/>
                </a:solidFill>
                <a:latin typeface="+mn-lt"/>
              </a:rPr>
              <a:t> filter (EKF) recursively estimates an evolving, nonlinear state over time. One filter combines the raw data from both the encoders (velocity) and IMU (degrees), while another combines  the DGPS (x, y) and IMU. Each filter outputs the updated state position vector </a:t>
            </a:r>
            <a:r>
              <a:rPr lang="en-US" sz="2200" i="1" dirty="0">
                <a:solidFill>
                  <a:schemeClr val="bg1"/>
                </a:solidFill>
                <a:latin typeface="+mn-lt"/>
              </a:rPr>
              <a:t>x =</a:t>
            </a:r>
            <a:r>
              <a:rPr lang="en-US" sz="2200" dirty="0">
                <a:solidFill>
                  <a:schemeClr val="bg1"/>
                </a:solidFill>
                <a:latin typeface="+mn-lt"/>
              </a:rPr>
              <a:t> (</a:t>
            </a:r>
            <a:r>
              <a:rPr lang="en-US" sz="2200" i="1" dirty="0">
                <a:solidFill>
                  <a:schemeClr val="bg1"/>
                </a:solidFill>
                <a:latin typeface="+mn-lt"/>
              </a:rPr>
              <a:t>x, y, </a:t>
            </a:r>
            <a:r>
              <a:rPr lang="el-GR" sz="2200" i="1" dirty="0">
                <a:solidFill>
                  <a:schemeClr val="bg1"/>
                </a:solidFill>
                <a:latin typeface="+mn-lt"/>
              </a:rPr>
              <a:t>Θ</a:t>
            </a:r>
            <a:r>
              <a:rPr lang="en-US" sz="2200" i="1" dirty="0" smtClean="0">
                <a:solidFill>
                  <a:schemeClr val="bg1"/>
                </a:solidFill>
                <a:latin typeface="+mn-lt"/>
              </a:rPr>
              <a:t>).</a:t>
            </a:r>
          </a:p>
          <a:p>
            <a:pPr>
              <a:defRPr/>
            </a:pPr>
            <a:r>
              <a:rPr lang="en-US" sz="1600" dirty="0" smtClean="0">
                <a:solidFill>
                  <a:schemeClr val="bg1"/>
                </a:solidFill>
                <a:latin typeface="+mn-lt"/>
              </a:rPr>
              <a:t>*</a:t>
            </a:r>
            <a:r>
              <a:rPr lang="en-US" sz="1600" dirty="0">
                <a:solidFill>
                  <a:schemeClr val="bg1"/>
                </a:solidFill>
                <a:latin typeface="+mn-lt"/>
              </a:rPr>
              <a:t>Note</a:t>
            </a:r>
            <a:r>
              <a:rPr lang="en-US" sz="1600" dirty="0" smtClean="0">
                <a:solidFill>
                  <a:schemeClr val="bg1"/>
                </a:solidFill>
                <a:latin typeface="+mn-lt"/>
              </a:rPr>
              <a:t>: K = </a:t>
            </a:r>
            <a:r>
              <a:rPr lang="en-US" sz="1600" dirty="0" err="1" smtClean="0">
                <a:solidFill>
                  <a:schemeClr val="bg1"/>
                </a:solidFill>
                <a:latin typeface="+mn-lt"/>
              </a:rPr>
              <a:t>Kalman</a:t>
            </a:r>
            <a:r>
              <a:rPr lang="en-US" sz="1600" dirty="0" smtClean="0">
                <a:solidFill>
                  <a:schemeClr val="bg1"/>
                </a:solidFill>
                <a:latin typeface="+mn-lt"/>
              </a:rPr>
              <a:t> gain,</a:t>
            </a:r>
          </a:p>
          <a:p>
            <a:pPr>
              <a:defRPr/>
            </a:pPr>
            <a:r>
              <a:rPr lang="en-US" sz="1600" dirty="0" smtClean="0">
                <a:solidFill>
                  <a:schemeClr val="bg1"/>
                </a:solidFill>
                <a:latin typeface="+mn-lt"/>
              </a:rPr>
              <a:t>z = measurement matrix,</a:t>
            </a:r>
          </a:p>
          <a:p>
            <a:pPr>
              <a:defRPr/>
            </a:pPr>
            <a:r>
              <a:rPr lang="en-US" sz="1600" dirty="0" smtClean="0">
                <a:solidFill>
                  <a:schemeClr val="bg1"/>
                </a:solidFill>
                <a:latin typeface="+mn-lt"/>
              </a:rPr>
              <a:t>H = measurement observation</a:t>
            </a:r>
          </a:p>
          <a:p>
            <a:pPr>
              <a:defRPr/>
            </a:pPr>
            <a:r>
              <a:rPr lang="en-US" sz="2200" dirty="0" smtClean="0">
                <a:solidFill>
                  <a:schemeClr val="bg1"/>
                </a:solidFill>
                <a:latin typeface="+mn-lt"/>
              </a:rPr>
              <a:t>These </a:t>
            </a:r>
            <a:r>
              <a:rPr lang="en-US" sz="2200" dirty="0">
                <a:solidFill>
                  <a:schemeClr val="bg1"/>
                </a:solidFill>
                <a:latin typeface="+mn-lt"/>
              </a:rPr>
              <a:t>state outputs are weighted by their covariance such that the state with a lower covariance is given more weight , while the state with the higher covariance is given less. The two weighted states are then added together to produce one overall state of the robot, x</a:t>
            </a:r>
            <a:r>
              <a:rPr lang="en-US" sz="2000" baseline="-25000" dirty="0">
                <a:solidFill>
                  <a:schemeClr val="bg1"/>
                </a:solidFill>
                <a:latin typeface="+mn-lt"/>
              </a:rPr>
              <a:t>1,2</a:t>
            </a:r>
            <a:r>
              <a:rPr lang="en-US" sz="2200" dirty="0" smtClean="0">
                <a:solidFill>
                  <a:schemeClr val="bg1"/>
                </a:solidFill>
                <a:latin typeface="+mn-lt"/>
              </a:rPr>
              <a:t>.</a:t>
            </a:r>
            <a:endParaRPr lang="en-US" sz="1600" dirty="0" smtClean="0">
              <a:solidFill>
                <a:schemeClr val="bg1"/>
              </a:solidFill>
              <a:latin typeface="+mn-lt"/>
            </a:endParaRPr>
          </a:p>
          <a:p>
            <a:pPr>
              <a:defRPr/>
            </a:pPr>
            <a:r>
              <a:rPr lang="en-US" sz="1600" dirty="0" smtClean="0">
                <a:solidFill>
                  <a:schemeClr val="bg1"/>
                </a:solidFill>
                <a:latin typeface="+mn-lt"/>
              </a:rPr>
              <a:t>*Note: 1 = state from</a:t>
            </a:r>
          </a:p>
          <a:p>
            <a:pPr>
              <a:defRPr/>
            </a:pPr>
            <a:r>
              <a:rPr lang="en-US" sz="1600" dirty="0" smtClean="0">
                <a:solidFill>
                  <a:schemeClr val="bg1"/>
                </a:solidFill>
                <a:latin typeface="+mn-lt"/>
              </a:rPr>
              <a:t>encoders and IMU, </a:t>
            </a:r>
          </a:p>
          <a:p>
            <a:pPr>
              <a:defRPr/>
            </a:pPr>
            <a:r>
              <a:rPr lang="en-US" sz="1600" dirty="0" smtClean="0">
                <a:solidFill>
                  <a:schemeClr val="bg1"/>
                </a:solidFill>
                <a:latin typeface="+mn-lt"/>
              </a:rPr>
              <a:t>2 </a:t>
            </a:r>
            <a:r>
              <a:rPr lang="en-US" sz="1600" dirty="0">
                <a:solidFill>
                  <a:schemeClr val="bg1"/>
                </a:solidFill>
                <a:latin typeface="+mn-lt"/>
              </a:rPr>
              <a:t>= state from </a:t>
            </a:r>
            <a:r>
              <a:rPr lang="en-US" sz="1600" dirty="0" smtClean="0">
                <a:solidFill>
                  <a:schemeClr val="bg1"/>
                </a:solidFill>
                <a:latin typeface="+mn-lt"/>
              </a:rPr>
              <a:t>GPS</a:t>
            </a:r>
            <a:endParaRPr lang="en-US" sz="1600" dirty="0">
              <a:solidFill>
                <a:schemeClr val="bg1"/>
              </a:solidFill>
              <a:latin typeface="+mn-lt"/>
            </a:endParaRPr>
          </a:p>
        </p:txBody>
      </p:sp>
      <p:sp>
        <p:nvSpPr>
          <p:cNvPr id="38" name="TextBox 37"/>
          <p:cNvSpPr txBox="1"/>
          <p:nvPr/>
        </p:nvSpPr>
        <p:spPr>
          <a:xfrm>
            <a:off x="27508200" y="5410200"/>
            <a:ext cx="4800600" cy="3816429"/>
          </a:xfrm>
          <a:prstGeom prst="rect">
            <a:avLst/>
          </a:prstGeom>
          <a:noFill/>
        </p:spPr>
        <p:txBody>
          <a:bodyPr wrap="square" rtlCol="0">
            <a:spAutoFit/>
          </a:bodyPr>
          <a:lstStyle/>
          <a:p>
            <a:r>
              <a:rPr lang="en-US" sz="2200" dirty="0" smtClean="0">
                <a:solidFill>
                  <a:schemeClr val="bg1"/>
                </a:solidFill>
                <a:latin typeface="+mn-lt"/>
              </a:rPr>
              <a:t>The host of mechanical improvements on Prometheus include a custom aluminum chassis, a modular rear platform, and reconfigurable camera mounts. The usability improvements include a touchscreen so that external devices are not needed, visual cues so that the user knows the current state of the robot, and an external interface so that the user does not need to open the robot to make minor changes.</a:t>
            </a:r>
            <a:endParaRPr lang="en-US" sz="2200" dirty="0">
              <a:latin typeface="+mn-lt"/>
            </a:endParaRPr>
          </a:p>
        </p:txBody>
      </p:sp>
      <p:sp>
        <p:nvSpPr>
          <p:cNvPr id="21" name="TextBox 20"/>
          <p:cNvSpPr txBox="1"/>
          <p:nvPr/>
        </p:nvSpPr>
        <p:spPr>
          <a:xfrm>
            <a:off x="30937200" y="12470862"/>
            <a:ext cx="184731" cy="846386"/>
          </a:xfrm>
          <a:prstGeom prst="rect">
            <a:avLst/>
          </a:prstGeom>
          <a:noFill/>
        </p:spPr>
        <p:txBody>
          <a:bodyPr wrap="none" rtlCol="0">
            <a:spAutoFit/>
          </a:bodyPr>
          <a:lstStyle/>
          <a:p>
            <a:endParaRPr lang="en-US" dirty="0"/>
          </a:p>
        </p:txBody>
      </p:sp>
      <p:cxnSp>
        <p:nvCxnSpPr>
          <p:cNvPr id="2189" name="Elbow Connector 2188"/>
          <p:cNvCxnSpPr>
            <a:stCxn id="43" idx="6"/>
            <a:endCxn id="115" idx="3"/>
          </p:cNvCxnSpPr>
          <p:nvPr/>
        </p:nvCxnSpPr>
        <p:spPr>
          <a:xfrm flipV="1">
            <a:off x="28394860" y="12050460"/>
            <a:ext cx="32377" cy="8493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425" name="Group 2424"/>
          <p:cNvGrpSpPr/>
          <p:nvPr/>
        </p:nvGrpSpPr>
        <p:grpSpPr>
          <a:xfrm>
            <a:off x="23740110" y="11103964"/>
            <a:ext cx="8721090" cy="2993036"/>
            <a:chOff x="23822660" y="10951564"/>
            <a:chExt cx="8721090" cy="2993036"/>
          </a:xfrm>
        </p:grpSpPr>
        <p:sp>
          <p:nvSpPr>
            <p:cNvPr id="52" name="Oval 51"/>
            <p:cNvSpPr/>
            <p:nvPr/>
          </p:nvSpPr>
          <p:spPr>
            <a:xfrm>
              <a:off x="24292560" y="1125483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3" name="Rectangle 52"/>
            <p:cNvSpPr/>
            <p:nvPr/>
          </p:nvSpPr>
          <p:spPr>
            <a:xfrm>
              <a:off x="23822660" y="11559637"/>
              <a:ext cx="1219200"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Laser</a:t>
              </a:r>
              <a:endParaRPr lang="en-US" sz="1800" i="1" dirty="0">
                <a:solidFill>
                  <a:schemeClr val="bg1"/>
                </a:solidFill>
              </a:endParaRPr>
            </a:p>
          </p:txBody>
        </p:sp>
        <p:sp>
          <p:nvSpPr>
            <p:cNvPr id="55" name="Rectangle 54"/>
            <p:cNvSpPr/>
            <p:nvPr/>
          </p:nvSpPr>
          <p:spPr>
            <a:xfrm>
              <a:off x="23841710" y="13605077"/>
              <a:ext cx="1219200"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GPS</a:t>
              </a:r>
              <a:endParaRPr lang="en-US" sz="1800" i="1" dirty="0">
                <a:solidFill>
                  <a:schemeClr val="bg1"/>
                </a:solidFill>
              </a:endParaRPr>
            </a:p>
          </p:txBody>
        </p:sp>
        <p:sp>
          <p:nvSpPr>
            <p:cNvPr id="57" name="Rectangle 56"/>
            <p:cNvSpPr/>
            <p:nvPr/>
          </p:nvSpPr>
          <p:spPr>
            <a:xfrm>
              <a:off x="23822660" y="12612459"/>
              <a:ext cx="1219200"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Camera</a:t>
              </a:r>
              <a:endParaRPr lang="en-US" sz="1800" i="1" dirty="0">
                <a:solidFill>
                  <a:schemeClr val="bg1"/>
                </a:solidFill>
              </a:endParaRPr>
            </a:p>
          </p:txBody>
        </p:sp>
        <p:sp>
          <p:nvSpPr>
            <p:cNvPr id="59" name="Rectangle 58"/>
            <p:cNvSpPr/>
            <p:nvPr/>
          </p:nvSpPr>
          <p:spPr>
            <a:xfrm>
              <a:off x="31299150" y="11256364"/>
              <a:ext cx="1219200"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Motors</a:t>
              </a:r>
              <a:endParaRPr lang="en-US" sz="1800" i="1" dirty="0">
                <a:solidFill>
                  <a:schemeClr val="bg1"/>
                </a:solidFill>
              </a:endParaRPr>
            </a:p>
          </p:txBody>
        </p:sp>
        <p:sp>
          <p:nvSpPr>
            <p:cNvPr id="61" name="Rectangle 60"/>
            <p:cNvSpPr/>
            <p:nvPr/>
          </p:nvSpPr>
          <p:spPr>
            <a:xfrm>
              <a:off x="31318200" y="12034554"/>
              <a:ext cx="1219200"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Encoders</a:t>
              </a:r>
              <a:endParaRPr lang="en-US" sz="1800" i="1" dirty="0">
                <a:solidFill>
                  <a:schemeClr val="bg1"/>
                </a:solidFill>
              </a:endParaRPr>
            </a:p>
          </p:txBody>
        </p:sp>
        <p:sp>
          <p:nvSpPr>
            <p:cNvPr id="63" name="Rectangle 62"/>
            <p:cNvSpPr/>
            <p:nvPr/>
          </p:nvSpPr>
          <p:spPr>
            <a:xfrm>
              <a:off x="31318200" y="12768034"/>
              <a:ext cx="1219200"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IMU</a:t>
              </a:r>
              <a:endParaRPr lang="en-US" sz="1800" i="1" dirty="0">
                <a:solidFill>
                  <a:schemeClr val="bg1"/>
                </a:solidFill>
              </a:endParaRPr>
            </a:p>
          </p:txBody>
        </p:sp>
        <p:sp>
          <p:nvSpPr>
            <p:cNvPr id="67" name="Oval 66"/>
            <p:cNvSpPr/>
            <p:nvPr/>
          </p:nvSpPr>
          <p:spPr>
            <a:xfrm>
              <a:off x="24298910" y="123184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8" name="Oval 67"/>
            <p:cNvSpPr/>
            <p:nvPr/>
          </p:nvSpPr>
          <p:spPr>
            <a:xfrm>
              <a:off x="24298910" y="1330027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9" name="Oval 68"/>
            <p:cNvSpPr/>
            <p:nvPr/>
          </p:nvSpPr>
          <p:spPr>
            <a:xfrm>
              <a:off x="31756350" y="1095156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0" name="Oval 69"/>
            <p:cNvSpPr/>
            <p:nvPr/>
          </p:nvSpPr>
          <p:spPr>
            <a:xfrm>
              <a:off x="31756350" y="117232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1" name="Oval 70"/>
            <p:cNvSpPr/>
            <p:nvPr/>
          </p:nvSpPr>
          <p:spPr>
            <a:xfrm>
              <a:off x="31775400" y="1246005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3" name="Rectangle 102"/>
            <p:cNvSpPr/>
            <p:nvPr/>
          </p:nvSpPr>
          <p:spPr>
            <a:xfrm>
              <a:off x="31324550" y="13575872"/>
              <a:ext cx="1219200" cy="368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smtClean="0">
                  <a:solidFill>
                    <a:schemeClr val="bg1"/>
                  </a:solidFill>
                </a:rPr>
                <a:t>Remote</a:t>
              </a:r>
            </a:p>
            <a:p>
              <a:pPr algn="ctr"/>
              <a:r>
                <a:rPr lang="en-US" sz="1800" i="1" dirty="0" smtClean="0">
                  <a:solidFill>
                    <a:schemeClr val="bg1"/>
                  </a:solidFill>
                </a:rPr>
                <a:t>Control</a:t>
              </a:r>
              <a:endParaRPr lang="en-US" sz="1800" i="1" dirty="0">
                <a:solidFill>
                  <a:schemeClr val="bg1"/>
                </a:solidFill>
              </a:endParaRPr>
            </a:p>
          </p:txBody>
        </p:sp>
        <p:sp>
          <p:nvSpPr>
            <p:cNvPr id="465" name="Rectangle 464"/>
            <p:cNvSpPr/>
            <p:nvPr/>
          </p:nvSpPr>
          <p:spPr>
            <a:xfrm>
              <a:off x="24993600" y="10951565"/>
              <a:ext cx="4475012" cy="2808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dirty="0" smtClean="0"/>
                <a:t>On board computer</a:t>
              </a:r>
            </a:p>
          </p:txBody>
        </p:sp>
        <p:sp>
          <p:nvSpPr>
            <p:cNvPr id="104" name="Oval 103"/>
            <p:cNvSpPr/>
            <p:nvPr/>
          </p:nvSpPr>
          <p:spPr>
            <a:xfrm>
              <a:off x="31781750" y="1320936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8" name="Oval 47"/>
            <p:cNvSpPr/>
            <p:nvPr/>
          </p:nvSpPr>
          <p:spPr>
            <a:xfrm>
              <a:off x="25475200" y="12178470"/>
              <a:ext cx="738038" cy="724384"/>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noAutofit/>
            </a:bodyPr>
            <a:lstStyle/>
            <a:p>
              <a:pPr algn="ctr"/>
              <a:endParaRPr lang="en-US" dirty="0"/>
            </a:p>
          </p:txBody>
        </p:sp>
        <p:sp>
          <p:nvSpPr>
            <p:cNvPr id="49" name="Rectangle 48"/>
            <p:cNvSpPr/>
            <p:nvPr/>
          </p:nvSpPr>
          <p:spPr>
            <a:xfrm>
              <a:off x="25234619" y="12259550"/>
              <a:ext cx="1219200"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Line Detection</a:t>
              </a:r>
              <a:endParaRPr lang="en-US" sz="1600" b="1" dirty="0">
                <a:solidFill>
                  <a:schemeClr val="bg1"/>
                </a:solidFill>
              </a:endParaRPr>
            </a:p>
          </p:txBody>
        </p:sp>
        <p:sp>
          <p:nvSpPr>
            <p:cNvPr id="45" name="Oval 44"/>
            <p:cNvSpPr/>
            <p:nvPr/>
          </p:nvSpPr>
          <p:spPr>
            <a:xfrm>
              <a:off x="26019990" y="11277600"/>
              <a:ext cx="681434" cy="6873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6" name="Rectangle 45"/>
            <p:cNvSpPr/>
            <p:nvPr/>
          </p:nvSpPr>
          <p:spPr>
            <a:xfrm>
              <a:off x="26019990" y="11277600"/>
              <a:ext cx="692150" cy="68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Local Map</a:t>
              </a:r>
              <a:endParaRPr lang="en-US" sz="1600" b="1" dirty="0">
                <a:solidFill>
                  <a:schemeClr val="bg1"/>
                </a:solidFill>
              </a:endParaRPr>
            </a:p>
          </p:txBody>
        </p:sp>
        <p:sp>
          <p:nvSpPr>
            <p:cNvPr id="3" name="Oval 2"/>
            <p:cNvSpPr/>
            <p:nvPr/>
          </p:nvSpPr>
          <p:spPr>
            <a:xfrm>
              <a:off x="26836256" y="11832599"/>
              <a:ext cx="719452" cy="70405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Rectangle 7"/>
            <p:cNvSpPr/>
            <p:nvPr/>
          </p:nvSpPr>
          <p:spPr>
            <a:xfrm>
              <a:off x="26700809" y="11899616"/>
              <a:ext cx="1028700"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Path Planner</a:t>
              </a:r>
              <a:endParaRPr lang="en-US" sz="1600" b="1" dirty="0">
                <a:solidFill>
                  <a:schemeClr val="bg1"/>
                </a:solidFill>
              </a:endParaRPr>
            </a:p>
          </p:txBody>
        </p:sp>
        <p:sp>
          <p:nvSpPr>
            <p:cNvPr id="43" name="Oval 42"/>
            <p:cNvSpPr/>
            <p:nvPr/>
          </p:nvSpPr>
          <p:spPr>
            <a:xfrm>
              <a:off x="27739198" y="12373284"/>
              <a:ext cx="738212" cy="7482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4" name="Rectangle 43"/>
            <p:cNvSpPr/>
            <p:nvPr/>
          </p:nvSpPr>
          <p:spPr>
            <a:xfrm>
              <a:off x="27628850" y="12496800"/>
              <a:ext cx="1028700"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Motion Planner</a:t>
              </a:r>
              <a:endParaRPr lang="en-US" sz="1600" b="1" dirty="0">
                <a:solidFill>
                  <a:schemeClr val="bg1"/>
                </a:solidFill>
              </a:endParaRPr>
            </a:p>
          </p:txBody>
        </p:sp>
        <p:sp>
          <p:nvSpPr>
            <p:cNvPr id="115" name="Oval 114"/>
            <p:cNvSpPr/>
            <p:nvPr/>
          </p:nvSpPr>
          <p:spPr>
            <a:xfrm>
              <a:off x="28401399" y="11277600"/>
              <a:ext cx="740119" cy="72691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Rectangle 115"/>
            <p:cNvSpPr/>
            <p:nvPr/>
          </p:nvSpPr>
          <p:spPr>
            <a:xfrm>
              <a:off x="28257109" y="11353800"/>
              <a:ext cx="1028700"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1"/>
                  </a:solidFill>
                </a:rPr>
                <a:t>cRIO</a:t>
              </a:r>
              <a:endParaRPr lang="en-US" sz="1600" b="1" dirty="0" smtClean="0">
                <a:solidFill>
                  <a:schemeClr val="bg1"/>
                </a:solidFill>
              </a:endParaRPr>
            </a:p>
            <a:p>
              <a:pPr algn="ctr"/>
              <a:r>
                <a:rPr lang="en-US" sz="1600" b="1" dirty="0" err="1" smtClean="0">
                  <a:solidFill>
                    <a:schemeClr val="bg1"/>
                  </a:solidFill>
                </a:rPr>
                <a:t>Comm</a:t>
              </a:r>
              <a:endParaRPr lang="en-US" sz="1600" b="1" dirty="0">
                <a:solidFill>
                  <a:schemeClr val="bg1"/>
                </a:solidFill>
              </a:endParaRPr>
            </a:p>
          </p:txBody>
        </p:sp>
        <p:sp>
          <p:nvSpPr>
            <p:cNvPr id="74" name="Oval 73"/>
            <p:cNvSpPr/>
            <p:nvPr/>
          </p:nvSpPr>
          <p:spPr>
            <a:xfrm>
              <a:off x="25865528" y="12933745"/>
              <a:ext cx="741610" cy="728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Rectangle 74"/>
            <p:cNvSpPr/>
            <p:nvPr/>
          </p:nvSpPr>
          <p:spPr>
            <a:xfrm>
              <a:off x="25580469" y="13047373"/>
              <a:ext cx="1352550"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GPS Conversion</a:t>
              </a:r>
              <a:endParaRPr lang="en-US" sz="1600" b="1" dirty="0">
                <a:solidFill>
                  <a:schemeClr val="bg1"/>
                </a:solidFill>
              </a:endParaRPr>
            </a:p>
          </p:txBody>
        </p:sp>
        <p:cxnSp>
          <p:nvCxnSpPr>
            <p:cNvPr id="2093" name="Elbow Connector 2092"/>
            <p:cNvCxnSpPr>
              <a:stCxn id="48" idx="7"/>
              <a:endCxn id="45" idx="4"/>
            </p:cNvCxnSpPr>
            <p:nvPr/>
          </p:nvCxnSpPr>
          <p:spPr>
            <a:xfrm rot="5400000" flipH="1" flipV="1">
              <a:off x="26073144" y="11996991"/>
              <a:ext cx="319574" cy="255552"/>
            </a:xfrm>
            <a:prstGeom prst="bentConnector3">
              <a:avLst>
                <a:gd name="adj1" fmla="val 4046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71" name="Elbow Connector 2070"/>
            <p:cNvCxnSpPr>
              <a:stCxn id="45" idx="6"/>
              <a:endCxn id="3" idx="0"/>
            </p:cNvCxnSpPr>
            <p:nvPr/>
          </p:nvCxnSpPr>
          <p:spPr>
            <a:xfrm>
              <a:off x="26701424" y="11621290"/>
              <a:ext cx="494558" cy="211309"/>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2" name="Straight Arrow Connector 2181"/>
            <p:cNvCxnSpPr>
              <a:stCxn id="115" idx="1"/>
              <a:endCxn id="45" idx="7"/>
            </p:cNvCxnSpPr>
            <p:nvPr/>
          </p:nvCxnSpPr>
          <p:spPr>
            <a:xfrm flipH="1" flipV="1">
              <a:off x="26601630" y="11378264"/>
              <a:ext cx="1908157" cy="579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 idx="6"/>
              <a:endCxn id="43" idx="0"/>
            </p:cNvCxnSpPr>
            <p:nvPr/>
          </p:nvCxnSpPr>
          <p:spPr>
            <a:xfrm>
              <a:off x="27555708" y="12184625"/>
              <a:ext cx="552596" cy="188659"/>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77" name="Elbow Connector 2376"/>
            <p:cNvCxnSpPr>
              <a:stCxn id="115" idx="6"/>
            </p:cNvCxnSpPr>
            <p:nvPr/>
          </p:nvCxnSpPr>
          <p:spPr>
            <a:xfrm>
              <a:off x="29141518" y="11641057"/>
              <a:ext cx="520738" cy="393497"/>
            </a:xfrm>
            <a:prstGeom prst="bentConnector3">
              <a:avLst>
                <a:gd name="adj1" fmla="val 39025"/>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71" name="Elbow Connector 2170"/>
            <p:cNvCxnSpPr>
              <a:stCxn id="74" idx="6"/>
              <a:endCxn id="115" idx="4"/>
            </p:cNvCxnSpPr>
            <p:nvPr/>
          </p:nvCxnSpPr>
          <p:spPr>
            <a:xfrm flipV="1">
              <a:off x="26607138" y="12004514"/>
              <a:ext cx="2164321" cy="1293687"/>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2" name="Rectangle 471"/>
            <p:cNvSpPr/>
            <p:nvPr/>
          </p:nvSpPr>
          <p:spPr>
            <a:xfrm>
              <a:off x="29662256" y="10972800"/>
              <a:ext cx="1459674" cy="2787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dirty="0" err="1" smtClean="0"/>
                <a:t>cRIO</a:t>
              </a:r>
              <a:endParaRPr lang="en-US" sz="2200" b="1" dirty="0" smtClean="0"/>
            </a:p>
          </p:txBody>
        </p:sp>
        <p:cxnSp>
          <p:nvCxnSpPr>
            <p:cNvPr id="2073" name="Elbow Connector 2072"/>
            <p:cNvCxnSpPr>
              <a:stCxn id="52" idx="6"/>
              <a:endCxn id="45" idx="2"/>
            </p:cNvCxnSpPr>
            <p:nvPr/>
          </p:nvCxnSpPr>
          <p:spPr>
            <a:xfrm>
              <a:off x="24597360" y="11407237"/>
              <a:ext cx="1422630" cy="214053"/>
            </a:xfrm>
            <a:prstGeom prst="bentConnector3">
              <a:avLst>
                <a:gd name="adj1" fmla="val 50000"/>
              </a:avLst>
            </a:prstGeom>
            <a:ln w="19050">
              <a:solidFill>
                <a:srgbClr val="740000"/>
              </a:solidFill>
              <a:tailEnd type="arrow"/>
            </a:ln>
          </p:spPr>
          <p:style>
            <a:lnRef idx="1">
              <a:schemeClr val="accent1"/>
            </a:lnRef>
            <a:fillRef idx="0">
              <a:schemeClr val="accent1"/>
            </a:fillRef>
            <a:effectRef idx="0">
              <a:schemeClr val="accent1"/>
            </a:effectRef>
            <a:fontRef idx="minor">
              <a:schemeClr val="tx1"/>
            </a:fontRef>
          </p:style>
        </p:cxnSp>
        <p:cxnSp>
          <p:nvCxnSpPr>
            <p:cNvPr id="2075" name="Elbow Connector 2074"/>
            <p:cNvCxnSpPr>
              <a:stCxn id="67" idx="6"/>
            </p:cNvCxnSpPr>
            <p:nvPr/>
          </p:nvCxnSpPr>
          <p:spPr>
            <a:xfrm flipV="1">
              <a:off x="24603710" y="12334226"/>
              <a:ext cx="976759" cy="136636"/>
            </a:xfrm>
            <a:prstGeom prst="bentConnector3">
              <a:avLst/>
            </a:prstGeom>
            <a:ln w="19050">
              <a:solidFill>
                <a:srgbClr val="740000"/>
              </a:solidFill>
              <a:tailEnd type="arrow"/>
            </a:ln>
          </p:spPr>
          <p:style>
            <a:lnRef idx="1">
              <a:schemeClr val="accent1"/>
            </a:lnRef>
            <a:fillRef idx="0">
              <a:schemeClr val="accent1"/>
            </a:fillRef>
            <a:effectRef idx="0">
              <a:schemeClr val="accent1"/>
            </a:effectRef>
            <a:fontRef idx="minor">
              <a:schemeClr val="tx1"/>
            </a:fontRef>
          </p:style>
        </p:cxnSp>
        <p:cxnSp>
          <p:nvCxnSpPr>
            <p:cNvPr id="2077" name="Elbow Connector 2076"/>
            <p:cNvCxnSpPr>
              <a:stCxn id="68" idx="6"/>
              <a:endCxn id="74" idx="2"/>
            </p:cNvCxnSpPr>
            <p:nvPr/>
          </p:nvCxnSpPr>
          <p:spPr>
            <a:xfrm flipV="1">
              <a:off x="24603710" y="13298201"/>
              <a:ext cx="1261818" cy="154476"/>
            </a:xfrm>
            <a:prstGeom prst="bentConnector3">
              <a:avLst/>
            </a:prstGeom>
            <a:ln w="19050">
              <a:solidFill>
                <a:srgbClr val="740000"/>
              </a:solidFill>
              <a:tailEnd type="arrow"/>
            </a:ln>
          </p:spPr>
          <p:style>
            <a:lnRef idx="1">
              <a:schemeClr val="accent1"/>
            </a:lnRef>
            <a:fillRef idx="0">
              <a:schemeClr val="accent1"/>
            </a:fillRef>
            <a:effectRef idx="0">
              <a:schemeClr val="accent1"/>
            </a:effectRef>
            <a:fontRef idx="minor">
              <a:schemeClr val="tx1"/>
            </a:fontRef>
          </p:style>
        </p:cxnSp>
        <p:cxnSp>
          <p:nvCxnSpPr>
            <p:cNvPr id="2084" name="Elbow Connector 2083"/>
            <p:cNvCxnSpPr/>
            <p:nvPr/>
          </p:nvCxnSpPr>
          <p:spPr>
            <a:xfrm rot="10800000" flipV="1">
              <a:off x="30714950" y="11875598"/>
              <a:ext cx="1041402" cy="89382"/>
            </a:xfrm>
            <a:prstGeom prst="bentConnector3">
              <a:avLst>
                <a:gd name="adj1" fmla="val 44512"/>
              </a:avLst>
            </a:prstGeom>
            <a:ln w="19050">
              <a:solidFill>
                <a:srgbClr val="740000"/>
              </a:solidFill>
              <a:tailEnd type="arrow"/>
            </a:ln>
          </p:spPr>
          <p:style>
            <a:lnRef idx="1">
              <a:schemeClr val="accent1"/>
            </a:lnRef>
            <a:fillRef idx="0">
              <a:schemeClr val="accent1"/>
            </a:fillRef>
            <a:effectRef idx="0">
              <a:schemeClr val="accent1"/>
            </a:effectRef>
            <a:fontRef idx="minor">
              <a:schemeClr val="tx1"/>
            </a:fontRef>
          </p:style>
        </p:cxnSp>
        <p:cxnSp>
          <p:nvCxnSpPr>
            <p:cNvPr id="2081" name="Elbow Connector 2080"/>
            <p:cNvCxnSpPr>
              <a:stCxn id="69" idx="2"/>
            </p:cNvCxnSpPr>
            <p:nvPr/>
          </p:nvCxnSpPr>
          <p:spPr>
            <a:xfrm rot="10800000" flipV="1">
              <a:off x="31121930" y="11103963"/>
              <a:ext cx="634421" cy="455673"/>
            </a:xfrm>
            <a:prstGeom prst="bentConnector3">
              <a:avLst/>
            </a:prstGeom>
            <a:ln w="19050">
              <a:solidFill>
                <a:srgbClr val="74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6" name="Elbow Connector 2085"/>
            <p:cNvCxnSpPr>
              <a:stCxn id="71" idx="2"/>
              <a:endCxn id="538" idx="6"/>
            </p:cNvCxnSpPr>
            <p:nvPr/>
          </p:nvCxnSpPr>
          <p:spPr>
            <a:xfrm rot="10800000">
              <a:off x="30819302" y="12259551"/>
              <a:ext cx="956098" cy="352909"/>
            </a:xfrm>
            <a:prstGeom prst="bentConnector3">
              <a:avLst/>
            </a:prstGeom>
            <a:ln w="19050">
              <a:solidFill>
                <a:srgbClr val="740000"/>
              </a:solidFill>
              <a:tailEnd type="arrow"/>
            </a:ln>
          </p:spPr>
          <p:style>
            <a:lnRef idx="1">
              <a:schemeClr val="accent1"/>
            </a:lnRef>
            <a:fillRef idx="0">
              <a:schemeClr val="accent1"/>
            </a:fillRef>
            <a:effectRef idx="0">
              <a:schemeClr val="accent1"/>
            </a:effectRef>
            <a:fontRef idx="minor">
              <a:schemeClr val="tx1"/>
            </a:fontRef>
          </p:style>
        </p:cxnSp>
        <p:cxnSp>
          <p:nvCxnSpPr>
            <p:cNvPr id="2088" name="Elbow Connector 2087"/>
            <p:cNvCxnSpPr>
              <a:stCxn id="104" idx="2"/>
            </p:cNvCxnSpPr>
            <p:nvPr/>
          </p:nvCxnSpPr>
          <p:spPr>
            <a:xfrm rot="10800000">
              <a:off x="31121930" y="13044576"/>
              <a:ext cx="659821" cy="317190"/>
            </a:xfrm>
            <a:prstGeom prst="bentConnector3">
              <a:avLst/>
            </a:prstGeom>
            <a:ln w="19050">
              <a:solidFill>
                <a:srgbClr val="740000"/>
              </a:solidFill>
              <a:tailEnd type="arrow"/>
            </a:ln>
          </p:spPr>
          <p:style>
            <a:lnRef idx="1">
              <a:schemeClr val="accent1"/>
            </a:lnRef>
            <a:fillRef idx="0">
              <a:schemeClr val="accent1"/>
            </a:fillRef>
            <a:effectRef idx="0">
              <a:schemeClr val="accent1"/>
            </a:effectRef>
            <a:fontRef idx="minor">
              <a:schemeClr val="tx1"/>
            </a:fontRef>
          </p:style>
        </p:cxnSp>
      </p:grpSp>
      <p:sp>
        <p:nvSpPr>
          <p:cNvPr id="538" name="Oval 537"/>
          <p:cNvSpPr/>
          <p:nvPr/>
        </p:nvSpPr>
        <p:spPr>
          <a:xfrm>
            <a:off x="29852343" y="11945525"/>
            <a:ext cx="884409" cy="9328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39" name="Rectangle 538"/>
          <p:cNvSpPr/>
          <p:nvPr/>
        </p:nvSpPr>
        <p:spPr>
          <a:xfrm>
            <a:off x="29795193" y="12272025"/>
            <a:ext cx="1028700" cy="429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Extended</a:t>
            </a:r>
          </a:p>
          <a:p>
            <a:pPr algn="ctr"/>
            <a:r>
              <a:rPr lang="en-US" sz="1600" b="1" dirty="0" err="1" smtClean="0">
                <a:solidFill>
                  <a:schemeClr val="bg1"/>
                </a:solidFill>
              </a:rPr>
              <a:t>Kalman</a:t>
            </a:r>
            <a:endParaRPr lang="en-US" sz="1600" b="1" dirty="0" smtClean="0">
              <a:solidFill>
                <a:schemeClr val="bg1"/>
              </a:solidFill>
            </a:endParaRPr>
          </a:p>
          <a:p>
            <a:pPr algn="ctr"/>
            <a:r>
              <a:rPr lang="en-US" sz="1600" b="1" dirty="0" smtClean="0">
                <a:solidFill>
                  <a:schemeClr val="bg1"/>
                </a:solidFill>
              </a:rPr>
              <a:t>Filter</a:t>
            </a:r>
          </a:p>
        </p:txBody>
      </p:sp>
      <p:cxnSp>
        <p:nvCxnSpPr>
          <p:cNvPr id="512" name="Elbow Connector 511"/>
          <p:cNvCxnSpPr>
            <a:stCxn id="538" idx="0"/>
          </p:cNvCxnSpPr>
          <p:nvPr/>
        </p:nvCxnSpPr>
        <p:spPr>
          <a:xfrm rot="16200000" flipV="1">
            <a:off x="29537327" y="11188304"/>
            <a:ext cx="278862" cy="1235580"/>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258" y="19978111"/>
            <a:ext cx="1612900" cy="628883"/>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32000" y="18669000"/>
            <a:ext cx="2569644" cy="813914"/>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42445" y="18398690"/>
            <a:ext cx="3321509" cy="1353990"/>
          </a:xfrm>
          <a:prstGeom prst="rect">
            <a:avLst/>
          </a:prstGeom>
        </p:spPr>
      </p:pic>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69189" y="19879326"/>
            <a:ext cx="1637603" cy="826454"/>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205363" y="18823975"/>
            <a:ext cx="1895475" cy="542925"/>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275062" y="19834282"/>
            <a:ext cx="2160738" cy="871498"/>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754401" y="19888200"/>
            <a:ext cx="2344599" cy="8049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TotalTime>
  <Words>764</Words>
  <Application>Microsoft Office PowerPoint</Application>
  <PresentationFormat>Custom</PresentationFormat>
  <Paragraphs>90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Realization of Performance Advancements for  WPI’s UGV- Prometheus Mali Akmanalp, Ryan Doherty, Jeffrey Gorges, Peter Kalauskas, Ellen Peterson, Felipe Polido  Robotics Engineering, http://robot.wpi.edu Advisors:  Professors Taskin Padir, Stephen Nestinger, Michael Ciaraldi, William Michalson, Ken Stafford</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which logo you would like to put on your poster and delete the others.  To properly resize the logo, click on it, hold down the shift key and drag the corner  of the image to the desired size, then let go of the shift key and the mouse.  Please leave a half inch margin around the edge of the poster when inserting text.</dc:title>
  <dc:creator>jaci</dc:creator>
  <cp:lastModifiedBy>igvc</cp:lastModifiedBy>
  <cp:revision>236</cp:revision>
  <dcterms:created xsi:type="dcterms:W3CDTF">2010-01-08T16:49:07Z</dcterms:created>
  <dcterms:modified xsi:type="dcterms:W3CDTF">2011-04-15T15:17:04Z</dcterms:modified>
</cp:coreProperties>
</file>