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Raleway"/>
      <p:regular r:id="rId26"/>
      <p:bold r:id="rId27"/>
      <p:italic r:id="rId28"/>
      <p:boldItalic r:id="rId29"/>
    </p:embeddedFont>
    <p:embeddedFont>
      <p:font typeface="Lato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regular.fntdata"/><Relationship Id="rId25" Type="http://schemas.openxmlformats.org/officeDocument/2006/relationships/slide" Target="slides/slide20.xml"/><Relationship Id="rId28" Type="http://schemas.openxmlformats.org/officeDocument/2006/relationships/font" Target="fonts/Raleway-italic.fntdata"/><Relationship Id="rId27" Type="http://schemas.openxmlformats.org/officeDocument/2006/relationships/font" Target="fonts/Raleway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6.xml"/><Relationship Id="rId33" Type="http://schemas.openxmlformats.org/officeDocument/2006/relationships/font" Target="fonts/Lato-boldItalic.fntdata"/><Relationship Id="rId10" Type="http://schemas.openxmlformats.org/officeDocument/2006/relationships/slide" Target="slides/slide5.xml"/><Relationship Id="rId32" Type="http://schemas.openxmlformats.org/officeDocument/2006/relationships/font" Target="fonts/La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7d0102c94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17d0102c94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17d0102c94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17d0102c94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17d0102c94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17d0102c94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d1fbf7afa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d1fbf7afa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d1fbf7afa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d1fbf7afa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d1fbf7afa3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d1fbf7afa3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d1fbf7afa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d1fbf7afa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d1fbf7afa3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d1fbf7afa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182a151cf6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182a151cf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d1fbf7afa3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d1fbf7afa3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7d0102c94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17d0102c94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d1fbf7afa3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d1fbf7afa3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17d0102c94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17d0102c94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17d0102c94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17d0102c94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7d0102c94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17d0102c94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7d0102c94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7d0102c94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17d0102c94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17d0102c94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17d0102c94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17d0102c94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17d0102c94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17d0102c94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www.flickr.com/photos/38476503@N08/14572691136" TargetMode="External"/><Relationship Id="rId5" Type="http://schemas.openxmlformats.org/officeDocument/2006/relationships/hyperlink" Target="https://www.flickr.com/photos/38476503@N08" TargetMode="External"/><Relationship Id="rId6" Type="http://schemas.openxmlformats.org/officeDocument/2006/relationships/hyperlink" Target="https://creativecommons.org/licenses/by-nc-sa/2.0/?ref=openverse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hyperlink" Target="https://www.flickr.com/photos/69655432@N00/7761228894" TargetMode="External"/><Relationship Id="rId5" Type="http://schemas.openxmlformats.org/officeDocument/2006/relationships/hyperlink" Target="https://www.flickr.com/photos/69655432@N00" TargetMode="External"/><Relationship Id="rId6" Type="http://schemas.openxmlformats.org/officeDocument/2006/relationships/hyperlink" Target="https://creativecommons.org/licenses/by-nc-sa/2.0/?ref=openverse&amp;atype=rich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hyperlink" Target="https://commons.wikimedia.org/w/index.php?curid=74849687" TargetMode="External"/><Relationship Id="rId5" Type="http://schemas.openxmlformats.org/officeDocument/2006/relationships/hyperlink" Target="https://www.flickr.com/people/56759497@N00" TargetMode="External"/><Relationship Id="rId6" Type="http://schemas.openxmlformats.org/officeDocument/2006/relationships/hyperlink" Target="https://creativecommons.org/licenses/by/2.0/?ref=openverse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hyperlink" Target="https://www.flickr.com/photos/30555753@N03/4075830693" TargetMode="External"/><Relationship Id="rId5" Type="http://schemas.openxmlformats.org/officeDocument/2006/relationships/hyperlink" Target="https://www.flickr.com/photos/30555753@N03" TargetMode="External"/><Relationship Id="rId6" Type="http://schemas.openxmlformats.org/officeDocument/2006/relationships/hyperlink" Target="https://creativecommons.org/licenses/by-nc-sa/2.0/?ref=openverse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hyperlink" Target="https://www.flickr.com/photos/27798369@N00/5040438370" TargetMode="External"/><Relationship Id="rId5" Type="http://schemas.openxmlformats.org/officeDocument/2006/relationships/hyperlink" Target="https://www.flickr.com/photos/27798369@N00" TargetMode="External"/><Relationship Id="rId6" Type="http://schemas.openxmlformats.org/officeDocument/2006/relationships/hyperlink" Target="https://creativecommons.org/licenses/by/2.0/?ref=openverse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hyperlink" Target="https://www.flickr.com/photos/36016325@N04/25164629313" TargetMode="External"/><Relationship Id="rId5" Type="http://schemas.openxmlformats.org/officeDocument/2006/relationships/hyperlink" Target="https://www.flickr.com/photos/36016325@N04" TargetMode="External"/><Relationship Id="rId6" Type="http://schemas.openxmlformats.org/officeDocument/2006/relationships/hyperlink" Target="https://creativecommons.org/licenses/by-nc-sa/2.0/?ref=openverse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hyperlink" Target="https://www.flickr.com/photos/36016325@N04/23570273933" TargetMode="External"/><Relationship Id="rId5" Type="http://schemas.openxmlformats.org/officeDocument/2006/relationships/hyperlink" Target="https://www.flickr.com/photos/36016325@N04" TargetMode="External"/><Relationship Id="rId6" Type="http://schemas.openxmlformats.org/officeDocument/2006/relationships/hyperlink" Target="https://creativecommons.org/licenses/by-nc-sa/2.0/?ref=openverse" TargetMode="External"/></Relationships>
</file>

<file path=ppt/slides/_rels/slide19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flickr.com/photos/62295966@N07/5671048920" TargetMode="External"/><Relationship Id="rId11" Type="http://schemas.openxmlformats.org/officeDocument/2006/relationships/image" Target="../media/image17.png"/><Relationship Id="rId22" Type="http://schemas.openxmlformats.org/officeDocument/2006/relationships/hyperlink" Target="https://creativecommons.org/publicdomain/zero/1.0/?ref=openverse" TargetMode="External"/><Relationship Id="rId10" Type="http://schemas.openxmlformats.org/officeDocument/2006/relationships/hyperlink" Target="https://creativecommons.org/licenses/by/2.0/?ref=openverse" TargetMode="External"/><Relationship Id="rId21" Type="http://schemas.openxmlformats.org/officeDocument/2006/relationships/hyperlink" Target="https://www.flickr.com/photos/62295966@N07" TargetMode="External"/><Relationship Id="rId13" Type="http://schemas.openxmlformats.org/officeDocument/2006/relationships/hyperlink" Target="https://www.flickr.com/photos/30512307@N03" TargetMode="External"/><Relationship Id="rId12" Type="http://schemas.openxmlformats.org/officeDocument/2006/relationships/hyperlink" Target="https://www.flickr.com/photos/30512307@N03/3225619251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4" Type="http://schemas.openxmlformats.org/officeDocument/2006/relationships/hyperlink" Target="https://www.flickr.com/photos/54591706@N02/5926644293" TargetMode="External"/><Relationship Id="rId9" Type="http://schemas.openxmlformats.org/officeDocument/2006/relationships/hyperlink" Target="https://www.flickr.com/photos/100953877@N07" TargetMode="External"/><Relationship Id="rId15" Type="http://schemas.openxmlformats.org/officeDocument/2006/relationships/image" Target="../media/image16.png"/><Relationship Id="rId14" Type="http://schemas.openxmlformats.org/officeDocument/2006/relationships/hyperlink" Target="https://creativecommons.org/licenses/by-nc-sa/2.0/?ref=openverse" TargetMode="External"/><Relationship Id="rId17" Type="http://schemas.openxmlformats.org/officeDocument/2006/relationships/hyperlink" Target="https://www.flickr.com/photos/146824358@N03" TargetMode="External"/><Relationship Id="rId16" Type="http://schemas.openxmlformats.org/officeDocument/2006/relationships/hyperlink" Target="https://www.flickr.com/photos/146824358@N03/44716054772" TargetMode="External"/><Relationship Id="rId5" Type="http://schemas.openxmlformats.org/officeDocument/2006/relationships/hyperlink" Target="https://www.flickr.com/photos/54591706@N02" TargetMode="External"/><Relationship Id="rId19" Type="http://schemas.openxmlformats.org/officeDocument/2006/relationships/image" Target="../media/image7.png"/><Relationship Id="rId6" Type="http://schemas.openxmlformats.org/officeDocument/2006/relationships/hyperlink" Target="https://creativecommons.org/licenses/by/2.0/?ref=openverse" TargetMode="External"/><Relationship Id="rId18" Type="http://schemas.openxmlformats.org/officeDocument/2006/relationships/hyperlink" Target="https://creativecommons.org/publicdomain/zero/1.0/?ref=openverse" TargetMode="External"/><Relationship Id="rId7" Type="http://schemas.openxmlformats.org/officeDocument/2006/relationships/image" Target="../media/image14.png"/><Relationship Id="rId8" Type="http://schemas.openxmlformats.org/officeDocument/2006/relationships/hyperlink" Target="https://www.flickr.com/photos/100953877@N07/10332880924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hyperlink" Target="https://www.flickr.com/photos/34912142@N03/3596437950" TargetMode="External"/><Relationship Id="rId5" Type="http://schemas.openxmlformats.org/officeDocument/2006/relationships/hyperlink" Target="https://www.flickr.com/photos/34912142@N03" TargetMode="External"/><Relationship Id="rId6" Type="http://schemas.openxmlformats.org/officeDocument/2006/relationships/hyperlink" Target="https://creativecommons.org/licenses/by-nc/2.0/?ref=openverse&amp;atype=rich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hyperlink" Target="https://commons.wikimedia.org/w/index.php?curid=21236575" TargetMode="External"/><Relationship Id="rId5" Type="http://schemas.openxmlformats.org/officeDocument/2006/relationships/hyperlink" Target="https://commons.wikimedia.org/wiki/User:ForestWander" TargetMode="External"/><Relationship Id="rId6" Type="http://schemas.openxmlformats.org/officeDocument/2006/relationships/hyperlink" Target="https://creativecommons.org/licenses/by-sa/3.0/us/deed.en?ref=openverse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hyperlink" Target="https://www.flickr.com/photos/26266798@N08/5055323073" TargetMode="External"/><Relationship Id="rId5" Type="http://schemas.openxmlformats.org/officeDocument/2006/relationships/hyperlink" Target="https://www.flickr.com/photos/26266798@N08" TargetMode="External"/><Relationship Id="rId6" Type="http://schemas.openxmlformats.org/officeDocument/2006/relationships/hyperlink" Target="https://creativecommons.org/licenses/by-nc/2.0/?ref=openverse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hyperlink" Target="https://www.flickr.com/photos/18091121@N00/4509114876" TargetMode="External"/><Relationship Id="rId5" Type="http://schemas.openxmlformats.org/officeDocument/2006/relationships/hyperlink" Target="https://www.flickr.com/photos/18091121@N00" TargetMode="External"/><Relationship Id="rId6" Type="http://schemas.openxmlformats.org/officeDocument/2006/relationships/hyperlink" Target="https://creativecommons.org/licenses/by-nd/2.0/?ref=openverse&amp;atype=rich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hyperlink" Target="https://www.flickr.com/photos/100818627@N02/28706856956" TargetMode="External"/><Relationship Id="rId10" Type="http://schemas.openxmlformats.org/officeDocument/2006/relationships/hyperlink" Target="https://creativecommons.org/licenses/by-nc-sa/2.0/?ref=openverse" TargetMode="External"/><Relationship Id="rId9" Type="http://schemas.openxmlformats.org/officeDocument/2006/relationships/hyperlink" Target="https://www.flickr.com/photos/148768555@N05" TargetMode="External"/><Relationship Id="rId5" Type="http://schemas.openxmlformats.org/officeDocument/2006/relationships/hyperlink" Target="https://www.flickr.com/photos/100818627@N02" TargetMode="External"/><Relationship Id="rId6" Type="http://schemas.openxmlformats.org/officeDocument/2006/relationships/hyperlink" Target="https://creativecommons.org/licenses/by/2.0/?ref=openverse" TargetMode="External"/><Relationship Id="rId7" Type="http://schemas.openxmlformats.org/officeDocument/2006/relationships/image" Target="../media/image1.png"/><Relationship Id="rId8" Type="http://schemas.openxmlformats.org/officeDocument/2006/relationships/hyperlink" Target="https://www.flickr.com/photos/148768555@N05/31551064233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hyperlink" Target="https://ourworldindata.org/land-use" TargetMode="External"/><Relationship Id="rId5" Type="http://schemas.openxmlformats.org/officeDocument/2006/relationships/hyperlink" Target="https://ourworldindata.org/team" TargetMode="External"/><Relationship Id="rId6" Type="http://schemas.openxmlformats.org/officeDocument/2006/relationships/hyperlink" Target="https://ourworldindata.org/" TargetMode="External"/><Relationship Id="rId7" Type="http://schemas.openxmlformats.org/officeDocument/2006/relationships/hyperlink" Target="http://creativecommons.org/licenses/by/4.0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hyperlink" Target="https://www.flickr.com/photos/83133577@N00/251586878" TargetMode="External"/><Relationship Id="rId5" Type="http://schemas.openxmlformats.org/officeDocument/2006/relationships/hyperlink" Target="https://www.flickr.com/photos/83133577@N00" TargetMode="External"/><Relationship Id="rId6" Type="http://schemas.openxmlformats.org/officeDocument/2006/relationships/hyperlink" Target="https://creativecommons.org/licenses/by-nc/2.0/?ref=openverse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Soil Science in Your Backyard!</a:t>
            </a:r>
            <a:endParaRPr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Lesson for High School Students by Lauren Abraham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CC-BY-NC</a:t>
            </a:r>
            <a:endParaRPr/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3451" y="2107022"/>
            <a:ext cx="4025149" cy="267295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5002025" y="4708075"/>
            <a:ext cx="4068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30272E"/>
                </a:solidFill>
                <a:latin typeface="Lato"/>
                <a:ea typeface="Lato"/>
                <a:cs typeface="Lato"/>
                <a:sym typeface="Lato"/>
              </a:rPr>
              <a:t>"</a:t>
            </a:r>
            <a:r>
              <a:rPr lang="en" sz="550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/>
              </a:rPr>
              <a:t>Hedgerow grass is planted to prevent soil erosion during trials</a:t>
            </a:r>
            <a:r>
              <a:rPr lang="en" sz="550">
                <a:solidFill>
                  <a:srgbClr val="30272E"/>
                </a:solidFill>
                <a:latin typeface="Lato"/>
                <a:ea typeface="Lato"/>
                <a:cs typeface="Lato"/>
                <a:sym typeface="Lato"/>
              </a:rPr>
              <a:t>" by </a:t>
            </a:r>
            <a:r>
              <a:rPr lang="en" sz="550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/>
              </a:rPr>
              <a:t>CIAT International Center for Tropical Agriculture</a:t>
            </a:r>
            <a:r>
              <a:rPr lang="en" sz="550">
                <a:solidFill>
                  <a:srgbClr val="30272E"/>
                </a:solidFill>
                <a:latin typeface="Lato"/>
                <a:ea typeface="Lato"/>
                <a:cs typeface="Lato"/>
                <a:sym typeface="Lato"/>
              </a:rPr>
              <a:t> is marked with </a:t>
            </a:r>
            <a:r>
              <a:rPr lang="en" sz="550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6"/>
              </a:rPr>
              <a:t>CC BY-NC-SA 2.0</a:t>
            </a:r>
            <a:r>
              <a:rPr lang="en" sz="550">
                <a:solidFill>
                  <a:srgbClr val="30272E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55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for a Break!</a:t>
            </a:r>
            <a:endParaRPr/>
          </a:p>
        </p:txBody>
      </p:sp>
      <p:sp>
        <p:nvSpPr>
          <p:cNvPr id="160" name="Google Shape;160;p2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Possible Contaminants in Suburban Soil and Useful Home Gardening Practices</a:t>
            </a:r>
            <a:endParaRPr/>
          </a:p>
        </p:txBody>
      </p:sp>
      <p:sp>
        <p:nvSpPr>
          <p:cNvPr id="166" name="Google Shape;166;p23"/>
          <p:cNvSpPr txBox="1"/>
          <p:nvPr>
            <p:ph idx="1" type="body"/>
          </p:nvPr>
        </p:nvSpPr>
        <p:spPr>
          <a:xfrm>
            <a:off x="729450" y="2078875"/>
            <a:ext cx="4027200" cy="29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Some contaminants of suburban soil include lead, </a:t>
            </a:r>
            <a:r>
              <a:rPr lang="en" sz="1450">
                <a:solidFill>
                  <a:srgbClr val="000000"/>
                </a:solidFill>
              </a:rPr>
              <a:t>arsenic</a:t>
            </a:r>
            <a:r>
              <a:rPr lang="en" sz="1450">
                <a:solidFill>
                  <a:srgbClr val="000000"/>
                </a:solidFill>
              </a:rPr>
              <a:t>, </a:t>
            </a:r>
            <a:r>
              <a:rPr lang="en" sz="1450">
                <a:solidFill>
                  <a:srgbClr val="000000"/>
                </a:solidFill>
              </a:rPr>
              <a:t>benzene, petroleum products and metals. 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How can we create a garden that isn’t contaminated?</a:t>
            </a:r>
            <a:endParaRPr sz="1450">
              <a:solidFill>
                <a:srgbClr val="000000"/>
              </a:solidFill>
            </a:endParaRPr>
          </a:p>
          <a:p>
            <a:pPr indent="-320675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Use organic matter as a base</a:t>
            </a:r>
            <a:endParaRPr sz="1450">
              <a:solidFill>
                <a:srgbClr val="000000"/>
              </a:solidFill>
            </a:endParaRPr>
          </a:p>
          <a:p>
            <a:pPr indent="-320675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Plant in a raised bed or reusable container</a:t>
            </a:r>
            <a:endParaRPr sz="1450">
              <a:solidFill>
                <a:srgbClr val="000000"/>
              </a:solidFill>
            </a:endParaRPr>
          </a:p>
          <a:p>
            <a:pPr indent="-320675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Catch rainwater to water the plants</a:t>
            </a:r>
            <a:endParaRPr sz="1450">
              <a:solidFill>
                <a:srgbClr val="000000"/>
              </a:solidFill>
            </a:endParaRPr>
          </a:p>
          <a:p>
            <a:pPr indent="-320675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Plant native flowers and vegetables</a:t>
            </a:r>
            <a:endParaRPr sz="1450">
              <a:solidFill>
                <a:srgbClr val="000000"/>
              </a:solidFill>
            </a:endParaRPr>
          </a:p>
        </p:txBody>
      </p:sp>
      <p:pic>
        <p:nvPicPr>
          <p:cNvPr id="167" name="Google Shape;16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7887" y="2078875"/>
            <a:ext cx="4133825" cy="265687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3"/>
          <p:cNvSpPr txBox="1"/>
          <p:nvPr/>
        </p:nvSpPr>
        <p:spPr>
          <a:xfrm>
            <a:off x="5368288" y="4675650"/>
            <a:ext cx="3273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">
                <a:solidFill>
                  <a:schemeClr val="accent5"/>
                </a:solidFill>
                <a:highlight>
                  <a:schemeClr val="lt1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"Backyard Garden 2012"</a:t>
            </a:r>
            <a:r>
              <a:rPr lang="en" sz="650">
                <a:solidFill>
                  <a:srgbClr val="333333"/>
                </a:solidFill>
                <a:highlight>
                  <a:schemeClr val="lt1"/>
                </a:highlight>
              </a:rPr>
              <a:t> by </a:t>
            </a:r>
            <a:r>
              <a:rPr lang="en" sz="650">
                <a:solidFill>
                  <a:schemeClr val="accent5"/>
                </a:solidFill>
                <a:highlight>
                  <a:schemeClr val="lt1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Lori L. Stalteri</a:t>
            </a:r>
            <a:r>
              <a:rPr lang="en" sz="650">
                <a:solidFill>
                  <a:srgbClr val="333333"/>
                </a:solidFill>
                <a:highlight>
                  <a:schemeClr val="lt1"/>
                </a:highlight>
              </a:rPr>
              <a:t> is licensed under </a:t>
            </a:r>
            <a:r>
              <a:rPr lang="en" sz="650">
                <a:solidFill>
                  <a:schemeClr val="accent5"/>
                </a:solidFill>
                <a:highlight>
                  <a:schemeClr val="lt1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BY-NC-SA 2.0</a:t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Preparing for Day 2 Tomorrow</a:t>
            </a:r>
            <a:endParaRPr/>
          </a:p>
        </p:txBody>
      </p:sp>
      <p:sp>
        <p:nvSpPr>
          <p:cNvPr id="174" name="Google Shape;174;p24"/>
          <p:cNvSpPr txBox="1"/>
          <p:nvPr>
            <p:ph idx="1" type="body"/>
          </p:nvPr>
        </p:nvSpPr>
        <p:spPr>
          <a:xfrm>
            <a:off x="729450" y="2078875"/>
            <a:ext cx="5325000" cy="29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When you go home, dig up about a quarter cup of soil from your home garden or backyard. Bring it back in a plastic bag.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Think about where you would find the healthiest soil around your home</a:t>
            </a:r>
            <a:endParaRPr sz="1450">
              <a:solidFill>
                <a:srgbClr val="000000"/>
              </a:solidFill>
            </a:endParaRPr>
          </a:p>
          <a:p>
            <a:pPr indent="-320675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Would</a:t>
            </a:r>
            <a:r>
              <a:rPr lang="en" sz="1450">
                <a:solidFill>
                  <a:srgbClr val="000000"/>
                </a:solidFill>
              </a:rPr>
              <a:t> it be a place that has plants and is watered frequently, or a part of the ground with little growth that doesn’t show much diversity?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Are there any questions you would want to ask an </a:t>
            </a:r>
            <a:r>
              <a:rPr lang="en" sz="1450">
                <a:solidFill>
                  <a:srgbClr val="000000"/>
                </a:solidFill>
              </a:rPr>
              <a:t>expert</a:t>
            </a:r>
            <a:r>
              <a:rPr lang="en" sz="1450">
                <a:solidFill>
                  <a:srgbClr val="000000"/>
                </a:solidFill>
              </a:rPr>
              <a:t> about soil?</a:t>
            </a:r>
            <a:endParaRPr sz="145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50">
              <a:solidFill>
                <a:srgbClr val="000000"/>
              </a:solidFill>
            </a:endParaRPr>
          </a:p>
        </p:txBody>
      </p:sp>
      <p:pic>
        <p:nvPicPr>
          <p:cNvPr id="175" name="Google Shape;1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4700" y="1853850"/>
            <a:ext cx="2571749" cy="257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4"/>
          <p:cNvSpPr txBox="1"/>
          <p:nvPr/>
        </p:nvSpPr>
        <p:spPr>
          <a:xfrm>
            <a:off x="6224700" y="4425600"/>
            <a:ext cx="27363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/>
              </a:rPr>
              <a:t>File:Urban soil experiment (6931111952).jpg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 by 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/>
              </a:rPr>
              <a:t>P K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is marked with 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6"/>
              </a:rPr>
              <a:t>CC BY 2.0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.</a:t>
            </a:r>
            <a:endParaRPr sz="55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 to Day 2!</a:t>
            </a:r>
            <a:endParaRPr/>
          </a:p>
        </p:txBody>
      </p:sp>
      <p:sp>
        <p:nvSpPr>
          <p:cNvPr id="182" name="Google Shape;182;p25"/>
          <p:cNvSpPr txBox="1"/>
          <p:nvPr>
            <p:ph idx="1" type="body"/>
          </p:nvPr>
        </p:nvSpPr>
        <p:spPr>
          <a:xfrm>
            <a:off x="729450" y="2078875"/>
            <a:ext cx="45918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Take out your soil samples and choose a lab station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Work by yourself or in a group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After we finish the activity, there will be a worksheet to fill out</a:t>
            </a:r>
            <a:endParaRPr sz="1450">
              <a:solidFill>
                <a:srgbClr val="000000"/>
              </a:solidFill>
            </a:endParaRPr>
          </a:p>
        </p:txBody>
      </p:sp>
      <p:pic>
        <p:nvPicPr>
          <p:cNvPr id="183" name="Google Shape;18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7075" y="2078875"/>
            <a:ext cx="2790150" cy="25502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5"/>
          <p:cNvSpPr txBox="1"/>
          <p:nvPr/>
        </p:nvSpPr>
        <p:spPr>
          <a:xfrm>
            <a:off x="5883550" y="4629075"/>
            <a:ext cx="31863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/>
              </a:rPr>
              <a:t>Well drained red soil profile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 by 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/>
              </a:rPr>
              <a:t>NSW DPI Schools program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is marked with 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6"/>
              </a:rPr>
              <a:t>CC BY-NC-SA 2.0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.</a:t>
            </a:r>
            <a:endParaRPr sz="55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 Discussion about Soil Results</a:t>
            </a:r>
            <a:endParaRPr/>
          </a:p>
        </p:txBody>
      </p:sp>
      <p:sp>
        <p:nvSpPr>
          <p:cNvPr id="190" name="Google Shape;190;p26"/>
          <p:cNvSpPr txBox="1"/>
          <p:nvPr>
            <p:ph idx="1" type="body"/>
          </p:nvPr>
        </p:nvSpPr>
        <p:spPr>
          <a:xfrm>
            <a:off x="729450" y="2078875"/>
            <a:ext cx="4562100" cy="29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Why do you think soil </a:t>
            </a:r>
            <a:r>
              <a:rPr lang="en" sz="1450">
                <a:solidFill>
                  <a:srgbClr val="000000"/>
                </a:solidFill>
              </a:rPr>
              <a:t>would be nutrient deficient?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What are the differences between the soil samples that each of you brought in?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How does the texture of your soil sample differ from the degraded/depleted soil sample?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How does the chemical makeup of your soil sample differ from the depleted soil sample?</a:t>
            </a:r>
            <a:endParaRPr sz="1450">
              <a:solidFill>
                <a:srgbClr val="000000"/>
              </a:solidFill>
            </a:endParaRPr>
          </a:p>
        </p:txBody>
      </p:sp>
      <p:pic>
        <p:nvPicPr>
          <p:cNvPr id="191" name="Google Shape;19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1350" y="2078875"/>
            <a:ext cx="3547651" cy="237664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/>
          <p:nvPr/>
        </p:nvSpPr>
        <p:spPr>
          <a:xfrm>
            <a:off x="6300125" y="4455525"/>
            <a:ext cx="18501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/>
              </a:rPr>
              <a:t>Potting Soil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 by 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/>
              </a:rPr>
              <a:t>msscacti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is marked with 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6"/>
              </a:rPr>
              <a:t>CC BY 2.0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.</a:t>
            </a:r>
            <a:endParaRPr sz="55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for a Break!</a:t>
            </a:r>
            <a:endParaRPr/>
          </a:p>
        </p:txBody>
      </p:sp>
      <p:sp>
        <p:nvSpPr>
          <p:cNvPr id="198" name="Google Shape;198;p2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with an Expert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000000"/>
                </a:solidFill>
              </a:rPr>
              <a:t>Class Discussion with an Environmental Biology College/Graduate Student</a:t>
            </a:r>
            <a:endParaRPr sz="145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000000"/>
                </a:solidFill>
              </a:rPr>
              <a:t>Discussion Topics: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Activities to do for soil health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Gardening with native plants and local seeds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Biodiversity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Nutrient cycling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Awareness of significant loss of prairie and grasslands </a:t>
            </a:r>
            <a:r>
              <a:rPr lang="en" sz="1450">
                <a:solidFill>
                  <a:srgbClr val="000000"/>
                </a:solidFill>
              </a:rPr>
              <a:t>around the globe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Awareness of extensive amount of time needed to restore a depleted area of soil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Need for continued proper land management to restore and preserve</a:t>
            </a:r>
            <a:endParaRPr sz="145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Last Topic: What is a Soil Microbe?</a:t>
            </a:r>
            <a:endParaRPr/>
          </a:p>
        </p:txBody>
      </p:sp>
      <p:sp>
        <p:nvSpPr>
          <p:cNvPr id="210" name="Google Shape;210;p29"/>
          <p:cNvSpPr txBox="1"/>
          <p:nvPr>
            <p:ph idx="1" type="body"/>
          </p:nvPr>
        </p:nvSpPr>
        <p:spPr>
          <a:xfrm>
            <a:off x="729450" y="2160600"/>
            <a:ext cx="4443600" cy="14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A group of microscopic organisms that live in soil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5 different types: bacteria, actinomycetes, fungi, protozoa and nematodes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In a healthy soil sample, there is a diverse variety and a large amount of soil microbes.</a:t>
            </a:r>
            <a:endParaRPr sz="1450">
              <a:solidFill>
                <a:srgbClr val="000000"/>
              </a:solidFill>
            </a:endParaRPr>
          </a:p>
        </p:txBody>
      </p:sp>
      <p:pic>
        <p:nvPicPr>
          <p:cNvPr id="211" name="Google Shape;21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2850" y="1853850"/>
            <a:ext cx="3485161" cy="298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9"/>
          <p:cNvSpPr txBox="1"/>
          <p:nvPr/>
        </p:nvSpPr>
        <p:spPr>
          <a:xfrm>
            <a:off x="5486475" y="4838700"/>
            <a:ext cx="31779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/>
              </a:rPr>
              <a:t>Soil Microbes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 by 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/>
              </a:rPr>
              <a:t>Pacific Northwest National Laboratory - PNNL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is marked with 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6"/>
              </a:rPr>
              <a:t>CC BY-NC-SA 2.0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.</a:t>
            </a:r>
            <a:endParaRPr sz="55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Soil Microbes do?</a:t>
            </a:r>
            <a:endParaRPr/>
          </a:p>
        </p:txBody>
      </p:sp>
      <p:sp>
        <p:nvSpPr>
          <p:cNvPr id="218" name="Google Shape;218;p30"/>
          <p:cNvSpPr txBox="1"/>
          <p:nvPr>
            <p:ph idx="1" type="body"/>
          </p:nvPr>
        </p:nvSpPr>
        <p:spPr>
          <a:xfrm>
            <a:off x="729450" y="2078875"/>
            <a:ext cx="3842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Microbes decompose organic matter and contribute to nutrient cycling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You can suppress harmful microbes by steaming your soil- this makes the soil sterile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Many commercial products are available that contain beneficial soil microbes and can be added to soil</a:t>
            </a:r>
            <a:endParaRPr sz="145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6150" y="1717000"/>
            <a:ext cx="3441989" cy="298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0"/>
          <p:cNvSpPr txBox="1"/>
          <p:nvPr/>
        </p:nvSpPr>
        <p:spPr>
          <a:xfrm>
            <a:off x="4976150" y="4701850"/>
            <a:ext cx="3587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/>
              </a:rPr>
              <a:t>The Good, the Bad and the Ugly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 by 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/>
              </a:rPr>
              <a:t>Pacific Northwest National Laboratory - PNNL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is marked with 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6"/>
              </a:rPr>
              <a:t>CC BY-NC-SA 2.0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.</a:t>
            </a:r>
            <a:endParaRPr sz="55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Soil Microbes</a:t>
            </a:r>
            <a:endParaRPr/>
          </a:p>
        </p:txBody>
      </p:sp>
      <p:sp>
        <p:nvSpPr>
          <p:cNvPr id="226" name="Google Shape;226;p31"/>
          <p:cNvSpPr txBox="1"/>
          <p:nvPr>
            <p:ph idx="1" type="body"/>
          </p:nvPr>
        </p:nvSpPr>
        <p:spPr>
          <a:xfrm>
            <a:off x="0" y="1853850"/>
            <a:ext cx="1768800" cy="32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Bacteria: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Found almost everywhere on earth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Single</a:t>
            </a:r>
            <a:r>
              <a:rPr lang="en">
                <a:solidFill>
                  <a:srgbClr val="000000"/>
                </a:solidFill>
              </a:rPr>
              <a:t> celled organisms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27" name="Google Shape;227;p31"/>
          <p:cNvSpPr txBox="1"/>
          <p:nvPr>
            <p:ph idx="1" type="body"/>
          </p:nvPr>
        </p:nvSpPr>
        <p:spPr>
          <a:xfrm>
            <a:off x="1768800" y="1853850"/>
            <a:ext cx="1768800" cy="32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Actinomycetes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Also bacteria- “thread or ray bacteria”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Look like fungi but are bacteria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28" name="Google Shape;228;p31"/>
          <p:cNvSpPr txBox="1"/>
          <p:nvPr>
            <p:ph idx="1" type="body"/>
          </p:nvPr>
        </p:nvSpPr>
        <p:spPr>
          <a:xfrm>
            <a:off x="3537600" y="1853850"/>
            <a:ext cx="2068800" cy="32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Fungi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Spore producing organisms that feed on organic matter and must live in/on plants to survive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29" name="Google Shape;229;p31"/>
          <p:cNvSpPr txBox="1"/>
          <p:nvPr>
            <p:ph idx="1" type="body"/>
          </p:nvPr>
        </p:nvSpPr>
        <p:spPr>
          <a:xfrm>
            <a:off x="5574450" y="1853850"/>
            <a:ext cx="1768800" cy="32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Protozoa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Live in moist environments and feed on other microbes/debris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30" name="Google Shape;230;p31"/>
          <p:cNvSpPr txBox="1"/>
          <p:nvPr>
            <p:ph idx="1" type="body"/>
          </p:nvPr>
        </p:nvSpPr>
        <p:spPr>
          <a:xfrm>
            <a:off x="7375200" y="1853850"/>
            <a:ext cx="1768800" cy="32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Nematodes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Worms that can be harmless or parasitic, help distribute bacteria and fungi in soil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31" name="Google Shape;23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750" y="3382125"/>
            <a:ext cx="1313300" cy="136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1"/>
          <p:cNvSpPr txBox="1"/>
          <p:nvPr/>
        </p:nvSpPr>
        <p:spPr>
          <a:xfrm>
            <a:off x="176850" y="4705725"/>
            <a:ext cx="1415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highlight>
                  <a:srgbClr val="FFFFFF"/>
                </a:highlight>
              </a:rPr>
              <a:t>"</a:t>
            </a:r>
            <a:r>
              <a:rPr lang="en" sz="550">
                <a:highlight>
                  <a:srgbClr val="FFFFFF"/>
                </a:highlight>
                <a:uFill>
                  <a:noFill/>
                </a:uFill>
                <a:hlinkClick r:id="rId4"/>
              </a:rPr>
              <a:t>Neutrophil and Methicillin-resistant Staphylococccus aureus (MRSA) Bacteria</a:t>
            </a:r>
            <a:r>
              <a:rPr lang="en" sz="550">
                <a:highlight>
                  <a:srgbClr val="FFFFFF"/>
                </a:highlight>
              </a:rPr>
              <a:t>" by </a:t>
            </a:r>
            <a:r>
              <a:rPr lang="en" sz="550">
                <a:highlight>
                  <a:srgbClr val="FFFFFF"/>
                </a:highlight>
                <a:uFill>
                  <a:noFill/>
                </a:uFill>
                <a:hlinkClick r:id="rId5"/>
              </a:rPr>
              <a:t>NIAID</a:t>
            </a:r>
            <a:r>
              <a:rPr lang="en" sz="550">
                <a:highlight>
                  <a:srgbClr val="FFFFFF"/>
                </a:highlight>
              </a:rPr>
              <a:t> is marked with </a:t>
            </a:r>
            <a:r>
              <a:rPr lang="en" sz="550">
                <a:highlight>
                  <a:srgbClr val="FFFFFF"/>
                </a:highlight>
                <a:uFill>
                  <a:noFill/>
                </a:uFill>
                <a:hlinkClick r:id="rId6"/>
              </a:rPr>
              <a:t>CC BY 2.0</a:t>
            </a:r>
            <a:r>
              <a:rPr lang="en" sz="550">
                <a:highlight>
                  <a:srgbClr val="FFFFFF"/>
                </a:highlight>
              </a:rPr>
              <a:t>.</a:t>
            </a:r>
            <a:endParaRPr sz="550"/>
          </a:p>
        </p:txBody>
      </p:sp>
      <p:pic>
        <p:nvPicPr>
          <p:cNvPr id="233" name="Google Shape;233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87701" y="3382125"/>
            <a:ext cx="1530985" cy="136802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1"/>
          <p:cNvSpPr txBox="1"/>
          <p:nvPr/>
        </p:nvSpPr>
        <p:spPr>
          <a:xfrm>
            <a:off x="1887700" y="4750150"/>
            <a:ext cx="176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</a:t>
            </a:r>
            <a:r>
              <a:rPr lang="en" sz="550"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8"/>
              </a:rPr>
              <a:t>Actinomycetes bacteria</a:t>
            </a:r>
            <a:r>
              <a:rPr lang="en" sz="55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 by </a:t>
            </a:r>
            <a:r>
              <a:rPr lang="en" sz="550"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9"/>
              </a:rPr>
              <a:t>OregonCavesNPS</a:t>
            </a:r>
            <a:r>
              <a:rPr lang="en" sz="55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is marked with </a:t>
            </a:r>
            <a:r>
              <a:rPr lang="en" sz="550"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10"/>
              </a:rPr>
              <a:t>CC BY 2.0</a:t>
            </a:r>
            <a:r>
              <a:rPr lang="en" sz="55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.</a:t>
            </a:r>
            <a:endParaRPr sz="55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5" name="Google Shape;235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76355" y="3382125"/>
            <a:ext cx="1110179" cy="136802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1"/>
          <p:cNvSpPr txBox="1"/>
          <p:nvPr/>
        </p:nvSpPr>
        <p:spPr>
          <a:xfrm>
            <a:off x="3974750" y="4748025"/>
            <a:ext cx="1313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</a:t>
            </a:r>
            <a:r>
              <a:rPr lang="en" sz="550"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12"/>
              </a:rPr>
              <a:t>Rhizopus sp - bursting sporangium - detail</a:t>
            </a:r>
            <a:r>
              <a:rPr lang="en" sz="55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 by </a:t>
            </a:r>
            <a:r>
              <a:rPr lang="en" sz="550"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13"/>
              </a:rPr>
              <a:t>gjshepherd_br</a:t>
            </a:r>
            <a:r>
              <a:rPr lang="en" sz="55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is marked with </a:t>
            </a:r>
            <a:r>
              <a:rPr lang="en" sz="550"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14"/>
              </a:rPr>
              <a:t>CC BY-NC-SA 2.0</a:t>
            </a:r>
            <a:r>
              <a:rPr lang="en" sz="55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.</a:t>
            </a:r>
            <a:endParaRPr sz="55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7" name="Google Shape;237;p3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783251" y="3366176"/>
            <a:ext cx="1415099" cy="139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1"/>
          <p:cNvSpPr txBox="1"/>
          <p:nvPr/>
        </p:nvSpPr>
        <p:spPr>
          <a:xfrm>
            <a:off x="5917200" y="4766075"/>
            <a:ext cx="114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</a:t>
            </a:r>
            <a:r>
              <a:rPr lang="en" sz="550"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16"/>
              </a:rPr>
              <a:t>Ciliated Protozoa: Vorticella</a:t>
            </a:r>
            <a:r>
              <a:rPr lang="en" sz="55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 by </a:t>
            </a:r>
            <a:r>
              <a:rPr lang="en" sz="550"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17"/>
              </a:rPr>
              <a:t>bccoer</a:t>
            </a:r>
            <a:r>
              <a:rPr lang="en" sz="55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is marked with </a:t>
            </a:r>
            <a:r>
              <a:rPr lang="en" sz="550"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18"/>
              </a:rPr>
              <a:t>CC0 1.0</a:t>
            </a:r>
            <a:r>
              <a:rPr lang="en" sz="55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.</a:t>
            </a:r>
            <a:endParaRPr sz="55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9" name="Google Shape;239;p3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433573" y="3470133"/>
            <a:ext cx="1652050" cy="99704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1"/>
          <p:cNvSpPr txBox="1"/>
          <p:nvPr/>
        </p:nvSpPr>
        <p:spPr>
          <a:xfrm>
            <a:off x="7433550" y="4467175"/>
            <a:ext cx="1652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</a:t>
            </a:r>
            <a:r>
              <a:rPr lang="en" sz="550"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0"/>
              </a:rPr>
              <a:t>AKK Spiral nematode male Koon-hui Wang photo</a:t>
            </a:r>
            <a:r>
              <a:rPr lang="en" sz="55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 by </a:t>
            </a:r>
            <a:r>
              <a:rPr lang="en" sz="550"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1"/>
              </a:rPr>
              <a:t>Plant pests and diseases</a:t>
            </a:r>
            <a:r>
              <a:rPr lang="en" sz="55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is marked with </a:t>
            </a:r>
            <a:r>
              <a:rPr lang="en" sz="550"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2"/>
              </a:rPr>
              <a:t>CC0 1.0</a:t>
            </a:r>
            <a:r>
              <a:rPr lang="en" sz="55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.</a:t>
            </a:r>
            <a:endParaRPr sz="55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 for Today and Tomorrow</a:t>
            </a:r>
            <a:endParaRPr/>
          </a:p>
        </p:txBody>
      </p:sp>
      <p:sp>
        <p:nvSpPr>
          <p:cNvPr id="95" name="Google Shape;95;p14"/>
          <p:cNvSpPr txBox="1"/>
          <p:nvPr>
            <p:ph idx="1" type="body"/>
          </p:nvPr>
        </p:nvSpPr>
        <p:spPr>
          <a:xfrm>
            <a:off x="729450" y="2078875"/>
            <a:ext cx="3842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000000"/>
                </a:solidFill>
              </a:rPr>
              <a:t>Day 1: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Lecture and class discussion about soil</a:t>
            </a:r>
            <a:endParaRPr sz="1450">
              <a:solidFill>
                <a:srgbClr val="000000"/>
              </a:solidFill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4581050" y="2087000"/>
            <a:ext cx="38781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latin typeface="Lato"/>
                <a:ea typeface="Lato"/>
                <a:cs typeface="Lato"/>
                <a:sym typeface="Lato"/>
              </a:rPr>
              <a:t>Day 2:</a:t>
            </a:r>
            <a:endParaRPr sz="1450">
              <a:latin typeface="Lato"/>
              <a:ea typeface="Lato"/>
              <a:cs typeface="Lato"/>
              <a:sym typeface="Lato"/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SzPts val="1450"/>
              <a:buFont typeface="Lato"/>
              <a:buChar char="-"/>
            </a:pPr>
            <a:r>
              <a:rPr lang="en" sz="1450">
                <a:latin typeface="Lato"/>
                <a:ea typeface="Lato"/>
                <a:cs typeface="Lato"/>
                <a:sym typeface="Lato"/>
              </a:rPr>
              <a:t>Soil texture testing</a:t>
            </a:r>
            <a:endParaRPr sz="1450">
              <a:latin typeface="Lato"/>
              <a:ea typeface="Lato"/>
              <a:cs typeface="Lato"/>
              <a:sym typeface="Lato"/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SzPts val="1450"/>
              <a:buFont typeface="Lato"/>
              <a:buChar char="-"/>
            </a:pPr>
            <a:r>
              <a:rPr lang="en" sz="1450">
                <a:latin typeface="Lato"/>
                <a:ea typeface="Lato"/>
                <a:cs typeface="Lato"/>
                <a:sym typeface="Lato"/>
              </a:rPr>
              <a:t>pH testing</a:t>
            </a:r>
            <a:endParaRPr sz="1450">
              <a:latin typeface="Lato"/>
              <a:ea typeface="Lato"/>
              <a:cs typeface="Lato"/>
              <a:sym typeface="Lato"/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SzPts val="1450"/>
              <a:buFont typeface="Lato"/>
              <a:buChar char="-"/>
            </a:pPr>
            <a:r>
              <a:rPr lang="en" sz="1450">
                <a:latin typeface="Lato"/>
                <a:ea typeface="Lato"/>
                <a:cs typeface="Lato"/>
                <a:sym typeface="Lato"/>
              </a:rPr>
              <a:t>Chemical testing for Nitrogen, Phosphorus, and Potassium content in your soil samples</a:t>
            </a:r>
            <a:endParaRPr sz="1450">
              <a:latin typeface="Lato"/>
              <a:ea typeface="Lato"/>
              <a:cs typeface="Lato"/>
              <a:sym typeface="Lato"/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SzPts val="1450"/>
              <a:buFont typeface="Lato"/>
              <a:buChar char="-"/>
            </a:pPr>
            <a:r>
              <a:rPr lang="en" sz="1450">
                <a:latin typeface="Lato"/>
                <a:ea typeface="Lato"/>
                <a:cs typeface="Lato"/>
                <a:sym typeface="Lato"/>
              </a:rPr>
              <a:t>Worksheet</a:t>
            </a:r>
            <a:endParaRPr sz="1450">
              <a:latin typeface="Lato"/>
              <a:ea typeface="Lato"/>
              <a:cs typeface="Lato"/>
              <a:sym typeface="Lato"/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SzPts val="1450"/>
              <a:buFont typeface="Lato"/>
              <a:buChar char="-"/>
            </a:pPr>
            <a:r>
              <a:rPr lang="en" sz="1450">
                <a:latin typeface="Lato"/>
                <a:ea typeface="Lato"/>
                <a:cs typeface="Lato"/>
                <a:sym typeface="Lato"/>
              </a:rPr>
              <a:t>Class feedback</a:t>
            </a:r>
            <a:endParaRPr sz="145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for Listening!</a:t>
            </a:r>
            <a:endParaRPr/>
          </a:p>
        </p:txBody>
      </p:sp>
      <p:sp>
        <p:nvSpPr>
          <p:cNvPr id="246" name="Google Shape;246;p3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 for the Class</a:t>
            </a:r>
            <a:endParaRPr/>
          </a:p>
        </p:txBody>
      </p:sp>
      <p:sp>
        <p:nvSpPr>
          <p:cNvPr id="102" name="Google Shape;102;p15"/>
          <p:cNvSpPr txBox="1"/>
          <p:nvPr>
            <p:ph idx="1" type="body"/>
          </p:nvPr>
        </p:nvSpPr>
        <p:spPr>
          <a:xfrm>
            <a:off x="729450" y="2078875"/>
            <a:ext cx="3651900" cy="28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000000"/>
                </a:solidFill>
              </a:rPr>
              <a:t>What do you think of when you think of soil?</a:t>
            </a:r>
            <a:endParaRPr sz="145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000000"/>
                </a:solidFill>
              </a:rPr>
              <a:t>What are some things that you already know about soil? </a:t>
            </a:r>
            <a:endParaRPr sz="145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000000"/>
                </a:solidFill>
              </a:rPr>
              <a:t>Why do you think soil might be important? </a:t>
            </a:r>
            <a:endParaRPr sz="145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000000"/>
                </a:solidFill>
              </a:rPr>
              <a:t>What does soil do for the ecosystem?</a:t>
            </a:r>
            <a:endParaRPr sz="145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50">
                <a:solidFill>
                  <a:srgbClr val="000000"/>
                </a:solidFill>
              </a:rPr>
              <a:t>What do you think “healthy soil” means?</a:t>
            </a:r>
            <a:endParaRPr sz="1450">
              <a:solidFill>
                <a:srgbClr val="000000"/>
              </a:solidFill>
            </a:endParaRPr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1970" y="1853850"/>
            <a:ext cx="1940347" cy="290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5"/>
          <p:cNvSpPr txBox="1"/>
          <p:nvPr/>
        </p:nvSpPr>
        <p:spPr>
          <a:xfrm>
            <a:off x="5858250" y="4762950"/>
            <a:ext cx="2227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chemeClr val="accent5"/>
                </a:solidFill>
                <a:highlight>
                  <a:schemeClr val="lt1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"Tilling the Soil"</a:t>
            </a:r>
            <a:r>
              <a:rPr lang="en" sz="550">
                <a:solidFill>
                  <a:srgbClr val="333333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 by </a:t>
            </a:r>
            <a:r>
              <a:rPr lang="en" sz="550">
                <a:solidFill>
                  <a:schemeClr val="accent5"/>
                </a:solidFill>
                <a:highlight>
                  <a:schemeClr val="lt1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Chiot's Run</a:t>
            </a:r>
            <a:r>
              <a:rPr lang="en" sz="550">
                <a:solidFill>
                  <a:srgbClr val="333333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 is licensed under </a:t>
            </a:r>
            <a:r>
              <a:rPr lang="en" sz="550">
                <a:solidFill>
                  <a:schemeClr val="accent5"/>
                </a:solidFill>
                <a:highlight>
                  <a:schemeClr val="lt1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BY-NC 2.0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Healthy Soil and its Purpose</a:t>
            </a:r>
            <a:endParaRPr/>
          </a:p>
        </p:txBody>
      </p:sp>
      <p:sp>
        <p:nvSpPr>
          <p:cNvPr id="110" name="Google Shape;110;p16"/>
          <p:cNvSpPr txBox="1"/>
          <p:nvPr>
            <p:ph idx="1" type="body"/>
          </p:nvPr>
        </p:nvSpPr>
        <p:spPr>
          <a:xfrm>
            <a:off x="729450" y="2078875"/>
            <a:ext cx="3842400" cy="30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Soil acts as a medium for plants to grow in and for water filtration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Soil cycles nutrients (nitrogen, phosphorus, and potassium) </a:t>
            </a:r>
            <a:r>
              <a:rPr lang="en" sz="1450">
                <a:solidFill>
                  <a:srgbClr val="000000"/>
                </a:solidFill>
              </a:rPr>
              <a:t>back </a:t>
            </a:r>
            <a:r>
              <a:rPr lang="en" sz="1450">
                <a:solidFill>
                  <a:srgbClr val="000000"/>
                </a:solidFill>
              </a:rPr>
              <a:t>into the </a:t>
            </a:r>
            <a:r>
              <a:rPr lang="en" sz="1450">
                <a:solidFill>
                  <a:srgbClr val="000000"/>
                </a:solidFill>
              </a:rPr>
              <a:t>ground</a:t>
            </a:r>
            <a:r>
              <a:rPr lang="en" sz="1450">
                <a:solidFill>
                  <a:srgbClr val="000000"/>
                </a:solidFill>
              </a:rPr>
              <a:t> as organisms decompose and give their organic matter to the soil.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“Healthy” soil has a diverse variety of microbes and organisms, is not compacted tightly, has a pH of 5.5-7.5, and has a balanced chemical makeup.</a:t>
            </a:r>
            <a:endParaRPr sz="1450">
              <a:solidFill>
                <a:srgbClr val="000000"/>
              </a:solidFill>
            </a:endParaRPr>
          </a:p>
        </p:txBody>
      </p:sp>
      <p:pic>
        <p:nvPicPr>
          <p:cNvPr id="111" name="Google Shape;11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850" y="1853850"/>
            <a:ext cx="4267351" cy="284420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 txBox="1"/>
          <p:nvPr/>
        </p:nvSpPr>
        <p:spPr>
          <a:xfrm>
            <a:off x="4803075" y="4698050"/>
            <a:ext cx="39150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/>
              </a:rPr>
              <a:t>File:Spring-mushrooms-forest-floor - West Virginia - ForestWander.jpg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 by 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/>
              </a:rPr>
              <a:t>ForestWander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is marked with 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6"/>
              </a:rPr>
              <a:t>CC BY-SA 3.0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.</a:t>
            </a:r>
            <a:endParaRPr sz="55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Carbon Storage in Soil</a:t>
            </a:r>
            <a:endParaRPr/>
          </a:p>
        </p:txBody>
      </p:sp>
      <p:sp>
        <p:nvSpPr>
          <p:cNvPr id="118" name="Google Shape;118;p17"/>
          <p:cNvSpPr txBox="1"/>
          <p:nvPr>
            <p:ph idx="1" type="body"/>
          </p:nvPr>
        </p:nvSpPr>
        <p:spPr>
          <a:xfrm>
            <a:off x="633250" y="2027075"/>
            <a:ext cx="3842700" cy="29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-"/>
            </a:pPr>
            <a:r>
              <a:rPr lang="en" sz="1500">
                <a:solidFill>
                  <a:srgbClr val="000000"/>
                </a:solidFill>
              </a:rPr>
              <a:t>Soil works as a “carbon sink”</a:t>
            </a:r>
            <a:endParaRPr sz="1500">
              <a:solidFill>
                <a:srgbClr val="000000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-"/>
            </a:pPr>
            <a:r>
              <a:rPr lang="en" sz="1500">
                <a:solidFill>
                  <a:srgbClr val="000000"/>
                </a:solidFill>
              </a:rPr>
              <a:t>Plants that grow in soil take in carbon from the atmosphere.</a:t>
            </a:r>
            <a:endParaRPr sz="1500">
              <a:solidFill>
                <a:srgbClr val="000000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-"/>
            </a:pPr>
            <a:r>
              <a:rPr lang="en" sz="1500">
                <a:solidFill>
                  <a:srgbClr val="000000"/>
                </a:solidFill>
              </a:rPr>
              <a:t>As organisms and plants decompose, the carbon they contain is stored in the soil </a:t>
            </a:r>
            <a:endParaRPr sz="1500">
              <a:solidFill>
                <a:srgbClr val="000000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-"/>
            </a:pPr>
            <a:r>
              <a:rPr lang="en" sz="1500">
                <a:solidFill>
                  <a:srgbClr val="000000"/>
                </a:solidFill>
              </a:rPr>
              <a:t>The carbon is not released back into the atmosphere</a:t>
            </a:r>
            <a:endParaRPr sz="1500">
              <a:solidFill>
                <a:srgbClr val="000000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-"/>
            </a:pPr>
            <a:r>
              <a:rPr lang="en" sz="1500">
                <a:solidFill>
                  <a:srgbClr val="000000"/>
                </a:solidFill>
              </a:rPr>
              <a:t>Result: lower effects of greenhouse gases</a:t>
            </a:r>
            <a:endParaRPr sz="1500">
              <a:solidFill>
                <a:srgbClr val="000000"/>
              </a:solidFill>
            </a:endParaRPr>
          </a:p>
        </p:txBody>
      </p:sp>
      <p:pic>
        <p:nvPicPr>
          <p:cNvPr id="119" name="Google Shape;11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6375" y="1853850"/>
            <a:ext cx="3979799" cy="2984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7"/>
          <p:cNvSpPr txBox="1"/>
          <p:nvPr/>
        </p:nvSpPr>
        <p:spPr>
          <a:xfrm>
            <a:off x="4776375" y="4838700"/>
            <a:ext cx="50769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/>
              </a:rPr>
              <a:t>Richest carbon sinks in the world are being clearcut by the state of Oregon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 by 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/>
              </a:rPr>
              <a:t>F.Eatherington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is marked with 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6"/>
              </a:rPr>
              <a:t>CC BY-NC 2.0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.</a:t>
            </a:r>
            <a:endParaRPr sz="55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Soil </a:t>
            </a:r>
            <a:r>
              <a:rPr lang="en"/>
              <a:t>Degradation and What Causes It?</a:t>
            </a:r>
            <a:endParaRPr/>
          </a:p>
        </p:txBody>
      </p:sp>
      <p:sp>
        <p:nvSpPr>
          <p:cNvPr id="126" name="Google Shape;126;p18"/>
          <p:cNvSpPr txBox="1"/>
          <p:nvPr>
            <p:ph idx="1" type="body"/>
          </p:nvPr>
        </p:nvSpPr>
        <p:spPr>
          <a:xfrm>
            <a:off x="729450" y="1915225"/>
            <a:ext cx="4515300" cy="30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Soil </a:t>
            </a:r>
            <a:r>
              <a:rPr lang="en" sz="1400">
                <a:solidFill>
                  <a:srgbClr val="000000"/>
                </a:solidFill>
              </a:rPr>
              <a:t>degradation is </a:t>
            </a:r>
            <a:r>
              <a:rPr lang="en" sz="1400">
                <a:solidFill>
                  <a:srgbClr val="000000"/>
                </a:solidFill>
              </a:rPr>
              <a:t>the decline in soil </a:t>
            </a:r>
            <a:r>
              <a:rPr lang="en" sz="1400">
                <a:solidFill>
                  <a:srgbClr val="000000"/>
                </a:solidFill>
              </a:rPr>
              <a:t>condition</a:t>
            </a:r>
            <a:r>
              <a:rPr lang="en" sz="1400">
                <a:solidFill>
                  <a:srgbClr val="000000"/>
                </a:solidFill>
              </a:rPr>
              <a:t> caused by: 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Natural causes such as wind, rain and flowing water 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Human </a:t>
            </a:r>
            <a:r>
              <a:rPr lang="en" sz="1400">
                <a:solidFill>
                  <a:srgbClr val="000000"/>
                </a:solidFill>
              </a:rPr>
              <a:t>activities</a:t>
            </a:r>
            <a:r>
              <a:rPr lang="en" sz="1400">
                <a:solidFill>
                  <a:srgbClr val="000000"/>
                </a:solidFill>
              </a:rPr>
              <a:t> </a:t>
            </a:r>
            <a:endParaRPr sz="1400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Deforestation, farming, overgrazing, and tillage. Use of heavy farm machinery over the same area of soil compacts the soil, leading to flooding and poorer soil drainage.</a:t>
            </a:r>
            <a:endParaRPr sz="1400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Industrial development, mining and urbanization</a:t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6923" y="2024400"/>
            <a:ext cx="3428577" cy="25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/>
          <p:nvPr/>
        </p:nvSpPr>
        <p:spPr>
          <a:xfrm>
            <a:off x="6126110" y="4595850"/>
            <a:ext cx="19302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chemeClr val="accent5"/>
                </a:solidFill>
                <a:highlight>
                  <a:schemeClr val="lt1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"Farm"</a:t>
            </a:r>
            <a:r>
              <a:rPr lang="en" sz="550">
                <a:solidFill>
                  <a:srgbClr val="333333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 by </a:t>
            </a:r>
            <a:r>
              <a:rPr lang="en" sz="550">
                <a:solidFill>
                  <a:schemeClr val="accent5"/>
                </a:solidFill>
                <a:highlight>
                  <a:schemeClr val="lt1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Digitalnative</a:t>
            </a:r>
            <a:r>
              <a:rPr lang="en" sz="550">
                <a:solidFill>
                  <a:srgbClr val="333333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 is licensed under </a:t>
            </a:r>
            <a:r>
              <a:rPr lang="en" sz="550">
                <a:solidFill>
                  <a:schemeClr val="accent5"/>
                </a:solidFill>
                <a:highlight>
                  <a:schemeClr val="lt1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BY-ND 2.0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Some Consequences of Soil Degradation?</a:t>
            </a:r>
            <a:endParaRPr/>
          </a:p>
        </p:txBody>
      </p:sp>
      <p:sp>
        <p:nvSpPr>
          <p:cNvPr id="134" name="Google Shape;134;p19"/>
          <p:cNvSpPr txBox="1"/>
          <p:nvPr>
            <p:ph idx="1" type="body"/>
          </p:nvPr>
        </p:nvSpPr>
        <p:spPr>
          <a:xfrm>
            <a:off x="7126725" y="2458875"/>
            <a:ext cx="969000" cy="7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1095" y="1853850"/>
            <a:ext cx="2275724" cy="3034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 txBox="1"/>
          <p:nvPr/>
        </p:nvSpPr>
        <p:spPr>
          <a:xfrm>
            <a:off x="6230463" y="4888150"/>
            <a:ext cx="22170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/>
              </a:rPr>
              <a:t>Top soil degradation 2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 by 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/>
              </a:rPr>
              <a:t>herr loeffler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is marked with 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6"/>
              </a:rPr>
              <a:t>CC BY 2.0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.</a:t>
            </a:r>
            <a:endParaRPr sz="55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7" name="Google Shape;13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0975" y="1853850"/>
            <a:ext cx="4293925" cy="31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 txBox="1"/>
          <p:nvPr/>
        </p:nvSpPr>
        <p:spPr>
          <a:xfrm>
            <a:off x="1771725" y="4888150"/>
            <a:ext cx="26124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8"/>
              </a:rPr>
              <a:t>Global soil degradation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 by 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9"/>
              </a:rPr>
              <a:t>GRIDArendal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is marked with 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10"/>
              </a:rPr>
              <a:t>CC BY-NC-SA 2.0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.</a:t>
            </a:r>
            <a:endParaRPr sz="55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Soil Degrades, More Fertilizer is Needed to Increase Yield</a:t>
            </a:r>
            <a:endParaRPr/>
          </a:p>
        </p:txBody>
      </p:sp>
      <p:sp>
        <p:nvSpPr>
          <p:cNvPr id="144" name="Google Shape;144;p20"/>
          <p:cNvSpPr txBox="1"/>
          <p:nvPr>
            <p:ph idx="1" type="body"/>
          </p:nvPr>
        </p:nvSpPr>
        <p:spPr>
          <a:xfrm>
            <a:off x="729450" y="2328250"/>
            <a:ext cx="3842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There is a finite amount of </a:t>
            </a:r>
            <a:r>
              <a:rPr lang="en" sz="1450">
                <a:solidFill>
                  <a:srgbClr val="000000"/>
                </a:solidFill>
              </a:rPr>
              <a:t>arable </a:t>
            </a:r>
            <a:r>
              <a:rPr lang="en" sz="1450">
                <a:solidFill>
                  <a:srgbClr val="000000"/>
                </a:solidFill>
              </a:rPr>
              <a:t>farmland on Earth. As we use the land and soil, the quality degrades. To make up for this loss, fertilizers are used to increase crop yield with less land.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Fertilizers increase the amount of contaminants and pollutants in the soil, causing </a:t>
            </a:r>
            <a:r>
              <a:rPr lang="en" sz="1450">
                <a:solidFill>
                  <a:srgbClr val="000000"/>
                </a:solidFill>
              </a:rPr>
              <a:t>further</a:t>
            </a:r>
            <a:r>
              <a:rPr lang="en" sz="1450">
                <a:solidFill>
                  <a:srgbClr val="000000"/>
                </a:solidFill>
              </a:rPr>
              <a:t> </a:t>
            </a:r>
            <a:r>
              <a:rPr lang="en" sz="1450">
                <a:solidFill>
                  <a:srgbClr val="000000"/>
                </a:solidFill>
              </a:rPr>
              <a:t>degradation</a:t>
            </a:r>
            <a:r>
              <a:rPr lang="en" sz="1450">
                <a:solidFill>
                  <a:srgbClr val="000000"/>
                </a:solidFill>
              </a:rPr>
              <a:t>. </a:t>
            </a:r>
            <a:endParaRPr sz="1450">
              <a:solidFill>
                <a:srgbClr val="000000"/>
              </a:solidFill>
            </a:endParaRPr>
          </a:p>
        </p:txBody>
      </p:sp>
      <p:pic>
        <p:nvPicPr>
          <p:cNvPr id="145" name="Google Shape;14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0112" y="1804375"/>
            <a:ext cx="4158377" cy="293604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 txBox="1"/>
          <p:nvPr/>
        </p:nvSpPr>
        <p:spPr>
          <a:xfrm>
            <a:off x="4700138" y="4740425"/>
            <a:ext cx="415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rgbClr val="0000FF"/>
                </a:solidFill>
                <a:highlight>
                  <a:srgbClr val="FFFFFF"/>
                </a:highlight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"Agricultural area over the long-term, 1600 to 2016"</a:t>
            </a:r>
            <a:r>
              <a:rPr lang="en" sz="900">
                <a:highlight>
                  <a:srgbClr val="FFFFFF"/>
                </a:highlight>
              </a:rPr>
              <a:t> by </a:t>
            </a:r>
            <a:r>
              <a:rPr lang="en" sz="900" u="sng">
                <a:solidFill>
                  <a:srgbClr val="0000FF"/>
                </a:solidFill>
                <a:highlight>
                  <a:srgbClr val="FFFFFF"/>
                </a:highlight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Hannah Ritchie and Max Roser</a:t>
            </a:r>
            <a:r>
              <a:rPr lang="en" sz="900">
                <a:highlight>
                  <a:srgbClr val="FFFFFF"/>
                </a:highlight>
              </a:rPr>
              <a:t>, </a:t>
            </a:r>
            <a:r>
              <a:rPr lang="en" sz="900" u="sng">
                <a:solidFill>
                  <a:srgbClr val="0000FF"/>
                </a:solidFill>
                <a:highlight>
                  <a:srgbClr val="FFFFFF"/>
                </a:highlight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Our World in Data</a:t>
            </a:r>
            <a:r>
              <a:rPr lang="en" sz="900">
                <a:highlight>
                  <a:srgbClr val="FFFFFF"/>
                </a:highlight>
              </a:rPr>
              <a:t> is licensed under </a:t>
            </a:r>
            <a:r>
              <a:rPr lang="en" sz="900" u="sng">
                <a:solidFill>
                  <a:srgbClr val="0000FF"/>
                </a:solidFill>
                <a:highlight>
                  <a:srgbClr val="FFFFFF"/>
                </a:highlight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 4.0</a:t>
            </a:r>
            <a:endParaRPr sz="13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Impact of Pollution on Soil Ecosystem Services</a:t>
            </a:r>
            <a:endParaRPr/>
          </a:p>
        </p:txBody>
      </p:sp>
      <p:sp>
        <p:nvSpPr>
          <p:cNvPr id="152" name="Google Shape;152;p21"/>
          <p:cNvSpPr txBox="1"/>
          <p:nvPr>
            <p:ph idx="1" type="body"/>
          </p:nvPr>
        </p:nvSpPr>
        <p:spPr>
          <a:xfrm>
            <a:off x="729450" y="2078875"/>
            <a:ext cx="5760300" cy="298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Limited water filtration capacity and limited soil contaminant reduction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Nutrient cycling imbalance from alterations in soil biodiversity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Ecotoxicity</a:t>
            </a:r>
            <a:r>
              <a:rPr lang="en" sz="1450">
                <a:solidFill>
                  <a:srgbClr val="000000"/>
                </a:solidFill>
              </a:rPr>
              <a:t> (</a:t>
            </a:r>
            <a:r>
              <a:rPr lang="en" sz="1450">
                <a:solidFill>
                  <a:srgbClr val="000000"/>
                </a:solidFill>
                <a:highlight>
                  <a:srgbClr val="FFFFFF"/>
                </a:highlight>
              </a:rPr>
              <a:t>potential for biological, chemical or physical stressors to affect ecosystems</a:t>
            </a:r>
            <a:r>
              <a:rPr lang="en" sz="1450">
                <a:solidFill>
                  <a:srgbClr val="000000"/>
                </a:solidFill>
              </a:rPr>
              <a:t>) and loss of biodiversity/biomass from wildlife populations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Reduced tree and plant cover leading to reduced flood containment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Promotion of antimicrobial resistance in soil microbes→increases antibiotic-resistant bacteria</a:t>
            </a:r>
            <a:endParaRPr sz="1450">
              <a:solidFill>
                <a:srgbClr val="000000"/>
              </a:solidFill>
            </a:endParaRPr>
          </a:p>
          <a:p>
            <a:pPr indent="-320675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Char char="-"/>
            </a:pPr>
            <a:r>
              <a:rPr lang="en" sz="1450">
                <a:solidFill>
                  <a:srgbClr val="000000"/>
                </a:solidFill>
              </a:rPr>
              <a:t>Polluted soils are not suitable for recreational, agricultural  or residential uses</a:t>
            </a:r>
            <a:endParaRPr sz="1450">
              <a:solidFill>
                <a:srgbClr val="000000"/>
              </a:solidFill>
            </a:endParaRPr>
          </a:p>
        </p:txBody>
      </p:sp>
      <p:pic>
        <p:nvPicPr>
          <p:cNvPr id="153" name="Google Shape;15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9750" y="2078875"/>
            <a:ext cx="2349450" cy="176208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1"/>
          <p:cNvSpPr txBox="1"/>
          <p:nvPr/>
        </p:nvSpPr>
        <p:spPr>
          <a:xfrm>
            <a:off x="6519675" y="3840975"/>
            <a:ext cx="22896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/>
              </a:rPr>
              <a:t>Soil Color and Quality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" by 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/>
              </a:rPr>
              <a:t>elvisripley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is marked with </a:t>
            </a:r>
            <a:r>
              <a:rPr lang="en" sz="55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6"/>
              </a:rPr>
              <a:t>CC BY-NC 2.0</a:t>
            </a:r>
            <a:r>
              <a:rPr lang="en" sz="550">
                <a:solidFill>
                  <a:srgbClr val="30272E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.</a:t>
            </a:r>
            <a:endParaRPr sz="55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