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 showSpecialPlsOnTitleSld="0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EBA9C7C1-4641-4DA0-AF87-6B6DB343DD58}">
  <a:tblStyle styleId="{EBA9C7C1-4641-4DA0-AF87-6B6DB343DD5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4f2e703fdc_12_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g4f2e703fdc_12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Calibri"/>
                <a:ea typeface="Calibri"/>
                <a:cs typeface="Calibri"/>
                <a:sym typeface="Calibri"/>
              </a:rPr>
              <a:t>This PowerPoint Template includes a series of slide masters with predefined layouts and color schemes for formatting slides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lang="en">
                <a:latin typeface="Calibri"/>
                <a:ea typeface="Calibri"/>
                <a:cs typeface="Calibri"/>
                <a:sym typeface="Calibri"/>
              </a:rPr>
              <a:t> Slide Masters are displayed when you right click on a slide and select </a:t>
            </a:r>
            <a:r>
              <a:rPr b="1" lang="en">
                <a:latin typeface="Calibri"/>
                <a:ea typeface="Calibri"/>
                <a:cs typeface="Calibri"/>
                <a:sym typeface="Calibri"/>
              </a:rPr>
              <a:t>Layout</a:t>
            </a:r>
            <a:r>
              <a:rPr b="0" lang="en">
                <a:latin typeface="Calibri"/>
                <a:ea typeface="Calibri"/>
                <a:cs typeface="Calibri"/>
                <a:sym typeface="Calibri"/>
              </a:rPr>
              <a:t> from menu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g4f2e703fdc_12_6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4f2e703fdc_0_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4" name="Google Shape;334;g4f2e703fdc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"/>
              <a:t>BEST PRACTICES: 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lang="en"/>
              <a:t> Open Excel 2007 before creating charts in PowerPoint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lang="en"/>
              <a:t> Duplicate this slide and edit data</a:t>
            </a:r>
            <a:endParaRPr/>
          </a:p>
        </p:txBody>
      </p:sp>
      <p:sp>
        <p:nvSpPr>
          <p:cNvPr id="335" name="Google Shape;335;g4f2e703fdc_0_2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4f2e703fdc_5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g4f2e703fdc_5_1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4f2e703fdc_5_1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5" name="Google Shape;355;g4f2e703fdc_5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"/>
              <a:t>Tanques septicos was provided to use by the aya and became the basis for our waste water disposal plan. It provided the </a:t>
            </a:r>
            <a:r>
              <a:rPr b="1" lang="en"/>
              <a:t>necessary</a:t>
            </a:r>
            <a:r>
              <a:rPr b="1" lang="en"/>
              <a:t> information to to go from selecting a sanitary method, charagorizing the soil to the final design. </a:t>
            </a:r>
            <a:endParaRPr/>
          </a:p>
        </p:txBody>
      </p:sp>
      <p:sp>
        <p:nvSpPr>
          <p:cNvPr id="356" name="Google Shape;356;g4f2e703fdc_5_13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4f2e703fdc_3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4f2e703fdc_3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4f2e703fdc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4f2e703fdc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4f2e703fdc_2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4f2e703fdc_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4f2e703fdc_2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4f2e703fdc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4fb71c67b9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4fb71c67b9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4f2e703fdc_9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4f2e703fdc_9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4f2e703fdc_9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4f2e703fdc_9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4f2e703fdc_5_7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1" name="Google Shape;191;g4f2e703fdc_5_7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2" name="Google Shape;192;g4f2e703fdc_5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4f2e703fdc_9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4f2e703fdc_9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9900"/>
                </a:highlight>
              </a:rPr>
              <a:t>Examenes de pruebas mensuales de: pH, temperatura, solidos sedimentables</a:t>
            </a:r>
            <a:endParaRPr>
              <a:highlight>
                <a:srgbClr val="FF99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99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9900"/>
                </a:highlight>
              </a:rPr>
              <a:t>Talk about reports that must include </a:t>
            </a:r>
            <a:endParaRPr>
              <a:highlight>
                <a:srgbClr val="FF9900"/>
              </a:highlight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4f2e703fdc_9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4f2e703fdc_9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4f2e703fdc_19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4f2e703fdc_19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4fb71c67b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4fb71c67b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4fb71c67b9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4fb71c67b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4f2e703fdc_5_8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0" name="Google Shape;200;g4f2e703fdc_5_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1" name="Google Shape;201;g4f2e703fdc_5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4f2e703fdc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4f2e703fdc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4f2e703fdc_9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4f2e703fdc_9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pictures for: prueba de infiltracion, trampas de grasas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4f2e703fdc_9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4f2e703fdc_9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Menciona que para cumplir con los limites se necesita una planta de tratamiento portatil para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Poder vertir a un cuerpo de agua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4f2e703fdc_9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4f2e703fdc_9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Habla de obtener agua de rios, lagos que quieras hacer potable. Se necesita saber los parametros y limites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sample every 6 months -&gt; water tanks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samples every 6 months -&gt; water networks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4f2e703fdc_3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4f2e703fdc_3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parameters are things that prevent pollution and disease. Beneficial parameters make the </a:t>
            </a:r>
            <a:r>
              <a:rPr lang="en"/>
              <a:t>experience</a:t>
            </a:r>
            <a:r>
              <a:rPr lang="en"/>
              <a:t> more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4f2e703fdc_5_1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g4f2e703fdc_5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"/>
              <a:t>Put volume of container</a:t>
            </a:r>
            <a:endParaRPr/>
          </a:p>
        </p:txBody>
      </p:sp>
      <p:sp>
        <p:nvSpPr>
          <p:cNvPr id="322" name="Google Shape;322;g4f2e703fdc_5_13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10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 type="title">
  <p:cSld name="TITLE">
    <p:bg>
      <p:bgPr>
        <a:solidFill>
          <a:schemeClr val="lt1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eyWatermark-20.png" id="58" name="Google Shape;58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185590" y="2236414"/>
            <a:ext cx="2968808" cy="2907086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/>
          <p:nvPr>
            <p:ph type="ctrTitle"/>
          </p:nvPr>
        </p:nvSpPr>
        <p:spPr>
          <a:xfrm>
            <a:off x="457200" y="1714500"/>
            <a:ext cx="6858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Verdana"/>
              <a:buNone/>
              <a:defRPr b="1" sz="40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457200" y="3031236"/>
            <a:ext cx="68580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rtl="0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" y="742950"/>
            <a:ext cx="2057400" cy="666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2" showMasterSp="0">
  <p:cSld name="Title2">
    <p:bg>
      <p:bgPr>
        <a:solidFill>
          <a:schemeClr val="lt1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0352" y="739875"/>
            <a:ext cx="2057401" cy="665226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5"/>
          <p:cNvSpPr txBox="1"/>
          <p:nvPr>
            <p:ph type="ctrTitle"/>
          </p:nvPr>
        </p:nvSpPr>
        <p:spPr>
          <a:xfrm>
            <a:off x="457200" y="1714500"/>
            <a:ext cx="6858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  <a:defRPr b="1" sz="4000"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" type="subTitle"/>
          </p:nvPr>
        </p:nvSpPr>
        <p:spPr>
          <a:xfrm>
            <a:off x="457200" y="3028950"/>
            <a:ext cx="68580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rtl="0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66" name="Google Shape;6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84648" y="2235708"/>
            <a:ext cx="2969528" cy="2907792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Red" showMasterSp="0">
  <p:cSld name="BlankRed">
    <p:bg>
      <p:bgPr>
        <a:solidFill>
          <a:schemeClr val="lt1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62225" y="1075135"/>
            <a:ext cx="3014663" cy="2993231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showMasterSp="0" type="secHead">
  <p:cSld name="SECTION_HEADER">
    <p:bg>
      <p:bgPr>
        <a:solidFill>
          <a:schemeClr val="lt1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eyWatermark-20.png" id="72" name="Google Shape;72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185590" y="2236414"/>
            <a:ext cx="2968808" cy="290708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7"/>
          <p:cNvSpPr/>
          <p:nvPr/>
        </p:nvSpPr>
        <p:spPr>
          <a:xfrm>
            <a:off x="0" y="0"/>
            <a:ext cx="9144000" cy="857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4" name="Google Shape;74;p17"/>
          <p:cNvSpPr txBox="1"/>
          <p:nvPr>
            <p:ph type="title"/>
          </p:nvPr>
        </p:nvSpPr>
        <p:spPr>
          <a:xfrm>
            <a:off x="762000" y="1085850"/>
            <a:ext cx="68580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Verdana"/>
              <a:buNone/>
              <a:defRPr b="1" sz="40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7"/>
          <p:cNvSpPr txBox="1"/>
          <p:nvPr>
            <p:ph idx="1" type="body"/>
          </p:nvPr>
        </p:nvSpPr>
        <p:spPr>
          <a:xfrm>
            <a:off x="762000" y="2343150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dk2"/>
                </a:solidFill>
              </a:defRPr>
            </a:lvl1pPr>
            <a:lvl2pPr indent="-228600" lvl="1" marL="9144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6" name="Google Shape;76;p17"/>
          <p:cNvSpPr txBox="1"/>
          <p:nvPr>
            <p:ph idx="12" type="sldNum"/>
          </p:nvPr>
        </p:nvSpPr>
        <p:spPr>
          <a:xfrm>
            <a:off x="1" y="4790748"/>
            <a:ext cx="4572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" name="Google Shape;77;p17"/>
          <p:cNvSpPr txBox="1"/>
          <p:nvPr>
            <p:ph idx="11" type="ftr"/>
          </p:nvPr>
        </p:nvSpPr>
        <p:spPr>
          <a:xfrm>
            <a:off x="457200" y="4800600"/>
            <a:ext cx="5105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sz="1600">
                <a:solidFill>
                  <a:schemeClr val="dk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and Content" type="obj">
  <p:cSld name="OBJEC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457200" y="257175"/>
            <a:ext cx="82296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457200" y="1143000"/>
            <a:ext cx="8229600" cy="3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─"/>
              <a:defRPr/>
            </a:lvl2pPr>
            <a:lvl3pPr indent="-342900" lvl="2" marL="13716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4pPr>
            <a:lvl5pPr indent="-342900" lvl="4" marL="22860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8"/>
          <p:cNvSpPr txBox="1"/>
          <p:nvPr>
            <p:ph idx="11" type="ftr"/>
          </p:nvPr>
        </p:nvSpPr>
        <p:spPr>
          <a:xfrm>
            <a:off x="457200" y="4800600"/>
            <a:ext cx="5105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8"/>
          <p:cNvSpPr txBox="1"/>
          <p:nvPr>
            <p:ph idx="12" type="sldNum"/>
          </p:nvPr>
        </p:nvSpPr>
        <p:spPr>
          <a:xfrm>
            <a:off x="1" y="4790748"/>
            <a:ext cx="4572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/>
          <p:nvPr>
            <p:ph type="title"/>
          </p:nvPr>
        </p:nvSpPr>
        <p:spPr>
          <a:xfrm>
            <a:off x="457200" y="257175"/>
            <a:ext cx="82296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9"/>
          <p:cNvSpPr txBox="1"/>
          <p:nvPr>
            <p:ph idx="1" type="body"/>
          </p:nvPr>
        </p:nvSpPr>
        <p:spPr>
          <a:xfrm>
            <a:off x="762000" y="1257300"/>
            <a:ext cx="3657600" cy="3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55600" lvl="1" marL="9144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Char char="─"/>
              <a:defRPr sz="2000"/>
            </a:lvl2pPr>
            <a:lvl3pPr indent="-342900" lvl="2" marL="13716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Char char="o"/>
              <a:defRPr sz="1600"/>
            </a:lvl4pPr>
            <a:lvl5pPr indent="-330200" lvl="4" marL="22860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sp>
        <p:nvSpPr>
          <p:cNvPr id="86" name="Google Shape;86;p19"/>
          <p:cNvSpPr txBox="1"/>
          <p:nvPr>
            <p:ph idx="2" type="body"/>
          </p:nvPr>
        </p:nvSpPr>
        <p:spPr>
          <a:xfrm>
            <a:off x="4648200" y="1257300"/>
            <a:ext cx="3657600" cy="3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55600" lvl="1" marL="9144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Char char="─"/>
              <a:defRPr sz="2000"/>
            </a:lvl2pPr>
            <a:lvl3pPr indent="-342900" lvl="2" marL="13716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Char char="o"/>
              <a:defRPr sz="1600"/>
            </a:lvl4pPr>
            <a:lvl5pPr indent="-330200" lvl="4" marL="22860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sp>
        <p:nvSpPr>
          <p:cNvPr id="87" name="Google Shape;87;p19"/>
          <p:cNvSpPr txBox="1"/>
          <p:nvPr>
            <p:ph idx="12" type="sldNum"/>
          </p:nvPr>
        </p:nvSpPr>
        <p:spPr>
          <a:xfrm>
            <a:off x="1" y="4790748"/>
            <a:ext cx="4572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" name="Google Shape;88;p19"/>
          <p:cNvSpPr txBox="1"/>
          <p:nvPr>
            <p:ph idx="11" type="ftr"/>
          </p:nvPr>
        </p:nvSpPr>
        <p:spPr>
          <a:xfrm>
            <a:off x="457200" y="4800600"/>
            <a:ext cx="5105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/>
          <p:nvPr>
            <p:ph type="title"/>
          </p:nvPr>
        </p:nvSpPr>
        <p:spPr>
          <a:xfrm>
            <a:off x="457200" y="257175"/>
            <a:ext cx="82296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0"/>
          <p:cNvSpPr txBox="1"/>
          <p:nvPr>
            <p:ph idx="12" type="sldNum"/>
          </p:nvPr>
        </p:nvSpPr>
        <p:spPr>
          <a:xfrm>
            <a:off x="1" y="4790748"/>
            <a:ext cx="4572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" name="Google Shape;92;p20"/>
          <p:cNvSpPr txBox="1"/>
          <p:nvPr>
            <p:ph idx="11" type="ftr"/>
          </p:nvPr>
        </p:nvSpPr>
        <p:spPr>
          <a:xfrm>
            <a:off x="457200" y="4800600"/>
            <a:ext cx="5105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Caption">
  <p:cSld name="PhotoCaption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1"/>
          <p:cNvSpPr txBox="1"/>
          <p:nvPr>
            <p:ph type="title"/>
          </p:nvPr>
        </p:nvSpPr>
        <p:spPr>
          <a:xfrm>
            <a:off x="457200" y="257175"/>
            <a:ext cx="82296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1"/>
          <p:cNvSpPr txBox="1"/>
          <p:nvPr>
            <p:ph idx="12" type="sldNum"/>
          </p:nvPr>
        </p:nvSpPr>
        <p:spPr>
          <a:xfrm>
            <a:off x="1" y="4790748"/>
            <a:ext cx="4572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6" name="Google Shape;96;p21"/>
          <p:cNvSpPr txBox="1"/>
          <p:nvPr>
            <p:ph idx="11" type="ftr"/>
          </p:nvPr>
        </p:nvSpPr>
        <p:spPr>
          <a:xfrm>
            <a:off x="457200" y="4800600"/>
            <a:ext cx="5105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1"/>
          <p:cNvSpPr/>
          <p:nvPr>
            <p:ph idx="2" type="pic"/>
          </p:nvPr>
        </p:nvSpPr>
        <p:spPr>
          <a:xfrm>
            <a:off x="457200" y="1143000"/>
            <a:ext cx="5867400" cy="3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Verdana"/>
              <a:buChar char="─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98" name="Google Shape;98;p21"/>
          <p:cNvSpPr txBox="1"/>
          <p:nvPr>
            <p:ph idx="1" type="body"/>
          </p:nvPr>
        </p:nvSpPr>
        <p:spPr>
          <a:xfrm>
            <a:off x="6553200" y="1143000"/>
            <a:ext cx="2133600" cy="3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Verdana"/>
              <a:buNone/>
              <a:defRPr sz="2000"/>
            </a:lvl1pPr>
            <a:lvl2pPr indent="-342900" lvl="1" marL="9144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─"/>
              <a:defRPr sz="1800"/>
            </a:lvl2pPr>
            <a:lvl3pPr indent="-330200" lvl="2" marL="13716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3pPr>
            <a:lvl4pPr indent="-317500" lvl="3" marL="18288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400"/>
              <a:buChar char="o"/>
              <a:defRPr sz="1400"/>
            </a:lvl4pPr>
            <a:lvl5pPr indent="-317500" lvl="4" marL="22860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/>
          <p:nvPr>
            <p:ph type="title"/>
          </p:nvPr>
        </p:nvSpPr>
        <p:spPr>
          <a:xfrm>
            <a:off x="457200" y="257175"/>
            <a:ext cx="82296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Verdana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2"/>
          <p:cNvSpPr txBox="1"/>
          <p:nvPr>
            <p:ph idx="1" type="body"/>
          </p:nvPr>
        </p:nvSpPr>
        <p:spPr>
          <a:xfrm>
            <a:off x="762000" y="1122552"/>
            <a:ext cx="36576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1" sz="20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rtl="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rtl="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rtl="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02" name="Google Shape;102;p22"/>
          <p:cNvSpPr txBox="1"/>
          <p:nvPr>
            <p:ph idx="2" type="body"/>
          </p:nvPr>
        </p:nvSpPr>
        <p:spPr>
          <a:xfrm>
            <a:off x="762000" y="1662300"/>
            <a:ext cx="3657600" cy="29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556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  <a:defRPr sz="2000"/>
            </a:lvl1pPr>
            <a:lvl2pPr indent="-342900" lvl="1" marL="9144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─"/>
              <a:defRPr sz="1800"/>
            </a:lvl2pPr>
            <a:lvl3pPr indent="-330200" lvl="2" marL="13716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3pPr>
            <a:lvl4pPr indent="-317500" lvl="3" marL="18288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400"/>
              <a:buChar char="o"/>
              <a:defRPr sz="1400"/>
            </a:lvl4pPr>
            <a:lvl5pPr indent="-317500" lvl="4" marL="22860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30200" lvl="5" marL="2743200" rtl="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rtl="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rtl="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rtl="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103" name="Google Shape;103;p22"/>
          <p:cNvSpPr txBox="1"/>
          <p:nvPr>
            <p:ph idx="3" type="body"/>
          </p:nvPr>
        </p:nvSpPr>
        <p:spPr>
          <a:xfrm>
            <a:off x="4648200" y="1122552"/>
            <a:ext cx="36576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1" sz="20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rtl="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rtl="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rtl="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04" name="Google Shape;104;p22"/>
          <p:cNvSpPr txBox="1"/>
          <p:nvPr>
            <p:ph idx="4" type="body"/>
          </p:nvPr>
        </p:nvSpPr>
        <p:spPr>
          <a:xfrm>
            <a:off x="4648200" y="1662300"/>
            <a:ext cx="3657600" cy="29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556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  <a:defRPr sz="2000"/>
            </a:lvl1pPr>
            <a:lvl2pPr indent="-342900" lvl="1" marL="9144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─"/>
              <a:defRPr sz="1800"/>
            </a:lvl2pPr>
            <a:lvl3pPr indent="-330200" lvl="2" marL="13716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3pPr>
            <a:lvl4pPr indent="-317500" lvl="3" marL="18288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400"/>
              <a:buChar char="o"/>
              <a:defRPr sz="1400"/>
            </a:lvl4pPr>
            <a:lvl5pPr indent="-317500" lvl="4" marL="22860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30200" lvl="5" marL="2743200" rtl="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rtl="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rtl="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rtl="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105" name="Google Shape;105;p22"/>
          <p:cNvSpPr txBox="1"/>
          <p:nvPr>
            <p:ph idx="12" type="sldNum"/>
          </p:nvPr>
        </p:nvSpPr>
        <p:spPr>
          <a:xfrm>
            <a:off x="1" y="4790748"/>
            <a:ext cx="4572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" name="Google Shape;106;p22"/>
          <p:cNvSpPr txBox="1"/>
          <p:nvPr>
            <p:ph idx="11" type="ftr"/>
          </p:nvPr>
        </p:nvSpPr>
        <p:spPr>
          <a:xfrm>
            <a:off x="457200" y="4800600"/>
            <a:ext cx="5105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3"/>
          <p:cNvSpPr txBox="1"/>
          <p:nvPr>
            <p:ph idx="12" type="sldNum"/>
          </p:nvPr>
        </p:nvSpPr>
        <p:spPr>
          <a:xfrm>
            <a:off x="0" y="4793742"/>
            <a:ext cx="459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" name="Google Shape;109;p23"/>
          <p:cNvSpPr txBox="1"/>
          <p:nvPr>
            <p:ph idx="11" type="ftr"/>
          </p:nvPr>
        </p:nvSpPr>
        <p:spPr>
          <a:xfrm>
            <a:off x="457200" y="4800600"/>
            <a:ext cx="5105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4"/>
          <p:cNvSpPr txBox="1"/>
          <p:nvPr>
            <p:ph type="title"/>
          </p:nvPr>
        </p:nvSpPr>
        <p:spPr>
          <a:xfrm>
            <a:off x="457200" y="57150"/>
            <a:ext cx="83058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Verdana"/>
              <a:buNone/>
              <a:defRPr b="1"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4"/>
          <p:cNvSpPr txBox="1"/>
          <p:nvPr>
            <p:ph idx="1" type="body"/>
          </p:nvPr>
        </p:nvSpPr>
        <p:spPr>
          <a:xfrm>
            <a:off x="3392782" y="1143000"/>
            <a:ext cx="5294100" cy="3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68300" lvl="1" marL="9144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200"/>
              <a:buChar char="─"/>
              <a:defRPr sz="2200"/>
            </a:lvl2pPr>
            <a:lvl3pPr indent="-355600" lvl="2" marL="13716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3pPr>
            <a:lvl4pPr indent="-342900" lvl="3" marL="18288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 sz="1800"/>
            </a:lvl4pPr>
            <a:lvl5pPr indent="-342900" lvl="4" marL="22860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355600" lvl="5" marL="27432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6pPr>
            <a:lvl7pPr indent="-355600" lvl="6" marL="32004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7pPr>
            <a:lvl8pPr indent="-355600" lvl="7" marL="36576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8pPr>
            <a:lvl9pPr indent="-355600" lvl="8" marL="41148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/>
        </p:txBody>
      </p:sp>
      <p:sp>
        <p:nvSpPr>
          <p:cNvPr id="113" name="Google Shape;113;p24"/>
          <p:cNvSpPr txBox="1"/>
          <p:nvPr>
            <p:ph idx="2" type="body"/>
          </p:nvPr>
        </p:nvSpPr>
        <p:spPr>
          <a:xfrm>
            <a:off x="443917" y="1143000"/>
            <a:ext cx="2673600" cy="3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2"/>
                </a:solidFill>
              </a:defRPr>
            </a:lvl1pPr>
            <a:lvl2pPr indent="-228600" lvl="1" marL="9144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rtl="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rtl="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rtl="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rtl="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14" name="Google Shape;114;p24"/>
          <p:cNvSpPr txBox="1"/>
          <p:nvPr>
            <p:ph idx="12" type="sldNum"/>
          </p:nvPr>
        </p:nvSpPr>
        <p:spPr>
          <a:xfrm>
            <a:off x="1" y="4790748"/>
            <a:ext cx="4572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15" name="Google Shape;115;p24"/>
          <p:cNvCxnSpPr/>
          <p:nvPr/>
        </p:nvCxnSpPr>
        <p:spPr>
          <a:xfrm rot="5400000">
            <a:off x="1835404" y="2685895"/>
            <a:ext cx="2857500" cy="1500"/>
          </a:xfrm>
          <a:prstGeom prst="straightConnector1">
            <a:avLst/>
          </a:prstGeom>
          <a:noFill/>
          <a:ln cap="flat" cmpd="sng" w="15875">
            <a:solidFill>
              <a:srgbClr val="B5B5B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6" name="Google Shape;116;p24"/>
          <p:cNvSpPr txBox="1"/>
          <p:nvPr>
            <p:ph idx="11" type="ftr"/>
          </p:nvPr>
        </p:nvSpPr>
        <p:spPr>
          <a:xfrm>
            <a:off x="457200" y="4800600"/>
            <a:ext cx="5105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 type="title">
  <p:cSld name="TITLE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eyWatermark-20.png" id="125" name="Google Shape;125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185590" y="2236414"/>
            <a:ext cx="2968807" cy="2907086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6"/>
          <p:cNvSpPr txBox="1"/>
          <p:nvPr>
            <p:ph type="ctrTitle"/>
          </p:nvPr>
        </p:nvSpPr>
        <p:spPr>
          <a:xfrm>
            <a:off x="457200" y="1714500"/>
            <a:ext cx="6858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Verdana"/>
              <a:buNone/>
              <a:defRPr b="1" sz="4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6"/>
          <p:cNvSpPr txBox="1"/>
          <p:nvPr>
            <p:ph idx="1" type="subTitle"/>
          </p:nvPr>
        </p:nvSpPr>
        <p:spPr>
          <a:xfrm>
            <a:off x="457200" y="3031236"/>
            <a:ext cx="6858000" cy="742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128" name="Google Shape;12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" y="742950"/>
            <a:ext cx="2057400" cy="666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2" showMasterSp="0">
  <p:cSld name="Title2">
    <p:bg>
      <p:bgPr>
        <a:solidFill>
          <a:srgbClr val="AB192D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0352" y="739875"/>
            <a:ext cx="2057400" cy="665226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7"/>
          <p:cNvSpPr txBox="1"/>
          <p:nvPr>
            <p:ph type="ctrTitle"/>
          </p:nvPr>
        </p:nvSpPr>
        <p:spPr>
          <a:xfrm>
            <a:off x="457200" y="1714500"/>
            <a:ext cx="6858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  <a:defRPr b="1" sz="4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7"/>
          <p:cNvSpPr txBox="1"/>
          <p:nvPr>
            <p:ph idx="1" type="subTitle"/>
          </p:nvPr>
        </p:nvSpPr>
        <p:spPr>
          <a:xfrm>
            <a:off x="457200" y="3028950"/>
            <a:ext cx="6858000" cy="742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133" name="Google Shape;13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84648" y="2235708"/>
            <a:ext cx="2969528" cy="2907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Red" showMasterSp="0">
  <p:cSld name="BlankRed">
    <p:bg>
      <p:bgPr>
        <a:solidFill>
          <a:schemeClr val="lt2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62225" y="1075135"/>
            <a:ext cx="3014663" cy="2993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showMasterSp="0" type="secHead">
  <p:cSld name="SECTION_HEADER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eyWatermark-20.png" id="137" name="Google Shape;137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185590" y="2236414"/>
            <a:ext cx="2968807" cy="2907086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9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9" name="Google Shape;139;p29"/>
          <p:cNvSpPr txBox="1"/>
          <p:nvPr>
            <p:ph type="title"/>
          </p:nvPr>
        </p:nvSpPr>
        <p:spPr>
          <a:xfrm>
            <a:off x="762000" y="1085850"/>
            <a:ext cx="68580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Verdana"/>
              <a:buNone/>
              <a:defRPr b="1" sz="40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762000" y="2343150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1" y="4790748"/>
            <a:ext cx="457200" cy="2956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2" name="Google Shape;142;p29"/>
          <p:cNvSpPr txBox="1"/>
          <p:nvPr>
            <p:ph idx="11" type="ftr"/>
          </p:nvPr>
        </p:nvSpPr>
        <p:spPr>
          <a:xfrm>
            <a:off x="457200" y="4800600"/>
            <a:ext cx="5105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sz="16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and Content" type="obj">
  <p:cSld name="OBJEC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0"/>
          <p:cNvSpPr txBox="1"/>
          <p:nvPr>
            <p:ph type="title"/>
          </p:nvPr>
        </p:nvSpPr>
        <p:spPr>
          <a:xfrm>
            <a:off x="457200" y="257175"/>
            <a:ext cx="8229600" cy="600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30"/>
          <p:cNvSpPr txBox="1"/>
          <p:nvPr>
            <p:ph idx="1" type="body"/>
          </p:nvPr>
        </p:nvSpPr>
        <p:spPr>
          <a:xfrm>
            <a:off x="457200" y="1143000"/>
            <a:ext cx="8229600" cy="3486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─"/>
              <a:defRPr/>
            </a:lvl2pPr>
            <a:lvl3pPr indent="-342900" lvl="2" marL="1371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4pPr>
            <a:lvl5pPr indent="-342900" lvl="4" marL="22860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p30"/>
          <p:cNvSpPr txBox="1"/>
          <p:nvPr>
            <p:ph idx="11" type="ftr"/>
          </p:nvPr>
        </p:nvSpPr>
        <p:spPr>
          <a:xfrm>
            <a:off x="457200" y="4800600"/>
            <a:ext cx="5105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30"/>
          <p:cNvSpPr txBox="1"/>
          <p:nvPr>
            <p:ph idx="12" type="sldNum"/>
          </p:nvPr>
        </p:nvSpPr>
        <p:spPr>
          <a:xfrm>
            <a:off x="1" y="4790748"/>
            <a:ext cx="457200" cy="2956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1"/>
          <p:cNvSpPr txBox="1"/>
          <p:nvPr>
            <p:ph type="title"/>
          </p:nvPr>
        </p:nvSpPr>
        <p:spPr>
          <a:xfrm>
            <a:off x="457200" y="257175"/>
            <a:ext cx="8229600" cy="600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31"/>
          <p:cNvSpPr txBox="1"/>
          <p:nvPr>
            <p:ph idx="1" type="body"/>
          </p:nvPr>
        </p:nvSpPr>
        <p:spPr>
          <a:xfrm>
            <a:off x="762000" y="1257300"/>
            <a:ext cx="3657600" cy="3371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55600" lvl="1" marL="9144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Char char="─"/>
              <a:defRPr sz="2000"/>
            </a:lvl2pPr>
            <a:lvl3pPr indent="-342900" lvl="2" marL="1371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Char char="o"/>
              <a:defRPr sz="1600"/>
            </a:lvl4pPr>
            <a:lvl5pPr indent="-330200" lvl="4" marL="22860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sp>
        <p:nvSpPr>
          <p:cNvPr id="151" name="Google Shape;151;p31"/>
          <p:cNvSpPr txBox="1"/>
          <p:nvPr>
            <p:ph idx="2" type="body"/>
          </p:nvPr>
        </p:nvSpPr>
        <p:spPr>
          <a:xfrm>
            <a:off x="4648200" y="1257300"/>
            <a:ext cx="3657600" cy="3371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55600" lvl="1" marL="9144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Char char="─"/>
              <a:defRPr sz="2000"/>
            </a:lvl2pPr>
            <a:lvl3pPr indent="-342900" lvl="2" marL="1371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Char char="o"/>
              <a:defRPr sz="1600"/>
            </a:lvl4pPr>
            <a:lvl5pPr indent="-330200" lvl="4" marL="22860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sp>
        <p:nvSpPr>
          <p:cNvPr id="152" name="Google Shape;152;p31"/>
          <p:cNvSpPr txBox="1"/>
          <p:nvPr>
            <p:ph idx="12" type="sldNum"/>
          </p:nvPr>
        </p:nvSpPr>
        <p:spPr>
          <a:xfrm>
            <a:off x="1" y="4790748"/>
            <a:ext cx="457200" cy="2956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3" name="Google Shape;153;p31"/>
          <p:cNvSpPr txBox="1"/>
          <p:nvPr>
            <p:ph idx="11" type="ftr"/>
          </p:nvPr>
        </p:nvSpPr>
        <p:spPr>
          <a:xfrm>
            <a:off x="457200" y="4800600"/>
            <a:ext cx="5105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2"/>
          <p:cNvSpPr txBox="1"/>
          <p:nvPr>
            <p:ph type="title"/>
          </p:nvPr>
        </p:nvSpPr>
        <p:spPr>
          <a:xfrm>
            <a:off x="457200" y="257175"/>
            <a:ext cx="8229600" cy="600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32"/>
          <p:cNvSpPr txBox="1"/>
          <p:nvPr>
            <p:ph idx="12" type="sldNum"/>
          </p:nvPr>
        </p:nvSpPr>
        <p:spPr>
          <a:xfrm>
            <a:off x="1" y="4790748"/>
            <a:ext cx="457200" cy="2956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7" name="Google Shape;157;p32"/>
          <p:cNvSpPr txBox="1"/>
          <p:nvPr>
            <p:ph idx="11" type="ftr"/>
          </p:nvPr>
        </p:nvSpPr>
        <p:spPr>
          <a:xfrm>
            <a:off x="457200" y="4800600"/>
            <a:ext cx="5105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Caption">
  <p:cSld name="PhotoCaption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3"/>
          <p:cNvSpPr txBox="1"/>
          <p:nvPr>
            <p:ph type="title"/>
          </p:nvPr>
        </p:nvSpPr>
        <p:spPr>
          <a:xfrm>
            <a:off x="457200" y="257175"/>
            <a:ext cx="8229600" cy="600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33"/>
          <p:cNvSpPr txBox="1"/>
          <p:nvPr>
            <p:ph idx="12" type="sldNum"/>
          </p:nvPr>
        </p:nvSpPr>
        <p:spPr>
          <a:xfrm>
            <a:off x="1" y="4790748"/>
            <a:ext cx="457200" cy="2956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1" name="Google Shape;161;p33"/>
          <p:cNvSpPr txBox="1"/>
          <p:nvPr>
            <p:ph idx="11" type="ftr"/>
          </p:nvPr>
        </p:nvSpPr>
        <p:spPr>
          <a:xfrm>
            <a:off x="457200" y="4800600"/>
            <a:ext cx="5105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33"/>
          <p:cNvSpPr/>
          <p:nvPr>
            <p:ph idx="2" type="pic"/>
          </p:nvPr>
        </p:nvSpPr>
        <p:spPr>
          <a:xfrm>
            <a:off x="457200" y="1143000"/>
            <a:ext cx="5867400" cy="3486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Verdana"/>
              <a:buChar char="─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63" name="Google Shape;163;p33"/>
          <p:cNvSpPr txBox="1"/>
          <p:nvPr>
            <p:ph idx="1" type="body"/>
          </p:nvPr>
        </p:nvSpPr>
        <p:spPr>
          <a:xfrm>
            <a:off x="6553200" y="1143000"/>
            <a:ext cx="2133600" cy="3486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Verdana"/>
              <a:buNone/>
              <a:defRPr sz="2000"/>
            </a:lvl1pPr>
            <a:lvl2pPr indent="-342900" lvl="1" marL="9144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─"/>
              <a:defRPr sz="1800"/>
            </a:lvl2pPr>
            <a:lvl3pPr indent="-330200" lvl="2" marL="1371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3pPr>
            <a:lvl4pPr indent="-317500" lvl="3" marL="1828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400"/>
              <a:buChar char="o"/>
              <a:defRPr sz="1400"/>
            </a:lvl4pPr>
            <a:lvl5pPr indent="-317500" lvl="4" marL="22860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4"/>
          <p:cNvSpPr txBox="1"/>
          <p:nvPr>
            <p:ph type="title"/>
          </p:nvPr>
        </p:nvSpPr>
        <p:spPr>
          <a:xfrm>
            <a:off x="457200" y="257175"/>
            <a:ext cx="8229600" cy="600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Verdan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34"/>
          <p:cNvSpPr txBox="1"/>
          <p:nvPr>
            <p:ph idx="1" type="body"/>
          </p:nvPr>
        </p:nvSpPr>
        <p:spPr>
          <a:xfrm>
            <a:off x="762000" y="1122552"/>
            <a:ext cx="3657600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1" sz="20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67" name="Google Shape;167;p34"/>
          <p:cNvSpPr txBox="1"/>
          <p:nvPr>
            <p:ph idx="2" type="body"/>
          </p:nvPr>
        </p:nvSpPr>
        <p:spPr>
          <a:xfrm>
            <a:off x="762000" y="1662300"/>
            <a:ext cx="3657600" cy="2966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55600" lvl="0" marL="4572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  <a:defRPr sz="2000"/>
            </a:lvl1pPr>
            <a:lvl2pPr indent="-342900" lvl="1" marL="9144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─"/>
              <a:defRPr sz="1800"/>
            </a:lvl2pPr>
            <a:lvl3pPr indent="-330200" lvl="2" marL="1371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3pPr>
            <a:lvl4pPr indent="-317500" lvl="3" marL="1828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400"/>
              <a:buChar char="o"/>
              <a:defRPr sz="1400"/>
            </a:lvl4pPr>
            <a:lvl5pPr indent="-317500" lvl="4" marL="22860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168" name="Google Shape;168;p34"/>
          <p:cNvSpPr txBox="1"/>
          <p:nvPr>
            <p:ph idx="3" type="body"/>
          </p:nvPr>
        </p:nvSpPr>
        <p:spPr>
          <a:xfrm>
            <a:off x="4648200" y="1122552"/>
            <a:ext cx="3657600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1" sz="20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69" name="Google Shape;169;p34"/>
          <p:cNvSpPr txBox="1"/>
          <p:nvPr>
            <p:ph idx="4" type="body"/>
          </p:nvPr>
        </p:nvSpPr>
        <p:spPr>
          <a:xfrm>
            <a:off x="4648200" y="1662300"/>
            <a:ext cx="3657600" cy="2966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55600" lvl="0" marL="4572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  <a:defRPr sz="2000"/>
            </a:lvl1pPr>
            <a:lvl2pPr indent="-342900" lvl="1" marL="9144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─"/>
              <a:defRPr sz="1800"/>
            </a:lvl2pPr>
            <a:lvl3pPr indent="-330200" lvl="2" marL="1371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3pPr>
            <a:lvl4pPr indent="-317500" lvl="3" marL="1828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400"/>
              <a:buChar char="o"/>
              <a:defRPr sz="1400"/>
            </a:lvl4pPr>
            <a:lvl5pPr indent="-317500" lvl="4" marL="22860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170" name="Google Shape;170;p34"/>
          <p:cNvSpPr txBox="1"/>
          <p:nvPr>
            <p:ph idx="12" type="sldNum"/>
          </p:nvPr>
        </p:nvSpPr>
        <p:spPr>
          <a:xfrm>
            <a:off x="1" y="4790748"/>
            <a:ext cx="457200" cy="2956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1" name="Google Shape;171;p34"/>
          <p:cNvSpPr txBox="1"/>
          <p:nvPr>
            <p:ph idx="11" type="ftr"/>
          </p:nvPr>
        </p:nvSpPr>
        <p:spPr>
          <a:xfrm>
            <a:off x="457200" y="4800600"/>
            <a:ext cx="5105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5"/>
          <p:cNvSpPr txBox="1"/>
          <p:nvPr>
            <p:ph idx="12" type="sldNum"/>
          </p:nvPr>
        </p:nvSpPr>
        <p:spPr>
          <a:xfrm>
            <a:off x="0" y="4793742"/>
            <a:ext cx="459297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4" name="Google Shape;174;p35"/>
          <p:cNvSpPr txBox="1"/>
          <p:nvPr>
            <p:ph idx="11" type="ftr"/>
          </p:nvPr>
        </p:nvSpPr>
        <p:spPr>
          <a:xfrm>
            <a:off x="457200" y="4800600"/>
            <a:ext cx="5105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6"/>
          <p:cNvSpPr txBox="1"/>
          <p:nvPr>
            <p:ph type="title"/>
          </p:nvPr>
        </p:nvSpPr>
        <p:spPr>
          <a:xfrm>
            <a:off x="457200" y="57150"/>
            <a:ext cx="83058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Verdana"/>
              <a:buNone/>
              <a:defRPr b="1"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36"/>
          <p:cNvSpPr txBox="1"/>
          <p:nvPr>
            <p:ph idx="1" type="body"/>
          </p:nvPr>
        </p:nvSpPr>
        <p:spPr>
          <a:xfrm>
            <a:off x="3392782" y="1143000"/>
            <a:ext cx="5294018" cy="3486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68300" lvl="1" marL="9144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200"/>
              <a:buChar char="─"/>
              <a:defRPr sz="2200"/>
            </a:lvl2pPr>
            <a:lvl3pPr indent="-355600" lvl="2" marL="1371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3pPr>
            <a:lvl4pPr indent="-342900" lvl="3" marL="1828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 sz="1800"/>
            </a:lvl4pPr>
            <a:lvl5pPr indent="-342900" lvl="4" marL="22860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/>
        </p:txBody>
      </p:sp>
      <p:sp>
        <p:nvSpPr>
          <p:cNvPr id="178" name="Google Shape;178;p36"/>
          <p:cNvSpPr txBox="1"/>
          <p:nvPr>
            <p:ph idx="2" type="body"/>
          </p:nvPr>
        </p:nvSpPr>
        <p:spPr>
          <a:xfrm>
            <a:off x="443917" y="1143000"/>
            <a:ext cx="2673657" cy="3486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79" name="Google Shape;179;p36"/>
          <p:cNvSpPr txBox="1"/>
          <p:nvPr>
            <p:ph idx="12" type="sldNum"/>
          </p:nvPr>
        </p:nvSpPr>
        <p:spPr>
          <a:xfrm>
            <a:off x="1" y="4790748"/>
            <a:ext cx="457200" cy="2956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80" name="Google Shape;180;p36"/>
          <p:cNvCxnSpPr/>
          <p:nvPr/>
        </p:nvCxnSpPr>
        <p:spPr>
          <a:xfrm rot="5400000">
            <a:off x="1835360" y="2685851"/>
            <a:ext cx="2857500" cy="1588"/>
          </a:xfrm>
          <a:prstGeom prst="straightConnector1">
            <a:avLst/>
          </a:prstGeom>
          <a:noFill/>
          <a:ln cap="flat" cmpd="sng" w="15875">
            <a:solidFill>
              <a:srgbClr val="B5B5B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1" name="Google Shape;181;p36"/>
          <p:cNvSpPr txBox="1"/>
          <p:nvPr>
            <p:ph idx="11" type="ftr"/>
          </p:nvPr>
        </p:nvSpPr>
        <p:spPr>
          <a:xfrm>
            <a:off x="457200" y="4800600"/>
            <a:ext cx="5105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0" y="257175"/>
            <a:ext cx="82296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Verdana"/>
              <a:buNone/>
              <a:defRPr b="1" i="0" sz="3200" u="none" cap="none" strike="noStrik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143000"/>
            <a:ext cx="8229600" cy="3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marR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55600" lvl="1" marL="914400" marR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Verdana"/>
              <a:buChar char="─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42900" lvl="2" marL="1371600" marR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30200" lvl="3" marL="1828800" marR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30200" lvl="4" marL="2286000" marR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1" y="4790748"/>
            <a:ext cx="4572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" name="Google Shape;54;p13"/>
          <p:cNvSpPr/>
          <p:nvPr/>
        </p:nvSpPr>
        <p:spPr>
          <a:xfrm>
            <a:off x="457200" y="926225"/>
            <a:ext cx="8686800" cy="3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5486400" y="4800600"/>
            <a:ext cx="3352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Worcester Polytechnic Institute</a:t>
            </a:r>
            <a:endParaRPr b="0" i="0" sz="1800" u="none" cap="none" strike="noStrike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" name="Google Shape;56;p13"/>
          <p:cNvSpPr txBox="1"/>
          <p:nvPr>
            <p:ph idx="11" type="ftr"/>
          </p:nvPr>
        </p:nvSpPr>
        <p:spPr>
          <a:xfrm>
            <a:off x="457200" y="4800600"/>
            <a:ext cx="5105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5"/>
          <p:cNvSpPr txBox="1"/>
          <p:nvPr>
            <p:ph type="title"/>
          </p:nvPr>
        </p:nvSpPr>
        <p:spPr>
          <a:xfrm>
            <a:off x="457200" y="257175"/>
            <a:ext cx="8229600" cy="600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Verdana"/>
              <a:buNone/>
              <a:defRPr b="1" i="0" sz="3200" u="none" cap="none" strike="noStrik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9" name="Google Shape;119;p25"/>
          <p:cNvSpPr txBox="1"/>
          <p:nvPr>
            <p:ph idx="1" type="body"/>
          </p:nvPr>
        </p:nvSpPr>
        <p:spPr>
          <a:xfrm>
            <a:off x="457200" y="1143000"/>
            <a:ext cx="8229600" cy="3486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marR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55600" lvl="1" marL="914400" marR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Verdana"/>
              <a:buChar char="─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42900" lvl="2" marL="1371600" marR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30200" lvl="3" marL="1828800" marR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30200" lvl="4" marL="2286000" marR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20" name="Google Shape;120;p25"/>
          <p:cNvSpPr txBox="1"/>
          <p:nvPr>
            <p:ph idx="12" type="sldNum"/>
          </p:nvPr>
        </p:nvSpPr>
        <p:spPr>
          <a:xfrm>
            <a:off x="1" y="4790748"/>
            <a:ext cx="457200" cy="2956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1" name="Google Shape;121;p25"/>
          <p:cNvSpPr/>
          <p:nvPr/>
        </p:nvSpPr>
        <p:spPr>
          <a:xfrm>
            <a:off x="457200" y="926225"/>
            <a:ext cx="8686800" cy="3428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2" name="Google Shape;122;p25"/>
          <p:cNvSpPr txBox="1"/>
          <p:nvPr/>
        </p:nvSpPr>
        <p:spPr>
          <a:xfrm>
            <a:off x="5486400" y="4800600"/>
            <a:ext cx="33528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Worcester Polytechnic Institute</a:t>
            </a:r>
            <a:endParaRPr b="0" i="0" sz="1800" u="none" cap="none" strike="noStrike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3" name="Google Shape;123;p25"/>
          <p:cNvSpPr txBox="1"/>
          <p:nvPr>
            <p:ph idx="11" type="ftr"/>
          </p:nvPr>
        </p:nvSpPr>
        <p:spPr>
          <a:xfrm>
            <a:off x="457200" y="4800600"/>
            <a:ext cx="5105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youtube.com/watch?v=sXRuGJQ79Z4" TargetMode="External"/><Relationship Id="rId4" Type="http://schemas.openxmlformats.org/officeDocument/2006/relationships/image" Target="../media/image15.jpg"/><Relationship Id="rId5" Type="http://schemas.openxmlformats.org/officeDocument/2006/relationships/hyperlink" Target="http://drive.google.com/file/d/1o8U61r_nOpDIji51Wh5_b6xK34JJ4j1u/view" TargetMode="External"/><Relationship Id="rId6" Type="http://schemas.openxmlformats.org/officeDocument/2006/relationships/image" Target="../media/image1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22.png"/><Relationship Id="rId5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jpg"/><Relationship Id="rId4" Type="http://schemas.openxmlformats.org/officeDocument/2006/relationships/image" Target="../media/image27.jpg"/><Relationship Id="rId5" Type="http://schemas.openxmlformats.org/officeDocument/2006/relationships/image" Target="../media/image34.jpg"/><Relationship Id="rId6" Type="http://schemas.openxmlformats.org/officeDocument/2006/relationships/image" Target="../media/image2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Relationship Id="rId4" Type="http://schemas.openxmlformats.org/officeDocument/2006/relationships/image" Target="../media/image33.png"/><Relationship Id="rId5" Type="http://schemas.openxmlformats.org/officeDocument/2006/relationships/image" Target="../media/image30.png"/><Relationship Id="rId6" Type="http://schemas.openxmlformats.org/officeDocument/2006/relationships/image" Target="../media/image43.png"/><Relationship Id="rId7" Type="http://schemas.openxmlformats.org/officeDocument/2006/relationships/image" Target="../media/image39.png"/><Relationship Id="rId8" Type="http://schemas.openxmlformats.org/officeDocument/2006/relationships/image" Target="../media/image4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g"/><Relationship Id="rId4" Type="http://schemas.openxmlformats.org/officeDocument/2006/relationships/image" Target="../media/image25.png"/><Relationship Id="rId5" Type="http://schemas.openxmlformats.org/officeDocument/2006/relationships/image" Target="../media/image34.jpg"/><Relationship Id="rId6" Type="http://schemas.openxmlformats.org/officeDocument/2006/relationships/image" Target="../media/image32.png"/><Relationship Id="rId7" Type="http://schemas.openxmlformats.org/officeDocument/2006/relationships/image" Target="../media/image3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Relationship Id="rId4" Type="http://schemas.openxmlformats.org/officeDocument/2006/relationships/image" Target="../media/image4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23.png"/><Relationship Id="rId5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4" Type="http://schemas.openxmlformats.org/officeDocument/2006/relationships/image" Target="../media/image3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7"/>
          <p:cNvSpPr txBox="1"/>
          <p:nvPr>
            <p:ph type="ctrTitle"/>
          </p:nvPr>
        </p:nvSpPr>
        <p:spPr>
          <a:xfrm>
            <a:off x="443225" y="2419750"/>
            <a:ext cx="7424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</a:pPr>
            <a:r>
              <a:rPr lang="en" sz="3800"/>
              <a:t>Plan para el Mejoramiento del Tratamiento de Agua en Emergencias</a:t>
            </a:r>
            <a:endParaRPr sz="3800"/>
          </a:p>
        </p:txBody>
      </p:sp>
      <p:sp>
        <p:nvSpPr>
          <p:cNvPr id="188" name="Google Shape;188;p37"/>
          <p:cNvSpPr txBox="1"/>
          <p:nvPr>
            <p:ph idx="1" type="subTitle"/>
          </p:nvPr>
        </p:nvSpPr>
        <p:spPr>
          <a:xfrm>
            <a:off x="443225" y="3867550"/>
            <a:ext cx="68580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800"/>
              <a:t>Presentado por: Jeremy Lopez, Kevin Sifuentes, Lindsey Hamlett, Stephen Peterson</a:t>
            </a:r>
            <a:endParaRPr sz="1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6"/>
          <p:cNvSpPr txBox="1"/>
          <p:nvPr>
            <p:ph type="title"/>
          </p:nvPr>
        </p:nvSpPr>
        <p:spPr>
          <a:xfrm>
            <a:off x="457200" y="551500"/>
            <a:ext cx="82296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Verdana"/>
              <a:buNone/>
            </a:pPr>
            <a:r>
              <a:rPr lang="en"/>
              <a:t>Producto de Tratamiento de Agua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Verdana"/>
              <a:buNone/>
            </a:pPr>
            <a:r>
              <a:t/>
            </a:r>
            <a:endParaRPr sz="1800"/>
          </a:p>
        </p:txBody>
      </p:sp>
      <p:sp>
        <p:nvSpPr>
          <p:cNvPr id="338" name="Google Shape;338;p46"/>
          <p:cNvSpPr txBox="1"/>
          <p:nvPr>
            <p:ph idx="12" type="sldNum"/>
          </p:nvPr>
        </p:nvSpPr>
        <p:spPr>
          <a:xfrm>
            <a:off x="1" y="4790748"/>
            <a:ext cx="4572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9" name="Google Shape;339;p46"/>
          <p:cNvSpPr txBox="1"/>
          <p:nvPr>
            <p:ph idx="11" type="ftr"/>
          </p:nvPr>
        </p:nvSpPr>
        <p:spPr>
          <a:xfrm>
            <a:off x="457200" y="4800600"/>
            <a:ext cx="5105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Descubre cómo podemos darle a Aylin y a millones de personas en más de 75 paises  #UnMejorDia con el poder del agua limpia.&#10;&#10;Entendemos el poder del agua limpia. En los últimos 10 años, junto a nuestras organizaciones aliadas, el programa agua limpia para los niños de P&amp;G ha proporcionado agua potable a más de 75 paises, 15 de ellos en América Latina. &#10;&#10;¡El agua limpia hace más  que salvar vidas, transforma vidas!&#10;&#10;¡Compra productos P&amp;G y has parte de este proyecto que transforma vidas!&#10;&#10;Ayúdanos a brindar #UnMejorDia a muchas personas más&#10;&#10;P&amp;G Todo lo mejor para ti&#10;&#10;Visita también:&#10;http://goo.gl/G2vKSj" id="340" name="Google Shape;340;p46" title="P&amp;G CL | Conoce el polvo purificador que transforma el agua sucia en agua limpia #UnMejorDia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475" y="1280475"/>
            <a:ext cx="4129100" cy="309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6" title="Stir_Mechanism.wm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3000" y="1255200"/>
            <a:ext cx="4196500" cy="314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7"/>
          <p:cNvSpPr txBox="1"/>
          <p:nvPr>
            <p:ph type="title"/>
          </p:nvPr>
        </p:nvSpPr>
        <p:spPr>
          <a:xfrm>
            <a:off x="457200" y="257175"/>
            <a:ext cx="8229600" cy="600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Verdana"/>
              <a:buNone/>
            </a:pPr>
            <a:r>
              <a:rPr lang="en"/>
              <a:t>Sistema de Tratamiento de Agua</a:t>
            </a:r>
            <a:endParaRPr/>
          </a:p>
        </p:txBody>
      </p:sp>
      <p:sp>
        <p:nvSpPr>
          <p:cNvPr id="347" name="Google Shape;347;p47"/>
          <p:cNvSpPr txBox="1"/>
          <p:nvPr>
            <p:ph idx="12" type="sldNum"/>
          </p:nvPr>
        </p:nvSpPr>
        <p:spPr>
          <a:xfrm>
            <a:off x="1" y="4790748"/>
            <a:ext cx="457200" cy="2956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8" name="Google Shape;34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3278" y="1871000"/>
            <a:ext cx="2891772" cy="301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47"/>
          <p:cNvSpPr txBox="1"/>
          <p:nvPr/>
        </p:nvSpPr>
        <p:spPr>
          <a:xfrm>
            <a:off x="118900" y="1137475"/>
            <a:ext cx="40485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Droid Serif"/>
                <a:ea typeface="Droid Serif"/>
                <a:cs typeface="Droid Serif"/>
                <a:sym typeface="Droid Serif"/>
              </a:rPr>
              <a:t>Sistema de filtración de cuatro pasos</a:t>
            </a:r>
            <a:r>
              <a:rPr lang="en" sz="1500">
                <a:latin typeface="Droid Serif"/>
                <a:ea typeface="Droid Serif"/>
                <a:cs typeface="Droid Serif"/>
                <a:sym typeface="Droid Serif"/>
              </a:rPr>
              <a:t>;</a:t>
            </a:r>
            <a:endParaRPr sz="1500">
              <a:latin typeface="Droid Serif"/>
              <a:ea typeface="Droid Serif"/>
              <a:cs typeface="Droid Serif"/>
              <a:sym typeface="Droid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Droid Serif"/>
                <a:ea typeface="Droid Serif"/>
                <a:cs typeface="Droid Serif"/>
                <a:sym typeface="Droid Serif"/>
              </a:rPr>
              <a:t>145.500 colones, </a:t>
            </a:r>
            <a:endParaRPr sz="1500">
              <a:latin typeface="Droid Serif"/>
              <a:ea typeface="Droid Serif"/>
              <a:cs typeface="Droid Serif"/>
              <a:sym typeface="Droid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Droid Serif"/>
                <a:ea typeface="Droid Serif"/>
                <a:cs typeface="Droid Serif"/>
                <a:sym typeface="Droid Serif"/>
              </a:rPr>
              <a:t>230 litros por hora or 5.500 litros por día</a:t>
            </a:r>
            <a:endParaRPr sz="1500">
              <a:latin typeface="Droid Serif"/>
              <a:ea typeface="Droid Serif"/>
              <a:cs typeface="Droid Serif"/>
              <a:sym typeface="Droid Serif"/>
            </a:endParaRPr>
          </a:p>
        </p:txBody>
      </p:sp>
      <p:sp>
        <p:nvSpPr>
          <p:cNvPr id="350" name="Google Shape;350;p47"/>
          <p:cNvSpPr txBox="1"/>
          <p:nvPr/>
        </p:nvSpPr>
        <p:spPr>
          <a:xfrm>
            <a:off x="4475400" y="1026200"/>
            <a:ext cx="4304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Droid Serif"/>
                <a:ea typeface="Droid Serif"/>
                <a:cs typeface="Droid Serif"/>
                <a:sym typeface="Droid Serif"/>
              </a:rPr>
              <a:t>Desalinizador portátil de agua: SW150</a:t>
            </a:r>
            <a:r>
              <a:rPr lang="en" sz="1500">
                <a:latin typeface="Droid Serif"/>
                <a:ea typeface="Droid Serif"/>
                <a:cs typeface="Droid Serif"/>
                <a:sym typeface="Droid Serif"/>
              </a:rPr>
              <a:t>;</a:t>
            </a:r>
            <a:endParaRPr sz="1500">
              <a:latin typeface="Droid Serif"/>
              <a:ea typeface="Droid Serif"/>
              <a:cs typeface="Droid Serif"/>
              <a:sym typeface="Droid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Droid Serif"/>
                <a:ea typeface="Droid Serif"/>
                <a:cs typeface="Droid Serif"/>
                <a:sym typeface="Droid Serif"/>
              </a:rPr>
              <a:t>4.200.000 colones, </a:t>
            </a:r>
            <a:endParaRPr sz="1500">
              <a:latin typeface="Droid Serif"/>
              <a:ea typeface="Droid Serif"/>
              <a:cs typeface="Droid Serif"/>
              <a:sym typeface="Droid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Droid Serif"/>
                <a:ea typeface="Droid Serif"/>
                <a:cs typeface="Droid Serif"/>
                <a:sym typeface="Droid Serif"/>
              </a:rPr>
              <a:t>24 litros por hora or 600 litros por </a:t>
            </a:r>
            <a:r>
              <a:rPr lang="en" sz="15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día</a:t>
            </a:r>
            <a:endParaRPr sz="1500">
              <a:latin typeface="Droid Serif"/>
              <a:ea typeface="Droid Serif"/>
              <a:cs typeface="Droid Serif"/>
              <a:sym typeface="Droid Serif"/>
            </a:endParaRPr>
          </a:p>
        </p:txBody>
      </p:sp>
      <p:pic>
        <p:nvPicPr>
          <p:cNvPr id="351" name="Google Shape;35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375" y="1891675"/>
            <a:ext cx="3018000" cy="301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47"/>
          <p:cNvSpPr/>
          <p:nvPr/>
        </p:nvSpPr>
        <p:spPr>
          <a:xfrm>
            <a:off x="161650" y="1026200"/>
            <a:ext cx="3963000" cy="4027800"/>
          </a:xfrm>
          <a:prstGeom prst="flowChartAlternateProcess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8"/>
          <p:cNvSpPr txBox="1"/>
          <p:nvPr>
            <p:ph type="title"/>
          </p:nvPr>
        </p:nvSpPr>
        <p:spPr>
          <a:xfrm>
            <a:off x="457200" y="347275"/>
            <a:ext cx="81123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Verdana"/>
              <a:buNone/>
            </a:pPr>
            <a:r>
              <a:rPr lang="en" sz="2400"/>
              <a:t>Eliminación de Aguas Residuales</a:t>
            </a:r>
            <a:endParaRPr sz="2400"/>
          </a:p>
        </p:txBody>
      </p:sp>
      <p:sp>
        <p:nvSpPr>
          <p:cNvPr id="359" name="Google Shape;359;p48"/>
          <p:cNvSpPr txBox="1"/>
          <p:nvPr>
            <p:ph idx="11" type="ftr"/>
          </p:nvPr>
        </p:nvSpPr>
        <p:spPr>
          <a:xfrm>
            <a:off x="457200" y="4824250"/>
            <a:ext cx="5105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360" name="Google Shape;360;p48"/>
          <p:cNvSpPr txBox="1"/>
          <p:nvPr>
            <p:ph idx="12" type="sldNum"/>
          </p:nvPr>
        </p:nvSpPr>
        <p:spPr>
          <a:xfrm>
            <a:off x="1" y="4790748"/>
            <a:ext cx="457200" cy="2956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1" name="Google Shape;36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375" y="1352425"/>
            <a:ext cx="2329550" cy="324225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48"/>
          <p:cNvSpPr/>
          <p:nvPr/>
        </p:nvSpPr>
        <p:spPr>
          <a:xfrm>
            <a:off x="2496250" y="2732050"/>
            <a:ext cx="1278300" cy="865500"/>
          </a:xfrm>
          <a:prstGeom prst="rightArrow">
            <a:avLst>
              <a:gd fmla="val 50000" name="adj1"/>
              <a:gd fmla="val 51178" name="adj2"/>
            </a:avLst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48"/>
          <p:cNvSpPr txBox="1"/>
          <p:nvPr/>
        </p:nvSpPr>
        <p:spPr>
          <a:xfrm>
            <a:off x="2445925" y="2909800"/>
            <a:ext cx="13287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Eficiencia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64" name="Google Shape;364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8675" y="1836200"/>
            <a:ext cx="3256050" cy="253972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8"/>
          <p:cNvSpPr/>
          <p:nvPr/>
        </p:nvSpPr>
        <p:spPr>
          <a:xfrm>
            <a:off x="7178850" y="2571750"/>
            <a:ext cx="1922700" cy="10257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48"/>
          <p:cNvSpPr txBox="1"/>
          <p:nvPr/>
        </p:nvSpPr>
        <p:spPr>
          <a:xfrm>
            <a:off x="7226100" y="2853025"/>
            <a:ext cx="18282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Organización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67" name="Google Shape;367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48"/>
          <p:cNvSpPr/>
          <p:nvPr/>
        </p:nvSpPr>
        <p:spPr>
          <a:xfrm>
            <a:off x="706300" y="2970300"/>
            <a:ext cx="331800" cy="228600"/>
          </a:xfrm>
          <a:prstGeom prst="ellipse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48"/>
          <p:cNvSpPr/>
          <p:nvPr/>
        </p:nvSpPr>
        <p:spPr>
          <a:xfrm>
            <a:off x="4373075" y="778150"/>
            <a:ext cx="1506900" cy="397800"/>
          </a:xfrm>
          <a:prstGeom prst="ellipse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48"/>
          <p:cNvSpPr/>
          <p:nvPr/>
        </p:nvSpPr>
        <p:spPr>
          <a:xfrm>
            <a:off x="2039050" y="4232425"/>
            <a:ext cx="457200" cy="295500"/>
          </a:xfrm>
          <a:prstGeom prst="ellipse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9"/>
          <p:cNvSpPr txBox="1"/>
          <p:nvPr>
            <p:ph type="title"/>
          </p:nvPr>
        </p:nvSpPr>
        <p:spPr>
          <a:xfrm>
            <a:off x="457200" y="257175"/>
            <a:ext cx="8229600" cy="600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Colecta de Lluvia</a:t>
            </a:r>
            <a:endParaRPr/>
          </a:p>
        </p:txBody>
      </p:sp>
      <p:sp>
        <p:nvSpPr>
          <p:cNvPr id="376" name="Google Shape;376;p49"/>
          <p:cNvSpPr txBox="1"/>
          <p:nvPr>
            <p:ph idx="1" type="body"/>
          </p:nvPr>
        </p:nvSpPr>
        <p:spPr>
          <a:xfrm>
            <a:off x="457200" y="1143000"/>
            <a:ext cx="8229600" cy="3486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7" name="Google Shape;37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025" y="1143000"/>
            <a:ext cx="3032375" cy="233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7450" y="1753425"/>
            <a:ext cx="4165526" cy="2635325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49"/>
          <p:cNvSpPr/>
          <p:nvPr/>
        </p:nvSpPr>
        <p:spPr>
          <a:xfrm>
            <a:off x="1439625" y="3955475"/>
            <a:ext cx="2306100" cy="60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49"/>
          <p:cNvSpPr txBox="1"/>
          <p:nvPr/>
        </p:nvSpPr>
        <p:spPr>
          <a:xfrm>
            <a:off x="1411675" y="3508200"/>
            <a:ext cx="19968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5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212121"/>
                </a:solidFill>
                <a:highlight>
                  <a:srgbClr val="FFFFFF"/>
                </a:highlight>
              </a:rPr>
              <a:t>Conectado por enlaces de tubo</a:t>
            </a:r>
            <a:endParaRPr b="1" sz="1200">
              <a:solidFill>
                <a:srgbClr val="21212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81" name="Google Shape;381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5673" y="1372425"/>
            <a:ext cx="4712451" cy="277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49"/>
          <p:cNvSpPr txBox="1"/>
          <p:nvPr/>
        </p:nvSpPr>
        <p:spPr>
          <a:xfrm>
            <a:off x="4492363" y="1039800"/>
            <a:ext cx="38157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Recoger más agua en el sitio para filtrar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3" name="Google Shape;383;p49"/>
          <p:cNvSpPr txBox="1"/>
          <p:nvPr/>
        </p:nvSpPr>
        <p:spPr>
          <a:xfrm>
            <a:off x="4975775" y="1018775"/>
            <a:ext cx="3899400" cy="3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Sistema de canalón de PVC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Utiliza parte de gancho de canoa.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No requiere que las carpas estén directamente una al lado de la otra.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Ganchos simples que pueden almacenarse fácilmente y configurarse con bastante rapidez.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84" name="Google Shape;384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41522" y="2889200"/>
            <a:ext cx="2167901" cy="1974775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49"/>
          <p:cNvSpPr txBox="1"/>
          <p:nvPr>
            <p:ph idx="12" type="sldNum"/>
          </p:nvPr>
        </p:nvSpPr>
        <p:spPr>
          <a:xfrm>
            <a:off x="1" y="4790748"/>
            <a:ext cx="457200" cy="295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7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0"/>
          <p:cNvSpPr txBox="1"/>
          <p:nvPr>
            <p:ph type="title"/>
          </p:nvPr>
        </p:nvSpPr>
        <p:spPr>
          <a:xfrm>
            <a:off x="457200" y="257175"/>
            <a:ext cx="8229600" cy="600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2121"/>
                </a:solidFill>
                <a:highlight>
                  <a:srgbClr val="FFFFFF"/>
                </a:highlight>
              </a:rPr>
              <a:t>Recomendaciones a Futuro</a:t>
            </a:r>
            <a:endParaRPr/>
          </a:p>
        </p:txBody>
      </p:sp>
      <p:sp>
        <p:nvSpPr>
          <p:cNvPr id="391" name="Google Shape;391;p50"/>
          <p:cNvSpPr txBox="1"/>
          <p:nvPr>
            <p:ph idx="1" type="body"/>
          </p:nvPr>
        </p:nvSpPr>
        <p:spPr>
          <a:xfrm>
            <a:off x="458588" y="981163"/>
            <a:ext cx="8229600" cy="3486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1212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Rastrear el uso y entrega de agua usando medidores</a:t>
            </a:r>
            <a:endParaRPr>
              <a:solidFill>
                <a:srgbClr val="21212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50"/>
          <p:cNvSpPr txBox="1"/>
          <p:nvPr>
            <p:ph idx="12" type="sldNum"/>
          </p:nvPr>
        </p:nvSpPr>
        <p:spPr>
          <a:xfrm>
            <a:off x="1" y="4790748"/>
            <a:ext cx="457200" cy="295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3" name="Google Shape;39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8513" y="1795463"/>
            <a:ext cx="2466975" cy="1857375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50"/>
          <p:cNvSpPr txBox="1"/>
          <p:nvPr/>
        </p:nvSpPr>
        <p:spPr>
          <a:xfrm>
            <a:off x="410975" y="1084100"/>
            <a:ext cx="8443200" cy="32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5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212121"/>
                </a:solidFill>
                <a:highlight>
                  <a:srgbClr val="FFFFFF"/>
                </a:highlight>
              </a:rPr>
              <a:t>Mapa de las regiones de Costa Rica</a:t>
            </a:r>
            <a:endParaRPr sz="2400">
              <a:solidFill>
                <a:srgbClr val="21212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95" name="Google Shape;395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1138" y="1795472"/>
            <a:ext cx="4552875" cy="3027675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50"/>
          <p:cNvSpPr txBox="1"/>
          <p:nvPr/>
        </p:nvSpPr>
        <p:spPr>
          <a:xfrm>
            <a:off x="330200" y="1084106"/>
            <a:ext cx="8486400" cy="32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212121"/>
                </a:solidFill>
                <a:highlight>
                  <a:srgbClr val="FFFFFF"/>
                </a:highlight>
              </a:rPr>
              <a:t>Impactos que desastres de cierto tipo tienen en los campamentos.</a:t>
            </a:r>
            <a:endParaRPr sz="2400">
              <a:solidFill>
                <a:srgbClr val="21212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97" name="Google Shape;397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6413" y="2143050"/>
            <a:ext cx="1457325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57500" y="2128838"/>
            <a:ext cx="1447800" cy="14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48213" y="2138363"/>
            <a:ext cx="1476375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19900" y="2124075"/>
            <a:ext cx="1447800" cy="150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9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1"/>
          <p:cNvSpPr txBox="1"/>
          <p:nvPr>
            <p:ph type="title"/>
          </p:nvPr>
        </p:nvSpPr>
        <p:spPr>
          <a:xfrm>
            <a:off x="457200" y="257175"/>
            <a:ext cx="8229600" cy="600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Conclusiones</a:t>
            </a:r>
            <a:endParaRPr/>
          </a:p>
        </p:txBody>
      </p:sp>
      <p:sp>
        <p:nvSpPr>
          <p:cNvPr id="406" name="Google Shape;406;p51"/>
          <p:cNvSpPr txBox="1"/>
          <p:nvPr>
            <p:ph idx="1" type="body"/>
          </p:nvPr>
        </p:nvSpPr>
        <p:spPr>
          <a:xfrm>
            <a:off x="1911000" y="1153025"/>
            <a:ext cx="5057400" cy="60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25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1212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Producto de </a:t>
            </a:r>
            <a:r>
              <a:rPr lang="en">
                <a:solidFill>
                  <a:srgbClr val="21212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" sz="2400">
                <a:solidFill>
                  <a:srgbClr val="21212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ratamiento de </a:t>
            </a:r>
            <a:r>
              <a:rPr lang="en">
                <a:solidFill>
                  <a:srgbClr val="21212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" sz="2400">
                <a:solidFill>
                  <a:srgbClr val="21212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gua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51"/>
          <p:cNvSpPr txBox="1"/>
          <p:nvPr>
            <p:ph idx="12" type="sldNum"/>
          </p:nvPr>
        </p:nvSpPr>
        <p:spPr>
          <a:xfrm>
            <a:off x="1" y="4790748"/>
            <a:ext cx="457200" cy="295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08" name="Google Shape;40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9550" y="1797425"/>
            <a:ext cx="1720280" cy="254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51"/>
          <p:cNvSpPr txBox="1"/>
          <p:nvPr/>
        </p:nvSpPr>
        <p:spPr>
          <a:xfrm>
            <a:off x="1547102" y="1153025"/>
            <a:ext cx="5421300" cy="4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594360" marR="25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12121"/>
                </a:solidFill>
                <a:highlight>
                  <a:schemeClr val="lt1"/>
                </a:highlight>
              </a:rPr>
              <a:t>Sistema de Tratamiento de Agua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10" name="Google Shape;41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5649" y="1753025"/>
            <a:ext cx="2789400" cy="278940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51"/>
          <p:cNvSpPr txBox="1"/>
          <p:nvPr/>
        </p:nvSpPr>
        <p:spPr>
          <a:xfrm>
            <a:off x="1724550" y="1172225"/>
            <a:ext cx="5694900" cy="5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594360" marR="25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12121"/>
                </a:solidFill>
                <a:highlight>
                  <a:schemeClr val="lt1"/>
                </a:highlight>
              </a:rPr>
              <a:t>Desecho de Aguas Residuales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2" name="Google Shape;412;p51"/>
          <p:cNvSpPr txBox="1"/>
          <p:nvPr/>
        </p:nvSpPr>
        <p:spPr>
          <a:xfrm>
            <a:off x="1985400" y="1158125"/>
            <a:ext cx="49830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594360" marR="25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12121"/>
                </a:solidFill>
                <a:highlight>
                  <a:schemeClr val="lt1"/>
                </a:highlight>
              </a:rPr>
              <a:t>Colecta de agua de lluvia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13" name="Google Shape;413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01523" y="1593000"/>
            <a:ext cx="4712451" cy="277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51"/>
          <p:cNvSpPr txBox="1"/>
          <p:nvPr/>
        </p:nvSpPr>
        <p:spPr>
          <a:xfrm>
            <a:off x="3188350" y="1123025"/>
            <a:ext cx="2396400" cy="5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594360" marR="25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12121"/>
                </a:solidFill>
                <a:highlight>
                  <a:schemeClr val="lt1"/>
                </a:highlight>
              </a:rPr>
              <a:t>Higiene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15" name="Google Shape;415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05025" y="1804700"/>
            <a:ext cx="4733925" cy="268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85401" y="1603769"/>
            <a:ext cx="4983000" cy="3087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0"/>
                            </p:stCondLst>
                            <p:childTnLst>
                              <p:par>
                                <p:cTn fill="hold" nodeType="after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0"/>
                            </p:stCondLst>
                            <p:childTnLst>
                              <p:par>
                                <p:cTn fill="hold" nodeType="after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0"/>
                            </p:stCondLst>
                            <p:childTnLst>
                              <p:par>
                                <p:cTn fill="hold" nodeType="after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0"/>
                            </p:stCondLst>
                            <p:childTnLst>
                              <p:par>
                                <p:cTn fill="hold" nodeType="after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2"/>
          <p:cNvSpPr txBox="1"/>
          <p:nvPr>
            <p:ph type="title"/>
          </p:nvPr>
        </p:nvSpPr>
        <p:spPr>
          <a:xfrm>
            <a:off x="457200" y="196500"/>
            <a:ext cx="8229600" cy="600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Reconocimientos </a:t>
            </a:r>
            <a:endParaRPr/>
          </a:p>
        </p:txBody>
      </p:sp>
      <p:sp>
        <p:nvSpPr>
          <p:cNvPr id="422" name="Google Shape;422;p52"/>
          <p:cNvSpPr txBox="1"/>
          <p:nvPr>
            <p:ph idx="1" type="body"/>
          </p:nvPr>
        </p:nvSpPr>
        <p:spPr>
          <a:xfrm>
            <a:off x="457200" y="1143000"/>
            <a:ext cx="8229600" cy="3486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/>
              <a:t>Agradecemos a:</a:t>
            </a:r>
            <a:endParaRPr sz="1800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Academia Nacional de Bomberos de Costa Rica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Personal de la USCO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Ing. Álvaro Araya García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MSc. Clemens Ruepert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/>
              <a:t>Agradecimiento especial:</a:t>
            </a:r>
            <a:endParaRPr sz="1800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Norman Chang Díaz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Mariam Monge Mora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Rubén Sáenz Vargas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Linneth Ramírez Barquero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Allan Rodríguez Zamora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Daniel Garita Madrigal</a:t>
            </a:r>
            <a:endParaRPr sz="1400"/>
          </a:p>
        </p:txBody>
      </p:sp>
      <p:sp>
        <p:nvSpPr>
          <p:cNvPr id="423" name="Google Shape;423;p52"/>
          <p:cNvSpPr txBox="1"/>
          <p:nvPr>
            <p:ph idx="12" type="sldNum"/>
          </p:nvPr>
        </p:nvSpPr>
        <p:spPr>
          <a:xfrm>
            <a:off x="1" y="4790748"/>
            <a:ext cx="457200" cy="295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4" name="Google Shape;42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6975" y="962525"/>
            <a:ext cx="3666600" cy="208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5850" y="1999350"/>
            <a:ext cx="2316050" cy="291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3"/>
          <p:cNvSpPr txBox="1"/>
          <p:nvPr>
            <p:ph idx="12" type="sldNum"/>
          </p:nvPr>
        </p:nvSpPr>
        <p:spPr>
          <a:xfrm>
            <a:off x="1" y="4790748"/>
            <a:ext cx="457200" cy="295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1" name="Google Shape;431;p53"/>
          <p:cNvSpPr txBox="1"/>
          <p:nvPr/>
        </p:nvSpPr>
        <p:spPr>
          <a:xfrm>
            <a:off x="1261800" y="1973400"/>
            <a:ext cx="6620400" cy="11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0">
                <a:solidFill>
                  <a:srgbClr val="222222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¿</a:t>
            </a:r>
            <a:r>
              <a:rPr b="1" lang="en" sz="7000">
                <a:latin typeface="Verdana"/>
                <a:ea typeface="Verdana"/>
                <a:cs typeface="Verdana"/>
                <a:sym typeface="Verdana"/>
              </a:rPr>
              <a:t>Preguntas? </a:t>
            </a:r>
            <a:endParaRPr b="1" sz="70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4"/>
          <p:cNvSpPr txBox="1"/>
          <p:nvPr>
            <p:ph type="title"/>
          </p:nvPr>
        </p:nvSpPr>
        <p:spPr>
          <a:xfrm>
            <a:off x="457200" y="2271750"/>
            <a:ext cx="8229600" cy="600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Extra</a:t>
            </a:r>
            <a:endParaRPr/>
          </a:p>
        </p:txBody>
      </p:sp>
      <p:sp>
        <p:nvSpPr>
          <p:cNvPr id="437" name="Google Shape;437;p54"/>
          <p:cNvSpPr txBox="1"/>
          <p:nvPr>
            <p:ph idx="12" type="sldNum"/>
          </p:nvPr>
        </p:nvSpPr>
        <p:spPr>
          <a:xfrm>
            <a:off x="1" y="4790748"/>
            <a:ext cx="457200" cy="295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2" name="Google Shape;442;p55"/>
          <p:cNvGraphicFramePr/>
          <p:nvPr/>
        </p:nvGraphicFramePr>
        <p:xfrm>
          <a:off x="186263" y="520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{EBA9C7C1-4641-4DA0-AF87-6B6DB343DD58}</a:tableStyleId>
              </a:tblPr>
              <a:tblGrid>
                <a:gridCol w="2756775"/>
                <a:gridCol w="3304200"/>
                <a:gridCol w="2896750"/>
              </a:tblGrid>
              <a:tr h="3722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COSTA RICA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NICARAGUA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PANAMA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661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/>
                        <a:t>Reglamento de Vertido y Reuso de Aguas Residuales - No 33601-MINAE-S</a:t>
                      </a:r>
                      <a:endParaRPr sz="12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“Reglamento en el que se Establecen las Disposiciones para el Vertido de Aguas Residuales” - No 21-2017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Reglamento </a:t>
                      </a:r>
                      <a:r>
                        <a:rPr lang="en" sz="1200"/>
                        <a:t>Técnico</a:t>
                      </a:r>
                      <a:r>
                        <a:rPr lang="en" sz="1200"/>
                        <a:t> DGNTI-COPANIT 35-2000</a:t>
                      </a:r>
                      <a:endParaRPr sz="12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Agua. Descarga de Efluentes </a:t>
                      </a:r>
                      <a:r>
                        <a:rPr lang="en" sz="1200"/>
                        <a:t>Líquidos</a:t>
                      </a:r>
                      <a:r>
                        <a:rPr lang="en" sz="1200"/>
                        <a:t> Directamente a Cuerpos y Masas de Agua Superficiales y </a:t>
                      </a:r>
                      <a:r>
                        <a:rPr lang="en" sz="1200"/>
                        <a:t>Subterráneas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372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/>
                        <a:t>Reglamento para la Calidad del Agua Potable - </a:t>
                      </a:r>
                      <a:endParaRPr sz="12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No 32327-S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Norma Regional de Calidad del Agua </a:t>
                      </a:r>
                      <a:r>
                        <a:rPr lang="en" sz="1200"/>
                        <a:t>Comité</a:t>
                      </a:r>
                      <a:r>
                        <a:rPr lang="en" sz="1200"/>
                        <a:t> Coordinador Regional de Instituciones de Agua Potable y Saneamiento de </a:t>
                      </a:r>
                      <a:r>
                        <a:rPr lang="en" sz="1200"/>
                        <a:t>Centroamérica</a:t>
                      </a:r>
                      <a:r>
                        <a:rPr lang="en" sz="1200"/>
                        <a:t>, </a:t>
                      </a:r>
                      <a:r>
                        <a:rPr lang="en" sz="1200"/>
                        <a:t>Panamá</a:t>
                      </a:r>
                      <a:r>
                        <a:rPr lang="en" sz="1200"/>
                        <a:t> y </a:t>
                      </a:r>
                      <a:r>
                        <a:rPr lang="en" sz="1200"/>
                        <a:t>República</a:t>
                      </a:r>
                      <a:r>
                        <a:rPr lang="en" sz="1200"/>
                        <a:t> Dominicana – Capre 1994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Reglamento Técnico DGNT-COPANIT 23-395-99 Agua, Agua Potable Definiciones y </a:t>
                      </a:r>
                      <a:r>
                        <a:rPr lang="en" sz="1200"/>
                        <a:t>Requisitos</a:t>
                      </a:r>
                      <a:r>
                        <a:rPr lang="en" sz="1200"/>
                        <a:t> Generales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372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Tanques </a:t>
                      </a:r>
                      <a:r>
                        <a:rPr lang="en" sz="1200"/>
                        <a:t>Sépticos</a:t>
                      </a:r>
                      <a:r>
                        <a:rPr lang="en" sz="1200"/>
                        <a:t> Conceptos </a:t>
                      </a:r>
                      <a:r>
                        <a:rPr lang="en" sz="1200"/>
                        <a:t>Teóricos</a:t>
                      </a:r>
                      <a:r>
                        <a:rPr lang="en" sz="1200"/>
                        <a:t> Base y Aplicaciones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OPS - </a:t>
                      </a:r>
                      <a:r>
                        <a:rPr lang="en" sz="1200"/>
                        <a:t>Diseño</a:t>
                      </a:r>
                      <a:r>
                        <a:rPr lang="en" sz="1200"/>
                        <a:t> y </a:t>
                      </a:r>
                      <a:r>
                        <a:rPr lang="en" sz="1200"/>
                        <a:t>Construcción</a:t>
                      </a:r>
                      <a:r>
                        <a:rPr lang="en" sz="1200"/>
                        <a:t> de Prototipo de Fosa </a:t>
                      </a:r>
                      <a:r>
                        <a:rPr lang="en" sz="1200"/>
                        <a:t>Séptica</a:t>
                      </a:r>
                      <a:r>
                        <a:rPr lang="en" sz="1200"/>
                        <a:t> para el Tratamiento y </a:t>
                      </a:r>
                      <a:r>
                        <a:rPr lang="en" sz="1200"/>
                        <a:t>Disposición</a:t>
                      </a:r>
                      <a:r>
                        <a:rPr lang="en" sz="1200"/>
                        <a:t> Final de Aguas Residuales en Viviendas de Zonas Rurales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OPS - Diseño y Construcción de Prototipo de Fosa Séptica para el Tratamiento y Disposición Final de Aguas Residuales en Viviendas de Zonas Rurales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43" name="Google Shape;443;p55"/>
          <p:cNvSpPr txBox="1"/>
          <p:nvPr>
            <p:ph idx="12" type="sldNum"/>
          </p:nvPr>
        </p:nvSpPr>
        <p:spPr>
          <a:xfrm>
            <a:off x="1" y="4790748"/>
            <a:ext cx="457200" cy="295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8"/>
          <p:cNvSpPr txBox="1"/>
          <p:nvPr>
            <p:ph type="title"/>
          </p:nvPr>
        </p:nvSpPr>
        <p:spPr>
          <a:xfrm>
            <a:off x="-944100" y="1420925"/>
            <a:ext cx="6101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Verdana"/>
              <a:buNone/>
            </a:pPr>
            <a:r>
              <a:t/>
            </a:r>
            <a:endParaRPr sz="19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¿Quiénes somos?</a:t>
            </a:r>
            <a:endParaRPr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170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Verdana"/>
              <a:buNone/>
            </a:pPr>
            <a:r>
              <a:t/>
            </a:r>
            <a:endParaRPr/>
          </a:p>
        </p:txBody>
      </p:sp>
      <p:sp>
        <p:nvSpPr>
          <p:cNvPr id="195" name="Google Shape;195;p38"/>
          <p:cNvSpPr txBox="1"/>
          <p:nvPr>
            <p:ph idx="1" type="body"/>
          </p:nvPr>
        </p:nvSpPr>
        <p:spPr>
          <a:xfrm>
            <a:off x="523950" y="951750"/>
            <a:ext cx="78951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/>
              <a:t>Jeremy Lopez, 		</a:t>
            </a:r>
            <a:r>
              <a:rPr lang="en" sz="2400">
                <a:solidFill>
                  <a:srgbClr val="21212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Ingeniería</a:t>
            </a:r>
            <a:r>
              <a:rPr lang="en" sz="2400">
                <a:solidFill>
                  <a:srgbClr val="21212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400">
                <a:solidFill>
                  <a:srgbClr val="21212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Mecánica</a:t>
            </a:r>
            <a:endParaRPr sz="2400"/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/>
              <a:t>Kevin Sifuentes,		</a:t>
            </a:r>
            <a:r>
              <a:rPr lang="en" sz="2400">
                <a:solidFill>
                  <a:srgbClr val="21212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Ingeniería</a:t>
            </a:r>
            <a:r>
              <a:rPr lang="en" sz="2400">
                <a:solidFill>
                  <a:srgbClr val="21212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Civil</a:t>
            </a:r>
            <a:endParaRPr sz="2400"/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/>
              <a:t>Lindsey Hamlett,		</a:t>
            </a:r>
            <a:r>
              <a:rPr lang="en" sz="2400">
                <a:solidFill>
                  <a:srgbClr val="21212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Ingeniería</a:t>
            </a:r>
            <a:r>
              <a:rPr lang="en" sz="2400">
                <a:solidFill>
                  <a:srgbClr val="21212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Civil</a:t>
            </a:r>
            <a:endParaRPr sz="2400"/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/>
              <a:t>Stephen Peterson,	</a:t>
            </a:r>
            <a:r>
              <a:rPr lang="en" sz="2400">
                <a:solidFill>
                  <a:srgbClr val="21212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Ingeniería</a:t>
            </a:r>
            <a:r>
              <a:rPr lang="en" sz="2400">
                <a:solidFill>
                  <a:srgbClr val="21212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Civil</a:t>
            </a:r>
            <a:endParaRPr sz="2400">
              <a:solidFill>
                <a:srgbClr val="21212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96" name="Google Shape;196;p38"/>
          <p:cNvSpPr txBox="1"/>
          <p:nvPr>
            <p:ph idx="12" type="sldNum"/>
          </p:nvPr>
        </p:nvSpPr>
        <p:spPr>
          <a:xfrm>
            <a:off x="1" y="4790748"/>
            <a:ext cx="457200" cy="2956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7" name="Google Shape;19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5750" y="2592200"/>
            <a:ext cx="3599750" cy="239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6"/>
          <p:cNvSpPr txBox="1"/>
          <p:nvPr>
            <p:ph type="title"/>
          </p:nvPr>
        </p:nvSpPr>
        <p:spPr>
          <a:xfrm>
            <a:off x="216425" y="409200"/>
            <a:ext cx="8810400" cy="600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Drenaje de Aguas Residuales a un Cuerpo Receptor </a:t>
            </a:r>
            <a:endParaRPr b="0"/>
          </a:p>
        </p:txBody>
      </p:sp>
      <p:graphicFrame>
        <p:nvGraphicFramePr>
          <p:cNvPr id="449" name="Google Shape;449;p56"/>
          <p:cNvGraphicFramePr/>
          <p:nvPr/>
        </p:nvGraphicFramePr>
        <p:xfrm>
          <a:off x="1002125" y="1252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{EBA9C7C1-4641-4DA0-AF87-6B6DB343DD58}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Par</a:t>
                      </a:r>
                      <a:r>
                        <a:rPr b="1" lang="en">
                          <a:solidFill>
                            <a:srgbClr val="222222"/>
                          </a:solidFill>
                          <a:highlight>
                            <a:srgbClr val="FFFFFF"/>
                          </a:highlight>
                        </a:rPr>
                        <a:t>á</a:t>
                      </a:r>
                      <a:r>
                        <a:rPr b="1" lang="en"/>
                        <a:t>metro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Cantidad Permisible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DBO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35 mg/L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DQO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100 mg/L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Sólidos suspendidos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35 mg/L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Grasas/aceites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15 mg/L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Potencial hidrógeno (pH)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6-9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Temperatura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No más o me</a:t>
                      </a:r>
                      <a:r>
                        <a:rPr lang="en" sz="1200"/>
                        <a:t>nos que 3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°C al cuerpo receptor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Sólidos sedimentables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 ml/L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Sustancias activas al azul de metileno (detergentes)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</a:t>
                      </a:r>
                      <a:r>
                        <a:rPr lang="en" sz="1200"/>
                        <a:t> mg/L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50" name="Google Shape;450;p56"/>
          <p:cNvSpPr txBox="1"/>
          <p:nvPr>
            <p:ph idx="12" type="sldNum"/>
          </p:nvPr>
        </p:nvSpPr>
        <p:spPr>
          <a:xfrm>
            <a:off x="1" y="4790748"/>
            <a:ext cx="457200" cy="295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7"/>
          <p:cNvSpPr txBox="1"/>
          <p:nvPr>
            <p:ph type="title"/>
          </p:nvPr>
        </p:nvSpPr>
        <p:spPr>
          <a:xfrm>
            <a:off x="342625" y="-21400"/>
            <a:ext cx="8229600" cy="600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Agua Potable </a:t>
            </a:r>
            <a:endParaRPr b="0"/>
          </a:p>
        </p:txBody>
      </p:sp>
      <p:sp>
        <p:nvSpPr>
          <p:cNvPr id="456" name="Google Shape;456;p57"/>
          <p:cNvSpPr/>
          <p:nvPr/>
        </p:nvSpPr>
        <p:spPr>
          <a:xfrm>
            <a:off x="356475" y="758525"/>
            <a:ext cx="8787600" cy="802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457" name="Google Shape;457;p57"/>
          <p:cNvGraphicFramePr/>
          <p:nvPr/>
        </p:nvGraphicFramePr>
        <p:xfrm>
          <a:off x="1133738" y="731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{EBA9C7C1-4641-4DA0-AF87-6B6DB343DD58}</a:tableStyleId>
              </a:tblPr>
              <a:tblGrid>
                <a:gridCol w="3368050"/>
                <a:gridCol w="3660875"/>
              </a:tblGrid>
              <a:tr h="3219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Par</a:t>
                      </a:r>
                      <a:r>
                        <a:rPr b="1" lang="en">
                          <a:solidFill>
                            <a:srgbClr val="222222"/>
                          </a:solidFill>
                          <a:highlight>
                            <a:srgbClr val="FFFFFF"/>
                          </a:highlight>
                        </a:rPr>
                        <a:t>á</a:t>
                      </a:r>
                      <a:r>
                        <a:rPr b="1" lang="en"/>
                        <a:t>metro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Cantidad Permisible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19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Coliforme fecal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Ausente (NMP/100ml o UFC/100ml)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19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Escherichia coli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Ausente 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(NMP/100ml o UFC/100ml)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19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Color aparente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1-15 (mg/L (U - Pt - Co))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19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Turbiedad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1-5 UNT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19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Olor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Tienes que ser aceptable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19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Sabor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Tiene que ser aceptable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19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Temperatura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18-30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°C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19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pH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6,5 - 8,5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19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Conductividad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400 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μS/cm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50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Cloro residual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0,8 - 1,5 mg/L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58" name="Google Shape;458;p57"/>
          <p:cNvSpPr txBox="1"/>
          <p:nvPr>
            <p:ph idx="12" type="sldNum"/>
          </p:nvPr>
        </p:nvSpPr>
        <p:spPr>
          <a:xfrm>
            <a:off x="1" y="4790748"/>
            <a:ext cx="457200" cy="295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8"/>
          <p:cNvSpPr txBox="1"/>
          <p:nvPr>
            <p:ph type="title"/>
          </p:nvPr>
        </p:nvSpPr>
        <p:spPr>
          <a:xfrm>
            <a:off x="457200" y="257175"/>
            <a:ext cx="8229600" cy="600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Systems</a:t>
            </a:r>
            <a:endParaRPr/>
          </a:p>
        </p:txBody>
      </p:sp>
      <p:sp>
        <p:nvSpPr>
          <p:cNvPr id="464" name="Google Shape;464;p58"/>
          <p:cNvSpPr txBox="1"/>
          <p:nvPr>
            <p:ph idx="1" type="body"/>
          </p:nvPr>
        </p:nvSpPr>
        <p:spPr>
          <a:xfrm>
            <a:off x="762000" y="1257300"/>
            <a:ext cx="3657600" cy="3372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58"/>
          <p:cNvSpPr txBox="1"/>
          <p:nvPr>
            <p:ph idx="2" type="body"/>
          </p:nvPr>
        </p:nvSpPr>
        <p:spPr>
          <a:xfrm>
            <a:off x="4648200" y="1257300"/>
            <a:ext cx="3657600" cy="3372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58"/>
          <p:cNvSpPr txBox="1"/>
          <p:nvPr>
            <p:ph idx="12" type="sldNum"/>
          </p:nvPr>
        </p:nvSpPr>
        <p:spPr>
          <a:xfrm>
            <a:off x="1" y="4790748"/>
            <a:ext cx="457200" cy="295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67" name="Google Shape;46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857344">
            <a:off x="928627" y="2546079"/>
            <a:ext cx="1268446" cy="126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300" y="3306150"/>
            <a:ext cx="1308575" cy="1375525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58"/>
          <p:cNvSpPr txBox="1"/>
          <p:nvPr/>
        </p:nvSpPr>
        <p:spPr>
          <a:xfrm rot="122967">
            <a:off x="930656" y="2965266"/>
            <a:ext cx="1216378" cy="2425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1 GPM UV</a:t>
            </a:r>
            <a:endParaRPr>
              <a:latin typeface="Droid Sans"/>
              <a:ea typeface="Droid Sans"/>
              <a:cs typeface="Droid Sans"/>
              <a:sym typeface="Droid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9"/>
          <p:cNvSpPr txBox="1"/>
          <p:nvPr>
            <p:ph type="title"/>
          </p:nvPr>
        </p:nvSpPr>
        <p:spPr>
          <a:xfrm>
            <a:off x="457200" y="417725"/>
            <a:ext cx="8229600" cy="600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Productos de Tratamiento de Agua Positivo y Negativos</a:t>
            </a:r>
            <a:endParaRPr/>
          </a:p>
        </p:txBody>
      </p:sp>
      <p:sp>
        <p:nvSpPr>
          <p:cNvPr id="475" name="Google Shape;475;p59"/>
          <p:cNvSpPr txBox="1"/>
          <p:nvPr>
            <p:ph idx="1" type="body"/>
          </p:nvPr>
        </p:nvSpPr>
        <p:spPr>
          <a:xfrm>
            <a:off x="762000" y="1257300"/>
            <a:ext cx="3657600" cy="3372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59"/>
          <p:cNvSpPr txBox="1"/>
          <p:nvPr>
            <p:ph idx="2" type="body"/>
          </p:nvPr>
        </p:nvSpPr>
        <p:spPr>
          <a:xfrm>
            <a:off x="4648200" y="1257300"/>
            <a:ext cx="3657600" cy="3372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59"/>
          <p:cNvSpPr txBox="1"/>
          <p:nvPr>
            <p:ph idx="12" type="sldNum"/>
          </p:nvPr>
        </p:nvSpPr>
        <p:spPr>
          <a:xfrm>
            <a:off x="1" y="4790748"/>
            <a:ext cx="457200" cy="295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78" name="Google Shape;47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17725"/>
            <a:ext cx="4202851" cy="403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4550" y="1017725"/>
            <a:ext cx="4546182" cy="41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0"/>
          <p:cNvSpPr txBox="1"/>
          <p:nvPr>
            <p:ph idx="12" type="sldNum"/>
          </p:nvPr>
        </p:nvSpPr>
        <p:spPr>
          <a:xfrm>
            <a:off x="1" y="4790748"/>
            <a:ext cx="457200" cy="295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5" name="Google Shape;485;p60"/>
          <p:cNvSpPr/>
          <p:nvPr/>
        </p:nvSpPr>
        <p:spPr>
          <a:xfrm>
            <a:off x="171000" y="698850"/>
            <a:ext cx="8973000" cy="517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6" name="Google Shape;48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9050" y="90350"/>
            <a:ext cx="4958126" cy="478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9"/>
          <p:cNvSpPr txBox="1"/>
          <p:nvPr>
            <p:ph type="title"/>
          </p:nvPr>
        </p:nvSpPr>
        <p:spPr>
          <a:xfrm>
            <a:off x="457200" y="257175"/>
            <a:ext cx="8229600" cy="600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Verdana"/>
              <a:buNone/>
            </a:pPr>
            <a:r>
              <a:rPr lang="en"/>
              <a:t>Presentación General</a:t>
            </a:r>
            <a:endParaRPr/>
          </a:p>
        </p:txBody>
      </p:sp>
      <p:sp>
        <p:nvSpPr>
          <p:cNvPr id="204" name="Google Shape;204;p39"/>
          <p:cNvSpPr txBox="1"/>
          <p:nvPr>
            <p:ph idx="1" type="body"/>
          </p:nvPr>
        </p:nvSpPr>
        <p:spPr>
          <a:xfrm>
            <a:off x="457200" y="1066800"/>
            <a:ext cx="8229600" cy="3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21212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61620" lvl="0" marL="274320" rtl="0" algn="l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>
                <a:solidFill>
                  <a:srgbClr val="21212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Declaración del Proyecto / Objetivo</a:t>
            </a:r>
            <a:endParaRPr sz="1600"/>
          </a:p>
          <a:p>
            <a:pPr indent="-261620" lvl="0" marL="274320" marR="25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>
                <a:solidFill>
                  <a:srgbClr val="21212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Leyes Aplicables</a:t>
            </a:r>
            <a:endParaRPr sz="1600"/>
          </a:p>
          <a:p>
            <a:pPr indent="-261620" lvl="0" marL="274320" marR="25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>
                <a:solidFill>
                  <a:srgbClr val="21212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Áreas de mejora</a:t>
            </a:r>
            <a:endParaRPr sz="1600"/>
          </a:p>
          <a:p>
            <a:pPr indent="-261619" lvl="1" marL="594360" marR="25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─"/>
            </a:pPr>
            <a:r>
              <a:rPr lang="en" sz="1600">
                <a:solidFill>
                  <a:srgbClr val="21212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Leyes de Aguas Residuales</a:t>
            </a:r>
            <a:endParaRPr sz="1600"/>
          </a:p>
          <a:p>
            <a:pPr indent="-261619" lvl="1" marL="594360" marR="25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─"/>
            </a:pPr>
            <a:r>
              <a:rPr lang="en" sz="1600">
                <a:solidFill>
                  <a:srgbClr val="21212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Producto de tratamiento de agua</a:t>
            </a:r>
            <a:endParaRPr sz="1600"/>
          </a:p>
          <a:p>
            <a:pPr indent="-261619" lvl="1" marL="594360" marR="25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─"/>
            </a:pPr>
            <a:r>
              <a:rPr lang="en" sz="1600">
                <a:solidFill>
                  <a:srgbClr val="21212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Sistema de tratamiento de agua</a:t>
            </a:r>
            <a:endParaRPr sz="1600"/>
          </a:p>
          <a:p>
            <a:pPr indent="-261619" lvl="1" marL="594360" marR="25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─"/>
            </a:pPr>
            <a:r>
              <a:rPr lang="en" sz="1600">
                <a:solidFill>
                  <a:srgbClr val="21212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Desecho de aguas residuales</a:t>
            </a:r>
            <a:endParaRPr sz="1600"/>
          </a:p>
          <a:p>
            <a:pPr indent="-261619" lvl="1" marL="594360" marR="25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─"/>
            </a:pPr>
            <a:r>
              <a:rPr lang="en" sz="1600">
                <a:solidFill>
                  <a:srgbClr val="21212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Colecta de agua pluvial</a:t>
            </a:r>
            <a:endParaRPr sz="1600"/>
          </a:p>
          <a:p>
            <a:pPr indent="-261619" lvl="1" marL="594360" marR="25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─"/>
            </a:pPr>
            <a:r>
              <a:rPr lang="en" sz="1600">
                <a:solidFill>
                  <a:srgbClr val="21212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Higiene</a:t>
            </a:r>
            <a:endParaRPr sz="1600"/>
          </a:p>
          <a:p>
            <a:pPr indent="-261620" lvl="0" marL="274320" marR="25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>
                <a:solidFill>
                  <a:srgbClr val="21212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Conclusiones</a:t>
            </a:r>
            <a:endParaRPr sz="1600"/>
          </a:p>
          <a:p>
            <a:pPr indent="-261620" lvl="0" marL="274320" marR="25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>
                <a:solidFill>
                  <a:srgbClr val="21212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Plan a futuro</a:t>
            </a:r>
            <a:endParaRPr sz="1600"/>
          </a:p>
          <a:p>
            <a:pPr indent="-261620" lvl="0" marL="274320" marR="25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>
                <a:solidFill>
                  <a:srgbClr val="21212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Agradecimientos</a:t>
            </a:r>
            <a:endParaRPr sz="1600"/>
          </a:p>
        </p:txBody>
      </p:sp>
      <p:sp>
        <p:nvSpPr>
          <p:cNvPr id="205" name="Google Shape;205;p39"/>
          <p:cNvSpPr txBox="1"/>
          <p:nvPr>
            <p:ph idx="12" type="sldNum"/>
          </p:nvPr>
        </p:nvSpPr>
        <p:spPr>
          <a:xfrm>
            <a:off x="1" y="4790748"/>
            <a:ext cx="457200" cy="2956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6" name="Google Shape;20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2325" y="1409725"/>
            <a:ext cx="4423725" cy="2961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0"/>
          <p:cNvSpPr txBox="1"/>
          <p:nvPr>
            <p:ph type="title"/>
          </p:nvPr>
        </p:nvSpPr>
        <p:spPr>
          <a:xfrm>
            <a:off x="457200" y="257175"/>
            <a:ext cx="8229600" cy="600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222222"/>
                </a:solidFill>
                <a:highlight>
                  <a:schemeClr val="lt1"/>
                </a:highlight>
              </a:rPr>
              <a:t>¿</a:t>
            </a:r>
            <a:r>
              <a:rPr lang="en"/>
              <a:t>Cuál es el Problema?</a:t>
            </a:r>
            <a:endParaRPr/>
          </a:p>
        </p:txBody>
      </p:sp>
      <p:sp>
        <p:nvSpPr>
          <p:cNvPr id="212" name="Google Shape;212;p40"/>
          <p:cNvSpPr txBox="1"/>
          <p:nvPr>
            <p:ph idx="1" type="body"/>
          </p:nvPr>
        </p:nvSpPr>
        <p:spPr>
          <a:xfrm>
            <a:off x="457200" y="1143000"/>
            <a:ext cx="8229600" cy="3486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Arial"/>
              <a:buChar char="-"/>
            </a:pPr>
            <a:r>
              <a:rPr lang="en" sz="1800">
                <a:solidFill>
                  <a:srgbClr val="21212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Los bomberos tienen que proporcionar suficiente agua y recursos para ciento cincuenta personas mientras cumplen con las leyes de higiene y eliminación de desechos.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>
                <a:solidFill>
                  <a:srgbClr val="21212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Nuestro proyecto tuvo como objetivo investigar y diseñar un sistema de tratamiento de agua que sea simple y fácil de usar para situaciones de emergencia.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Proporcionamos productos adicionales que podrían utilizarse en áreas relacionadas con la infiltración, las pruebas de agua y el tratamiento del agua para mejorar aún más las condiciones en el campamento.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>
                <a:solidFill>
                  <a:srgbClr val="21212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Encontramos una solución final a partir de entrevistas, pruebas de campo y investigación sobre el sistema actual.</a:t>
            </a:r>
            <a:endParaRPr sz="1600">
              <a:solidFill>
                <a:srgbClr val="21212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Arial"/>
              <a:buChar char="-"/>
            </a:pPr>
            <a:r>
              <a:rPr lang="en" sz="1600">
                <a:solidFill>
                  <a:srgbClr val="21212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Recolectamos información de AyA, Organización Panamericana de la Salud, Universidad Nacional de Costa Rica, USCO, y Organización Mundial de Salud.</a:t>
            </a:r>
            <a:endParaRPr sz="1600">
              <a:solidFill>
                <a:srgbClr val="21212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40"/>
          <p:cNvSpPr txBox="1"/>
          <p:nvPr>
            <p:ph idx="12" type="sldNum"/>
          </p:nvPr>
        </p:nvSpPr>
        <p:spPr>
          <a:xfrm>
            <a:off x="1" y="4790748"/>
            <a:ext cx="457200" cy="295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1"/>
          <p:cNvSpPr txBox="1"/>
          <p:nvPr>
            <p:ph type="title"/>
          </p:nvPr>
        </p:nvSpPr>
        <p:spPr>
          <a:xfrm>
            <a:off x="280100" y="333375"/>
            <a:ext cx="8555400" cy="600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Drenaje de Aguas Residuales Grises</a:t>
            </a:r>
            <a:endParaRPr/>
          </a:p>
        </p:txBody>
      </p:sp>
      <p:sp>
        <p:nvSpPr>
          <p:cNvPr id="219" name="Google Shape;219;p41"/>
          <p:cNvSpPr txBox="1"/>
          <p:nvPr>
            <p:ph idx="12" type="sldNum"/>
          </p:nvPr>
        </p:nvSpPr>
        <p:spPr>
          <a:xfrm>
            <a:off x="1" y="4790748"/>
            <a:ext cx="457200" cy="295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20" name="Google Shape;220;p41"/>
          <p:cNvGrpSpPr/>
          <p:nvPr/>
        </p:nvGrpSpPr>
        <p:grpSpPr>
          <a:xfrm>
            <a:off x="513750" y="1726125"/>
            <a:ext cx="2223000" cy="2487900"/>
            <a:chOff x="513750" y="1726125"/>
            <a:chExt cx="2223000" cy="2487900"/>
          </a:xfrm>
        </p:grpSpPr>
        <p:sp>
          <p:nvSpPr>
            <p:cNvPr id="221" name="Google Shape;221;p41"/>
            <p:cNvSpPr/>
            <p:nvPr/>
          </p:nvSpPr>
          <p:spPr>
            <a:xfrm>
              <a:off x="513750" y="1726125"/>
              <a:ext cx="2223000" cy="2487900"/>
            </a:xfrm>
            <a:prstGeom prst="roundRect">
              <a:avLst>
                <a:gd fmla="val 16667" name="adj"/>
              </a:avLst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41"/>
            <p:cNvSpPr txBox="1"/>
            <p:nvPr/>
          </p:nvSpPr>
          <p:spPr>
            <a:xfrm>
              <a:off x="625050" y="1726125"/>
              <a:ext cx="2044200" cy="60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Organización</a:t>
              </a:r>
              <a:r>
                <a:rPr b="1" lang="en" sz="16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 Panamericana de Salud (OPS)</a:t>
              </a:r>
              <a:endParaRPr b="1" sz="1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&amp;</a:t>
              </a:r>
              <a:endParaRPr b="1" sz="1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AyA, Ing. </a:t>
              </a:r>
              <a:r>
                <a:rPr b="1" lang="en" sz="16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Álvaro Araya García</a:t>
              </a:r>
              <a:r>
                <a:rPr lang="en" sz="1600">
                  <a:solidFill>
                    <a:schemeClr val="dk1"/>
                  </a:solidFill>
                  <a:highlight>
                    <a:srgbClr val="FFFFFF"/>
                  </a:highlight>
                  <a:latin typeface="Verdana"/>
                  <a:ea typeface="Verdana"/>
                  <a:cs typeface="Verdana"/>
                  <a:sym typeface="Verdana"/>
                </a:rPr>
                <a:t> </a:t>
              </a:r>
              <a:endParaRPr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pic>
        <p:nvPicPr>
          <p:cNvPr id="223" name="Google Shape;22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675" y="1216075"/>
            <a:ext cx="1644274" cy="1847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4" name="Google Shape;224;p41"/>
          <p:cNvCxnSpPr/>
          <p:nvPr/>
        </p:nvCxnSpPr>
        <p:spPr>
          <a:xfrm flipH="1" rot="10800000">
            <a:off x="2914375" y="2966475"/>
            <a:ext cx="1566300" cy="7200"/>
          </a:xfrm>
          <a:prstGeom prst="straightConnector1">
            <a:avLst/>
          </a:prstGeom>
          <a:noFill/>
          <a:ln cap="flat" cmpd="sng" w="114300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225" name="Google Shape;225;p41"/>
          <p:cNvGrpSpPr/>
          <p:nvPr/>
        </p:nvGrpSpPr>
        <p:grpSpPr>
          <a:xfrm>
            <a:off x="4658300" y="1112825"/>
            <a:ext cx="4048500" cy="3233700"/>
            <a:chOff x="4621125" y="1229575"/>
            <a:chExt cx="4048500" cy="3233700"/>
          </a:xfrm>
        </p:grpSpPr>
        <p:sp>
          <p:nvSpPr>
            <p:cNvPr id="226" name="Google Shape;226;p41"/>
            <p:cNvSpPr/>
            <p:nvPr/>
          </p:nvSpPr>
          <p:spPr>
            <a:xfrm>
              <a:off x="4621125" y="1229575"/>
              <a:ext cx="4048500" cy="3233700"/>
            </a:xfrm>
            <a:prstGeom prst="roundRect">
              <a:avLst>
                <a:gd fmla="val 16667" name="adj"/>
              </a:avLst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27" name="Google Shape;227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900588" y="1484763"/>
              <a:ext cx="3489575" cy="2326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8" name="Google Shape;228;p41"/>
            <p:cNvSpPr txBox="1"/>
            <p:nvPr/>
          </p:nvSpPr>
          <p:spPr>
            <a:xfrm>
              <a:off x="5130575" y="3903175"/>
              <a:ext cx="3144600" cy="45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Zanja de </a:t>
              </a:r>
              <a:r>
                <a:rPr b="1" lang="en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Infiltración</a:t>
              </a:r>
              <a:r>
                <a:rPr b="1" lang="en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endParaRPr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229" name="Google Shape;229;p41"/>
          <p:cNvGrpSpPr/>
          <p:nvPr/>
        </p:nvGrpSpPr>
        <p:grpSpPr>
          <a:xfrm>
            <a:off x="403635" y="3320900"/>
            <a:ext cx="2791109" cy="1469725"/>
            <a:chOff x="403625" y="3320900"/>
            <a:chExt cx="2546400" cy="1469725"/>
          </a:xfrm>
        </p:grpSpPr>
        <p:sp>
          <p:nvSpPr>
            <p:cNvPr id="230" name="Google Shape;230;p41"/>
            <p:cNvSpPr/>
            <p:nvPr/>
          </p:nvSpPr>
          <p:spPr>
            <a:xfrm>
              <a:off x="458975" y="3323325"/>
              <a:ext cx="2435700" cy="1467300"/>
            </a:xfrm>
            <a:prstGeom prst="roundRect">
              <a:avLst>
                <a:gd fmla="val 16667" name="adj"/>
              </a:avLst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41"/>
            <p:cNvSpPr txBox="1"/>
            <p:nvPr/>
          </p:nvSpPr>
          <p:spPr>
            <a:xfrm>
              <a:off x="459500" y="3320900"/>
              <a:ext cx="2435700" cy="45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Prueba de </a:t>
              </a:r>
              <a:r>
                <a:rPr b="1" lang="en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Infiltración</a:t>
              </a:r>
              <a:endParaRPr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2" name="Google Shape;232;p41"/>
            <p:cNvSpPr txBox="1"/>
            <p:nvPr/>
          </p:nvSpPr>
          <p:spPr>
            <a:xfrm>
              <a:off x="403625" y="3781975"/>
              <a:ext cx="2546400" cy="82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317500" lvl="0" marL="457200" rtl="0" algn="l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Verdana"/>
                <a:buChar char="●"/>
              </a:pPr>
              <a:r>
                <a:rPr lang="en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Provee dimensiones necesarias</a:t>
              </a:r>
              <a:endPara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33" name="Google Shape;233;p41"/>
          <p:cNvSpPr txBox="1"/>
          <p:nvPr/>
        </p:nvSpPr>
        <p:spPr>
          <a:xfrm>
            <a:off x="4158363" y="2396325"/>
            <a:ext cx="725400" cy="11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latin typeface="Verdana"/>
                <a:ea typeface="Verdana"/>
                <a:cs typeface="Verdana"/>
                <a:sym typeface="Verdana"/>
              </a:rPr>
              <a:t>&amp;</a:t>
            </a:r>
            <a:endParaRPr b="1" sz="50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34" name="Google Shape;234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2075" y="1112800"/>
            <a:ext cx="1952450" cy="1952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41"/>
          <p:cNvGrpSpPr/>
          <p:nvPr/>
        </p:nvGrpSpPr>
        <p:grpSpPr>
          <a:xfrm>
            <a:off x="5695000" y="3320900"/>
            <a:ext cx="3001800" cy="1469700"/>
            <a:chOff x="5847400" y="3320900"/>
            <a:chExt cx="3001800" cy="1469700"/>
          </a:xfrm>
        </p:grpSpPr>
        <p:sp>
          <p:nvSpPr>
            <p:cNvPr id="236" name="Google Shape;236;p41"/>
            <p:cNvSpPr/>
            <p:nvPr/>
          </p:nvSpPr>
          <p:spPr>
            <a:xfrm>
              <a:off x="5847400" y="3320900"/>
              <a:ext cx="3001800" cy="1469700"/>
            </a:xfrm>
            <a:prstGeom prst="roundRect">
              <a:avLst>
                <a:gd fmla="val 16667" name="adj"/>
              </a:avLst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41"/>
            <p:cNvSpPr txBox="1"/>
            <p:nvPr/>
          </p:nvSpPr>
          <p:spPr>
            <a:xfrm>
              <a:off x="6101925" y="3358125"/>
              <a:ext cx="2332200" cy="29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Trampa de Grasa (Cocina)</a:t>
              </a:r>
              <a:endParaRPr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indent="-317500" lvl="0" marL="457200" rtl="0" algn="l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Verdana"/>
                <a:buChar char="●"/>
              </a:pPr>
              <a:r>
                <a:rPr lang="en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Atrapa materias flotantes, aceites y grasas</a:t>
              </a:r>
              <a:endPara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9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7200" y="1009575"/>
            <a:ext cx="5409600" cy="383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42"/>
          <p:cNvSpPr txBox="1"/>
          <p:nvPr>
            <p:ph type="title"/>
          </p:nvPr>
        </p:nvSpPr>
        <p:spPr>
          <a:xfrm>
            <a:off x="457200" y="409575"/>
            <a:ext cx="8229600" cy="600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Vertido de Aguas Residuales a un Cuerpo Receptor</a:t>
            </a:r>
            <a:endParaRPr/>
          </a:p>
        </p:txBody>
      </p:sp>
      <p:sp>
        <p:nvSpPr>
          <p:cNvPr id="244" name="Google Shape;244;p42"/>
          <p:cNvSpPr txBox="1"/>
          <p:nvPr>
            <p:ph idx="12" type="sldNum"/>
          </p:nvPr>
        </p:nvSpPr>
        <p:spPr>
          <a:xfrm>
            <a:off x="1" y="4790748"/>
            <a:ext cx="457200" cy="295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45" name="Google Shape;245;p42"/>
          <p:cNvGrpSpPr/>
          <p:nvPr/>
        </p:nvGrpSpPr>
        <p:grpSpPr>
          <a:xfrm>
            <a:off x="2830950" y="1182050"/>
            <a:ext cx="3482100" cy="511200"/>
            <a:chOff x="2830950" y="1182050"/>
            <a:chExt cx="3482100" cy="511200"/>
          </a:xfrm>
        </p:grpSpPr>
        <p:sp>
          <p:nvSpPr>
            <p:cNvPr id="246" name="Google Shape;246;p42"/>
            <p:cNvSpPr/>
            <p:nvPr/>
          </p:nvSpPr>
          <p:spPr>
            <a:xfrm>
              <a:off x="2830950" y="1182050"/>
              <a:ext cx="3482100" cy="511200"/>
            </a:xfrm>
            <a:prstGeom prst="roundRect">
              <a:avLst>
                <a:gd fmla="val 16667" name="adj"/>
              </a:avLst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42"/>
            <p:cNvSpPr txBox="1"/>
            <p:nvPr/>
          </p:nvSpPr>
          <p:spPr>
            <a:xfrm>
              <a:off x="3006600" y="1238000"/>
              <a:ext cx="3130800" cy="39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Parámetros</a:t>
              </a:r>
              <a:endParaRPr b="1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248" name="Google Shape;248;p42"/>
          <p:cNvGrpSpPr/>
          <p:nvPr/>
        </p:nvGrpSpPr>
        <p:grpSpPr>
          <a:xfrm>
            <a:off x="973275" y="2147213"/>
            <a:ext cx="7072500" cy="2757063"/>
            <a:chOff x="960525" y="2134463"/>
            <a:chExt cx="7072500" cy="2757063"/>
          </a:xfrm>
        </p:grpSpPr>
        <p:grpSp>
          <p:nvGrpSpPr>
            <p:cNvPr id="249" name="Google Shape;249;p42"/>
            <p:cNvGrpSpPr/>
            <p:nvPr/>
          </p:nvGrpSpPr>
          <p:grpSpPr>
            <a:xfrm>
              <a:off x="1000300" y="2140475"/>
              <a:ext cx="1366500" cy="1261800"/>
              <a:chOff x="543100" y="2140475"/>
              <a:chExt cx="1366500" cy="1261800"/>
            </a:xfrm>
          </p:grpSpPr>
          <p:sp>
            <p:nvSpPr>
              <p:cNvPr id="250" name="Google Shape;250;p42"/>
              <p:cNvSpPr/>
              <p:nvPr/>
            </p:nvSpPr>
            <p:spPr>
              <a:xfrm>
                <a:off x="543100" y="2140475"/>
                <a:ext cx="1366500" cy="1261800"/>
              </a:xfrm>
              <a:prstGeom prst="ellipse">
                <a:avLst/>
              </a:prstGeom>
              <a:solidFill>
                <a:srgbClr val="CC0000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42"/>
              <p:cNvSpPr txBox="1"/>
              <p:nvPr/>
            </p:nvSpPr>
            <p:spPr>
              <a:xfrm>
                <a:off x="874900" y="2515775"/>
                <a:ext cx="702900" cy="51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>
                    <a:solidFill>
                      <a:srgbClr val="FFFFFF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DBO</a:t>
                </a:r>
                <a:endParaRPr b="1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grpSp>
          <p:nvGrpSpPr>
            <p:cNvPr id="252" name="Google Shape;252;p42"/>
            <p:cNvGrpSpPr/>
            <p:nvPr/>
          </p:nvGrpSpPr>
          <p:grpSpPr>
            <a:xfrm>
              <a:off x="4652963" y="2134463"/>
              <a:ext cx="1366500" cy="1261800"/>
              <a:chOff x="3814763" y="2134463"/>
              <a:chExt cx="1366500" cy="1261800"/>
            </a:xfrm>
          </p:grpSpPr>
          <p:sp>
            <p:nvSpPr>
              <p:cNvPr id="253" name="Google Shape;253;p42"/>
              <p:cNvSpPr/>
              <p:nvPr/>
            </p:nvSpPr>
            <p:spPr>
              <a:xfrm>
                <a:off x="3814763" y="2134463"/>
                <a:ext cx="1366500" cy="1261800"/>
              </a:xfrm>
              <a:prstGeom prst="ellipse">
                <a:avLst/>
              </a:prstGeom>
              <a:solidFill>
                <a:srgbClr val="00FFFF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" name="Google Shape;254;p42"/>
              <p:cNvSpPr txBox="1"/>
              <p:nvPr/>
            </p:nvSpPr>
            <p:spPr>
              <a:xfrm>
                <a:off x="4146550" y="2509750"/>
                <a:ext cx="702900" cy="51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>
                    <a:latin typeface="Verdana"/>
                    <a:ea typeface="Verdana"/>
                    <a:cs typeface="Verdana"/>
                    <a:sym typeface="Verdana"/>
                  </a:rPr>
                  <a:t>DQO</a:t>
                </a:r>
                <a:endParaRPr b="1"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grpSp>
          <p:nvGrpSpPr>
            <p:cNvPr id="255" name="Google Shape;255;p42"/>
            <p:cNvGrpSpPr/>
            <p:nvPr/>
          </p:nvGrpSpPr>
          <p:grpSpPr>
            <a:xfrm>
              <a:off x="2842363" y="2140475"/>
              <a:ext cx="1436400" cy="1261800"/>
              <a:chOff x="1699363" y="2140475"/>
              <a:chExt cx="1436400" cy="1261800"/>
            </a:xfrm>
          </p:grpSpPr>
          <p:sp>
            <p:nvSpPr>
              <p:cNvPr id="256" name="Google Shape;256;p42"/>
              <p:cNvSpPr/>
              <p:nvPr/>
            </p:nvSpPr>
            <p:spPr>
              <a:xfrm>
                <a:off x="1740000" y="2140475"/>
                <a:ext cx="1366500" cy="1261800"/>
              </a:xfrm>
              <a:prstGeom prst="ellipse">
                <a:avLst/>
              </a:prstGeom>
              <a:solidFill>
                <a:srgbClr val="CC0000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42"/>
              <p:cNvSpPr txBox="1"/>
              <p:nvPr/>
            </p:nvSpPr>
            <p:spPr>
              <a:xfrm>
                <a:off x="1699363" y="2416025"/>
                <a:ext cx="1436400" cy="710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>
                    <a:solidFill>
                      <a:srgbClr val="FFFFFF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Sólidos suspendidos</a:t>
                </a:r>
                <a:endParaRPr b="1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258" name="Google Shape;258;p42"/>
            <p:cNvSpPr/>
            <p:nvPr/>
          </p:nvSpPr>
          <p:spPr>
            <a:xfrm>
              <a:off x="995475" y="3627325"/>
              <a:ext cx="1366500" cy="1261800"/>
            </a:xfrm>
            <a:prstGeom prst="ellipse">
              <a:avLst/>
            </a:prstGeom>
            <a:solidFill>
              <a:srgbClr val="F1C23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42"/>
            <p:cNvSpPr/>
            <p:nvPr/>
          </p:nvSpPr>
          <p:spPr>
            <a:xfrm>
              <a:off x="2845900" y="3627325"/>
              <a:ext cx="1366500" cy="1261800"/>
            </a:xfrm>
            <a:prstGeom prst="ellipse">
              <a:avLst/>
            </a:prstGeom>
            <a:solidFill>
              <a:srgbClr val="F1C23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42"/>
            <p:cNvSpPr/>
            <p:nvPr/>
          </p:nvSpPr>
          <p:spPr>
            <a:xfrm>
              <a:off x="4587725" y="3551125"/>
              <a:ext cx="1545000" cy="1340400"/>
            </a:xfrm>
            <a:prstGeom prst="ellipse">
              <a:avLst/>
            </a:prstGeom>
            <a:solidFill>
              <a:srgbClr val="F1C23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42"/>
            <p:cNvSpPr/>
            <p:nvPr/>
          </p:nvSpPr>
          <p:spPr>
            <a:xfrm>
              <a:off x="6556750" y="3627325"/>
              <a:ext cx="1366500" cy="1261800"/>
            </a:xfrm>
            <a:prstGeom prst="ellipse">
              <a:avLst/>
            </a:prstGeom>
            <a:solidFill>
              <a:srgbClr val="00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62" name="Google Shape;262;p42"/>
            <p:cNvGrpSpPr/>
            <p:nvPr/>
          </p:nvGrpSpPr>
          <p:grpSpPr>
            <a:xfrm>
              <a:off x="6422925" y="2140475"/>
              <a:ext cx="1610100" cy="1261800"/>
              <a:chOff x="5127525" y="2140475"/>
              <a:chExt cx="1610100" cy="1261800"/>
            </a:xfrm>
          </p:grpSpPr>
          <p:sp>
            <p:nvSpPr>
              <p:cNvPr id="263" name="Google Shape;263;p42"/>
              <p:cNvSpPr/>
              <p:nvPr/>
            </p:nvSpPr>
            <p:spPr>
              <a:xfrm>
                <a:off x="5192475" y="2140475"/>
                <a:ext cx="1436400" cy="1261800"/>
              </a:xfrm>
              <a:prstGeom prst="ellipse">
                <a:avLst/>
              </a:prstGeom>
              <a:solidFill>
                <a:srgbClr val="00FFFF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" name="Google Shape;264;p42"/>
              <p:cNvSpPr txBox="1"/>
              <p:nvPr/>
            </p:nvSpPr>
            <p:spPr>
              <a:xfrm>
                <a:off x="5127525" y="2584050"/>
                <a:ext cx="1610100" cy="51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en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Grasa/aceites  </a:t>
                </a:r>
                <a:endParaRPr b="1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265" name="Google Shape;265;p42"/>
            <p:cNvSpPr txBox="1"/>
            <p:nvPr/>
          </p:nvSpPr>
          <p:spPr>
            <a:xfrm>
              <a:off x="960525" y="4002625"/>
              <a:ext cx="1436400" cy="51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pH</a:t>
              </a:r>
              <a:endParaRPr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6" name="Google Shape;266;p42"/>
            <p:cNvSpPr txBox="1"/>
            <p:nvPr/>
          </p:nvSpPr>
          <p:spPr>
            <a:xfrm>
              <a:off x="2719725" y="4002625"/>
              <a:ext cx="1545000" cy="51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Temperatura</a:t>
              </a:r>
              <a:endParaRPr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7" name="Google Shape;267;p42"/>
            <p:cNvSpPr txBox="1"/>
            <p:nvPr/>
          </p:nvSpPr>
          <p:spPr>
            <a:xfrm>
              <a:off x="4543925" y="3850225"/>
              <a:ext cx="1692900" cy="39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latin typeface="Verdana"/>
                  <a:ea typeface="Verdana"/>
                  <a:cs typeface="Verdana"/>
                  <a:sym typeface="Verdana"/>
                </a:rPr>
                <a:t>Sólidos </a:t>
              </a:r>
              <a:r>
                <a:rPr b="1" lang="en">
                  <a:latin typeface="Verdana"/>
                  <a:ea typeface="Verdana"/>
                  <a:cs typeface="Verdana"/>
                  <a:sym typeface="Verdana"/>
                </a:rPr>
                <a:t>sedimentables</a:t>
              </a:r>
              <a:endParaRPr b="1"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8" name="Google Shape;268;p42"/>
            <p:cNvSpPr txBox="1"/>
            <p:nvPr/>
          </p:nvSpPr>
          <p:spPr>
            <a:xfrm>
              <a:off x="6641350" y="3757475"/>
              <a:ext cx="1281900" cy="7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latin typeface="Verdana"/>
                  <a:ea typeface="Verdana"/>
                  <a:cs typeface="Verdana"/>
                  <a:sym typeface="Verdana"/>
                </a:rPr>
                <a:t>Sustancias activas al azul de metileno</a:t>
              </a:r>
              <a:endParaRPr b="1"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3"/>
          <p:cNvSpPr txBox="1"/>
          <p:nvPr>
            <p:ph type="title"/>
          </p:nvPr>
        </p:nvSpPr>
        <p:spPr>
          <a:xfrm>
            <a:off x="457200" y="257175"/>
            <a:ext cx="8229600" cy="600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Agua Potable</a:t>
            </a:r>
            <a:endParaRPr/>
          </a:p>
        </p:txBody>
      </p:sp>
      <p:sp>
        <p:nvSpPr>
          <p:cNvPr id="274" name="Google Shape;274;p43"/>
          <p:cNvSpPr txBox="1"/>
          <p:nvPr>
            <p:ph idx="12" type="sldNum"/>
          </p:nvPr>
        </p:nvSpPr>
        <p:spPr>
          <a:xfrm>
            <a:off x="1" y="4790748"/>
            <a:ext cx="457200" cy="295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5" name="Google Shape;275;p43"/>
          <p:cNvSpPr txBox="1"/>
          <p:nvPr/>
        </p:nvSpPr>
        <p:spPr>
          <a:xfrm>
            <a:off x="3030075" y="1184025"/>
            <a:ext cx="26991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Actividades que requieren 100% agua potable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76" name="Google Shape;276;p43"/>
          <p:cNvGrpSpPr/>
          <p:nvPr/>
        </p:nvGrpSpPr>
        <p:grpSpPr>
          <a:xfrm>
            <a:off x="1369174" y="1974046"/>
            <a:ext cx="6168425" cy="2816700"/>
            <a:chOff x="1369174" y="1974046"/>
            <a:chExt cx="6168425" cy="2816700"/>
          </a:xfrm>
        </p:grpSpPr>
        <p:sp>
          <p:nvSpPr>
            <p:cNvPr id="277" name="Google Shape;277;p43"/>
            <p:cNvSpPr/>
            <p:nvPr/>
          </p:nvSpPr>
          <p:spPr>
            <a:xfrm rot="-2509671">
              <a:off x="1806979" y="2356870"/>
              <a:ext cx="1932089" cy="2051053"/>
            </a:xfrm>
            <a:prstGeom prst="teardrop">
              <a:avLst>
                <a:gd fmla="val 110914" name="adj"/>
              </a:avLst>
            </a:prstGeom>
            <a:solidFill>
              <a:srgbClr val="9FC5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43"/>
            <p:cNvSpPr/>
            <p:nvPr/>
          </p:nvSpPr>
          <p:spPr>
            <a:xfrm rot="-2509671">
              <a:off x="5167704" y="2356870"/>
              <a:ext cx="1932089" cy="2051053"/>
            </a:xfrm>
            <a:prstGeom prst="teardrop">
              <a:avLst>
                <a:gd fmla="val 110914" name="adj"/>
              </a:avLst>
            </a:prstGeom>
            <a:solidFill>
              <a:srgbClr val="9FC5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43"/>
            <p:cNvSpPr txBox="1"/>
            <p:nvPr/>
          </p:nvSpPr>
          <p:spPr>
            <a:xfrm>
              <a:off x="2091875" y="2928250"/>
              <a:ext cx="1362300" cy="120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>
                  <a:latin typeface="Verdana"/>
                  <a:ea typeface="Verdana"/>
                  <a:cs typeface="Verdana"/>
                  <a:sym typeface="Verdana"/>
                </a:rPr>
                <a:t>Agua de Beber </a:t>
              </a:r>
              <a:endParaRPr b="1" sz="2000"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80" name="Google Shape;280;p43"/>
            <p:cNvSpPr txBox="1"/>
            <p:nvPr/>
          </p:nvSpPr>
          <p:spPr>
            <a:xfrm>
              <a:off x="5168975" y="2851650"/>
              <a:ext cx="1973400" cy="110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>
                  <a:latin typeface="Verdana"/>
                  <a:ea typeface="Verdana"/>
                  <a:cs typeface="Verdana"/>
                  <a:sym typeface="Verdana"/>
                </a:rPr>
                <a:t>Preparación</a:t>
              </a:r>
              <a:r>
                <a:rPr b="1" lang="en" sz="2000">
                  <a:latin typeface="Verdana"/>
                  <a:ea typeface="Verdana"/>
                  <a:cs typeface="Verdana"/>
                  <a:sym typeface="Verdana"/>
                </a:rPr>
                <a:t> de Alimentos</a:t>
              </a:r>
              <a:endParaRPr b="1" sz="2000"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281" name="Google Shape;281;p43"/>
          <p:cNvGrpSpPr/>
          <p:nvPr/>
        </p:nvGrpSpPr>
        <p:grpSpPr>
          <a:xfrm>
            <a:off x="606163" y="1765525"/>
            <a:ext cx="7931650" cy="3025225"/>
            <a:chOff x="542350" y="1465125"/>
            <a:chExt cx="7931650" cy="3025225"/>
          </a:xfrm>
        </p:grpSpPr>
        <p:sp>
          <p:nvSpPr>
            <p:cNvPr id="282" name="Google Shape;282;p43"/>
            <p:cNvSpPr/>
            <p:nvPr/>
          </p:nvSpPr>
          <p:spPr>
            <a:xfrm>
              <a:off x="618550" y="1465125"/>
              <a:ext cx="1366500" cy="1261800"/>
            </a:xfrm>
            <a:prstGeom prst="ellipse">
              <a:avLst/>
            </a:prstGeom>
            <a:solidFill>
              <a:srgbClr val="A4C2F4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43"/>
            <p:cNvSpPr/>
            <p:nvPr/>
          </p:nvSpPr>
          <p:spPr>
            <a:xfrm>
              <a:off x="2218625" y="1465125"/>
              <a:ext cx="1366500" cy="1261800"/>
            </a:xfrm>
            <a:prstGeom prst="ellipse">
              <a:avLst/>
            </a:prstGeom>
            <a:solidFill>
              <a:srgbClr val="A4C2F4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43"/>
            <p:cNvSpPr/>
            <p:nvPr/>
          </p:nvSpPr>
          <p:spPr>
            <a:xfrm>
              <a:off x="3818700" y="1465125"/>
              <a:ext cx="1366500" cy="1261800"/>
            </a:xfrm>
            <a:prstGeom prst="ellipse">
              <a:avLst/>
            </a:prstGeom>
            <a:solidFill>
              <a:srgbClr val="A4C2F4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43"/>
            <p:cNvSpPr/>
            <p:nvPr/>
          </p:nvSpPr>
          <p:spPr>
            <a:xfrm>
              <a:off x="5463088" y="1465125"/>
              <a:ext cx="1366500" cy="1261800"/>
            </a:xfrm>
            <a:prstGeom prst="ellipse">
              <a:avLst/>
            </a:prstGeom>
            <a:solidFill>
              <a:srgbClr val="A4C2F4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43"/>
            <p:cNvSpPr/>
            <p:nvPr/>
          </p:nvSpPr>
          <p:spPr>
            <a:xfrm>
              <a:off x="7107500" y="1465125"/>
              <a:ext cx="1366500" cy="1261800"/>
            </a:xfrm>
            <a:prstGeom prst="ellipse">
              <a:avLst/>
            </a:prstGeom>
            <a:solidFill>
              <a:srgbClr val="A4C2F4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43"/>
            <p:cNvSpPr/>
            <p:nvPr/>
          </p:nvSpPr>
          <p:spPr>
            <a:xfrm>
              <a:off x="542350" y="3228550"/>
              <a:ext cx="1366500" cy="1261800"/>
            </a:xfrm>
            <a:prstGeom prst="ellipse">
              <a:avLst/>
            </a:prstGeom>
            <a:solidFill>
              <a:srgbClr val="A4C2F4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43"/>
            <p:cNvSpPr/>
            <p:nvPr/>
          </p:nvSpPr>
          <p:spPr>
            <a:xfrm>
              <a:off x="2218625" y="3228550"/>
              <a:ext cx="1366500" cy="1261800"/>
            </a:xfrm>
            <a:prstGeom prst="ellipse">
              <a:avLst/>
            </a:prstGeom>
            <a:solidFill>
              <a:srgbClr val="A4C2F4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43"/>
            <p:cNvSpPr/>
            <p:nvPr/>
          </p:nvSpPr>
          <p:spPr>
            <a:xfrm>
              <a:off x="3818700" y="3228550"/>
              <a:ext cx="1366500" cy="1261800"/>
            </a:xfrm>
            <a:prstGeom prst="ellipse">
              <a:avLst/>
            </a:prstGeom>
            <a:solidFill>
              <a:srgbClr val="A4C2F4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43"/>
            <p:cNvSpPr/>
            <p:nvPr/>
          </p:nvSpPr>
          <p:spPr>
            <a:xfrm>
              <a:off x="5463100" y="3228550"/>
              <a:ext cx="1366500" cy="1261800"/>
            </a:xfrm>
            <a:prstGeom prst="ellipse">
              <a:avLst/>
            </a:prstGeom>
            <a:solidFill>
              <a:srgbClr val="A4C2F4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43"/>
            <p:cNvSpPr/>
            <p:nvPr/>
          </p:nvSpPr>
          <p:spPr>
            <a:xfrm>
              <a:off x="7107500" y="3228550"/>
              <a:ext cx="1366500" cy="1261800"/>
            </a:xfrm>
            <a:prstGeom prst="ellipse">
              <a:avLst/>
            </a:prstGeom>
            <a:solidFill>
              <a:srgbClr val="A4C2F4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43"/>
            <p:cNvSpPr txBox="1"/>
            <p:nvPr/>
          </p:nvSpPr>
          <p:spPr>
            <a:xfrm>
              <a:off x="670300" y="1806463"/>
              <a:ext cx="1226100" cy="47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Coliforme fecal</a:t>
              </a:r>
              <a:endParaRPr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93" name="Google Shape;293;p43"/>
            <p:cNvSpPr txBox="1"/>
            <p:nvPr/>
          </p:nvSpPr>
          <p:spPr>
            <a:xfrm>
              <a:off x="2218625" y="1778475"/>
              <a:ext cx="1366500" cy="63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Escherichia coli</a:t>
              </a:r>
              <a:endParaRPr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94" name="Google Shape;294;p43"/>
            <p:cNvSpPr txBox="1"/>
            <p:nvPr/>
          </p:nvSpPr>
          <p:spPr>
            <a:xfrm>
              <a:off x="3944175" y="1736900"/>
              <a:ext cx="1137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Color aparente</a:t>
              </a:r>
              <a:endParaRPr b="1"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95" name="Google Shape;295;p43"/>
            <p:cNvSpPr txBox="1"/>
            <p:nvPr/>
          </p:nvSpPr>
          <p:spPr>
            <a:xfrm>
              <a:off x="5554300" y="1846125"/>
              <a:ext cx="12753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Turbiedad</a:t>
              </a:r>
              <a:endParaRPr b="1"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96" name="Google Shape;296;p43"/>
            <p:cNvSpPr txBox="1"/>
            <p:nvPr/>
          </p:nvSpPr>
          <p:spPr>
            <a:xfrm>
              <a:off x="7194075" y="1857400"/>
              <a:ext cx="1196400" cy="5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latin typeface="Verdana"/>
                  <a:ea typeface="Verdana"/>
                  <a:cs typeface="Verdana"/>
                  <a:sym typeface="Verdana"/>
                </a:rPr>
                <a:t>Olor</a:t>
              </a:r>
              <a:endParaRPr b="1"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97" name="Google Shape;297;p43"/>
            <p:cNvSpPr txBox="1"/>
            <p:nvPr/>
          </p:nvSpPr>
          <p:spPr>
            <a:xfrm>
              <a:off x="634750" y="3652575"/>
              <a:ext cx="1181700" cy="59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latin typeface="Verdana"/>
                  <a:ea typeface="Verdana"/>
                  <a:cs typeface="Verdana"/>
                  <a:sym typeface="Verdana"/>
                </a:rPr>
                <a:t>Sabor</a:t>
              </a:r>
              <a:endParaRPr b="1"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98" name="Google Shape;298;p43"/>
            <p:cNvSpPr txBox="1"/>
            <p:nvPr/>
          </p:nvSpPr>
          <p:spPr>
            <a:xfrm>
              <a:off x="2164013" y="3645225"/>
              <a:ext cx="1475700" cy="60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latin typeface="Verdana"/>
                  <a:ea typeface="Verdana"/>
                  <a:cs typeface="Verdana"/>
                  <a:sym typeface="Verdana"/>
                </a:rPr>
                <a:t>Temperatura</a:t>
              </a:r>
              <a:endParaRPr b="1"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99" name="Google Shape;299;p43"/>
            <p:cNvSpPr txBox="1"/>
            <p:nvPr/>
          </p:nvSpPr>
          <p:spPr>
            <a:xfrm>
              <a:off x="3970013" y="3645225"/>
              <a:ext cx="1108200" cy="60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latin typeface="Verdana"/>
                  <a:ea typeface="Verdana"/>
                  <a:cs typeface="Verdana"/>
                  <a:sym typeface="Verdana"/>
                </a:rPr>
                <a:t>pH</a:t>
              </a:r>
              <a:endParaRPr b="1"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00" name="Google Shape;300;p43"/>
            <p:cNvSpPr txBox="1"/>
            <p:nvPr/>
          </p:nvSpPr>
          <p:spPr>
            <a:xfrm>
              <a:off x="5364175" y="3711675"/>
              <a:ext cx="1755600" cy="47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latin typeface="Verdana"/>
                  <a:ea typeface="Verdana"/>
                  <a:cs typeface="Verdana"/>
                  <a:sym typeface="Verdana"/>
                </a:rPr>
                <a:t>Conductividad</a:t>
              </a:r>
              <a:endParaRPr b="1"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01" name="Google Shape;301;p43"/>
            <p:cNvSpPr txBox="1"/>
            <p:nvPr/>
          </p:nvSpPr>
          <p:spPr>
            <a:xfrm>
              <a:off x="7282700" y="3547675"/>
              <a:ext cx="1063500" cy="66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latin typeface="Verdana"/>
                  <a:ea typeface="Verdana"/>
                  <a:cs typeface="Verdana"/>
                  <a:sym typeface="Verdana"/>
                </a:rPr>
                <a:t>Cloro Residual</a:t>
              </a:r>
              <a:endParaRPr b="1"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302" name="Google Shape;302;p43"/>
          <p:cNvGrpSpPr/>
          <p:nvPr/>
        </p:nvGrpSpPr>
        <p:grpSpPr>
          <a:xfrm>
            <a:off x="3030075" y="1011350"/>
            <a:ext cx="3205500" cy="600000"/>
            <a:chOff x="3030075" y="1011350"/>
            <a:chExt cx="3205500" cy="600000"/>
          </a:xfrm>
        </p:grpSpPr>
        <p:sp>
          <p:nvSpPr>
            <p:cNvPr id="303" name="Google Shape;303;p43"/>
            <p:cNvSpPr/>
            <p:nvPr/>
          </p:nvSpPr>
          <p:spPr>
            <a:xfrm>
              <a:off x="3030075" y="1011350"/>
              <a:ext cx="3205500" cy="600000"/>
            </a:xfrm>
            <a:prstGeom prst="roundRect">
              <a:avLst>
                <a:gd fmla="val 16667" name="adj"/>
              </a:avLst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43"/>
            <p:cNvSpPr txBox="1"/>
            <p:nvPr/>
          </p:nvSpPr>
          <p:spPr>
            <a:xfrm>
              <a:off x="3067413" y="1111700"/>
              <a:ext cx="3130800" cy="39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Parámetros</a:t>
              </a:r>
              <a:endParaRPr b="1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4"/>
          <p:cNvSpPr txBox="1"/>
          <p:nvPr>
            <p:ph type="title"/>
          </p:nvPr>
        </p:nvSpPr>
        <p:spPr>
          <a:xfrm>
            <a:off x="457200" y="317350"/>
            <a:ext cx="8229600" cy="600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25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12121"/>
                </a:solidFill>
                <a:highlight>
                  <a:schemeClr val="lt1"/>
                </a:highlight>
              </a:rPr>
              <a:t>Higiene</a:t>
            </a:r>
            <a:endParaRPr sz="3000"/>
          </a:p>
        </p:txBody>
      </p:sp>
      <p:sp>
        <p:nvSpPr>
          <p:cNvPr id="310" name="Google Shape;310;p44"/>
          <p:cNvSpPr txBox="1"/>
          <p:nvPr/>
        </p:nvSpPr>
        <p:spPr>
          <a:xfrm>
            <a:off x="457200" y="1215550"/>
            <a:ext cx="2918100" cy="5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erdana"/>
                <a:ea typeface="Verdana"/>
                <a:cs typeface="Verdana"/>
                <a:sym typeface="Verdana"/>
              </a:rPr>
              <a:t>Parámetros clave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1" name="Google Shape;311;p44"/>
          <p:cNvSpPr txBox="1"/>
          <p:nvPr/>
        </p:nvSpPr>
        <p:spPr>
          <a:xfrm>
            <a:off x="4842700" y="1215550"/>
            <a:ext cx="4037700" cy="5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2" name="Google Shape;312;p44"/>
          <p:cNvSpPr/>
          <p:nvPr/>
        </p:nvSpPr>
        <p:spPr>
          <a:xfrm>
            <a:off x="301525" y="1181800"/>
            <a:ext cx="3297900" cy="600000"/>
          </a:xfrm>
          <a:prstGeom prst="ellipse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3" name="Google Shape;31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6246" y="2106425"/>
            <a:ext cx="5048704" cy="270677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4"/>
          <p:cNvSpPr txBox="1"/>
          <p:nvPr/>
        </p:nvSpPr>
        <p:spPr>
          <a:xfrm>
            <a:off x="241100" y="2280425"/>
            <a:ext cx="3358200" cy="18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Verdana"/>
              <a:buChar char="●"/>
            </a:pPr>
            <a:r>
              <a:rPr lang="en" sz="2400">
                <a:latin typeface="Verdana"/>
                <a:ea typeface="Verdana"/>
                <a:cs typeface="Verdana"/>
                <a:sym typeface="Verdana"/>
              </a:rPr>
              <a:t>Ubicación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Verdana"/>
              <a:buChar char="●"/>
            </a:pPr>
            <a:r>
              <a:rPr lang="en" sz="2400">
                <a:latin typeface="Verdana"/>
                <a:ea typeface="Verdana"/>
                <a:cs typeface="Verdana"/>
                <a:sym typeface="Verdana"/>
              </a:rPr>
              <a:t>Posicionamiento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Verdana"/>
              <a:buChar char="●"/>
            </a:pPr>
            <a:r>
              <a:rPr lang="en" sz="2400">
                <a:latin typeface="Verdana"/>
                <a:ea typeface="Verdana"/>
                <a:cs typeface="Verdana"/>
                <a:sym typeface="Verdana"/>
              </a:rPr>
              <a:t>Tamaño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Verdana"/>
              <a:buChar char="●"/>
            </a:pPr>
            <a:r>
              <a:rPr lang="en" sz="2400">
                <a:latin typeface="Verdana"/>
                <a:ea typeface="Verdana"/>
                <a:cs typeface="Verdana"/>
                <a:sym typeface="Verdana"/>
              </a:rPr>
              <a:t>Protección contra las moscas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5" name="Google Shape;315;p44"/>
          <p:cNvSpPr txBox="1"/>
          <p:nvPr>
            <p:ph idx="12" type="sldNum"/>
          </p:nvPr>
        </p:nvSpPr>
        <p:spPr>
          <a:xfrm>
            <a:off x="1" y="4790748"/>
            <a:ext cx="457200" cy="295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6" name="Google Shape;316;p44"/>
          <p:cNvSpPr/>
          <p:nvPr/>
        </p:nvSpPr>
        <p:spPr>
          <a:xfrm>
            <a:off x="241100" y="2328704"/>
            <a:ext cx="3241200" cy="21861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44"/>
          <p:cNvSpPr txBox="1"/>
          <p:nvPr/>
        </p:nvSpPr>
        <p:spPr>
          <a:xfrm>
            <a:off x="601650" y="2569250"/>
            <a:ext cx="2546700" cy="14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" sz="1600">
                <a:latin typeface="Verdana"/>
                <a:ea typeface="Verdana"/>
                <a:cs typeface="Verdana"/>
                <a:sym typeface="Verdana"/>
              </a:rPr>
              <a:t>Altamente biodegradable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" sz="1600">
                <a:latin typeface="Verdana"/>
                <a:ea typeface="Verdana"/>
                <a:cs typeface="Verdana"/>
                <a:sym typeface="Verdana"/>
              </a:rPr>
              <a:t>Bajos niveles de nitrógeno y fósforo.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" sz="1600">
                <a:latin typeface="Verdana"/>
                <a:ea typeface="Verdana"/>
                <a:cs typeface="Verdana"/>
                <a:sym typeface="Verdana"/>
              </a:rPr>
              <a:t>Libre de contaminantes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18" name="Google Shape;31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6450" y="2400200"/>
            <a:ext cx="4733925" cy="26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5"/>
          <p:cNvSpPr txBox="1"/>
          <p:nvPr>
            <p:ph type="title"/>
          </p:nvPr>
        </p:nvSpPr>
        <p:spPr>
          <a:xfrm>
            <a:off x="457200" y="257175"/>
            <a:ext cx="8229600" cy="600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Verdana"/>
              <a:buNone/>
            </a:pPr>
            <a:r>
              <a:rPr lang="en"/>
              <a:t>Producto de Tratamiento de Agua</a:t>
            </a:r>
            <a:endParaRPr sz="1400"/>
          </a:p>
        </p:txBody>
      </p:sp>
      <p:sp>
        <p:nvSpPr>
          <p:cNvPr id="325" name="Google Shape;325;p45"/>
          <p:cNvSpPr txBox="1"/>
          <p:nvPr>
            <p:ph idx="12" type="sldNum"/>
          </p:nvPr>
        </p:nvSpPr>
        <p:spPr>
          <a:xfrm>
            <a:off x="1" y="4790748"/>
            <a:ext cx="457200" cy="2956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6" name="Google Shape;326;p45"/>
          <p:cNvSpPr txBox="1"/>
          <p:nvPr/>
        </p:nvSpPr>
        <p:spPr>
          <a:xfrm>
            <a:off x="527075" y="1264150"/>
            <a:ext cx="3717600" cy="23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Times New Roman"/>
                <a:ea typeface="Times New Roman"/>
                <a:cs typeface="Times New Roman"/>
                <a:sym typeface="Times New Roman"/>
              </a:rPr>
              <a:t>Paquetes de Purificacion de Agua P&amp;G 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Precio regular $99.99 o 60.000 colones por 240 paquetes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Trata 10 litros por paquete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27" name="Google Shape;32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3175" y="2797529"/>
            <a:ext cx="1344825" cy="199322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5"/>
          <p:cNvSpPr txBox="1"/>
          <p:nvPr/>
        </p:nvSpPr>
        <p:spPr>
          <a:xfrm>
            <a:off x="5562600" y="1771300"/>
            <a:ext cx="2943000" cy="25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800">
                <a:latin typeface="Times New Roman"/>
                <a:ea typeface="Times New Roman"/>
                <a:cs typeface="Times New Roman"/>
                <a:sym typeface="Times New Roman"/>
              </a:rPr>
              <a:t>Lifesaver Jerrycan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Lifesaver 10000UF por $261.61 (159.000 Colones)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Trata de 18.5 litros a la vez.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29" name="Google Shape;32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5850" y="2981200"/>
            <a:ext cx="1477500" cy="192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063" y="1579675"/>
            <a:ext cx="1720280" cy="2549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5"/>
          <p:cNvSpPr txBox="1"/>
          <p:nvPr/>
        </p:nvSpPr>
        <p:spPr>
          <a:xfrm>
            <a:off x="2415300" y="1264150"/>
            <a:ext cx="6457200" cy="35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-"/>
            </a:pPr>
            <a:r>
              <a:rPr lang="en" sz="1800">
                <a:solidFill>
                  <a:srgbClr val="212121"/>
                </a:solidFill>
                <a:highlight>
                  <a:srgbClr val="FFFFFF"/>
                </a:highlight>
              </a:rPr>
              <a:t>Este producto se adapta bien a la situación. Ocupa muy poco espacio y es muy fácil de usar para cualquier </a:t>
            </a:r>
            <a:r>
              <a:rPr lang="en" sz="1800">
                <a:solidFill>
                  <a:srgbClr val="212121"/>
                </a:solidFill>
                <a:highlight>
                  <a:srgbClr val="FFFFFF"/>
                </a:highlight>
              </a:rPr>
              <a:t>p</a:t>
            </a:r>
            <a:r>
              <a:rPr lang="en" sz="1800">
                <a:solidFill>
                  <a:srgbClr val="212121"/>
                </a:solidFill>
                <a:highlight>
                  <a:srgbClr val="FFFFFF"/>
                </a:highlight>
              </a:rPr>
              <a:t>ersona en el campamento.</a:t>
            </a:r>
            <a:br>
              <a:rPr lang="en" sz="1800">
                <a:solidFill>
                  <a:srgbClr val="212121"/>
                </a:solidFill>
                <a:highlight>
                  <a:srgbClr val="FFFFFF"/>
                </a:highlight>
              </a:rPr>
            </a:br>
            <a:r>
              <a:rPr lang="en" sz="1800">
                <a:solidFill>
                  <a:srgbClr val="212121"/>
                </a:solidFill>
                <a:highlight>
                  <a:srgbClr val="FFFFFF"/>
                </a:highlight>
              </a:rPr>
              <a:t>- Los paquetes pueden ser entregados a todos en el campamento y pueden filtrar su propio agua en su propio tiempo.</a:t>
            </a:r>
            <a:br>
              <a:rPr lang="en" sz="1800">
                <a:solidFill>
                  <a:srgbClr val="212121"/>
                </a:solidFill>
                <a:highlight>
                  <a:srgbClr val="FFFFFF"/>
                </a:highlight>
              </a:rPr>
            </a:br>
            <a:r>
              <a:rPr lang="en" sz="1800">
                <a:solidFill>
                  <a:srgbClr val="212121"/>
                </a:solidFill>
                <a:highlight>
                  <a:srgbClr val="FFFFFF"/>
                </a:highlight>
              </a:rPr>
              <a:t>- Aunque estos paquetes no son capaces de tratar el agua salada, pueden eliminar la suciedad, los quistes y los contaminantes de los arroyos, ríos, lagos y lagunas.</a:t>
            </a:r>
            <a:endParaRPr sz="1800">
              <a:solidFill>
                <a:srgbClr val="21212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PI-White">
  <a:themeElements>
    <a:clrScheme name="Custom 56">
      <a:dk1>
        <a:srgbClr val="000000"/>
      </a:dk1>
      <a:lt1>
        <a:srgbClr val="FFFFFF"/>
      </a:lt1>
      <a:dk2>
        <a:srgbClr val="6D6D6D"/>
      </a:dk2>
      <a:lt2>
        <a:srgbClr val="AB192D"/>
      </a:lt2>
      <a:accent1>
        <a:srgbClr val="AB192D"/>
      </a:accent1>
      <a:accent2>
        <a:srgbClr val="B2B7BB"/>
      </a:accent2>
      <a:accent3>
        <a:srgbClr val="2C6A8C"/>
      </a:accent3>
      <a:accent4>
        <a:srgbClr val="B7A079"/>
      </a:accent4>
      <a:accent5>
        <a:srgbClr val="46A0DC"/>
      </a:accent5>
      <a:accent6>
        <a:srgbClr val="6D6D6D"/>
      </a:accent6>
      <a:hlink>
        <a:srgbClr val="46A0DC"/>
      </a:hlink>
      <a:folHlink>
        <a:srgbClr val="808D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WPI-White">
  <a:themeElements>
    <a:clrScheme name="Custom 56">
      <a:dk1>
        <a:srgbClr val="000000"/>
      </a:dk1>
      <a:lt1>
        <a:srgbClr val="FFFFFF"/>
      </a:lt1>
      <a:dk2>
        <a:srgbClr val="6D6D6D"/>
      </a:dk2>
      <a:lt2>
        <a:srgbClr val="AB192D"/>
      </a:lt2>
      <a:accent1>
        <a:srgbClr val="AB192D"/>
      </a:accent1>
      <a:accent2>
        <a:srgbClr val="B2B7BB"/>
      </a:accent2>
      <a:accent3>
        <a:srgbClr val="2C6A8C"/>
      </a:accent3>
      <a:accent4>
        <a:srgbClr val="B7A079"/>
      </a:accent4>
      <a:accent5>
        <a:srgbClr val="46A0DC"/>
      </a:accent5>
      <a:accent6>
        <a:srgbClr val="6D6D6D"/>
      </a:accent6>
      <a:hlink>
        <a:srgbClr val="46A0DC"/>
      </a:hlink>
      <a:folHlink>
        <a:srgbClr val="808D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