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Roboto Thin"/>
      <p:regular r:id="rId39"/>
      <p:bold r:id="rId40"/>
      <p:italic r:id="rId41"/>
      <p:boldItalic r:id="rId42"/>
    </p:embeddedFont>
    <p:embeddedFont>
      <p:font typeface="Roboto"/>
      <p:regular r:id="rId43"/>
      <p:bold r:id="rId44"/>
      <p:italic r:id="rId45"/>
      <p:boldItalic r:id="rId46"/>
    </p:embeddedFont>
    <p:embeddedFont>
      <p:font typeface="Roboto Medium"/>
      <p:regular r:id="rId47"/>
      <p:bold r:id="rId48"/>
      <p:italic r:id="rId49"/>
      <p:boldItalic r:id="rId50"/>
    </p:embeddedFont>
    <p:embeddedFont>
      <p:font typeface="Bree Serif"/>
      <p:regular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E53D72E-8742-48F7-9DB5-A5D9BD09CB7E}">
  <a:tblStyle styleId="{2E53D72E-8742-48F7-9DB5-A5D9BD09CB7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Thin-bold.fntdata"/><Relationship Id="rId42" Type="http://schemas.openxmlformats.org/officeDocument/2006/relationships/font" Target="fonts/RobotoThin-boldItalic.fntdata"/><Relationship Id="rId41" Type="http://schemas.openxmlformats.org/officeDocument/2006/relationships/font" Target="fonts/RobotoThin-italic.fntdata"/><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Medium-bold.fntdata"/><Relationship Id="rId47" Type="http://schemas.openxmlformats.org/officeDocument/2006/relationships/font" Target="fonts/RobotoMedium-regular.fntdata"/><Relationship Id="rId49" Type="http://schemas.openxmlformats.org/officeDocument/2006/relationships/font" Target="fonts/RobotoMedium-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obotoThin-regular.fntdata"/><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BreeSerif-regular.fntdata"/><Relationship Id="rId50" Type="http://schemas.openxmlformats.org/officeDocument/2006/relationships/font" Target="fonts/RobotoMedium-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olomarketing.es/videos-y-empresas-por-supuesto/"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assisting CASA in raising advocates for abused and neglected children. CASA stands for Court Appointed Specials Advocates for abused and neglected children.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497a2ae3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497a2ae3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-CASA’s impact on children is measurable and significant</a:t>
            </a:r>
            <a:endParaRPr/>
          </a:p>
          <a:p>
            <a:pPr indent="0" lvl="0" marL="0" rtl="0" algn="l">
              <a:lnSpc>
                <a:spcPct val="100000"/>
              </a:lnSpc>
              <a:spcBef>
                <a:spcPts val="1600"/>
              </a:spcBef>
              <a:spcAft>
                <a:spcPts val="0"/>
              </a:spcAft>
              <a:buNone/>
            </a:pPr>
            <a:r>
              <a:rPr lang="en"/>
              <a:t>- nationally they close ~100,000 cases every year</a:t>
            </a:r>
            <a:endParaRPr/>
          </a:p>
          <a:p>
            <a:pPr indent="0" lvl="0" marL="0" rtl="0" algn="l">
              <a:lnSpc>
                <a:spcPct val="100000"/>
              </a:lnSpc>
              <a:spcBef>
                <a:spcPts val="1600"/>
              </a:spcBef>
              <a:spcAft>
                <a:spcPts val="0"/>
              </a:spcAft>
              <a:buNone/>
            </a:pPr>
            <a:r>
              <a:rPr lang="en"/>
              <a:t>-a child with a CASA is placed into a permanent living situation 25% faster than those without</a:t>
            </a:r>
            <a:endParaRPr/>
          </a:p>
          <a:p>
            <a:pPr indent="0" lvl="0" marL="0" rtl="0" algn="l">
              <a:lnSpc>
                <a:spcPct val="100000"/>
              </a:lnSpc>
              <a:spcBef>
                <a:spcPts val="1600"/>
              </a:spcBef>
              <a:spcAft>
                <a:spcPts val="0"/>
              </a:spcAft>
              <a:buNone/>
            </a:pPr>
            <a:r>
              <a:rPr lang="en"/>
              <a:t>-also children with a CASA are far less likely to re-enter the foster care system after their initial placement</a:t>
            </a:r>
            <a:endParaRPr/>
          </a:p>
          <a:p>
            <a:pPr indent="0" lvl="0" marL="0" rtl="0" algn="l">
              <a:lnSpc>
                <a:spcPct val="115000"/>
              </a:lnSpc>
              <a:spcBef>
                <a:spcPts val="1600"/>
              </a:spcBef>
              <a:spcAft>
                <a:spcPts val="0"/>
              </a:spcAft>
              <a:buClr>
                <a:srgbClr val="000000"/>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4f070c3ea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4f070c3ea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6 CASA chapters in Massachusetts as shown here.</a:t>
            </a:r>
            <a:endParaRPr/>
          </a:p>
          <a:p>
            <a:pPr indent="0" lvl="0" marL="0" rtl="0" algn="l">
              <a:spcBef>
                <a:spcPts val="0"/>
              </a:spcBef>
              <a:spcAft>
                <a:spcPts val="0"/>
              </a:spcAft>
              <a:buNone/>
            </a:pPr>
            <a:r>
              <a:rPr lang="en"/>
              <a:t>- in 2018, 8,700 children removed from home due to abuse and neglect in Mass, so the 6 CASA chapters work to serve them alll</a:t>
            </a:r>
            <a:endParaRPr/>
          </a:p>
          <a:p>
            <a:pPr indent="0" lvl="0" marL="0" rtl="0" algn="l">
              <a:spcBef>
                <a:spcPts val="0"/>
              </a:spcBef>
              <a:spcAft>
                <a:spcPts val="0"/>
              </a:spcAft>
              <a:buNone/>
            </a:pPr>
            <a:r>
              <a:rPr lang="en"/>
              <a:t>-our sponsor is CASA worcester county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4c8bc1d91c_4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4c8bc1d91c_4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8000"/>
              </a:lnSpc>
              <a:spcBef>
                <a:spcPts val="0"/>
              </a:spcBef>
              <a:spcAft>
                <a:spcPts val="0"/>
              </a:spcAft>
              <a:buClr>
                <a:srgbClr val="000000"/>
              </a:buClr>
              <a:buSzPts val="1100"/>
              <a:buFont typeface="Arial"/>
              <a:buNone/>
            </a:pPr>
            <a:r>
              <a:rPr lang="en" sz="1200">
                <a:solidFill>
                  <a:srgbClr val="222222"/>
                </a:solidFill>
                <a:latin typeface="Times New Roman"/>
                <a:ea typeface="Times New Roman"/>
                <a:cs typeface="Times New Roman"/>
                <a:sym typeface="Times New Roman"/>
              </a:rPr>
              <a:t>END TALA:</a:t>
            </a:r>
            <a:endParaRPr sz="1200">
              <a:solidFill>
                <a:srgbClr val="222222"/>
              </a:solidFill>
              <a:latin typeface="Times New Roman"/>
              <a:ea typeface="Times New Roman"/>
              <a:cs typeface="Times New Roman"/>
              <a:sym typeface="Times New Roman"/>
            </a:endParaRPr>
          </a:p>
          <a:p>
            <a:pPr indent="0" lvl="0" marL="0" rtl="0" algn="l">
              <a:lnSpc>
                <a:spcPct val="138000"/>
              </a:lnSpc>
              <a:spcBef>
                <a:spcPts val="0"/>
              </a:spcBef>
              <a:spcAft>
                <a:spcPts val="0"/>
              </a:spcAft>
              <a:buClr>
                <a:srgbClr val="000000"/>
              </a:buClr>
              <a:buSzPts val="1100"/>
              <a:buFont typeface="Arial"/>
              <a:buNone/>
            </a:pPr>
            <a:r>
              <a:rPr lang="en" sz="1200">
                <a:solidFill>
                  <a:srgbClr val="222222"/>
                </a:solidFill>
                <a:latin typeface="Times New Roman"/>
                <a:ea typeface="Times New Roman"/>
                <a:cs typeface="Times New Roman"/>
                <a:sym typeface="Times New Roman"/>
              </a:rPr>
              <a:t>-CASA worcester county has a need for more volunteers</a:t>
            </a:r>
            <a:endParaRPr sz="1200">
              <a:solidFill>
                <a:srgbClr val="222222"/>
              </a:solidFill>
              <a:latin typeface="Times New Roman"/>
              <a:ea typeface="Times New Roman"/>
              <a:cs typeface="Times New Roman"/>
              <a:sym typeface="Times New Roman"/>
            </a:endParaRPr>
          </a:p>
          <a:p>
            <a:pPr indent="0" lvl="0" marL="0" rtl="0" algn="l">
              <a:lnSpc>
                <a:spcPct val="138000"/>
              </a:lnSpc>
              <a:spcBef>
                <a:spcPts val="0"/>
              </a:spcBef>
              <a:spcAft>
                <a:spcPts val="0"/>
              </a:spcAft>
              <a:buClr>
                <a:srgbClr val="000000"/>
              </a:buClr>
              <a:buSzPts val="1100"/>
              <a:buFont typeface="Arial"/>
              <a:buNone/>
            </a:pPr>
            <a:r>
              <a:rPr lang="en" sz="1200">
                <a:solidFill>
                  <a:srgbClr val="222222"/>
                </a:solidFill>
                <a:latin typeface="Times New Roman"/>
                <a:ea typeface="Times New Roman"/>
                <a:cs typeface="Times New Roman"/>
                <a:sym typeface="Times New Roman"/>
              </a:rPr>
              <a:t>-out of the 8,700 children removed in MA, 1,700 of these children were from worcester county</a:t>
            </a:r>
            <a:endParaRPr sz="1200">
              <a:solidFill>
                <a:srgbClr val="222222"/>
              </a:solidFill>
              <a:latin typeface="Times New Roman"/>
              <a:ea typeface="Times New Roman"/>
              <a:cs typeface="Times New Roman"/>
              <a:sym typeface="Times New Roman"/>
            </a:endParaRPr>
          </a:p>
          <a:p>
            <a:pPr indent="0" lvl="0" marL="0" rtl="0" algn="l">
              <a:lnSpc>
                <a:spcPct val="138000"/>
              </a:lnSpc>
              <a:spcBef>
                <a:spcPts val="0"/>
              </a:spcBef>
              <a:spcAft>
                <a:spcPts val="0"/>
              </a:spcAft>
              <a:buClr>
                <a:srgbClr val="000000"/>
              </a:buClr>
              <a:buSzPts val="1100"/>
              <a:buFont typeface="Arial"/>
              <a:buNone/>
            </a:pPr>
            <a:r>
              <a:rPr lang="en" sz="1200">
                <a:solidFill>
                  <a:srgbClr val="222222"/>
                </a:solidFill>
                <a:latin typeface="Times New Roman"/>
                <a:ea typeface="Times New Roman"/>
                <a:cs typeface="Times New Roman"/>
                <a:sym typeface="Times New Roman"/>
              </a:rPr>
              <a:t>-CASA served 906 of these children with 325 volunteers</a:t>
            </a:r>
            <a:endParaRPr sz="1200">
              <a:solidFill>
                <a:srgbClr val="222222"/>
              </a:solidFill>
              <a:latin typeface="Times New Roman"/>
              <a:ea typeface="Times New Roman"/>
              <a:cs typeface="Times New Roman"/>
              <a:sym typeface="Times New Roman"/>
            </a:endParaRPr>
          </a:p>
          <a:p>
            <a:pPr indent="0" lvl="0" marL="0" rtl="0" algn="l">
              <a:lnSpc>
                <a:spcPct val="138000"/>
              </a:lnSpc>
              <a:spcBef>
                <a:spcPts val="0"/>
              </a:spcBef>
              <a:spcAft>
                <a:spcPts val="0"/>
              </a:spcAft>
              <a:buClr>
                <a:srgbClr val="000000"/>
              </a:buClr>
              <a:buSzPts val="1100"/>
              <a:buFont typeface="Arial"/>
              <a:buNone/>
            </a:pPr>
            <a:r>
              <a:rPr lang="en" sz="1200">
                <a:solidFill>
                  <a:srgbClr val="222222"/>
                </a:solidFill>
                <a:latin typeface="Times New Roman"/>
                <a:ea typeface="Times New Roman"/>
                <a:cs typeface="Times New Roman"/>
                <a:sym typeface="Times New Roman"/>
              </a:rPr>
              <a:t>-so we’ve deduced that for the 794 more children to serve, they need 285 volunteers</a:t>
            </a:r>
            <a:endParaRPr sz="1200">
              <a:solidFill>
                <a:srgbClr val="222222"/>
              </a:solidFill>
              <a:latin typeface="Times New Roman"/>
              <a:ea typeface="Times New Roman"/>
              <a:cs typeface="Times New Roman"/>
              <a:sym typeface="Times New Roman"/>
            </a:endParaRPr>
          </a:p>
          <a:p>
            <a:pPr indent="0" lvl="0" marL="0" rtl="0" algn="l">
              <a:lnSpc>
                <a:spcPct val="138000"/>
              </a:lnSpc>
              <a:spcBef>
                <a:spcPts val="0"/>
              </a:spcBef>
              <a:spcAft>
                <a:spcPts val="0"/>
              </a:spcAft>
              <a:buClr>
                <a:srgbClr val="000000"/>
              </a:buClr>
              <a:buSzPts val="1100"/>
              <a:buFont typeface="Arial"/>
              <a:buNone/>
            </a:pPr>
            <a:r>
              <a:rPr lang="en" sz="1200">
                <a:solidFill>
                  <a:srgbClr val="222222"/>
                </a:solidFill>
                <a:latin typeface="Times New Roman"/>
                <a:ea typeface="Times New Roman"/>
                <a:cs typeface="Times New Roman"/>
                <a:sym typeface="Times New Roman"/>
              </a:rPr>
              <a:t>-essentially they need to almost double their volunteer base</a:t>
            </a:r>
            <a:endParaRPr sz="1200">
              <a:solidFill>
                <a:srgbClr val="222222"/>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4f69734cc2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4f69734cc2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I</a:t>
            </a:r>
            <a:r>
              <a:rPr lang="en"/>
              <a:t>n order to assist them with achieving their mission we have started working in the short term to create a social media marketing campaign and produce an education and promotional video. In the longterm we hope this will give CASA a method for increasing volunteer involvement.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9e5dfb9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49e5dfb9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The process we are using to create the social media strategy is outlined as follows. First we completed a literature review where we found what strategies are effective in gaining attention to an organization over social media. We then conducted focus groups where we got a sense of the types of posts CASA volunteers are attracted to. We also distributed a survey where we specifically asked current volunteers how they used social media. This was all used in conjunction in order to create the overall design of the campaign </a:t>
            </a:r>
            <a:endParaRPr/>
          </a:p>
          <a:p>
            <a:pPr indent="0" lvl="0" marL="0" rtl="0" algn="l">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4e2cff48f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4e2cff48f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From our literature review we found key factors that are known to increase the popularity of social media posts. For example happy posts tend to go viral more often than sad posts. Also the algorithms favor content that has a lot of viewer interaction and engagement. Finally posting at consistently during active times is necessary for the audience to have a higher chance of seeing the posts. We found that both platforms are relatively active during the midday from 12pm to 5 pm</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4f070c3ea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f070c3ea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asked what social media platforms current CASA’s use, out of Facebook, Twitter, Instagram, Reddit, and other, facebook was the dominant platform followed by instagram. Those who chose other do not use any social media platform.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507422c658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507422c658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asked what times of the day they use social media most often, 7pm to 10pm was the most active time period.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4fc452ec63_2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4fc452ec63_2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We noticed that survey results differed slightly from the literature review findings, so with this in mind we created a heat map for each platform. In order to accommodate the majority of volunteers who said that they were active on social media at later times we made sure that later post times were included for facebook because the majority of volunteers use it</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4fc452ec6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4fc452ec6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At the focus groups we showed the volunteers several different example post that we created using the information we got from the literature reviews. We noticed that they were less in favor of post that were overly dramatic. They thought that some of these post did not portray the reality of situation that CASA children were in accurately and others were too graphic</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48ab90d7c5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48ab90d7c5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On the national scale, 9.1 out of 1000 children are victims of child abuse. If you compare this to Massachusetts, 23.3 out of 1000 children are victims of child abuse. By this data, one can obviously tell that it is a very important problem and action needs to be taken.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507422c658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507422c658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The volunteers liked the posts that were believable and informative with a hopeful message. For example they felt as if the picture on the left gives a sense of urgency without being too graphic by using a statistic that informs the viewer of the issue. And the picture on the right had a very positive and hopeful message that encourages volunteers to make a difference by becoming a CASA</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4cf338a48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4cf338a48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From the finings in the literature review and focus groups we concluded that the content of each post should fall into the following three categories. Engaging; which can be described as posts aimed at grabbing the attention of viewers through visuals. Informative; which are posts designed to educate the audience through statistics or general information about CASA. Finally Call to action; which are posts that asks something of the viewer. It could be something as simple as “please like and share” or “become and advocate”</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507422c658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507422c658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Since the results from the literature review and focus groups differed slightly we decided to accommodate for this by having Instagram be focused towards the recruitment of volunteers, and facebook be used for interacting with existing CASAs. This means that more engaging posts go on instagram and more informative posts go on facebook</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49c06ff699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49c06ff699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Speaker Note- </a:t>
            </a:r>
            <a:endParaRPr/>
          </a:p>
          <a:p>
            <a:pPr indent="0" lvl="0" marL="0" rtl="0" algn="l">
              <a:spcBef>
                <a:spcPts val="0"/>
              </a:spcBef>
              <a:spcAft>
                <a:spcPts val="0"/>
              </a:spcAft>
              <a:buNone/>
            </a:pPr>
            <a:r>
              <a:rPr lang="en"/>
              <a:t>For the video creation process, we broke it down in 3 steps. Pre-production, Production, Post-production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Video picture - </a:t>
            </a:r>
            <a:r>
              <a:rPr lang="en" u="sng">
                <a:solidFill>
                  <a:schemeClr val="accent5"/>
                </a:solidFill>
                <a:hlinkClick r:id="rId2"/>
              </a:rPr>
              <a:t>https://solomarketing.es/videos-y-empresas-por-supuesto/</a:t>
            </a:r>
            <a:endParaRPr/>
          </a:p>
          <a:p>
            <a:pPr indent="0" lvl="0" marL="0" rtl="0" algn="l">
              <a:spcBef>
                <a:spcPts val="0"/>
              </a:spcBef>
              <a:spcAft>
                <a:spcPts val="0"/>
              </a:spcAft>
              <a:buClr>
                <a:srgbClr val="000000"/>
              </a:buClr>
              <a:buSzPts val="1100"/>
              <a:buFont typeface="Arial"/>
              <a:buNone/>
            </a:pPr>
            <a:r>
              <a:rPr lang="en"/>
              <a:t>The first method includes creating a video. In this video we want to include scenes of current and past CASA advocates through interviews. By doing this, we will acquire personal experiences from each advocate, which will make our video more engaging. Other than interviews, we want to include several different CASA events, which include the swearing ceremony and other events we still have to schedule. </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lang="en"/>
              <a:t>include more specifics on video creation process (its kinda vague now) weeeeeee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4ec9cbaf0c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4ec9cbaf0c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Speaker Note - </a:t>
            </a:r>
            <a:endParaRPr/>
          </a:p>
          <a:p>
            <a:pPr indent="0" lvl="0" marL="0" rtl="0" algn="l">
              <a:spcBef>
                <a:spcPts val="0"/>
              </a:spcBef>
              <a:spcAft>
                <a:spcPts val="0"/>
              </a:spcAft>
              <a:buNone/>
            </a:pPr>
            <a:r>
              <a:rPr lang="en"/>
              <a:t>To start off we review many literature and videos to determine what makes a good video </a:t>
            </a:r>
            <a:endParaRPr/>
          </a:p>
          <a:p>
            <a:pPr indent="0" lvl="0" marL="0" rtl="0" algn="l">
              <a:spcBef>
                <a:spcPts val="0"/>
              </a:spcBef>
              <a:spcAft>
                <a:spcPts val="0"/>
              </a:spcAft>
              <a:buNone/>
            </a:pPr>
            <a:r>
              <a:rPr lang="en"/>
              <a:t>What we found is that people love a good story that has a narrative, music, and a core message </a:t>
            </a:r>
            <a:endParaRPr/>
          </a:p>
          <a:p>
            <a:pPr indent="0" lvl="0" marL="0" rtl="0" algn="l">
              <a:spcBef>
                <a:spcPts val="0"/>
              </a:spcBef>
              <a:spcAft>
                <a:spcPts val="0"/>
              </a:spcAft>
              <a:buNone/>
            </a:pPr>
            <a:r>
              <a:rPr lang="en"/>
              <a:t>So that is exactly what we did </a:t>
            </a:r>
            <a:endParaRPr/>
          </a:p>
          <a:p>
            <a:pPr indent="0" lvl="0" marL="0" rtl="0" algn="l">
              <a:spcBef>
                <a:spcPts val="0"/>
              </a:spcBef>
              <a:spcAft>
                <a:spcPts val="0"/>
              </a:spcAft>
              <a:buNone/>
            </a:pPr>
            <a:r>
              <a:rPr lang="en"/>
              <a:t>We created a story about a child who had a CASA, and we based the story on the equipment we had access to, and the resources we had </a:t>
            </a:r>
            <a:endParaRPr/>
          </a:p>
          <a:p>
            <a:pPr indent="0" lvl="0" marL="0" rtl="0" algn="l">
              <a:spcBef>
                <a:spcPts val="0"/>
              </a:spcBef>
              <a:spcAft>
                <a:spcPts val="0"/>
              </a:spcAft>
              <a:buNone/>
            </a:pPr>
            <a:r>
              <a:rPr lang="en"/>
              <a:t>From there we created a baseline script, and modify it during our production process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4ec9cbaf0c_0_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4ec9cbaf0c_0_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Speaker Note-</a:t>
            </a:r>
            <a:endParaRPr/>
          </a:p>
          <a:p>
            <a:pPr indent="0" lvl="0" marL="0" rtl="0" algn="l">
              <a:spcBef>
                <a:spcPts val="0"/>
              </a:spcBef>
              <a:spcAft>
                <a:spcPts val="0"/>
              </a:spcAft>
              <a:buNone/>
            </a:pPr>
            <a:r>
              <a:rPr lang="en"/>
              <a:t>For the production process, we had to determine where we were going to get the equipment, narrative, kids, and content for the video. </a:t>
            </a:r>
            <a:endParaRPr/>
          </a:p>
          <a:p>
            <a:pPr indent="0" lvl="0" marL="0" rtl="0" algn="l">
              <a:spcBef>
                <a:spcPts val="0"/>
              </a:spcBef>
              <a:spcAft>
                <a:spcPts val="0"/>
              </a:spcAft>
              <a:buNone/>
            </a:pPr>
            <a:r>
              <a:rPr lang="en"/>
              <a:t>For the equipment, WPI has a high quality filming studio provide that we took a training class, so that took care of equipment. </a:t>
            </a:r>
            <a:endParaRPr/>
          </a:p>
          <a:p>
            <a:pPr indent="0" lvl="0" marL="0" rtl="0" algn="l">
              <a:spcBef>
                <a:spcPts val="0"/>
              </a:spcBef>
              <a:spcAft>
                <a:spcPts val="0"/>
              </a:spcAft>
              <a:buNone/>
            </a:pPr>
            <a:r>
              <a:rPr lang="en"/>
              <a:t>For the kids, I had a little sister with many friends. Lets just say that I’m $60 short now. </a:t>
            </a:r>
            <a:endParaRPr/>
          </a:p>
          <a:p>
            <a:pPr indent="0" lvl="0" marL="0" rtl="0" algn="l">
              <a:spcBef>
                <a:spcPts val="0"/>
              </a:spcBef>
              <a:spcAft>
                <a:spcPts val="0"/>
              </a:spcAft>
              <a:buNone/>
            </a:pPr>
            <a:r>
              <a:rPr lang="en"/>
              <a:t>For the narrative, we didn’t have many options so I volunteer as tribute.</a:t>
            </a:r>
            <a:endParaRPr/>
          </a:p>
          <a:p>
            <a:pPr indent="0" lvl="0" marL="0" rtl="0" algn="l">
              <a:spcBef>
                <a:spcPts val="0"/>
              </a:spcBef>
              <a:spcAft>
                <a:spcPts val="0"/>
              </a:spcAft>
              <a:buNone/>
            </a:pPr>
            <a:r>
              <a:rPr lang="en"/>
              <a:t>And finally, for the content, we interviewed 5 CASA volunteers to hear their story to expand our script, and to use in our video.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507e25c7b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507e25c7b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TALA:</a:t>
            </a:r>
            <a:endParaRPr/>
          </a:p>
          <a:p>
            <a:pPr indent="0" lvl="0" marL="0" rtl="0" algn="l">
              <a:spcBef>
                <a:spcPts val="0"/>
              </a:spcBef>
              <a:spcAft>
                <a:spcPts val="0"/>
              </a:spcAft>
              <a:buNone/>
            </a:pPr>
            <a:r>
              <a:rPr lang="en"/>
              <a:t>-interviewed Helen, she’s been working on one case for 5 years and has enjoyed seeing the child grow and change</a:t>
            </a:r>
            <a:endParaRPr/>
          </a:p>
          <a:p>
            <a:pPr indent="0" lvl="0" marL="0" rtl="0" algn="l">
              <a:spcBef>
                <a:spcPts val="0"/>
              </a:spcBef>
              <a:spcAft>
                <a:spcPts val="0"/>
              </a:spcAft>
              <a:buNone/>
            </a:pPr>
            <a:r>
              <a:rPr lang="en"/>
              <a:t>-cried during interview because the work is tough, and emphasized that you need a good support system which CASA provides</a:t>
            </a:r>
            <a:endParaRPr/>
          </a:p>
          <a:p>
            <a:pPr indent="0" lvl="0" marL="0" rtl="0" algn="l">
              <a:spcBef>
                <a:spcPts val="0"/>
              </a:spcBef>
              <a:spcAft>
                <a:spcPts val="0"/>
              </a:spcAft>
              <a:buNone/>
            </a:pPr>
            <a:r>
              <a:rPr lang="en"/>
              <a:t>-she can always talk to her supervisor</a:t>
            </a:r>
            <a:endParaRPr/>
          </a:p>
          <a:p>
            <a:pPr indent="0" lvl="0" marL="0" rtl="0" algn="l">
              <a:spcBef>
                <a:spcPts val="0"/>
              </a:spcBef>
              <a:spcAft>
                <a:spcPts val="0"/>
              </a:spcAft>
              <a:buNone/>
            </a:pPr>
            <a:r>
              <a:rPr lang="en"/>
              <a:t>-Suzanne’s background in child care drew her to CASA, she was a teacher for special ed kids</a:t>
            </a:r>
            <a:endParaRPr/>
          </a:p>
          <a:p>
            <a:pPr indent="0" lvl="0" marL="0" rtl="0" algn="l">
              <a:spcBef>
                <a:spcPts val="0"/>
              </a:spcBef>
              <a:spcAft>
                <a:spcPts val="0"/>
              </a:spcAft>
              <a:buNone/>
            </a:pPr>
            <a:r>
              <a:rPr lang="en"/>
              <a:t>-she emphasized that CASAs are a source of stability in a child’s life, which she says is vital for their wellbeing</a:t>
            </a:r>
            <a:endParaRPr/>
          </a:p>
          <a:p>
            <a:pPr indent="0" lvl="0" marL="0" rtl="0" algn="l">
              <a:spcBef>
                <a:spcPts val="0"/>
              </a:spcBef>
              <a:spcAft>
                <a:spcPts val="0"/>
              </a:spcAft>
              <a:buNone/>
            </a:pPr>
            <a:r>
              <a:rPr lang="en"/>
              <a:t>-she further emphasizes this with the quote up here, she </a:t>
            </a:r>
            <a:r>
              <a:rPr lang="en"/>
              <a:t>demonstrably</a:t>
            </a:r>
            <a:r>
              <a:rPr lang="en"/>
              <a:t> feels very dedicated to her work as a CASA</a:t>
            </a:r>
            <a:endParaRPr/>
          </a:p>
          <a:p>
            <a:pPr indent="0" lvl="0" marL="0" rtl="0" algn="l">
              <a:spcBef>
                <a:spcPts val="0"/>
              </a:spcBef>
              <a:spcAft>
                <a:spcPts val="0"/>
              </a:spcAft>
              <a:buNone/>
            </a:pPr>
            <a:r>
              <a:rPr lang="en"/>
              <a:t>-also touched upon how being a CASA has shown her how resililent the kids are, and how there are so many amazing people in the system (DCF, socialworkers, foster parents, etc)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507e25c7b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507e25c7b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interview with Jim was very interesting. When asked what motivated him to become a CASA, he immediately said his wife. This highlights the gender ratio of male to female CASA’s. There are much more female CASA’s than males. This is because men go into something and expect an immediate result. This is clearly not the case for child abuse. However, he did say just go into it and it will unfold in a rewarding way.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507e25c7b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507e25c7b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I interviewed Anne and Joe. Anne has always loved community service and she before joining CASA she was actively looking for an organization to be apart of. She emphasized how she was drawn to CASA because it would allowed her to leave a great impact on </a:t>
            </a:r>
            <a:r>
              <a:rPr lang="en"/>
              <a:t>Child's</a:t>
            </a:r>
            <a:r>
              <a:rPr lang="en"/>
              <a:t> life. She said the important part of about CASA is that it is uniquely for the child</a:t>
            </a:r>
            <a:endParaRPr/>
          </a:p>
          <a:p>
            <a:pPr indent="0" lvl="0" marL="0" rtl="0" algn="l">
              <a:spcBef>
                <a:spcPts val="0"/>
              </a:spcBef>
              <a:spcAft>
                <a:spcPts val="0"/>
              </a:spcAft>
              <a:buClr>
                <a:srgbClr val="000000"/>
              </a:buClr>
              <a:buSzPts val="1100"/>
              <a:buFont typeface="Arial"/>
              <a:buNone/>
            </a:pPr>
            <a:r>
              <a:rPr lang="en"/>
              <a:t>Joe was a rather experienced volunteer and he emphasized the emotional commitment that comes with being a CASA. He said be prepared to be grabbed in the heart. These testimonies highlighted why being a CASA is important</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4ec9cbaf0c_0_9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4ec9cbaf0c_0_9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Speaker Note-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 don’t know about you guys, but I am a beginner when it comes to Adobe Premiere Pro.</a:t>
            </a:r>
            <a:endParaRPr/>
          </a:p>
          <a:p>
            <a:pPr indent="0" lvl="0" marL="0" rtl="0" algn="l">
              <a:spcBef>
                <a:spcPts val="0"/>
              </a:spcBef>
              <a:spcAft>
                <a:spcPts val="0"/>
              </a:spcAft>
              <a:buNone/>
            </a:pPr>
            <a:r>
              <a:rPr lang="en"/>
              <a:t>I was told that it takes 5 hours for a pro to make a 5 minute video, and 10x that if you are a beginner. </a:t>
            </a:r>
            <a:endParaRPr/>
          </a:p>
          <a:p>
            <a:pPr indent="0" lvl="0" marL="0" rtl="0" algn="l">
              <a:spcBef>
                <a:spcPts val="0"/>
              </a:spcBef>
              <a:spcAft>
                <a:spcPts val="0"/>
              </a:spcAft>
              <a:buNone/>
            </a:pPr>
            <a:r>
              <a:rPr lang="en"/>
              <a:t>So I gave myself 5 days to make this video, and here I had to determine what images, background, clips would be most </a:t>
            </a:r>
            <a:r>
              <a:rPr lang="en"/>
              <a:t>appropriate</a:t>
            </a:r>
            <a:r>
              <a:rPr lang="en"/>
              <a:t> for each part of the </a:t>
            </a:r>
            <a:r>
              <a:rPr lang="en"/>
              <a:t>video as well as music that will help connect you the audiences to the video. </a:t>
            </a:r>
            <a:endParaRPr/>
          </a:p>
          <a:p>
            <a:pPr indent="0" lvl="0" marL="0" rtl="0" algn="l">
              <a:spcBef>
                <a:spcPts val="0"/>
              </a:spcBef>
              <a:spcAft>
                <a:spcPts val="0"/>
              </a:spcAft>
              <a:buNone/>
            </a:pPr>
            <a:r>
              <a:rPr lang="en"/>
              <a:t>I can say that I am proud of the final product.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4b1e601e46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4b1e601e46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60 percent of victims who are in the foster care system are there because they are victims of child neglect. Child neglect is a subdivision of child abuse. Child neglect is not providing the child with the basic necessities for survival. This includes food, shelter, clothes, love, and support. Basically, pretending that the child does not even exist.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4b1e601e46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4b1e601e46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4cf37fa46a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4cf37fa46a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507e25c7b4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507e25c7b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8ab90d7c5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8ab90d7c5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Because a child is abused, this can take a toll on them and it can lead to several severe effects. These main effects include substance abuse, criminal activity, developmental issues, anger issues, and physical and mental health deterioration.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c8bc1d91c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c8bc1d91c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Because the children suffer from these effects, they are placed in foster homes. 71% of children entering foster care are victims of abuse. Foster care does not necessarily mean the child will get better. In these foster homes, they can experience other problems such as depression, anxiety, and asthma.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4a5a3a19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4a5a3a19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Abusive tendencies can be passed on between generations. First the child is abused. They then experience effects of abuse, as mentioned in the previous slide. They adopt the abusive tendencies from their parents and think they are normal. They then become a parent and abuse their own children.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9c06ff699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49c06ff699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TALA:</a:t>
            </a:r>
            <a:endParaRPr/>
          </a:p>
          <a:p>
            <a:pPr indent="0" lvl="0" marL="0" rtl="0" algn="l">
              <a:spcBef>
                <a:spcPts val="0"/>
              </a:spcBef>
              <a:spcAft>
                <a:spcPts val="0"/>
              </a:spcAft>
              <a:buNone/>
            </a:pPr>
            <a:r>
              <a:rPr lang="en"/>
              <a:t>-having discussed the devastating effects of child abuse, there are many current approaches to preventing abuse and supporting its victims</a:t>
            </a:r>
            <a:endParaRPr/>
          </a:p>
          <a:p>
            <a:pPr indent="0" lvl="0" marL="0" rtl="0" algn="l">
              <a:spcBef>
                <a:spcPts val="0"/>
              </a:spcBef>
              <a:spcAft>
                <a:spcPts val="0"/>
              </a:spcAft>
              <a:buNone/>
            </a:pPr>
            <a:r>
              <a:rPr lang="en"/>
              <a:t>-theres federal and local legislature against child abuse, laws vary state by state but in general child abuse is a crime everywhere in the US</a:t>
            </a:r>
            <a:endParaRPr/>
          </a:p>
          <a:p>
            <a:pPr indent="0" lvl="0" marL="0" rtl="0" algn="l">
              <a:spcBef>
                <a:spcPts val="0"/>
              </a:spcBef>
              <a:spcAft>
                <a:spcPts val="0"/>
              </a:spcAft>
              <a:buNone/>
            </a:pPr>
            <a:r>
              <a:rPr lang="en"/>
              <a:t>-to enforce the law, there are agencies such as CPS that take in abuse allegations and act accordingly</a:t>
            </a:r>
            <a:endParaRPr/>
          </a:p>
          <a:p>
            <a:pPr indent="0" lvl="0" marL="0" rtl="0" algn="l">
              <a:spcBef>
                <a:spcPts val="0"/>
              </a:spcBef>
              <a:spcAft>
                <a:spcPts val="0"/>
              </a:spcAft>
              <a:buNone/>
            </a:pPr>
            <a:r>
              <a:rPr lang="en"/>
              <a:t>-furthermore, many researchers work to determine best practices for prevention of child abuse and support for victims</a:t>
            </a:r>
            <a:endParaRPr/>
          </a:p>
          <a:p>
            <a:pPr indent="0" lvl="0" marL="0" rtl="0" algn="l">
              <a:spcBef>
                <a:spcPts val="0"/>
              </a:spcBef>
              <a:spcAft>
                <a:spcPts val="0"/>
              </a:spcAft>
              <a:buNone/>
            </a:pPr>
            <a:r>
              <a:rPr lang="en"/>
              <a:t>-</a:t>
            </a:r>
            <a:r>
              <a:rPr lang="en"/>
              <a:t>independent</a:t>
            </a:r>
            <a:r>
              <a:rPr lang="en"/>
              <a:t> civic organizations mainly provide support to victims in the form of support groups and fundraising efforts</a:t>
            </a:r>
            <a:endParaRPr/>
          </a:p>
          <a:p>
            <a:pPr indent="0" lvl="0" marL="0" rtl="0" algn="l">
              <a:spcBef>
                <a:spcPts val="0"/>
              </a:spcBef>
              <a:spcAft>
                <a:spcPts val="0"/>
              </a:spcAft>
              <a:buNone/>
            </a:pPr>
            <a:r>
              <a:rPr lang="en"/>
              <a:t>-social work refers to a profession in which individuals work to better the welfare of individuals, families, or communities through social change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4b1e601e46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4b1e601e46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-legal advocacy is the intersection </a:t>
            </a:r>
            <a:r>
              <a:rPr lang="en"/>
              <a:t>between</a:t>
            </a:r>
            <a:r>
              <a:rPr lang="en"/>
              <a:t> social </a:t>
            </a:r>
            <a:r>
              <a:rPr lang="en"/>
              <a:t>work</a:t>
            </a:r>
            <a:r>
              <a:rPr lang="en"/>
              <a:t> and law</a:t>
            </a:r>
            <a:endParaRPr/>
          </a:p>
          <a:p>
            <a:pPr indent="0" lvl="0" marL="0" rtl="0" algn="l">
              <a:spcBef>
                <a:spcPts val="0"/>
              </a:spcBef>
              <a:spcAft>
                <a:spcPts val="0"/>
              </a:spcAft>
              <a:buNone/>
            </a:pPr>
            <a:r>
              <a:rPr lang="en"/>
              <a:t>-social work because legal advocate represent the best interests of, in this case, a child that has been a victim of abuse</a:t>
            </a:r>
            <a:endParaRPr/>
          </a:p>
          <a:p>
            <a:pPr indent="0" lvl="0" marL="0" rtl="0" algn="l">
              <a:spcBef>
                <a:spcPts val="0"/>
              </a:spcBef>
              <a:spcAft>
                <a:spcPts val="0"/>
              </a:spcAft>
              <a:buNone/>
            </a:pPr>
            <a:r>
              <a:rPr lang="en"/>
              <a:t>-the law part comes in when the child’s case and placement is brought to court. the child is not allowed in court when their case is being presided over. therefore, legal advocates bridge the gap between the judge and the child.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4b1e601e46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4b1e601e46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-legal advocates best represent the child by telling their “complete story” in the form of court reports given to the judge</a:t>
            </a:r>
            <a:endParaRPr/>
          </a:p>
          <a:p>
            <a:pPr indent="0" lvl="0" marL="0" rtl="0" algn="l">
              <a:spcBef>
                <a:spcPts val="0"/>
              </a:spcBef>
              <a:spcAft>
                <a:spcPts val="0"/>
              </a:spcAft>
              <a:buNone/>
            </a:pPr>
            <a:r>
              <a:rPr lang="en"/>
              <a:t>-they are described as the eyes and ears of the judge solely for the child’s benefit</a:t>
            </a:r>
            <a:endParaRPr/>
          </a:p>
          <a:p>
            <a:pPr indent="0" lvl="0" marL="0" rtl="0" algn="l">
              <a:spcBef>
                <a:spcPts val="0"/>
              </a:spcBef>
              <a:spcAft>
                <a:spcPts val="0"/>
              </a:spcAft>
              <a:buNone/>
            </a:pPr>
            <a:r>
              <a:rPr lang="en"/>
              <a:t>-in doing this, legal advocate can protect the child from being displaced into an inappropriate living </a:t>
            </a:r>
            <a:r>
              <a:rPr lang="en"/>
              <a:t>situation and ensure that their case does not remain within the already overburdened legal system for too long</a:t>
            </a:r>
            <a:endParaRPr/>
          </a:p>
          <a:p>
            <a:pPr indent="0" lvl="0" marL="0" rtl="0" algn="l">
              <a:spcBef>
                <a:spcPts val="0"/>
              </a:spcBef>
              <a:spcAft>
                <a:spcPts val="0"/>
              </a:spcAft>
              <a:buNone/>
            </a:pPr>
            <a:r>
              <a:rPr lang="en"/>
              <a:t>-legal advocates for children are called CASAs by CASA, which stands for Court Appointed Special Advocates for children</a:t>
            </a:r>
            <a:endParaRPr/>
          </a:p>
          <a:p>
            <a:pPr indent="0" lvl="0" marL="0" rtl="0" algn="l">
              <a:spcBef>
                <a:spcPts val="0"/>
              </a:spcBef>
              <a:spcAft>
                <a:spcPts val="0"/>
              </a:spcAft>
              <a:buNone/>
            </a:pPr>
            <a:r>
              <a:rPr lang="en"/>
              <a:t>-CASA is a national organization that recruits and trains legal advocates for children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acf.hhs.gov/cb/resource/child-maltreatment-2016" TargetMode="External"/><Relationship Id="rId4" Type="http://schemas.openxmlformats.org/officeDocument/2006/relationships/hyperlink" Target="https://www.ama.org/documents/online_content_viral.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drive.google.com/file/d/13puQfO9PiWDsFSMqZOzzwoKZyaNZe-l7/view" TargetMode="Externa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20.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3"/>
          <p:cNvSpPr txBox="1"/>
          <p:nvPr>
            <p:ph type="title"/>
          </p:nvPr>
        </p:nvSpPr>
        <p:spPr>
          <a:xfrm>
            <a:off x="2279650" y="1534025"/>
            <a:ext cx="6904800" cy="97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000">
                <a:solidFill>
                  <a:schemeClr val="accent4"/>
                </a:solidFill>
                <a:latin typeface="Bree Serif"/>
                <a:ea typeface="Bree Serif"/>
                <a:cs typeface="Bree Serif"/>
                <a:sym typeface="Bree Serif"/>
              </a:rPr>
              <a:t>Advertising for Advocates</a:t>
            </a:r>
            <a:r>
              <a:rPr b="1" lang="en" sz="5000">
                <a:solidFill>
                  <a:schemeClr val="accent4"/>
                </a:solidFill>
                <a:latin typeface="Bree Serif"/>
                <a:ea typeface="Bree Serif"/>
                <a:cs typeface="Bree Serif"/>
                <a:sym typeface="Bree Serif"/>
              </a:rPr>
              <a:t>:</a:t>
            </a:r>
            <a:endParaRPr sz="2400">
              <a:solidFill>
                <a:schemeClr val="accent4"/>
              </a:solidFill>
              <a:latin typeface="Bree Serif"/>
              <a:ea typeface="Bree Serif"/>
              <a:cs typeface="Bree Serif"/>
              <a:sym typeface="Bree Serif"/>
            </a:endParaRPr>
          </a:p>
          <a:p>
            <a:pPr indent="0" lvl="0" marL="0" rtl="0" algn="ctr">
              <a:spcBef>
                <a:spcPts val="0"/>
              </a:spcBef>
              <a:spcAft>
                <a:spcPts val="0"/>
              </a:spcAft>
              <a:buNone/>
            </a:pPr>
            <a:r>
              <a:rPr i="1" lang="en" sz="2400">
                <a:latin typeface="Bree Serif"/>
                <a:ea typeface="Bree Serif"/>
                <a:cs typeface="Bree Serif"/>
                <a:sym typeface="Bree Serif"/>
              </a:rPr>
              <a:t>A Project to Bolster Volunteer Recruitment for CASA Worcester County</a:t>
            </a:r>
            <a:endParaRPr i="1" sz="2400">
              <a:latin typeface="Bree Serif"/>
              <a:ea typeface="Bree Serif"/>
              <a:cs typeface="Bree Serif"/>
              <a:sym typeface="Bree Serif"/>
            </a:endParaRPr>
          </a:p>
        </p:txBody>
      </p:sp>
      <p:sp>
        <p:nvSpPr>
          <p:cNvPr id="68" name="Google Shape;68;p13"/>
          <p:cNvSpPr txBox="1"/>
          <p:nvPr>
            <p:ph idx="4294967295" type="subTitle"/>
          </p:nvPr>
        </p:nvSpPr>
        <p:spPr>
          <a:xfrm>
            <a:off x="378400" y="4419355"/>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accent4"/>
                </a:solidFill>
                <a:latin typeface="Bree Serif"/>
                <a:ea typeface="Bree Serif"/>
                <a:cs typeface="Bree Serif"/>
                <a:sym typeface="Bree Serif"/>
              </a:rPr>
              <a:t>By Tala Calvi, Jordan Counsel, Alaa Hassan, Vu Nguyen</a:t>
            </a:r>
            <a:endParaRPr>
              <a:solidFill>
                <a:schemeClr val="accent4"/>
              </a:solidFill>
              <a:latin typeface="Bree Serif"/>
              <a:ea typeface="Bree Serif"/>
              <a:cs typeface="Bree Serif"/>
              <a:sym typeface="Bree Serif"/>
            </a:endParaRPr>
          </a:p>
        </p:txBody>
      </p:sp>
      <p:sp>
        <p:nvSpPr>
          <p:cNvPr id="69" name="Google Shape;69;p1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pic>
        <p:nvPicPr>
          <p:cNvPr id="70" name="Google Shape;70;p13"/>
          <p:cNvPicPr preferRelativeResize="0"/>
          <p:nvPr/>
        </p:nvPicPr>
        <p:blipFill>
          <a:blip r:embed="rId3">
            <a:alphaModFix/>
          </a:blip>
          <a:stretch>
            <a:fillRect/>
          </a:stretch>
        </p:blipFill>
        <p:spPr>
          <a:xfrm>
            <a:off x="108500" y="1044850"/>
            <a:ext cx="2501725" cy="2835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2"/>
          <p:cNvSpPr txBox="1"/>
          <p:nvPr>
            <p:ph type="title"/>
          </p:nvPr>
        </p:nvSpPr>
        <p:spPr>
          <a:xfrm>
            <a:off x="1340250" y="59475"/>
            <a:ext cx="64635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latin typeface="Bree Serif"/>
                <a:ea typeface="Bree Serif"/>
                <a:cs typeface="Bree Serif"/>
                <a:sym typeface="Bree Serif"/>
              </a:rPr>
              <a:t>CASAs greatly impact the children they serve.</a:t>
            </a:r>
            <a:endParaRPr sz="2400">
              <a:latin typeface="Bree Serif"/>
              <a:ea typeface="Bree Serif"/>
              <a:cs typeface="Bree Serif"/>
              <a:sym typeface="Bree Serif"/>
            </a:endParaRPr>
          </a:p>
        </p:txBody>
      </p:sp>
      <p:sp>
        <p:nvSpPr>
          <p:cNvPr id="186" name="Google Shape;186;p2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grpSp>
        <p:nvGrpSpPr>
          <p:cNvPr id="187" name="Google Shape;187;p22"/>
          <p:cNvGrpSpPr/>
          <p:nvPr/>
        </p:nvGrpSpPr>
        <p:grpSpPr>
          <a:xfrm>
            <a:off x="6122013" y="962213"/>
            <a:ext cx="2993112" cy="3443288"/>
            <a:chOff x="6207113" y="1497113"/>
            <a:chExt cx="2993112" cy="3443288"/>
          </a:xfrm>
        </p:grpSpPr>
        <p:sp>
          <p:nvSpPr>
            <p:cNvPr id="188" name="Google Shape;188;p22"/>
            <p:cNvSpPr/>
            <p:nvPr/>
          </p:nvSpPr>
          <p:spPr>
            <a:xfrm>
              <a:off x="6207125" y="1497113"/>
              <a:ext cx="2993100" cy="669000"/>
            </a:xfrm>
            <a:prstGeom prst="chevron">
              <a:avLst>
                <a:gd fmla="val 50000" name="adj"/>
              </a:avLst>
            </a:prstGeom>
            <a:solidFill>
              <a:srgbClr val="D8382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sp>
          <p:nvSpPr>
            <p:cNvPr id="189" name="Google Shape;189;p22"/>
            <p:cNvSpPr txBox="1"/>
            <p:nvPr/>
          </p:nvSpPr>
          <p:spPr>
            <a:xfrm>
              <a:off x="6207113" y="2324700"/>
              <a:ext cx="2236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accent4"/>
                  </a:solidFill>
                  <a:latin typeface="Bree Serif"/>
                  <a:ea typeface="Bree Serif"/>
                  <a:cs typeface="Bree Serif"/>
                  <a:sym typeface="Bree Serif"/>
                </a:rPr>
                <a:t>Children with CASA advocates are much less </a:t>
              </a:r>
              <a:r>
                <a:rPr lang="en" sz="2000">
                  <a:solidFill>
                    <a:schemeClr val="accent4"/>
                  </a:solidFill>
                  <a:latin typeface="Bree Serif"/>
                  <a:ea typeface="Bree Serif"/>
                  <a:cs typeface="Bree Serif"/>
                  <a:sym typeface="Bree Serif"/>
                </a:rPr>
                <a:t>likely</a:t>
              </a:r>
              <a:r>
                <a:rPr lang="en" sz="2000">
                  <a:solidFill>
                    <a:schemeClr val="accent4"/>
                  </a:solidFill>
                  <a:latin typeface="Bree Serif"/>
                  <a:ea typeface="Bree Serif"/>
                  <a:cs typeface="Bree Serif"/>
                  <a:sym typeface="Bree Serif"/>
                </a:rPr>
                <a:t> to re-enter the foster care system.</a:t>
              </a:r>
              <a:endParaRPr sz="2000">
                <a:solidFill>
                  <a:schemeClr val="accent4"/>
                </a:solidFill>
                <a:latin typeface="Bree Serif"/>
                <a:ea typeface="Bree Serif"/>
                <a:cs typeface="Bree Serif"/>
                <a:sym typeface="Bree Serif"/>
              </a:endParaRPr>
            </a:p>
          </p:txBody>
        </p:sp>
      </p:grpSp>
      <p:grpSp>
        <p:nvGrpSpPr>
          <p:cNvPr id="190" name="Google Shape;190;p22"/>
          <p:cNvGrpSpPr/>
          <p:nvPr/>
        </p:nvGrpSpPr>
        <p:grpSpPr>
          <a:xfrm>
            <a:off x="0" y="962214"/>
            <a:ext cx="3546900" cy="3671111"/>
            <a:chOff x="0" y="1497214"/>
            <a:chExt cx="3546900" cy="3671111"/>
          </a:xfrm>
        </p:grpSpPr>
        <p:sp>
          <p:nvSpPr>
            <p:cNvPr id="191" name="Google Shape;191;p22"/>
            <p:cNvSpPr/>
            <p:nvPr/>
          </p:nvSpPr>
          <p:spPr>
            <a:xfrm>
              <a:off x="0" y="1497214"/>
              <a:ext cx="3546900" cy="669000"/>
            </a:xfrm>
            <a:prstGeom prst="homePlate">
              <a:avLst>
                <a:gd fmla="val 50000" name="adj"/>
              </a:avLst>
            </a:prstGeom>
            <a:solidFill>
              <a:srgbClr val="80201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sp>
          <p:nvSpPr>
            <p:cNvPr id="192" name="Google Shape;192;p22"/>
            <p:cNvSpPr txBox="1"/>
            <p:nvPr/>
          </p:nvSpPr>
          <p:spPr>
            <a:xfrm>
              <a:off x="655361" y="2552625"/>
              <a:ext cx="2236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2000">
                  <a:solidFill>
                    <a:schemeClr val="accent4"/>
                  </a:solidFill>
                  <a:latin typeface="Bree Serif"/>
                  <a:ea typeface="Bree Serif"/>
                  <a:cs typeface="Bree Serif"/>
                  <a:sym typeface="Bree Serif"/>
                </a:rPr>
                <a:t>CASA volunteers close about </a:t>
              </a:r>
              <a:r>
                <a:rPr lang="en" sz="2000">
                  <a:solidFill>
                    <a:srgbClr val="980000"/>
                  </a:solidFill>
                  <a:latin typeface="Bree Serif"/>
                  <a:ea typeface="Bree Serif"/>
                  <a:cs typeface="Bree Serif"/>
                  <a:sym typeface="Bree Serif"/>
                </a:rPr>
                <a:t>100,000 cases </a:t>
              </a:r>
              <a:r>
                <a:rPr lang="en" sz="2000">
                  <a:solidFill>
                    <a:schemeClr val="accent4"/>
                  </a:solidFill>
                  <a:latin typeface="Bree Serif"/>
                  <a:ea typeface="Bree Serif"/>
                  <a:cs typeface="Bree Serif"/>
                  <a:sym typeface="Bree Serif"/>
                </a:rPr>
                <a:t>every year.</a:t>
              </a:r>
              <a:endParaRPr sz="2000">
                <a:solidFill>
                  <a:schemeClr val="accent4"/>
                </a:solidFill>
                <a:latin typeface="Bree Serif"/>
                <a:ea typeface="Bree Serif"/>
                <a:cs typeface="Bree Serif"/>
                <a:sym typeface="Bree Serif"/>
              </a:endParaRPr>
            </a:p>
            <a:p>
              <a:pPr indent="0" lvl="0" marL="0" rtl="0" algn="l">
                <a:lnSpc>
                  <a:spcPct val="115000"/>
                </a:lnSpc>
                <a:spcBef>
                  <a:spcPts val="0"/>
                </a:spcBef>
                <a:spcAft>
                  <a:spcPts val="0"/>
                </a:spcAft>
                <a:buNone/>
              </a:pPr>
              <a:r>
                <a:t/>
              </a:r>
              <a:endParaRPr sz="1800">
                <a:latin typeface="Roboto"/>
                <a:ea typeface="Roboto"/>
                <a:cs typeface="Roboto"/>
                <a:sym typeface="Roboto"/>
              </a:endParaRPr>
            </a:p>
          </p:txBody>
        </p:sp>
      </p:grpSp>
      <p:grpSp>
        <p:nvGrpSpPr>
          <p:cNvPr id="193" name="Google Shape;193;p22"/>
          <p:cNvGrpSpPr/>
          <p:nvPr/>
        </p:nvGrpSpPr>
        <p:grpSpPr>
          <a:xfrm>
            <a:off x="3187404" y="962213"/>
            <a:ext cx="3305700" cy="3483050"/>
            <a:chOff x="2944204" y="1189775"/>
            <a:chExt cx="3305700" cy="3483050"/>
          </a:xfrm>
        </p:grpSpPr>
        <p:sp>
          <p:nvSpPr>
            <p:cNvPr id="194" name="Google Shape;194;p22"/>
            <p:cNvSpPr/>
            <p:nvPr/>
          </p:nvSpPr>
          <p:spPr>
            <a:xfrm>
              <a:off x="2944204" y="1189775"/>
              <a:ext cx="3305700" cy="669000"/>
            </a:xfrm>
            <a:prstGeom prst="chevron">
              <a:avLst>
                <a:gd fmla="val 50000" name="adj"/>
              </a:avLst>
            </a:prstGeom>
            <a:solidFill>
              <a:srgbClr val="B02C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Roboto"/>
                <a:ea typeface="Roboto"/>
                <a:cs typeface="Roboto"/>
                <a:sym typeface="Roboto"/>
              </a:endParaRPr>
            </a:p>
          </p:txBody>
        </p:sp>
        <p:sp>
          <p:nvSpPr>
            <p:cNvPr id="195" name="Google Shape;195;p22"/>
            <p:cNvSpPr txBox="1"/>
            <p:nvPr/>
          </p:nvSpPr>
          <p:spPr>
            <a:xfrm>
              <a:off x="3478949" y="2057125"/>
              <a:ext cx="2236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2000">
                  <a:solidFill>
                    <a:schemeClr val="accent4"/>
                  </a:solidFill>
                  <a:latin typeface="Bree Serif"/>
                  <a:ea typeface="Bree Serif"/>
                  <a:cs typeface="Bree Serif"/>
                  <a:sym typeface="Bree Serif"/>
                </a:rPr>
                <a:t>A child with a CASA volunteer finds a forever home </a:t>
              </a:r>
              <a:r>
                <a:rPr lang="en" sz="2000">
                  <a:solidFill>
                    <a:srgbClr val="980000"/>
                  </a:solidFill>
                  <a:latin typeface="Bree Serif"/>
                  <a:ea typeface="Bree Serif"/>
                  <a:cs typeface="Bree Serif"/>
                  <a:sym typeface="Bree Serif"/>
                </a:rPr>
                <a:t>25%</a:t>
              </a:r>
              <a:r>
                <a:rPr lang="en" sz="2000">
                  <a:solidFill>
                    <a:schemeClr val="accent4"/>
                  </a:solidFill>
                  <a:latin typeface="Bree Serif"/>
                  <a:ea typeface="Bree Serif"/>
                  <a:cs typeface="Bree Serif"/>
                  <a:sym typeface="Bree Serif"/>
                </a:rPr>
                <a:t> faster than those without.</a:t>
              </a:r>
              <a:endParaRPr sz="2000">
                <a:solidFill>
                  <a:schemeClr val="accent4"/>
                </a:solidFill>
                <a:latin typeface="Bree Serif"/>
                <a:ea typeface="Bree Serif"/>
                <a:cs typeface="Bree Serif"/>
                <a:sym typeface="Bree Serif"/>
              </a:endParaRPr>
            </a:p>
            <a:p>
              <a:pPr indent="0" lvl="0" marL="0" rtl="0" algn="l">
                <a:lnSpc>
                  <a:spcPct val="115000"/>
                </a:lnSpc>
                <a:spcBef>
                  <a:spcPts val="0"/>
                </a:spcBef>
                <a:spcAft>
                  <a:spcPts val="0"/>
                </a:spcAft>
                <a:buNone/>
              </a:pPr>
              <a:r>
                <a:t/>
              </a:r>
              <a:endParaRPr sz="1800">
                <a:latin typeface="Roboto"/>
                <a:ea typeface="Roboto"/>
                <a:cs typeface="Roboto"/>
                <a:sym typeface="Robot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201" name="Google Shape;201;p23"/>
          <p:cNvPicPr preferRelativeResize="0"/>
          <p:nvPr/>
        </p:nvPicPr>
        <p:blipFill>
          <a:blip r:embed="rId3">
            <a:alphaModFix/>
          </a:blip>
          <a:stretch>
            <a:fillRect/>
          </a:stretch>
        </p:blipFill>
        <p:spPr>
          <a:xfrm>
            <a:off x="732850" y="738425"/>
            <a:ext cx="8061775" cy="4405075"/>
          </a:xfrm>
          <a:prstGeom prst="rect">
            <a:avLst/>
          </a:prstGeom>
          <a:noFill/>
          <a:ln>
            <a:noFill/>
          </a:ln>
        </p:spPr>
      </p:pic>
      <p:sp>
        <p:nvSpPr>
          <p:cNvPr id="202" name="Google Shape;202;p23"/>
          <p:cNvSpPr txBox="1"/>
          <p:nvPr>
            <p:ph type="title"/>
          </p:nvPr>
        </p:nvSpPr>
        <p:spPr>
          <a:xfrm rot="198">
            <a:off x="1963650" y="132200"/>
            <a:ext cx="5216700" cy="77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latin typeface="Bree Serif"/>
                <a:ea typeface="Bree Serif"/>
                <a:cs typeface="Bree Serif"/>
                <a:sym typeface="Bree Serif"/>
              </a:rPr>
              <a:t>There are 6 CASA chapters in MA.</a:t>
            </a:r>
            <a:endParaRPr sz="2400">
              <a:latin typeface="Bree Serif"/>
              <a:ea typeface="Bree Serif"/>
              <a:cs typeface="Bree Serif"/>
              <a:sym typeface="Bree Serif"/>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4"/>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Bree Serif"/>
                <a:ea typeface="Bree Serif"/>
                <a:cs typeface="Bree Serif"/>
                <a:sym typeface="Bree Serif"/>
              </a:rPr>
              <a:t>CASA Worcester County has a need for more volunteers.</a:t>
            </a:r>
            <a:endParaRPr sz="2400">
              <a:latin typeface="Bree Serif"/>
              <a:ea typeface="Bree Serif"/>
              <a:cs typeface="Bree Serif"/>
              <a:sym typeface="Bree Serif"/>
            </a:endParaRPr>
          </a:p>
        </p:txBody>
      </p:sp>
      <p:sp>
        <p:nvSpPr>
          <p:cNvPr id="208" name="Google Shape;208;p2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2"/>
                </a:solidFill>
              </a:rPr>
              <a:t>‹#›</a:t>
            </a:fld>
            <a:endParaRPr>
              <a:solidFill>
                <a:schemeClr val="lt2"/>
              </a:solidFill>
            </a:endParaRPr>
          </a:p>
        </p:txBody>
      </p:sp>
      <p:pic>
        <p:nvPicPr>
          <p:cNvPr id="209" name="Google Shape;209;p24"/>
          <p:cNvPicPr preferRelativeResize="0"/>
          <p:nvPr/>
        </p:nvPicPr>
        <p:blipFill>
          <a:blip r:embed="rId3">
            <a:alphaModFix/>
          </a:blip>
          <a:stretch>
            <a:fillRect/>
          </a:stretch>
        </p:blipFill>
        <p:spPr>
          <a:xfrm>
            <a:off x="98250" y="932175"/>
            <a:ext cx="8974000" cy="35804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215" name="Google Shape;215;p25"/>
          <p:cNvSpPr txBox="1"/>
          <p:nvPr/>
        </p:nvSpPr>
        <p:spPr>
          <a:xfrm>
            <a:off x="408150" y="480600"/>
            <a:ext cx="8163000" cy="4182300"/>
          </a:xfrm>
          <a:prstGeom prst="rect">
            <a:avLst/>
          </a:prstGeom>
          <a:noFill/>
          <a:ln>
            <a:noFill/>
          </a:ln>
        </p:spPr>
        <p:txBody>
          <a:bodyPr anchorCtr="0" anchor="t" bIns="91425" lIns="91425" spcFirstLastPara="1" rIns="91425" wrap="square" tIns="91425">
            <a:noAutofit/>
          </a:bodyPr>
          <a:lstStyle/>
          <a:p>
            <a:pPr indent="0" lvl="0" marL="914400" rtl="0" algn="l">
              <a:lnSpc>
                <a:spcPct val="115000"/>
              </a:lnSpc>
              <a:spcBef>
                <a:spcPts val="0"/>
              </a:spcBef>
              <a:spcAft>
                <a:spcPts val="0"/>
              </a:spcAft>
              <a:buNone/>
            </a:pPr>
            <a:r>
              <a:rPr b="1" lang="en" sz="2400">
                <a:solidFill>
                  <a:schemeClr val="accent4"/>
                </a:solidFill>
                <a:latin typeface="Bree Serif"/>
                <a:ea typeface="Bree Serif"/>
                <a:cs typeface="Bree Serif"/>
                <a:sym typeface="Bree Serif"/>
              </a:rPr>
              <a:t>Objectives </a:t>
            </a:r>
            <a:endParaRPr b="1" sz="2400">
              <a:solidFill>
                <a:schemeClr val="accent4"/>
              </a:solidFill>
              <a:latin typeface="Bree Serif"/>
              <a:ea typeface="Bree Serif"/>
              <a:cs typeface="Bree Serif"/>
              <a:sym typeface="Bree Serif"/>
            </a:endParaRPr>
          </a:p>
          <a:p>
            <a:pPr indent="-381000" lvl="0" marL="914400" rtl="0" algn="l">
              <a:lnSpc>
                <a:spcPct val="115000"/>
              </a:lnSpc>
              <a:spcBef>
                <a:spcPts val="0"/>
              </a:spcBef>
              <a:spcAft>
                <a:spcPts val="0"/>
              </a:spcAft>
              <a:buClr>
                <a:schemeClr val="accent3"/>
              </a:buClr>
              <a:buSzPts val="2400"/>
              <a:buFont typeface="Bree Serif"/>
              <a:buChar char="●"/>
            </a:pPr>
            <a:r>
              <a:rPr lang="en" sz="2400">
                <a:solidFill>
                  <a:schemeClr val="accent4"/>
                </a:solidFill>
                <a:latin typeface="Bree Serif"/>
                <a:ea typeface="Bree Serif"/>
                <a:cs typeface="Bree Serif"/>
                <a:sym typeface="Bree Serif"/>
              </a:rPr>
              <a:t>Develop a social media marketing campaign to assist CASA </a:t>
            </a:r>
            <a:endParaRPr sz="2400">
              <a:solidFill>
                <a:schemeClr val="accent4"/>
              </a:solidFill>
              <a:latin typeface="Bree Serif"/>
              <a:ea typeface="Bree Serif"/>
              <a:cs typeface="Bree Serif"/>
              <a:sym typeface="Bree Serif"/>
            </a:endParaRPr>
          </a:p>
          <a:p>
            <a:pPr indent="-381000" lvl="0" marL="914400" rtl="0" algn="l">
              <a:lnSpc>
                <a:spcPct val="115000"/>
              </a:lnSpc>
              <a:spcBef>
                <a:spcPts val="0"/>
              </a:spcBef>
              <a:spcAft>
                <a:spcPts val="0"/>
              </a:spcAft>
              <a:buClr>
                <a:schemeClr val="accent3"/>
              </a:buClr>
              <a:buSzPts val="2400"/>
              <a:buFont typeface="Bree Serif"/>
              <a:buChar char="●"/>
            </a:pPr>
            <a:r>
              <a:rPr lang="en" sz="2400">
                <a:solidFill>
                  <a:schemeClr val="accent4"/>
                </a:solidFill>
                <a:latin typeface="Bree Serif"/>
                <a:ea typeface="Bree Serif"/>
                <a:cs typeface="Bree Serif"/>
                <a:sym typeface="Bree Serif"/>
              </a:rPr>
              <a:t>Produce an educational and persuasive video</a:t>
            </a:r>
            <a:endParaRPr sz="2400">
              <a:solidFill>
                <a:schemeClr val="accent4"/>
              </a:solidFill>
              <a:latin typeface="Bree Serif"/>
              <a:ea typeface="Bree Serif"/>
              <a:cs typeface="Bree Serif"/>
              <a:sym typeface="Bree Serif"/>
            </a:endParaRPr>
          </a:p>
          <a:p>
            <a:pPr indent="0" lvl="0" marL="0" rtl="0" algn="l">
              <a:lnSpc>
                <a:spcPct val="115000"/>
              </a:lnSpc>
              <a:spcBef>
                <a:spcPts val="0"/>
              </a:spcBef>
              <a:spcAft>
                <a:spcPts val="0"/>
              </a:spcAft>
              <a:buNone/>
            </a:pPr>
            <a:r>
              <a:t/>
            </a:r>
            <a:endParaRPr sz="2400">
              <a:solidFill>
                <a:schemeClr val="accent4"/>
              </a:solidFill>
              <a:latin typeface="Bree Serif"/>
              <a:ea typeface="Bree Serif"/>
              <a:cs typeface="Bree Serif"/>
              <a:sym typeface="Bree Serif"/>
            </a:endParaRPr>
          </a:p>
          <a:p>
            <a:pPr indent="0" lvl="0" marL="0" rtl="0" algn="l">
              <a:lnSpc>
                <a:spcPct val="115000"/>
              </a:lnSpc>
              <a:spcBef>
                <a:spcPts val="0"/>
              </a:spcBef>
              <a:spcAft>
                <a:spcPts val="0"/>
              </a:spcAft>
              <a:buNone/>
            </a:pPr>
            <a:r>
              <a:rPr b="1" lang="en" sz="2400">
                <a:solidFill>
                  <a:schemeClr val="accent4"/>
                </a:solidFill>
                <a:latin typeface="Bree Serif"/>
                <a:ea typeface="Bree Serif"/>
                <a:cs typeface="Bree Serif"/>
                <a:sym typeface="Bree Serif"/>
              </a:rPr>
              <a:t>		Goal</a:t>
            </a:r>
            <a:endParaRPr b="1" sz="2400">
              <a:solidFill>
                <a:schemeClr val="accent4"/>
              </a:solidFill>
              <a:latin typeface="Bree Serif"/>
              <a:ea typeface="Bree Serif"/>
              <a:cs typeface="Bree Serif"/>
              <a:sym typeface="Bree Serif"/>
            </a:endParaRPr>
          </a:p>
          <a:p>
            <a:pPr indent="-381000" lvl="0" marL="914400" rtl="0" algn="l">
              <a:lnSpc>
                <a:spcPct val="115000"/>
              </a:lnSpc>
              <a:spcBef>
                <a:spcPts val="0"/>
              </a:spcBef>
              <a:spcAft>
                <a:spcPts val="0"/>
              </a:spcAft>
              <a:buClr>
                <a:srgbClr val="CC4125"/>
              </a:buClr>
              <a:buSzPts val="2400"/>
              <a:buFont typeface="Bree Serif"/>
              <a:buChar char="●"/>
            </a:pPr>
            <a:r>
              <a:rPr lang="en" sz="2400">
                <a:solidFill>
                  <a:schemeClr val="accent4"/>
                </a:solidFill>
                <a:latin typeface="Bree Serif"/>
                <a:ea typeface="Bree Serif"/>
                <a:cs typeface="Bree Serif"/>
                <a:sym typeface="Bree Serif"/>
              </a:rPr>
              <a:t>I</a:t>
            </a:r>
            <a:r>
              <a:rPr lang="en" sz="2400">
                <a:solidFill>
                  <a:schemeClr val="accent4"/>
                </a:solidFill>
                <a:latin typeface="Bree Serif"/>
                <a:ea typeface="Bree Serif"/>
                <a:cs typeface="Bree Serif"/>
                <a:sym typeface="Bree Serif"/>
              </a:rPr>
              <a:t>ncreasing the number of volunteer applicants</a:t>
            </a:r>
            <a:endParaRPr>
              <a:solidFill>
                <a:schemeClr val="accent4"/>
              </a:solidFill>
              <a:latin typeface="Bree Serif"/>
              <a:ea typeface="Bree Serif"/>
              <a:cs typeface="Bree Serif"/>
              <a:sym typeface="Bree Serif"/>
            </a:endParaRPr>
          </a:p>
        </p:txBody>
      </p:sp>
      <p:sp>
        <p:nvSpPr>
          <p:cNvPr id="216" name="Google Shape;216;p2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26"/>
          <p:cNvSpPr txBox="1"/>
          <p:nvPr>
            <p:ph type="title"/>
          </p:nvPr>
        </p:nvSpPr>
        <p:spPr>
          <a:xfrm>
            <a:off x="447838" y="0"/>
            <a:ext cx="82221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2400">
                <a:latin typeface="Bree Serif"/>
                <a:ea typeface="Bree Serif"/>
                <a:cs typeface="Bree Serif"/>
                <a:sym typeface="Bree Serif"/>
              </a:rPr>
              <a:t>Creating A Marketing Strategy</a:t>
            </a:r>
            <a:endParaRPr sz="2400">
              <a:latin typeface="Bree Serif"/>
              <a:ea typeface="Bree Serif"/>
              <a:cs typeface="Bree Serif"/>
              <a:sym typeface="Bree Serif"/>
            </a:endParaRPr>
          </a:p>
        </p:txBody>
      </p:sp>
      <p:pic>
        <p:nvPicPr>
          <p:cNvPr id="222" name="Google Shape;222;p26"/>
          <p:cNvPicPr preferRelativeResize="0"/>
          <p:nvPr/>
        </p:nvPicPr>
        <p:blipFill>
          <a:blip r:embed="rId3">
            <a:alphaModFix/>
          </a:blip>
          <a:stretch>
            <a:fillRect/>
          </a:stretch>
        </p:blipFill>
        <p:spPr>
          <a:xfrm>
            <a:off x="697150" y="668875"/>
            <a:ext cx="7749724" cy="4296625"/>
          </a:xfrm>
          <a:prstGeom prst="rect">
            <a:avLst/>
          </a:prstGeom>
          <a:noFill/>
          <a:ln>
            <a:noFill/>
          </a:ln>
        </p:spPr>
      </p:pic>
      <p:sp>
        <p:nvSpPr>
          <p:cNvPr id="223" name="Google Shape;223;p2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2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
        <p:nvSpPr>
          <p:cNvPr id="229" name="Google Shape;229;p27"/>
          <p:cNvSpPr txBox="1"/>
          <p:nvPr/>
        </p:nvSpPr>
        <p:spPr>
          <a:xfrm>
            <a:off x="552125" y="303475"/>
            <a:ext cx="8305500" cy="5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accent4"/>
                </a:solidFill>
                <a:latin typeface="Bree Serif"/>
                <a:ea typeface="Bree Serif"/>
                <a:cs typeface="Bree Serif"/>
                <a:sym typeface="Bree Serif"/>
              </a:rPr>
              <a:t>Literature Review Key Findings</a:t>
            </a:r>
            <a:endParaRPr sz="2400">
              <a:solidFill>
                <a:schemeClr val="accent4"/>
              </a:solidFill>
              <a:latin typeface="Bree Serif"/>
              <a:ea typeface="Bree Serif"/>
              <a:cs typeface="Bree Serif"/>
              <a:sym typeface="Bree Serif"/>
            </a:endParaRPr>
          </a:p>
        </p:txBody>
      </p:sp>
      <p:sp>
        <p:nvSpPr>
          <p:cNvPr id="230" name="Google Shape;230;p27"/>
          <p:cNvSpPr txBox="1"/>
          <p:nvPr/>
        </p:nvSpPr>
        <p:spPr>
          <a:xfrm>
            <a:off x="466800" y="969450"/>
            <a:ext cx="8107200" cy="23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lt1"/>
              </a:solidFill>
              <a:latin typeface="Bree Serif"/>
              <a:ea typeface="Bree Serif"/>
              <a:cs typeface="Bree Serif"/>
              <a:sym typeface="Bree Serif"/>
            </a:endParaRPr>
          </a:p>
          <a:p>
            <a:pPr indent="-381000" lvl="0" marL="457200" rtl="0" algn="l">
              <a:spcBef>
                <a:spcPts val="0"/>
              </a:spcBef>
              <a:spcAft>
                <a:spcPts val="0"/>
              </a:spcAft>
              <a:buClr>
                <a:srgbClr val="FF0000"/>
              </a:buClr>
              <a:buSzPts val="2400"/>
              <a:buFont typeface="Bree Serif"/>
              <a:buChar char="●"/>
            </a:pPr>
            <a:r>
              <a:rPr lang="en" sz="2400">
                <a:solidFill>
                  <a:schemeClr val="lt1"/>
                </a:solidFill>
                <a:latin typeface="Bree Serif"/>
                <a:ea typeface="Bree Serif"/>
                <a:cs typeface="Bree Serif"/>
                <a:sym typeface="Bree Serif"/>
              </a:rPr>
              <a:t>“Happy” posts go viral more than “sad” posts</a:t>
            </a:r>
            <a:endParaRPr sz="2400">
              <a:solidFill>
                <a:schemeClr val="lt1"/>
              </a:solidFill>
              <a:latin typeface="Bree Serif"/>
              <a:ea typeface="Bree Serif"/>
              <a:cs typeface="Bree Serif"/>
              <a:sym typeface="Bree Serif"/>
            </a:endParaRPr>
          </a:p>
          <a:p>
            <a:pPr indent="-381000" lvl="0" marL="457200" rtl="0" algn="l">
              <a:spcBef>
                <a:spcPts val="0"/>
              </a:spcBef>
              <a:spcAft>
                <a:spcPts val="0"/>
              </a:spcAft>
              <a:buClr>
                <a:srgbClr val="FF0000"/>
              </a:buClr>
              <a:buSzPts val="2400"/>
              <a:buFont typeface="Bree Serif"/>
              <a:buChar char="●"/>
            </a:pPr>
            <a:r>
              <a:rPr lang="en" sz="2400">
                <a:solidFill>
                  <a:schemeClr val="lt1"/>
                </a:solidFill>
                <a:latin typeface="Bree Serif"/>
                <a:ea typeface="Bree Serif"/>
                <a:cs typeface="Bree Serif"/>
                <a:sym typeface="Bree Serif"/>
              </a:rPr>
              <a:t>The a</a:t>
            </a:r>
            <a:r>
              <a:rPr lang="en" sz="2400">
                <a:solidFill>
                  <a:schemeClr val="lt1"/>
                </a:solidFill>
                <a:latin typeface="Bree Serif"/>
                <a:ea typeface="Bree Serif"/>
                <a:cs typeface="Bree Serif"/>
                <a:sym typeface="Bree Serif"/>
              </a:rPr>
              <a:t>lgorithms favors posts that have a large amount of viewer interaction</a:t>
            </a:r>
            <a:endParaRPr sz="2400">
              <a:solidFill>
                <a:schemeClr val="lt1"/>
              </a:solidFill>
              <a:latin typeface="Bree Serif"/>
              <a:ea typeface="Bree Serif"/>
              <a:cs typeface="Bree Serif"/>
              <a:sym typeface="Bree Serif"/>
            </a:endParaRPr>
          </a:p>
          <a:p>
            <a:pPr indent="-381000" lvl="0" marL="457200" rtl="0" algn="l">
              <a:spcBef>
                <a:spcPts val="0"/>
              </a:spcBef>
              <a:spcAft>
                <a:spcPts val="0"/>
              </a:spcAft>
              <a:buClr>
                <a:srgbClr val="FF0000"/>
              </a:buClr>
              <a:buSzPts val="2400"/>
              <a:buFont typeface="Bree Serif"/>
              <a:buChar char="●"/>
            </a:pPr>
            <a:r>
              <a:rPr lang="en" sz="2400">
                <a:solidFill>
                  <a:schemeClr val="lt1"/>
                </a:solidFill>
                <a:latin typeface="Bree Serif"/>
                <a:ea typeface="Bree Serif"/>
                <a:cs typeface="Bree Serif"/>
                <a:sym typeface="Bree Serif"/>
              </a:rPr>
              <a:t>Consistent upload times</a:t>
            </a:r>
            <a:endParaRPr sz="2400">
              <a:solidFill>
                <a:schemeClr val="lt1"/>
              </a:solidFill>
              <a:latin typeface="Bree Serif"/>
              <a:ea typeface="Bree Serif"/>
              <a:cs typeface="Bree Serif"/>
              <a:sym typeface="Bree Serif"/>
            </a:endParaRPr>
          </a:p>
          <a:p>
            <a:pPr indent="0" lvl="0" marL="457200" rtl="0" algn="l">
              <a:spcBef>
                <a:spcPts val="0"/>
              </a:spcBef>
              <a:spcAft>
                <a:spcPts val="0"/>
              </a:spcAft>
              <a:buNone/>
            </a:pPr>
            <a:r>
              <a:t/>
            </a:r>
            <a:endParaRPr sz="2400">
              <a:solidFill>
                <a:schemeClr val="lt1"/>
              </a:solidFill>
              <a:latin typeface="Bree Serif"/>
              <a:ea typeface="Bree Serif"/>
              <a:cs typeface="Bree Serif"/>
              <a:sym typeface="Bree Serif"/>
            </a:endParaRPr>
          </a:p>
          <a:p>
            <a:pPr indent="0" lvl="0" marL="0" rtl="0" algn="l">
              <a:spcBef>
                <a:spcPts val="0"/>
              </a:spcBef>
              <a:spcAft>
                <a:spcPts val="0"/>
              </a:spcAft>
              <a:buNone/>
            </a:pPr>
            <a:r>
              <a:t/>
            </a:r>
            <a:endParaRPr sz="2400">
              <a:solidFill>
                <a:schemeClr val="lt1"/>
              </a:solidFill>
              <a:latin typeface="Bree Serif"/>
              <a:ea typeface="Bree Serif"/>
              <a:cs typeface="Bree Serif"/>
              <a:sym typeface="Bree Serif"/>
            </a:endParaRPr>
          </a:p>
          <a:p>
            <a:pPr indent="0" lvl="0" marL="0" rtl="0" algn="l">
              <a:spcBef>
                <a:spcPts val="0"/>
              </a:spcBef>
              <a:spcAft>
                <a:spcPts val="0"/>
              </a:spcAft>
              <a:buNone/>
            </a:pPr>
            <a:r>
              <a:t/>
            </a:r>
            <a:endParaRPr sz="2400">
              <a:solidFill>
                <a:schemeClr val="lt1"/>
              </a:solidFill>
              <a:latin typeface="Bree Serif"/>
              <a:ea typeface="Bree Serif"/>
              <a:cs typeface="Bree Serif"/>
              <a:sym typeface="Bree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2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
        <p:nvSpPr>
          <p:cNvPr id="236" name="Google Shape;236;p28"/>
          <p:cNvSpPr txBox="1"/>
          <p:nvPr/>
        </p:nvSpPr>
        <p:spPr>
          <a:xfrm>
            <a:off x="466800" y="393450"/>
            <a:ext cx="8305500" cy="5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accent4"/>
                </a:solidFill>
                <a:latin typeface="Bree Serif"/>
                <a:ea typeface="Bree Serif"/>
                <a:cs typeface="Bree Serif"/>
                <a:sym typeface="Bree Serif"/>
              </a:rPr>
              <a:t>CASA s</a:t>
            </a:r>
            <a:r>
              <a:rPr lang="en" sz="2400">
                <a:solidFill>
                  <a:schemeClr val="accent4"/>
                </a:solidFill>
                <a:latin typeface="Bree Serif"/>
                <a:ea typeface="Bree Serif"/>
                <a:cs typeface="Bree Serif"/>
                <a:sym typeface="Bree Serif"/>
              </a:rPr>
              <a:t>urvey results; Facebook is the most popular.</a:t>
            </a:r>
            <a:endParaRPr sz="2400">
              <a:solidFill>
                <a:schemeClr val="accent4"/>
              </a:solidFill>
              <a:latin typeface="Bree Serif"/>
              <a:ea typeface="Bree Serif"/>
              <a:cs typeface="Bree Serif"/>
              <a:sym typeface="Bree Serif"/>
            </a:endParaRPr>
          </a:p>
        </p:txBody>
      </p:sp>
      <p:sp>
        <p:nvSpPr>
          <p:cNvPr id="237" name="Google Shape;237;p28"/>
          <p:cNvSpPr txBox="1"/>
          <p:nvPr/>
        </p:nvSpPr>
        <p:spPr>
          <a:xfrm>
            <a:off x="466800" y="2571750"/>
            <a:ext cx="7850400" cy="1263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2400">
              <a:solidFill>
                <a:schemeClr val="lt1"/>
              </a:solidFill>
              <a:latin typeface="Bree Serif"/>
              <a:ea typeface="Bree Serif"/>
              <a:cs typeface="Bree Serif"/>
              <a:sym typeface="Bree Serif"/>
            </a:endParaRPr>
          </a:p>
        </p:txBody>
      </p:sp>
      <p:pic>
        <p:nvPicPr>
          <p:cNvPr id="238" name="Google Shape;238;p28"/>
          <p:cNvPicPr preferRelativeResize="0"/>
          <p:nvPr/>
        </p:nvPicPr>
        <p:blipFill>
          <a:blip r:embed="rId3">
            <a:alphaModFix/>
          </a:blip>
          <a:stretch>
            <a:fillRect/>
          </a:stretch>
        </p:blipFill>
        <p:spPr>
          <a:xfrm>
            <a:off x="1366538" y="1168650"/>
            <a:ext cx="6410925" cy="31963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2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244" name="Google Shape;244;p29"/>
          <p:cNvSpPr txBox="1"/>
          <p:nvPr/>
        </p:nvSpPr>
        <p:spPr>
          <a:xfrm>
            <a:off x="433050" y="371175"/>
            <a:ext cx="8277900" cy="59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Bree Serif"/>
                <a:ea typeface="Bree Serif"/>
                <a:cs typeface="Bree Serif"/>
                <a:sym typeface="Bree Serif"/>
              </a:rPr>
              <a:t>CASA survey results; volunteers are m</a:t>
            </a:r>
            <a:r>
              <a:rPr lang="en" sz="2400">
                <a:solidFill>
                  <a:schemeClr val="lt1"/>
                </a:solidFill>
                <a:latin typeface="Bree Serif"/>
                <a:ea typeface="Bree Serif"/>
                <a:cs typeface="Bree Serif"/>
                <a:sym typeface="Bree Serif"/>
              </a:rPr>
              <a:t>ost active between 7pm - 10pm on social media</a:t>
            </a:r>
            <a:endParaRPr sz="2400">
              <a:solidFill>
                <a:srgbClr val="FFFFFF"/>
              </a:solidFill>
              <a:latin typeface="Bree Serif"/>
              <a:ea typeface="Bree Serif"/>
              <a:cs typeface="Bree Serif"/>
              <a:sym typeface="Bree Serif"/>
            </a:endParaRPr>
          </a:p>
        </p:txBody>
      </p:sp>
      <p:pic>
        <p:nvPicPr>
          <p:cNvPr id="245" name="Google Shape;245;p29"/>
          <p:cNvPicPr preferRelativeResize="0"/>
          <p:nvPr/>
        </p:nvPicPr>
        <p:blipFill>
          <a:blip r:embed="rId3">
            <a:alphaModFix/>
          </a:blip>
          <a:stretch>
            <a:fillRect/>
          </a:stretch>
        </p:blipFill>
        <p:spPr>
          <a:xfrm>
            <a:off x="1214700" y="1349250"/>
            <a:ext cx="6433425" cy="3346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251" name="Google Shape;251;p30"/>
          <p:cNvSpPr txBox="1"/>
          <p:nvPr/>
        </p:nvSpPr>
        <p:spPr>
          <a:xfrm>
            <a:off x="5108775" y="878425"/>
            <a:ext cx="3265500" cy="29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Bree Serif"/>
                <a:ea typeface="Bree Serif"/>
                <a:cs typeface="Bree Serif"/>
                <a:sym typeface="Bree Serif"/>
              </a:rPr>
              <a:t>Facebook</a:t>
            </a:r>
            <a:endParaRPr sz="1800">
              <a:solidFill>
                <a:srgbClr val="FFFFFF"/>
              </a:solidFill>
              <a:latin typeface="Bree Serif"/>
              <a:ea typeface="Bree Serif"/>
              <a:cs typeface="Bree Serif"/>
              <a:sym typeface="Bree Serif"/>
            </a:endParaRPr>
          </a:p>
        </p:txBody>
      </p:sp>
      <p:sp>
        <p:nvSpPr>
          <p:cNvPr id="252" name="Google Shape;252;p30"/>
          <p:cNvSpPr txBox="1"/>
          <p:nvPr/>
        </p:nvSpPr>
        <p:spPr>
          <a:xfrm>
            <a:off x="866775" y="878425"/>
            <a:ext cx="3071400" cy="29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Bree Serif"/>
                <a:ea typeface="Bree Serif"/>
                <a:cs typeface="Bree Serif"/>
                <a:sym typeface="Bree Serif"/>
              </a:rPr>
              <a:t>Instagram</a:t>
            </a:r>
            <a:endParaRPr sz="1800">
              <a:solidFill>
                <a:srgbClr val="FFFFFF"/>
              </a:solidFill>
              <a:latin typeface="Bree Serif"/>
              <a:ea typeface="Bree Serif"/>
              <a:cs typeface="Bree Serif"/>
              <a:sym typeface="Bree Serif"/>
            </a:endParaRPr>
          </a:p>
        </p:txBody>
      </p:sp>
      <p:sp>
        <p:nvSpPr>
          <p:cNvPr id="253" name="Google Shape;253;p30"/>
          <p:cNvSpPr txBox="1"/>
          <p:nvPr/>
        </p:nvSpPr>
        <p:spPr>
          <a:xfrm>
            <a:off x="834600" y="102725"/>
            <a:ext cx="7603500" cy="5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Bree Serif"/>
                <a:ea typeface="Bree Serif"/>
                <a:cs typeface="Bree Serif"/>
                <a:sym typeface="Bree Serif"/>
              </a:rPr>
              <a:t>A heat map was created to show the best times to post </a:t>
            </a:r>
            <a:endParaRPr sz="2400">
              <a:solidFill>
                <a:srgbClr val="FFFFFF"/>
              </a:solidFill>
              <a:latin typeface="Bree Serif"/>
              <a:ea typeface="Bree Serif"/>
              <a:cs typeface="Bree Serif"/>
              <a:sym typeface="Bree Serif"/>
            </a:endParaRPr>
          </a:p>
        </p:txBody>
      </p:sp>
      <p:pic>
        <p:nvPicPr>
          <p:cNvPr id="254" name="Google Shape;254;p30"/>
          <p:cNvPicPr preferRelativeResize="0"/>
          <p:nvPr/>
        </p:nvPicPr>
        <p:blipFill>
          <a:blip r:embed="rId3">
            <a:alphaModFix/>
          </a:blip>
          <a:stretch>
            <a:fillRect/>
          </a:stretch>
        </p:blipFill>
        <p:spPr>
          <a:xfrm>
            <a:off x="4572000" y="1238775"/>
            <a:ext cx="4339050" cy="2814525"/>
          </a:xfrm>
          <a:prstGeom prst="rect">
            <a:avLst/>
          </a:prstGeom>
          <a:noFill/>
          <a:ln>
            <a:noFill/>
          </a:ln>
        </p:spPr>
      </p:pic>
      <p:pic>
        <p:nvPicPr>
          <p:cNvPr id="255" name="Google Shape;255;p30"/>
          <p:cNvPicPr preferRelativeResize="0"/>
          <p:nvPr/>
        </p:nvPicPr>
        <p:blipFill>
          <a:blip r:embed="rId4">
            <a:alphaModFix/>
          </a:blip>
          <a:stretch>
            <a:fillRect/>
          </a:stretch>
        </p:blipFill>
        <p:spPr>
          <a:xfrm>
            <a:off x="232950" y="1238775"/>
            <a:ext cx="4339050" cy="2814525"/>
          </a:xfrm>
          <a:prstGeom prst="rect">
            <a:avLst/>
          </a:prstGeom>
          <a:noFill/>
          <a:ln>
            <a:noFill/>
          </a:ln>
        </p:spPr>
      </p:pic>
      <p:pic>
        <p:nvPicPr>
          <p:cNvPr id="256" name="Google Shape;256;p30"/>
          <p:cNvPicPr preferRelativeResize="0"/>
          <p:nvPr/>
        </p:nvPicPr>
        <p:blipFill>
          <a:blip r:embed="rId5">
            <a:alphaModFix/>
          </a:blip>
          <a:stretch>
            <a:fillRect/>
          </a:stretch>
        </p:blipFill>
        <p:spPr>
          <a:xfrm>
            <a:off x="232950" y="4053300"/>
            <a:ext cx="3265500" cy="5672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262" name="Google Shape;262;p31"/>
          <p:cNvPicPr preferRelativeResize="0"/>
          <p:nvPr/>
        </p:nvPicPr>
        <p:blipFill>
          <a:blip r:embed="rId3">
            <a:alphaModFix/>
          </a:blip>
          <a:stretch>
            <a:fillRect/>
          </a:stretch>
        </p:blipFill>
        <p:spPr>
          <a:xfrm>
            <a:off x="3136958" y="996251"/>
            <a:ext cx="2870071" cy="3383899"/>
          </a:xfrm>
          <a:prstGeom prst="rect">
            <a:avLst/>
          </a:prstGeom>
          <a:noFill/>
          <a:ln>
            <a:noFill/>
          </a:ln>
        </p:spPr>
      </p:pic>
      <p:pic>
        <p:nvPicPr>
          <p:cNvPr id="263" name="Google Shape;263;p31"/>
          <p:cNvPicPr preferRelativeResize="0"/>
          <p:nvPr/>
        </p:nvPicPr>
        <p:blipFill>
          <a:blip r:embed="rId4">
            <a:alphaModFix/>
          </a:blip>
          <a:stretch>
            <a:fillRect/>
          </a:stretch>
        </p:blipFill>
        <p:spPr>
          <a:xfrm>
            <a:off x="128975" y="996250"/>
            <a:ext cx="3007996" cy="3383899"/>
          </a:xfrm>
          <a:prstGeom prst="rect">
            <a:avLst/>
          </a:prstGeom>
          <a:noFill/>
          <a:ln>
            <a:noFill/>
          </a:ln>
        </p:spPr>
      </p:pic>
      <p:pic>
        <p:nvPicPr>
          <p:cNvPr id="264" name="Google Shape;264;p31"/>
          <p:cNvPicPr preferRelativeResize="0"/>
          <p:nvPr/>
        </p:nvPicPr>
        <p:blipFill>
          <a:blip r:embed="rId5">
            <a:alphaModFix/>
          </a:blip>
          <a:stretch>
            <a:fillRect/>
          </a:stretch>
        </p:blipFill>
        <p:spPr>
          <a:xfrm>
            <a:off x="6007029" y="996250"/>
            <a:ext cx="3007995" cy="3383899"/>
          </a:xfrm>
          <a:prstGeom prst="rect">
            <a:avLst/>
          </a:prstGeom>
          <a:noFill/>
          <a:ln>
            <a:noFill/>
          </a:ln>
        </p:spPr>
      </p:pic>
      <p:sp>
        <p:nvSpPr>
          <p:cNvPr id="265" name="Google Shape;265;p31"/>
          <p:cNvSpPr txBox="1"/>
          <p:nvPr/>
        </p:nvSpPr>
        <p:spPr>
          <a:xfrm>
            <a:off x="427325" y="259500"/>
            <a:ext cx="8289300" cy="57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Bree Serif"/>
                <a:ea typeface="Bree Serif"/>
                <a:cs typeface="Bree Serif"/>
                <a:sym typeface="Bree Serif"/>
              </a:rPr>
              <a:t>The volunteers disliked overly dramatic posts</a:t>
            </a:r>
            <a:endParaRPr sz="2400">
              <a:solidFill>
                <a:srgbClr val="FFFFFF"/>
              </a:solidFill>
              <a:latin typeface="Bree Serif"/>
              <a:ea typeface="Bree Serif"/>
              <a:cs typeface="Bree Serif"/>
              <a:sym typeface="Bree Serif"/>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Google Shape;75;p14"/>
          <p:cNvSpPr txBox="1"/>
          <p:nvPr/>
        </p:nvSpPr>
        <p:spPr>
          <a:xfrm>
            <a:off x="505600" y="360000"/>
            <a:ext cx="8372400" cy="44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lt1"/>
              </a:solidFill>
              <a:latin typeface="Bree Serif"/>
              <a:ea typeface="Bree Serif"/>
              <a:cs typeface="Bree Serif"/>
              <a:sym typeface="Bree Serif"/>
            </a:endParaRPr>
          </a:p>
          <a:p>
            <a:pPr indent="0" lvl="0" marL="45720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1"/>
              </a:solidFill>
              <a:latin typeface="Roboto"/>
              <a:ea typeface="Roboto"/>
              <a:cs typeface="Roboto"/>
              <a:sym typeface="Roboto"/>
            </a:endParaRPr>
          </a:p>
          <a:p>
            <a:pPr indent="457200" lvl="0" marL="4572000" rtl="0" algn="l">
              <a:spcBef>
                <a:spcPts val="0"/>
              </a:spcBef>
              <a:spcAft>
                <a:spcPts val="0"/>
              </a:spcAft>
              <a:buNone/>
            </a:pPr>
            <a:r>
              <a:t/>
            </a:r>
            <a:endParaRPr b="1" sz="1800">
              <a:solidFill>
                <a:schemeClr val="accent3"/>
              </a:solidFill>
              <a:latin typeface="Roboto"/>
              <a:ea typeface="Roboto"/>
              <a:cs typeface="Roboto"/>
              <a:sym typeface="Roboto"/>
            </a:endParaRPr>
          </a:p>
          <a:p>
            <a:pPr indent="0" lvl="0" marL="0" rtl="0" algn="l">
              <a:spcBef>
                <a:spcPts val="0"/>
              </a:spcBef>
              <a:spcAft>
                <a:spcPts val="0"/>
              </a:spcAft>
              <a:buNone/>
            </a:pPr>
            <a:r>
              <a:t/>
            </a:r>
            <a:endParaRPr b="1" sz="1800">
              <a:solidFill>
                <a:schemeClr val="accent3"/>
              </a:solidFill>
              <a:latin typeface="Roboto"/>
              <a:ea typeface="Roboto"/>
              <a:cs typeface="Roboto"/>
              <a:sym typeface="Roboto"/>
            </a:endParaRPr>
          </a:p>
          <a:p>
            <a:pPr indent="0" lvl="0" marL="5029200" rtl="0" algn="l">
              <a:spcBef>
                <a:spcPts val="0"/>
              </a:spcBef>
              <a:spcAft>
                <a:spcPts val="0"/>
              </a:spcAft>
              <a:buNone/>
            </a:pPr>
            <a:r>
              <a:rPr b="1" lang="en" sz="2400">
                <a:solidFill>
                  <a:schemeClr val="accent3"/>
                </a:solidFill>
                <a:latin typeface="Roboto"/>
                <a:ea typeface="Roboto"/>
                <a:cs typeface="Roboto"/>
                <a:sym typeface="Roboto"/>
              </a:rPr>
              <a:t> </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1"/>
              </a:solidFill>
              <a:latin typeface="Roboto"/>
              <a:ea typeface="Roboto"/>
              <a:cs typeface="Roboto"/>
              <a:sym typeface="Roboto"/>
            </a:endParaRPr>
          </a:p>
        </p:txBody>
      </p:sp>
      <p:sp>
        <p:nvSpPr>
          <p:cNvPr id="76" name="Google Shape;76;p1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
        <p:nvSpPr>
          <p:cNvPr id="77" name="Google Shape;77;p14"/>
          <p:cNvSpPr txBox="1"/>
          <p:nvPr>
            <p:ph type="title"/>
          </p:nvPr>
        </p:nvSpPr>
        <p:spPr>
          <a:xfrm>
            <a:off x="461000" y="0"/>
            <a:ext cx="8222100" cy="101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Bree Serif"/>
                <a:ea typeface="Bree Serif"/>
                <a:cs typeface="Bree Serif"/>
                <a:sym typeface="Bree Serif"/>
              </a:rPr>
              <a:t>Child abuse is a prominent problem in Massachusetts.</a:t>
            </a:r>
            <a:endParaRPr sz="2400">
              <a:latin typeface="Bree Serif"/>
              <a:ea typeface="Bree Serif"/>
              <a:cs typeface="Bree Serif"/>
              <a:sym typeface="Bree Serif"/>
            </a:endParaRPr>
          </a:p>
        </p:txBody>
      </p:sp>
      <p:pic>
        <p:nvPicPr>
          <p:cNvPr id="78" name="Google Shape;78;p14"/>
          <p:cNvPicPr preferRelativeResize="0"/>
          <p:nvPr/>
        </p:nvPicPr>
        <p:blipFill>
          <a:blip r:embed="rId3">
            <a:alphaModFix/>
          </a:blip>
          <a:stretch>
            <a:fillRect/>
          </a:stretch>
        </p:blipFill>
        <p:spPr>
          <a:xfrm>
            <a:off x="2057450" y="1012800"/>
            <a:ext cx="5268701" cy="4046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271" name="Google Shape;271;p32"/>
          <p:cNvSpPr txBox="1"/>
          <p:nvPr/>
        </p:nvSpPr>
        <p:spPr>
          <a:xfrm>
            <a:off x="511800" y="78650"/>
            <a:ext cx="8120400" cy="8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Bree Serif"/>
                <a:ea typeface="Bree Serif"/>
                <a:cs typeface="Bree Serif"/>
                <a:sym typeface="Bree Serif"/>
              </a:rPr>
              <a:t>Favored believable and informative posts that gave a sense of hope</a:t>
            </a:r>
            <a:endParaRPr sz="2400">
              <a:solidFill>
                <a:srgbClr val="FFFFFF"/>
              </a:solidFill>
              <a:latin typeface="Bree Serif"/>
              <a:ea typeface="Bree Serif"/>
              <a:cs typeface="Bree Serif"/>
              <a:sym typeface="Bree Serif"/>
            </a:endParaRPr>
          </a:p>
        </p:txBody>
      </p:sp>
      <p:pic>
        <p:nvPicPr>
          <p:cNvPr id="272" name="Google Shape;272;p32"/>
          <p:cNvPicPr preferRelativeResize="0"/>
          <p:nvPr/>
        </p:nvPicPr>
        <p:blipFill>
          <a:blip r:embed="rId3">
            <a:alphaModFix/>
          </a:blip>
          <a:stretch>
            <a:fillRect/>
          </a:stretch>
        </p:blipFill>
        <p:spPr>
          <a:xfrm>
            <a:off x="843550" y="944750"/>
            <a:ext cx="3362900" cy="3893950"/>
          </a:xfrm>
          <a:prstGeom prst="rect">
            <a:avLst/>
          </a:prstGeom>
          <a:noFill/>
          <a:ln>
            <a:noFill/>
          </a:ln>
        </p:spPr>
      </p:pic>
      <p:pic>
        <p:nvPicPr>
          <p:cNvPr id="273" name="Google Shape;273;p32"/>
          <p:cNvPicPr preferRelativeResize="0"/>
          <p:nvPr/>
        </p:nvPicPr>
        <p:blipFill>
          <a:blip r:embed="rId4">
            <a:alphaModFix/>
          </a:blip>
          <a:stretch>
            <a:fillRect/>
          </a:stretch>
        </p:blipFill>
        <p:spPr>
          <a:xfrm>
            <a:off x="4206449" y="944750"/>
            <a:ext cx="3505800" cy="3893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graphicFrame>
        <p:nvGraphicFramePr>
          <p:cNvPr id="279" name="Google Shape;279;p33"/>
          <p:cNvGraphicFramePr/>
          <p:nvPr/>
        </p:nvGraphicFramePr>
        <p:xfrm>
          <a:off x="941400" y="700000"/>
          <a:ext cx="3000000" cy="3000000"/>
        </p:xfrm>
        <a:graphic>
          <a:graphicData uri="http://schemas.openxmlformats.org/drawingml/2006/table">
            <a:tbl>
              <a:tblPr>
                <a:noFill/>
                <a:tableStyleId>{2E53D72E-8742-48F7-9DB5-A5D9BD09CB7E}</a:tableStyleId>
              </a:tblPr>
              <a:tblGrid>
                <a:gridCol w="2424100"/>
                <a:gridCol w="2413000"/>
                <a:gridCol w="2413000"/>
              </a:tblGrid>
              <a:tr h="444625">
                <a:tc>
                  <a:txBody>
                    <a:bodyPr>
                      <a:noAutofit/>
                    </a:bodyPr>
                    <a:lstStyle/>
                    <a:p>
                      <a:pPr indent="0" lvl="0" marL="0" rtl="0" algn="ctr">
                        <a:spcBef>
                          <a:spcPts val="0"/>
                        </a:spcBef>
                        <a:spcAft>
                          <a:spcPts val="0"/>
                        </a:spcAft>
                        <a:buNone/>
                      </a:pPr>
                      <a:r>
                        <a:rPr lang="en" sz="1800">
                          <a:solidFill>
                            <a:srgbClr val="FFFFFF"/>
                          </a:solidFill>
                          <a:latin typeface="Bree Serif"/>
                          <a:ea typeface="Bree Serif"/>
                          <a:cs typeface="Bree Serif"/>
                          <a:sym typeface="Bree Serif"/>
                        </a:rPr>
                        <a:t>Engaging</a:t>
                      </a:r>
                      <a:endParaRPr sz="1800">
                        <a:solidFill>
                          <a:srgbClr val="FFFFFF"/>
                        </a:solidFill>
                        <a:latin typeface="Bree Serif"/>
                        <a:ea typeface="Bree Serif"/>
                        <a:cs typeface="Bree Serif"/>
                        <a:sym typeface="Bree Serif"/>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1800">
                          <a:solidFill>
                            <a:srgbClr val="FFFFFF"/>
                          </a:solidFill>
                          <a:latin typeface="Bree Serif"/>
                          <a:ea typeface="Bree Serif"/>
                          <a:cs typeface="Bree Serif"/>
                          <a:sym typeface="Bree Serif"/>
                        </a:rPr>
                        <a:t>Informative</a:t>
                      </a:r>
                      <a:endParaRPr sz="1800">
                        <a:solidFill>
                          <a:srgbClr val="FFFFFF"/>
                        </a:solidFill>
                        <a:latin typeface="Bree Serif"/>
                        <a:ea typeface="Bree Serif"/>
                        <a:cs typeface="Bree Serif"/>
                        <a:sym typeface="Bree Serif"/>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Clr>
                          <a:srgbClr val="000000"/>
                        </a:buClr>
                        <a:buSzPts val="1100"/>
                        <a:buFont typeface="Arial"/>
                        <a:buNone/>
                      </a:pPr>
                      <a:r>
                        <a:rPr lang="en" sz="1800">
                          <a:solidFill>
                            <a:srgbClr val="FFFFFF"/>
                          </a:solidFill>
                          <a:latin typeface="Bree Serif"/>
                          <a:ea typeface="Bree Serif"/>
                          <a:cs typeface="Bree Serif"/>
                          <a:sym typeface="Bree Serif"/>
                        </a:rPr>
                        <a:t>Call to Action</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551000">
                <a:tc>
                  <a:txBody>
                    <a:bodyPr>
                      <a:no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FFFFFF"/>
                          </a:solidFill>
                          <a:latin typeface="Bree Serif"/>
                          <a:ea typeface="Bree Serif"/>
                          <a:cs typeface="Bree Serif"/>
                          <a:sym typeface="Bree Serif"/>
                        </a:rPr>
                        <a:t>Posts aimed at grabbing the attention of viewers through visuals.</a:t>
                      </a:r>
                      <a:endParaRPr sz="1800">
                        <a:solidFill>
                          <a:srgbClr val="FFFFFF"/>
                        </a:solidFill>
                        <a:latin typeface="Bree Serif"/>
                        <a:ea typeface="Bree Serif"/>
                        <a:cs typeface="Bree Serif"/>
                        <a:sym typeface="Bree Serif"/>
                      </a:endParaRPr>
                    </a:p>
                    <a:p>
                      <a:pPr indent="0" lvl="0" marL="0" rtl="0" algn="l">
                        <a:lnSpc>
                          <a:spcPct val="115000"/>
                        </a:lnSpc>
                        <a:spcBef>
                          <a:spcPts val="0"/>
                        </a:spcBef>
                        <a:spcAft>
                          <a:spcPts val="0"/>
                        </a:spcAft>
                        <a:buClr>
                          <a:srgbClr val="000000"/>
                        </a:buClr>
                        <a:buSzPts val="1100"/>
                        <a:buFont typeface="Arial"/>
                        <a:buNone/>
                      </a:pPr>
                      <a:r>
                        <a:t/>
                      </a:r>
                      <a:endParaRPr sz="1800">
                        <a:solidFill>
                          <a:srgbClr val="FFFFFF"/>
                        </a:solidFill>
                        <a:latin typeface="Bree Serif"/>
                        <a:ea typeface="Bree Serif"/>
                        <a:cs typeface="Bree Serif"/>
                        <a:sym typeface="Bree Serif"/>
                      </a:endParaRPr>
                    </a:p>
                    <a:p>
                      <a:pPr indent="0" lvl="0" marL="0" rtl="0" algn="l">
                        <a:lnSpc>
                          <a:spcPct val="115000"/>
                        </a:lnSpc>
                        <a:spcBef>
                          <a:spcPts val="0"/>
                        </a:spcBef>
                        <a:spcAft>
                          <a:spcPts val="0"/>
                        </a:spcAft>
                        <a:buClr>
                          <a:srgbClr val="000000"/>
                        </a:buClr>
                        <a:buSzPts val="1100"/>
                        <a:buFont typeface="Arial"/>
                        <a:buNone/>
                      </a:pPr>
                      <a:r>
                        <a:rPr lang="en" sz="1800">
                          <a:solidFill>
                            <a:srgbClr val="FFFFFF"/>
                          </a:solidFill>
                          <a:latin typeface="Bree Serif"/>
                          <a:ea typeface="Bree Serif"/>
                          <a:cs typeface="Bree Serif"/>
                          <a:sym typeface="Bree Serif"/>
                        </a:rPr>
                        <a:t>E.g. Pictures of kids, videos and pictures from CASA events, catchy quotes</a:t>
                      </a:r>
                      <a:endParaRPr sz="1800">
                        <a:solidFill>
                          <a:srgbClr val="FFFFFF"/>
                        </a:solidFill>
                        <a:latin typeface="Bree Serif"/>
                        <a:ea typeface="Bree Serif"/>
                        <a:cs typeface="Bree Serif"/>
                        <a:sym typeface="Bree Serif"/>
                      </a:endParaRPr>
                    </a:p>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FFFFFF"/>
                          </a:solidFill>
                          <a:latin typeface="Bree Serif"/>
                          <a:ea typeface="Bree Serif"/>
                          <a:cs typeface="Bree Serif"/>
                          <a:sym typeface="Bree Serif"/>
                        </a:rPr>
                        <a:t>Posts that educate the audience. Includes information pertinent to both current and potential volunteers.</a:t>
                      </a:r>
                      <a:endParaRPr sz="1800">
                        <a:solidFill>
                          <a:srgbClr val="FFFFFF"/>
                        </a:solidFill>
                        <a:latin typeface="Bree Serif"/>
                        <a:ea typeface="Bree Serif"/>
                        <a:cs typeface="Bree Serif"/>
                        <a:sym typeface="Bree Serif"/>
                      </a:endParaRPr>
                    </a:p>
                    <a:p>
                      <a:pPr indent="0" lvl="0" marL="0" rtl="0" algn="l">
                        <a:lnSpc>
                          <a:spcPct val="115000"/>
                        </a:lnSpc>
                        <a:spcBef>
                          <a:spcPts val="0"/>
                        </a:spcBef>
                        <a:spcAft>
                          <a:spcPts val="0"/>
                        </a:spcAft>
                        <a:buClr>
                          <a:srgbClr val="000000"/>
                        </a:buClr>
                        <a:buSzPts val="1100"/>
                        <a:buFont typeface="Arial"/>
                        <a:buNone/>
                      </a:pPr>
                      <a:r>
                        <a:t/>
                      </a:r>
                      <a:endParaRPr sz="1800">
                        <a:solidFill>
                          <a:srgbClr val="FFFFFF"/>
                        </a:solidFill>
                        <a:latin typeface="Bree Serif"/>
                        <a:ea typeface="Bree Serif"/>
                        <a:cs typeface="Bree Serif"/>
                        <a:sym typeface="Bree Serif"/>
                      </a:endParaRPr>
                    </a:p>
                    <a:p>
                      <a:pPr indent="0" lvl="0" marL="0" rtl="0" algn="l">
                        <a:lnSpc>
                          <a:spcPct val="115000"/>
                        </a:lnSpc>
                        <a:spcBef>
                          <a:spcPts val="0"/>
                        </a:spcBef>
                        <a:spcAft>
                          <a:spcPts val="0"/>
                        </a:spcAft>
                        <a:buClr>
                          <a:srgbClr val="000000"/>
                        </a:buClr>
                        <a:buSzPts val="1100"/>
                        <a:buFont typeface="Arial"/>
                        <a:buNone/>
                      </a:pPr>
                      <a:r>
                        <a:rPr lang="en" sz="1800">
                          <a:solidFill>
                            <a:srgbClr val="FFFFFF"/>
                          </a:solidFill>
                          <a:latin typeface="Bree Serif"/>
                          <a:ea typeface="Bree Serif"/>
                          <a:cs typeface="Bree Serif"/>
                          <a:sym typeface="Bree Serif"/>
                        </a:rPr>
                        <a:t>E.g. statistics, CASA milestones, volunteer resources, event information</a:t>
                      </a:r>
                      <a:endParaRPr sz="1800">
                        <a:solidFill>
                          <a:srgbClr val="FFFFFF"/>
                        </a:solidFill>
                        <a:latin typeface="Bree Serif"/>
                        <a:ea typeface="Bree Serif"/>
                        <a:cs typeface="Bree Serif"/>
                        <a:sym typeface="Bree Serif"/>
                      </a:endParaRPr>
                    </a:p>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noAutofit/>
                    </a:bodyPr>
                    <a:lstStyle/>
                    <a:p>
                      <a:pPr indent="0" lvl="0" marL="0" rtl="0" algn="l">
                        <a:lnSpc>
                          <a:spcPct val="115000"/>
                        </a:lnSpc>
                        <a:spcBef>
                          <a:spcPts val="0"/>
                        </a:spcBef>
                        <a:spcAft>
                          <a:spcPts val="0"/>
                        </a:spcAft>
                        <a:buClr>
                          <a:srgbClr val="000000"/>
                        </a:buClr>
                        <a:buSzPts val="1100"/>
                        <a:buFont typeface="Arial"/>
                        <a:buNone/>
                      </a:pPr>
                      <a:r>
                        <a:rPr lang="en" sz="1800">
                          <a:solidFill>
                            <a:srgbClr val="FFFFFF"/>
                          </a:solidFill>
                          <a:latin typeface="Bree Serif"/>
                          <a:ea typeface="Bree Serif"/>
                          <a:cs typeface="Bree Serif"/>
                          <a:sym typeface="Bree Serif"/>
                        </a:rPr>
                        <a:t>Posts that ask something of the viewer, typically in the caption of the post.</a:t>
                      </a:r>
                      <a:endParaRPr sz="1800">
                        <a:solidFill>
                          <a:srgbClr val="FFFFFF"/>
                        </a:solidFill>
                        <a:latin typeface="Bree Serif"/>
                        <a:ea typeface="Bree Serif"/>
                        <a:cs typeface="Bree Serif"/>
                        <a:sym typeface="Bree Serif"/>
                      </a:endParaRPr>
                    </a:p>
                    <a:p>
                      <a:pPr indent="0" lvl="0" marL="0" rtl="0" algn="l">
                        <a:lnSpc>
                          <a:spcPct val="115000"/>
                        </a:lnSpc>
                        <a:spcBef>
                          <a:spcPts val="0"/>
                        </a:spcBef>
                        <a:spcAft>
                          <a:spcPts val="0"/>
                        </a:spcAft>
                        <a:buClr>
                          <a:srgbClr val="000000"/>
                        </a:buClr>
                        <a:buSzPts val="1100"/>
                        <a:buFont typeface="Arial"/>
                        <a:buNone/>
                      </a:pPr>
                      <a:r>
                        <a:t/>
                      </a:r>
                      <a:endParaRPr sz="1800">
                        <a:solidFill>
                          <a:srgbClr val="FFFFFF"/>
                        </a:solidFill>
                        <a:latin typeface="Bree Serif"/>
                        <a:ea typeface="Bree Serif"/>
                        <a:cs typeface="Bree Serif"/>
                        <a:sym typeface="Bree Serif"/>
                      </a:endParaRPr>
                    </a:p>
                    <a:p>
                      <a:pPr indent="0" lvl="0" marL="0" rtl="0" algn="l">
                        <a:lnSpc>
                          <a:spcPct val="115000"/>
                        </a:lnSpc>
                        <a:spcBef>
                          <a:spcPts val="0"/>
                        </a:spcBef>
                        <a:spcAft>
                          <a:spcPts val="0"/>
                        </a:spcAft>
                        <a:buClr>
                          <a:srgbClr val="000000"/>
                        </a:buClr>
                        <a:buSzPts val="1100"/>
                        <a:buFont typeface="Arial"/>
                        <a:buNone/>
                      </a:pPr>
                      <a:r>
                        <a:rPr lang="en" sz="1800">
                          <a:solidFill>
                            <a:srgbClr val="FFFFFF"/>
                          </a:solidFill>
                          <a:latin typeface="Bree Serif"/>
                          <a:ea typeface="Bree Serif"/>
                          <a:cs typeface="Bree Serif"/>
                          <a:sym typeface="Bree Serif"/>
                        </a:rPr>
                        <a:t>E.g. “Like this post!”, “Share this post!”, “Comment (x)!”, “Go to (x) website!”</a:t>
                      </a:r>
                      <a:endParaRPr sz="1800">
                        <a:solidFill>
                          <a:srgbClr val="FFFFFF"/>
                        </a:solidFill>
                        <a:latin typeface="Bree Serif"/>
                        <a:ea typeface="Bree Serif"/>
                        <a:cs typeface="Bree Serif"/>
                        <a:sym typeface="Bree Serif"/>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280" name="Google Shape;280;p33"/>
          <p:cNvSpPr txBox="1"/>
          <p:nvPr/>
        </p:nvSpPr>
        <p:spPr>
          <a:xfrm>
            <a:off x="809100" y="106150"/>
            <a:ext cx="7382400" cy="52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Bree Serif"/>
                <a:ea typeface="Bree Serif"/>
                <a:cs typeface="Bree Serif"/>
                <a:sym typeface="Bree Serif"/>
              </a:rPr>
              <a:t>Post content identify with three categories</a:t>
            </a:r>
            <a:endParaRPr sz="2400">
              <a:solidFill>
                <a:srgbClr val="FFFFFF"/>
              </a:solidFill>
              <a:latin typeface="Bree Serif"/>
              <a:ea typeface="Bree Serif"/>
              <a:cs typeface="Bree Serif"/>
              <a:sym typeface="Bree Serif"/>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34"/>
          <p:cNvSpPr txBox="1"/>
          <p:nvPr>
            <p:ph type="title"/>
          </p:nvPr>
        </p:nvSpPr>
        <p:spPr>
          <a:xfrm>
            <a:off x="460950" y="134425"/>
            <a:ext cx="8222100" cy="101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Bree Serif"/>
                <a:ea typeface="Bree Serif"/>
                <a:cs typeface="Bree Serif"/>
                <a:sym typeface="Bree Serif"/>
              </a:rPr>
              <a:t>Integrated</a:t>
            </a:r>
            <a:r>
              <a:rPr lang="en" sz="2400">
                <a:latin typeface="Bree Serif"/>
                <a:ea typeface="Bree Serif"/>
                <a:cs typeface="Bree Serif"/>
                <a:sym typeface="Bree Serif"/>
              </a:rPr>
              <a:t> focus group results with </a:t>
            </a:r>
            <a:endParaRPr sz="2400">
              <a:latin typeface="Bree Serif"/>
              <a:ea typeface="Bree Serif"/>
              <a:cs typeface="Bree Serif"/>
              <a:sym typeface="Bree Serif"/>
            </a:endParaRPr>
          </a:p>
          <a:p>
            <a:pPr indent="0" lvl="0" marL="0" rtl="0" algn="ctr">
              <a:spcBef>
                <a:spcPts val="0"/>
              </a:spcBef>
              <a:spcAft>
                <a:spcPts val="0"/>
              </a:spcAft>
              <a:buNone/>
            </a:pPr>
            <a:r>
              <a:rPr lang="en" sz="2400">
                <a:latin typeface="Bree Serif"/>
                <a:ea typeface="Bree Serif"/>
                <a:cs typeface="Bree Serif"/>
                <a:sym typeface="Bree Serif"/>
              </a:rPr>
              <a:t>literature review findings</a:t>
            </a:r>
            <a:endParaRPr sz="2400">
              <a:latin typeface="Bree Serif"/>
              <a:ea typeface="Bree Serif"/>
              <a:cs typeface="Bree Serif"/>
              <a:sym typeface="Bree Serif"/>
            </a:endParaRPr>
          </a:p>
        </p:txBody>
      </p:sp>
      <p:sp>
        <p:nvSpPr>
          <p:cNvPr id="286" name="Google Shape;286;p3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287" name="Google Shape;287;p34"/>
          <p:cNvSpPr txBox="1"/>
          <p:nvPr/>
        </p:nvSpPr>
        <p:spPr>
          <a:xfrm>
            <a:off x="551125" y="1147225"/>
            <a:ext cx="7513200" cy="3295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0000"/>
              </a:buClr>
              <a:buSzPts val="2400"/>
              <a:buFont typeface="Bree Serif"/>
              <a:buChar char="●"/>
            </a:pPr>
            <a:r>
              <a:rPr lang="en" sz="2400">
                <a:solidFill>
                  <a:srgbClr val="FFFFFF"/>
                </a:solidFill>
                <a:latin typeface="Bree Serif"/>
                <a:ea typeface="Bree Serif"/>
                <a:cs typeface="Bree Serif"/>
                <a:sym typeface="Bree Serif"/>
              </a:rPr>
              <a:t>Engaging posts with a happy mood will be targeted towards </a:t>
            </a:r>
            <a:r>
              <a:rPr lang="en" sz="2400">
                <a:solidFill>
                  <a:srgbClr val="FFFFFF"/>
                </a:solidFill>
                <a:latin typeface="Bree Serif"/>
                <a:ea typeface="Bree Serif"/>
                <a:cs typeface="Bree Serif"/>
                <a:sym typeface="Bree Serif"/>
              </a:rPr>
              <a:t>potential</a:t>
            </a:r>
            <a:r>
              <a:rPr lang="en" sz="2400">
                <a:solidFill>
                  <a:srgbClr val="FFFFFF"/>
                </a:solidFill>
                <a:latin typeface="Bree Serif"/>
                <a:ea typeface="Bree Serif"/>
                <a:cs typeface="Bree Serif"/>
                <a:sym typeface="Bree Serif"/>
              </a:rPr>
              <a:t> volunteers on Instagram</a:t>
            </a:r>
            <a:endParaRPr sz="2400">
              <a:solidFill>
                <a:srgbClr val="FFFFFF"/>
              </a:solidFill>
              <a:latin typeface="Bree Serif"/>
              <a:ea typeface="Bree Serif"/>
              <a:cs typeface="Bree Serif"/>
              <a:sym typeface="Bree Serif"/>
            </a:endParaRPr>
          </a:p>
          <a:p>
            <a:pPr indent="-381000" lvl="0" marL="457200" rtl="0" algn="l">
              <a:spcBef>
                <a:spcPts val="0"/>
              </a:spcBef>
              <a:spcAft>
                <a:spcPts val="0"/>
              </a:spcAft>
              <a:buClr>
                <a:srgbClr val="FF0000"/>
              </a:buClr>
              <a:buSzPts val="2400"/>
              <a:buFont typeface="Bree Serif"/>
              <a:buChar char="●"/>
            </a:pPr>
            <a:r>
              <a:rPr lang="en" sz="2400">
                <a:solidFill>
                  <a:srgbClr val="FFFFFF"/>
                </a:solidFill>
                <a:latin typeface="Bree Serif"/>
                <a:ea typeface="Bree Serif"/>
                <a:cs typeface="Bree Serif"/>
                <a:sym typeface="Bree Serif"/>
              </a:rPr>
              <a:t>Informative posts will be targeted towards existing CASA volunteers on Facebook</a:t>
            </a:r>
            <a:endParaRPr sz="2400">
              <a:solidFill>
                <a:srgbClr val="FFFFFF"/>
              </a:solidFill>
              <a:latin typeface="Bree Serif"/>
              <a:ea typeface="Bree Serif"/>
              <a:cs typeface="Bree Serif"/>
              <a:sym typeface="Bree Serif"/>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3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grpSp>
        <p:nvGrpSpPr>
          <p:cNvPr id="293" name="Google Shape;293;p35"/>
          <p:cNvGrpSpPr/>
          <p:nvPr/>
        </p:nvGrpSpPr>
        <p:grpSpPr>
          <a:xfrm>
            <a:off x="1293736" y="1258050"/>
            <a:ext cx="2547000" cy="2547000"/>
            <a:chOff x="1293736" y="1258050"/>
            <a:chExt cx="2547000" cy="2547000"/>
          </a:xfrm>
        </p:grpSpPr>
        <p:sp>
          <p:nvSpPr>
            <p:cNvPr id="294" name="Google Shape;294;p35"/>
            <p:cNvSpPr/>
            <p:nvPr/>
          </p:nvSpPr>
          <p:spPr>
            <a:xfrm rot="2700000">
              <a:off x="2286374" y="1011412"/>
              <a:ext cx="561726" cy="3040276"/>
            </a:xfrm>
            <a:prstGeom prst="roundRect">
              <a:avLst>
                <a:gd fmla="val 50000" name="adj"/>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5"/>
            <p:cNvSpPr/>
            <p:nvPr/>
          </p:nvSpPr>
          <p:spPr>
            <a:xfrm>
              <a:off x="1510752"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802017"/>
                  </a:solidFill>
                  <a:latin typeface="Roboto"/>
                  <a:ea typeface="Roboto"/>
                  <a:cs typeface="Roboto"/>
                  <a:sym typeface="Roboto"/>
                </a:rPr>
                <a:t>1</a:t>
              </a:r>
              <a:endParaRPr b="1" sz="1200">
                <a:solidFill>
                  <a:srgbClr val="802017"/>
                </a:solidFill>
                <a:latin typeface="Roboto"/>
                <a:ea typeface="Roboto"/>
                <a:cs typeface="Roboto"/>
                <a:sym typeface="Roboto"/>
              </a:endParaRPr>
            </a:p>
          </p:txBody>
        </p:sp>
        <p:sp>
          <p:nvSpPr>
            <p:cNvPr id="296" name="Google Shape;296;p35"/>
            <p:cNvSpPr txBox="1"/>
            <p:nvPr/>
          </p:nvSpPr>
          <p:spPr>
            <a:xfrm rot="-2700000">
              <a:off x="1501398" y="2241353"/>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300">
                  <a:solidFill>
                    <a:srgbClr val="FFFFFF"/>
                  </a:solidFill>
                  <a:latin typeface="Bree Serif"/>
                  <a:ea typeface="Bree Serif"/>
                  <a:cs typeface="Bree Serif"/>
                  <a:sym typeface="Bree Serif"/>
                </a:rPr>
                <a:t>Pre-production</a:t>
              </a:r>
              <a:endParaRPr sz="2300">
                <a:solidFill>
                  <a:srgbClr val="FFFFFF"/>
                </a:solidFill>
                <a:latin typeface="Bree Serif"/>
                <a:ea typeface="Bree Serif"/>
                <a:cs typeface="Bree Serif"/>
                <a:sym typeface="Bree Serif"/>
              </a:endParaRPr>
            </a:p>
          </p:txBody>
        </p:sp>
      </p:grpSp>
      <p:grpSp>
        <p:nvGrpSpPr>
          <p:cNvPr id="297" name="Google Shape;297;p35"/>
          <p:cNvGrpSpPr/>
          <p:nvPr/>
        </p:nvGrpSpPr>
        <p:grpSpPr>
          <a:xfrm>
            <a:off x="3203958" y="1258050"/>
            <a:ext cx="2547000" cy="2547000"/>
            <a:chOff x="3203958" y="1258050"/>
            <a:chExt cx="2547000" cy="2547000"/>
          </a:xfrm>
        </p:grpSpPr>
        <p:sp>
          <p:nvSpPr>
            <p:cNvPr id="298" name="Google Shape;298;p35"/>
            <p:cNvSpPr/>
            <p:nvPr/>
          </p:nvSpPr>
          <p:spPr>
            <a:xfrm rot="2700000">
              <a:off x="4196595" y="1011412"/>
              <a:ext cx="561726" cy="3040276"/>
            </a:xfrm>
            <a:prstGeom prst="roundRect">
              <a:avLst>
                <a:gd fmla="val 50000" name="adj"/>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5"/>
            <p:cNvSpPr/>
            <p:nvPr/>
          </p:nvSpPr>
          <p:spPr>
            <a:xfrm>
              <a:off x="3420974"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B02C20"/>
                  </a:solidFill>
                  <a:latin typeface="Roboto"/>
                  <a:ea typeface="Roboto"/>
                  <a:cs typeface="Roboto"/>
                  <a:sym typeface="Roboto"/>
                </a:rPr>
                <a:t>2</a:t>
              </a:r>
              <a:endParaRPr b="1" sz="1200">
                <a:solidFill>
                  <a:srgbClr val="B02C20"/>
                </a:solidFill>
                <a:latin typeface="Roboto"/>
                <a:ea typeface="Roboto"/>
                <a:cs typeface="Roboto"/>
                <a:sym typeface="Roboto"/>
              </a:endParaRPr>
            </a:p>
          </p:txBody>
        </p:sp>
        <p:sp>
          <p:nvSpPr>
            <p:cNvPr id="300" name="Google Shape;300;p35"/>
            <p:cNvSpPr txBox="1"/>
            <p:nvPr/>
          </p:nvSpPr>
          <p:spPr>
            <a:xfrm rot="-2700000">
              <a:off x="3410687" y="2240903"/>
              <a:ext cx="2333877"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300">
                  <a:solidFill>
                    <a:srgbClr val="FFFFFF"/>
                  </a:solidFill>
                  <a:latin typeface="Bree Serif"/>
                  <a:ea typeface="Bree Serif"/>
                  <a:cs typeface="Bree Serif"/>
                  <a:sym typeface="Bree Serif"/>
                </a:rPr>
                <a:t>Production</a:t>
              </a:r>
              <a:endParaRPr sz="2300">
                <a:solidFill>
                  <a:srgbClr val="FFFFFF"/>
                </a:solidFill>
                <a:latin typeface="Bree Serif"/>
                <a:ea typeface="Bree Serif"/>
                <a:cs typeface="Bree Serif"/>
                <a:sym typeface="Bree Serif"/>
              </a:endParaRPr>
            </a:p>
          </p:txBody>
        </p:sp>
      </p:grpSp>
      <p:grpSp>
        <p:nvGrpSpPr>
          <p:cNvPr id="301" name="Google Shape;301;p35"/>
          <p:cNvGrpSpPr/>
          <p:nvPr/>
        </p:nvGrpSpPr>
        <p:grpSpPr>
          <a:xfrm>
            <a:off x="5123977" y="1258050"/>
            <a:ext cx="2547000" cy="2547000"/>
            <a:chOff x="5123977" y="1258050"/>
            <a:chExt cx="2547000" cy="2547000"/>
          </a:xfrm>
        </p:grpSpPr>
        <p:sp>
          <p:nvSpPr>
            <p:cNvPr id="302" name="Google Shape;302;p35"/>
            <p:cNvSpPr/>
            <p:nvPr/>
          </p:nvSpPr>
          <p:spPr>
            <a:xfrm rot="2700000">
              <a:off x="6116614" y="1011412"/>
              <a:ext cx="561726" cy="3040276"/>
            </a:xfrm>
            <a:prstGeom prst="roundRect">
              <a:avLst>
                <a:gd fmla="val 50000" name="adj"/>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5"/>
            <p:cNvSpPr/>
            <p:nvPr/>
          </p:nvSpPr>
          <p:spPr>
            <a:xfrm>
              <a:off x="5340992" y="3205393"/>
              <a:ext cx="374100" cy="37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D83829"/>
                  </a:solidFill>
                  <a:latin typeface="Roboto"/>
                  <a:ea typeface="Roboto"/>
                  <a:cs typeface="Roboto"/>
                  <a:sym typeface="Roboto"/>
                </a:rPr>
                <a:t>3</a:t>
              </a:r>
              <a:endParaRPr b="1" sz="1200">
                <a:solidFill>
                  <a:srgbClr val="D83829"/>
                </a:solidFill>
                <a:latin typeface="Roboto"/>
                <a:ea typeface="Roboto"/>
                <a:cs typeface="Roboto"/>
                <a:sym typeface="Roboto"/>
              </a:endParaRPr>
            </a:p>
          </p:txBody>
        </p:sp>
        <p:sp>
          <p:nvSpPr>
            <p:cNvPr id="304" name="Google Shape;304;p35"/>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300">
                  <a:solidFill>
                    <a:srgbClr val="FFFFFF"/>
                  </a:solidFill>
                  <a:latin typeface="Bree Serif"/>
                  <a:ea typeface="Bree Serif"/>
                  <a:cs typeface="Bree Serif"/>
                  <a:sym typeface="Bree Serif"/>
                </a:rPr>
                <a:t>Post-production</a:t>
              </a:r>
              <a:endParaRPr sz="2300">
                <a:solidFill>
                  <a:srgbClr val="FFFFFF"/>
                </a:solidFill>
                <a:latin typeface="Bree Serif"/>
                <a:ea typeface="Bree Serif"/>
                <a:cs typeface="Bree Serif"/>
                <a:sym typeface="Bree Serif"/>
              </a:endParaRPr>
            </a:p>
          </p:txBody>
        </p:sp>
      </p:grpSp>
      <p:sp>
        <p:nvSpPr>
          <p:cNvPr id="305" name="Google Shape;305;p35"/>
          <p:cNvSpPr txBox="1"/>
          <p:nvPr/>
        </p:nvSpPr>
        <p:spPr>
          <a:xfrm>
            <a:off x="166625" y="245000"/>
            <a:ext cx="7682100" cy="6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Bree Serif"/>
                <a:ea typeface="Bree Serif"/>
                <a:cs typeface="Bree Serif"/>
                <a:sym typeface="Bree Serif"/>
              </a:rPr>
              <a:t>The Video Creation Process</a:t>
            </a:r>
            <a:endParaRPr sz="2400">
              <a:solidFill>
                <a:schemeClr val="lt1"/>
              </a:solidFill>
              <a:latin typeface="Bree Serif"/>
              <a:ea typeface="Bree Serif"/>
              <a:cs typeface="Bree Serif"/>
              <a:sym typeface="Bree Serif"/>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36"/>
          <p:cNvSpPr txBox="1"/>
          <p:nvPr>
            <p:ph type="title"/>
          </p:nvPr>
        </p:nvSpPr>
        <p:spPr>
          <a:xfrm>
            <a:off x="88150" y="0"/>
            <a:ext cx="8043600" cy="70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latin typeface="Bree Serif"/>
                <a:ea typeface="Bree Serif"/>
                <a:cs typeface="Bree Serif"/>
                <a:sym typeface="Bree Serif"/>
              </a:rPr>
              <a:t>Pre-production</a:t>
            </a:r>
            <a:endParaRPr sz="2400">
              <a:latin typeface="Bree Serif"/>
              <a:ea typeface="Bree Serif"/>
              <a:cs typeface="Bree Serif"/>
              <a:sym typeface="Bree Serif"/>
            </a:endParaRPr>
          </a:p>
        </p:txBody>
      </p:sp>
      <p:sp>
        <p:nvSpPr>
          <p:cNvPr id="311" name="Google Shape;311;p3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grpSp>
        <p:nvGrpSpPr>
          <p:cNvPr id="312" name="Google Shape;312;p36"/>
          <p:cNvGrpSpPr/>
          <p:nvPr/>
        </p:nvGrpSpPr>
        <p:grpSpPr>
          <a:xfrm>
            <a:off x="71" y="3684112"/>
            <a:ext cx="9143704" cy="1469432"/>
            <a:chOff x="1593000" y="2322568"/>
            <a:chExt cx="5957975" cy="643500"/>
          </a:xfrm>
        </p:grpSpPr>
        <p:sp>
          <p:nvSpPr>
            <p:cNvPr id="313" name="Google Shape;313;p36"/>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6"/>
            <p:cNvSpPr/>
            <p:nvPr/>
          </p:nvSpPr>
          <p:spPr>
            <a:xfrm flipH="1">
              <a:off x="2283025" y="2322575"/>
              <a:ext cx="1844400" cy="642600"/>
            </a:xfrm>
            <a:prstGeom prst="rect">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6"/>
            <p:cNvSpPr/>
            <p:nvPr/>
          </p:nvSpPr>
          <p:spPr>
            <a:xfrm rot="-5400000">
              <a:off x="3501574" y="1934671"/>
              <a:ext cx="643356" cy="1419149"/>
            </a:xfrm>
            <a:prstGeom prst="flowChartOffpageConnector">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6"/>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FFFFFF"/>
                  </a:solidFill>
                  <a:latin typeface="Roboto Medium"/>
                  <a:ea typeface="Roboto Medium"/>
                  <a:cs typeface="Roboto Medium"/>
                  <a:sym typeface="Roboto Medium"/>
                </a:rPr>
                <a:t> </a:t>
              </a:r>
              <a:r>
                <a:rPr lang="en" sz="1800">
                  <a:solidFill>
                    <a:schemeClr val="lt1"/>
                  </a:solidFill>
                  <a:latin typeface="Bree Serif"/>
                  <a:ea typeface="Bree Serif"/>
                  <a:cs typeface="Bree Serif"/>
                  <a:sym typeface="Bree Serif"/>
                </a:rPr>
                <a:t>Script</a:t>
              </a:r>
              <a:endParaRPr sz="1800">
                <a:solidFill>
                  <a:srgbClr val="FFFFFF"/>
                </a:solidFill>
                <a:latin typeface="Roboto"/>
                <a:ea typeface="Roboto"/>
                <a:cs typeface="Roboto"/>
                <a:sym typeface="Roboto"/>
              </a:endParaRPr>
            </a:p>
          </p:txBody>
        </p:sp>
        <p:sp>
          <p:nvSpPr>
            <p:cNvPr id="317" name="Google Shape;317;p36"/>
            <p:cNvSpPr/>
            <p:nvPr/>
          </p:nvSpPr>
          <p:spPr>
            <a:xfrm>
              <a:off x="1593000" y="2322568"/>
              <a:ext cx="690000" cy="642300"/>
            </a:xfrm>
            <a:prstGeom prst="rect">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6"/>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319" name="Google Shape;319;p36"/>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lang="en" sz="1200">
                  <a:solidFill>
                    <a:srgbClr val="CC4125"/>
                  </a:solidFill>
                  <a:latin typeface="Bree Serif"/>
                  <a:ea typeface="Bree Serif"/>
                  <a:cs typeface="Bree Serif"/>
                  <a:sym typeface="Bree Serif"/>
                </a:rPr>
                <a:t>Created a script based on the storyboard that describes each scene in further detail</a:t>
              </a:r>
              <a:endParaRPr sz="800">
                <a:solidFill>
                  <a:srgbClr val="CC4125"/>
                </a:solidFill>
                <a:latin typeface="Roboto"/>
                <a:ea typeface="Roboto"/>
                <a:cs typeface="Roboto"/>
                <a:sym typeface="Roboto"/>
              </a:endParaRPr>
            </a:p>
          </p:txBody>
        </p:sp>
      </p:grpSp>
      <p:grpSp>
        <p:nvGrpSpPr>
          <p:cNvPr id="320" name="Google Shape;320;p36"/>
          <p:cNvGrpSpPr/>
          <p:nvPr/>
        </p:nvGrpSpPr>
        <p:grpSpPr>
          <a:xfrm>
            <a:off x="71" y="2214834"/>
            <a:ext cx="9143704" cy="1485584"/>
            <a:chOff x="1593000" y="2322568"/>
            <a:chExt cx="5957975" cy="643500"/>
          </a:xfrm>
        </p:grpSpPr>
        <p:sp>
          <p:nvSpPr>
            <p:cNvPr id="321" name="Google Shape;321;p36"/>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6"/>
            <p:cNvSpPr/>
            <p:nvPr/>
          </p:nvSpPr>
          <p:spPr>
            <a:xfrm flipH="1">
              <a:off x="2283025" y="2322575"/>
              <a:ext cx="1844400" cy="642600"/>
            </a:xfrm>
            <a:prstGeom prst="rect">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6"/>
            <p:cNvSpPr/>
            <p:nvPr/>
          </p:nvSpPr>
          <p:spPr>
            <a:xfrm rot="-5400000">
              <a:off x="3501574" y="1934671"/>
              <a:ext cx="643356" cy="1419149"/>
            </a:xfrm>
            <a:prstGeom prst="flowChartOffpageConnector">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6"/>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800">
                  <a:solidFill>
                    <a:schemeClr val="lt1"/>
                  </a:solidFill>
                  <a:latin typeface="Bree Serif"/>
                  <a:ea typeface="Bree Serif"/>
                  <a:cs typeface="Bree Serif"/>
                  <a:sym typeface="Bree Serif"/>
                </a:rPr>
                <a:t>Storyboarding</a:t>
              </a:r>
              <a:endParaRPr sz="1800">
                <a:solidFill>
                  <a:srgbClr val="FFFFFF"/>
                </a:solidFill>
                <a:latin typeface="Roboto"/>
                <a:ea typeface="Roboto"/>
                <a:cs typeface="Roboto"/>
                <a:sym typeface="Roboto"/>
              </a:endParaRPr>
            </a:p>
          </p:txBody>
        </p:sp>
        <p:sp>
          <p:nvSpPr>
            <p:cNvPr id="325" name="Google Shape;325;p36"/>
            <p:cNvSpPr/>
            <p:nvPr/>
          </p:nvSpPr>
          <p:spPr>
            <a:xfrm>
              <a:off x="1593000" y="2322568"/>
              <a:ext cx="690000" cy="642300"/>
            </a:xfrm>
            <a:prstGeom prst="rect">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6"/>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327" name="Google Shape;327;p36"/>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800">
                <a:solidFill>
                  <a:srgbClr val="A72A1E"/>
                </a:solidFill>
                <a:latin typeface="Roboto"/>
                <a:ea typeface="Roboto"/>
                <a:cs typeface="Roboto"/>
                <a:sym typeface="Roboto"/>
              </a:endParaRPr>
            </a:p>
          </p:txBody>
        </p:sp>
      </p:grpSp>
      <p:grpSp>
        <p:nvGrpSpPr>
          <p:cNvPr id="328" name="Google Shape;328;p36"/>
          <p:cNvGrpSpPr/>
          <p:nvPr/>
        </p:nvGrpSpPr>
        <p:grpSpPr>
          <a:xfrm>
            <a:off x="146" y="745251"/>
            <a:ext cx="9143704" cy="1474966"/>
            <a:chOff x="1593000" y="2322568"/>
            <a:chExt cx="5957975" cy="643500"/>
          </a:xfrm>
        </p:grpSpPr>
        <p:sp>
          <p:nvSpPr>
            <p:cNvPr id="329" name="Google Shape;329;p36"/>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6"/>
            <p:cNvSpPr/>
            <p:nvPr/>
          </p:nvSpPr>
          <p:spPr>
            <a:xfrm flipH="1">
              <a:off x="2283025" y="2322575"/>
              <a:ext cx="1844400" cy="642600"/>
            </a:xfrm>
            <a:prstGeom prst="rect">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6"/>
            <p:cNvSpPr/>
            <p:nvPr/>
          </p:nvSpPr>
          <p:spPr>
            <a:xfrm>
              <a:off x="1593000" y="2322568"/>
              <a:ext cx="690000" cy="642300"/>
            </a:xfrm>
            <a:prstGeom prst="rect">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6"/>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333" name="Google Shape;333;p36"/>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lang="en" sz="1200">
                  <a:solidFill>
                    <a:srgbClr val="CC4125"/>
                  </a:solidFill>
                  <a:latin typeface="Bree Serif"/>
                  <a:ea typeface="Bree Serif"/>
                  <a:cs typeface="Bree Serif"/>
                  <a:sym typeface="Bree Serif"/>
                </a:rPr>
                <a:t>Analyzed several sources describes the strategies used in the production of promotional videos</a:t>
              </a:r>
              <a:endParaRPr sz="800">
                <a:solidFill>
                  <a:srgbClr val="CC4125"/>
                </a:solidFill>
                <a:latin typeface="Roboto"/>
                <a:ea typeface="Roboto"/>
                <a:cs typeface="Roboto"/>
                <a:sym typeface="Roboto"/>
              </a:endParaRPr>
            </a:p>
          </p:txBody>
        </p:sp>
        <p:sp>
          <p:nvSpPr>
            <p:cNvPr id="334" name="Google Shape;334;p36"/>
            <p:cNvSpPr/>
            <p:nvPr/>
          </p:nvSpPr>
          <p:spPr>
            <a:xfrm rot="-5400000">
              <a:off x="3501574" y="1934671"/>
              <a:ext cx="643356" cy="1419149"/>
            </a:xfrm>
            <a:prstGeom prst="flowChartOffpageConnector">
              <a:avLst/>
            </a:prstGeom>
            <a:solidFill>
              <a:srgbClr val="A72A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6"/>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800">
                  <a:solidFill>
                    <a:schemeClr val="lt1"/>
                  </a:solidFill>
                  <a:latin typeface="Bree Serif"/>
                  <a:ea typeface="Bree Serif"/>
                  <a:cs typeface="Bree Serif"/>
                  <a:sym typeface="Bree Serif"/>
                </a:rPr>
                <a:t>Literature Review</a:t>
              </a:r>
              <a:endParaRPr sz="1800">
                <a:solidFill>
                  <a:srgbClr val="FFFFFF"/>
                </a:solidFill>
                <a:latin typeface="Roboto"/>
                <a:ea typeface="Roboto"/>
                <a:cs typeface="Roboto"/>
                <a:sym typeface="Roboto"/>
              </a:endParaRPr>
            </a:p>
          </p:txBody>
        </p:sp>
      </p:grpSp>
      <p:pic>
        <p:nvPicPr>
          <p:cNvPr id="336" name="Google Shape;336;p36"/>
          <p:cNvPicPr preferRelativeResize="0"/>
          <p:nvPr/>
        </p:nvPicPr>
        <p:blipFill>
          <a:blip r:embed="rId3">
            <a:alphaModFix/>
          </a:blip>
          <a:stretch>
            <a:fillRect/>
          </a:stretch>
        </p:blipFill>
        <p:spPr>
          <a:xfrm>
            <a:off x="4791625" y="2214675"/>
            <a:ext cx="4008775" cy="1432825"/>
          </a:xfrm>
          <a:prstGeom prst="rect">
            <a:avLst/>
          </a:prstGeom>
          <a:noFill/>
          <a:ln>
            <a:noFill/>
          </a:ln>
        </p:spPr>
      </p:pic>
      <p:sp>
        <p:nvSpPr>
          <p:cNvPr id="337" name="Google Shape;337;p36"/>
          <p:cNvSpPr txBox="1"/>
          <p:nvPr/>
        </p:nvSpPr>
        <p:spPr>
          <a:xfrm>
            <a:off x="8800400" y="4797400"/>
            <a:ext cx="330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999999"/>
                </a:solidFill>
                <a:latin typeface="Roboto"/>
                <a:ea typeface="Roboto"/>
                <a:cs typeface="Roboto"/>
                <a:sym typeface="Roboto"/>
              </a:rPr>
              <a:t>25</a:t>
            </a:r>
            <a:endParaRPr sz="900">
              <a:solidFill>
                <a:srgbClr val="999999"/>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37"/>
          <p:cNvSpPr txBox="1"/>
          <p:nvPr>
            <p:ph type="title"/>
          </p:nvPr>
        </p:nvSpPr>
        <p:spPr>
          <a:xfrm>
            <a:off x="200600" y="179400"/>
            <a:ext cx="82221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latin typeface="Bree Serif"/>
                <a:ea typeface="Bree Serif"/>
                <a:cs typeface="Bree Serif"/>
                <a:sym typeface="Bree Serif"/>
              </a:rPr>
              <a:t>Production</a:t>
            </a:r>
            <a:endParaRPr sz="2400">
              <a:latin typeface="Bree Serif"/>
              <a:ea typeface="Bree Serif"/>
              <a:cs typeface="Bree Serif"/>
              <a:sym typeface="Bree Serif"/>
            </a:endParaRPr>
          </a:p>
        </p:txBody>
      </p:sp>
      <p:sp>
        <p:nvSpPr>
          <p:cNvPr id="343" name="Google Shape;343;p3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pic>
        <p:nvPicPr>
          <p:cNvPr id="344" name="Google Shape;344;p37"/>
          <p:cNvPicPr preferRelativeResize="0"/>
          <p:nvPr/>
        </p:nvPicPr>
        <p:blipFill>
          <a:blip r:embed="rId3">
            <a:alphaModFix/>
          </a:blip>
          <a:stretch>
            <a:fillRect/>
          </a:stretch>
        </p:blipFill>
        <p:spPr>
          <a:xfrm>
            <a:off x="282150" y="981525"/>
            <a:ext cx="3608250" cy="4019575"/>
          </a:xfrm>
          <a:prstGeom prst="rect">
            <a:avLst/>
          </a:prstGeom>
          <a:noFill/>
          <a:ln>
            <a:noFill/>
          </a:ln>
        </p:spPr>
      </p:pic>
      <p:sp>
        <p:nvSpPr>
          <p:cNvPr id="345" name="Google Shape;345;p37"/>
          <p:cNvSpPr txBox="1"/>
          <p:nvPr/>
        </p:nvSpPr>
        <p:spPr>
          <a:xfrm>
            <a:off x="4762250" y="1012925"/>
            <a:ext cx="3417000" cy="3485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CC4125"/>
              </a:buClr>
              <a:buSzPts val="2400"/>
              <a:buFont typeface="Bree Serif"/>
              <a:buChar char="●"/>
            </a:pPr>
            <a:r>
              <a:rPr lang="en" sz="2400">
                <a:solidFill>
                  <a:schemeClr val="lt1"/>
                </a:solidFill>
                <a:latin typeface="Bree Serif"/>
                <a:ea typeface="Bree Serif"/>
                <a:cs typeface="Bree Serif"/>
                <a:sym typeface="Bree Serif"/>
              </a:rPr>
              <a:t>T</a:t>
            </a:r>
            <a:r>
              <a:rPr lang="en" sz="2400">
                <a:solidFill>
                  <a:schemeClr val="lt1"/>
                </a:solidFill>
                <a:latin typeface="Bree Serif"/>
                <a:ea typeface="Bree Serif"/>
                <a:cs typeface="Bree Serif"/>
                <a:sym typeface="Bree Serif"/>
              </a:rPr>
              <a:t>raining session in Foisie Studio</a:t>
            </a:r>
            <a:endParaRPr sz="2400">
              <a:solidFill>
                <a:schemeClr val="lt1"/>
              </a:solidFill>
              <a:latin typeface="Bree Serif"/>
              <a:ea typeface="Bree Serif"/>
              <a:cs typeface="Bree Serif"/>
              <a:sym typeface="Bree Serif"/>
            </a:endParaRPr>
          </a:p>
          <a:p>
            <a:pPr indent="-381000" lvl="0" marL="457200" rtl="0" algn="l">
              <a:spcBef>
                <a:spcPts val="0"/>
              </a:spcBef>
              <a:spcAft>
                <a:spcPts val="0"/>
              </a:spcAft>
              <a:buClr>
                <a:srgbClr val="CC4125"/>
              </a:buClr>
              <a:buSzPts val="2400"/>
              <a:buFont typeface="Bree Serif"/>
              <a:buChar char="●"/>
            </a:pPr>
            <a:r>
              <a:rPr lang="en" sz="2400">
                <a:solidFill>
                  <a:schemeClr val="lt1"/>
                </a:solidFill>
                <a:latin typeface="Bree Serif"/>
                <a:ea typeface="Bree Serif"/>
                <a:cs typeface="Bree Serif"/>
                <a:sym typeface="Bree Serif"/>
              </a:rPr>
              <a:t>Clips of children </a:t>
            </a:r>
            <a:endParaRPr sz="2400">
              <a:solidFill>
                <a:schemeClr val="lt1"/>
              </a:solidFill>
              <a:latin typeface="Bree Serif"/>
              <a:ea typeface="Bree Serif"/>
              <a:cs typeface="Bree Serif"/>
              <a:sym typeface="Bree Serif"/>
            </a:endParaRPr>
          </a:p>
          <a:p>
            <a:pPr indent="-381000" lvl="0" marL="457200" rtl="0" algn="l">
              <a:spcBef>
                <a:spcPts val="0"/>
              </a:spcBef>
              <a:spcAft>
                <a:spcPts val="0"/>
              </a:spcAft>
              <a:buClr>
                <a:srgbClr val="CC4125"/>
              </a:buClr>
              <a:buSzPts val="2400"/>
              <a:buFont typeface="Bree Serif"/>
              <a:buChar char="●"/>
            </a:pPr>
            <a:r>
              <a:rPr lang="en" sz="2400">
                <a:solidFill>
                  <a:schemeClr val="lt1"/>
                </a:solidFill>
                <a:latin typeface="Bree Serif"/>
                <a:ea typeface="Bree Serif"/>
                <a:cs typeface="Bree Serif"/>
                <a:sym typeface="Bree Serif"/>
              </a:rPr>
              <a:t>Voice over for narrative</a:t>
            </a:r>
            <a:endParaRPr sz="2400">
              <a:solidFill>
                <a:schemeClr val="lt1"/>
              </a:solidFill>
              <a:latin typeface="Bree Serif"/>
              <a:ea typeface="Bree Serif"/>
              <a:cs typeface="Bree Serif"/>
              <a:sym typeface="Bree Serif"/>
            </a:endParaRPr>
          </a:p>
          <a:p>
            <a:pPr indent="-381000" lvl="0" marL="457200" rtl="0" algn="l">
              <a:spcBef>
                <a:spcPts val="0"/>
              </a:spcBef>
              <a:spcAft>
                <a:spcPts val="0"/>
              </a:spcAft>
              <a:buClr>
                <a:srgbClr val="CC4125"/>
              </a:buClr>
              <a:buSzPts val="2400"/>
              <a:buFont typeface="Bree Serif"/>
              <a:buChar char="●"/>
            </a:pPr>
            <a:r>
              <a:rPr lang="en" sz="2400">
                <a:solidFill>
                  <a:schemeClr val="lt1"/>
                </a:solidFill>
                <a:latin typeface="Bree Serif"/>
                <a:ea typeface="Bree Serif"/>
                <a:cs typeface="Bree Serif"/>
                <a:sym typeface="Bree Serif"/>
              </a:rPr>
              <a:t>5 interviews with CASA volunteers</a:t>
            </a:r>
            <a:endParaRPr sz="2400">
              <a:solidFill>
                <a:schemeClr val="lt1"/>
              </a:solidFill>
              <a:latin typeface="Bree Serif"/>
              <a:ea typeface="Bree Serif"/>
              <a:cs typeface="Bree Serif"/>
              <a:sym typeface="Bree Serif"/>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3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351" name="Google Shape;351;p38"/>
          <p:cNvPicPr preferRelativeResize="0"/>
          <p:nvPr/>
        </p:nvPicPr>
        <p:blipFill>
          <a:blip r:embed="rId3">
            <a:alphaModFix/>
          </a:blip>
          <a:stretch>
            <a:fillRect/>
          </a:stretch>
        </p:blipFill>
        <p:spPr>
          <a:xfrm>
            <a:off x="481725" y="418225"/>
            <a:ext cx="3870405" cy="2050825"/>
          </a:xfrm>
          <a:prstGeom prst="rect">
            <a:avLst/>
          </a:prstGeom>
          <a:noFill/>
          <a:ln>
            <a:noFill/>
          </a:ln>
        </p:spPr>
      </p:pic>
      <p:sp>
        <p:nvSpPr>
          <p:cNvPr id="352" name="Google Shape;352;p38"/>
          <p:cNvSpPr txBox="1"/>
          <p:nvPr/>
        </p:nvSpPr>
        <p:spPr>
          <a:xfrm>
            <a:off x="4674050" y="418978"/>
            <a:ext cx="3614700" cy="20493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sz="2200">
                <a:solidFill>
                  <a:schemeClr val="lt1"/>
                </a:solidFill>
                <a:latin typeface="Bree Serif"/>
                <a:ea typeface="Bree Serif"/>
                <a:cs typeface="Bree Serif"/>
                <a:sym typeface="Bree Serif"/>
              </a:rPr>
              <a:t>“I think the important thing is for you to have a good support system.”</a:t>
            </a:r>
            <a:endParaRPr sz="2200">
              <a:solidFill>
                <a:schemeClr val="lt1"/>
              </a:solidFill>
              <a:latin typeface="Bree Serif"/>
              <a:ea typeface="Bree Serif"/>
              <a:cs typeface="Bree Serif"/>
              <a:sym typeface="Bree Serif"/>
            </a:endParaRPr>
          </a:p>
          <a:p>
            <a:pPr indent="-368300" lvl="0" marL="1828800" rtl="0" algn="l">
              <a:spcBef>
                <a:spcPts val="0"/>
              </a:spcBef>
              <a:spcAft>
                <a:spcPts val="0"/>
              </a:spcAft>
              <a:buClr>
                <a:schemeClr val="lt1"/>
              </a:buClr>
              <a:buSzPts val="2200"/>
              <a:buFont typeface="Bree Serif"/>
              <a:buChar char="-"/>
            </a:pPr>
            <a:r>
              <a:rPr lang="en" sz="2200">
                <a:solidFill>
                  <a:schemeClr val="lt1"/>
                </a:solidFill>
                <a:latin typeface="Bree Serif"/>
                <a:ea typeface="Bree Serif"/>
                <a:cs typeface="Bree Serif"/>
                <a:sym typeface="Bree Serif"/>
              </a:rPr>
              <a:t>Helen</a:t>
            </a:r>
            <a:endParaRPr sz="2200">
              <a:solidFill>
                <a:schemeClr val="lt1"/>
              </a:solidFill>
              <a:latin typeface="Bree Serif"/>
              <a:ea typeface="Bree Serif"/>
              <a:cs typeface="Bree Serif"/>
              <a:sym typeface="Bree Serif"/>
            </a:endParaRPr>
          </a:p>
        </p:txBody>
      </p:sp>
      <p:sp>
        <p:nvSpPr>
          <p:cNvPr id="353" name="Google Shape;353;p3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4" name="Google Shape;354;p38"/>
          <p:cNvPicPr preferRelativeResize="0"/>
          <p:nvPr/>
        </p:nvPicPr>
        <p:blipFill>
          <a:blip r:embed="rId4">
            <a:alphaModFix/>
          </a:blip>
          <a:stretch>
            <a:fillRect/>
          </a:stretch>
        </p:blipFill>
        <p:spPr>
          <a:xfrm>
            <a:off x="483613" y="2839587"/>
            <a:ext cx="3866624" cy="2049175"/>
          </a:xfrm>
          <a:prstGeom prst="rect">
            <a:avLst/>
          </a:prstGeom>
          <a:noFill/>
          <a:ln>
            <a:noFill/>
          </a:ln>
        </p:spPr>
      </p:pic>
      <p:sp>
        <p:nvSpPr>
          <p:cNvPr id="355" name="Google Shape;355;p38"/>
          <p:cNvSpPr txBox="1"/>
          <p:nvPr/>
        </p:nvSpPr>
        <p:spPr>
          <a:xfrm>
            <a:off x="4674050" y="2839516"/>
            <a:ext cx="3614700" cy="20493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sz="2200">
                <a:solidFill>
                  <a:schemeClr val="lt1"/>
                </a:solidFill>
                <a:latin typeface="Bree Serif"/>
                <a:ea typeface="Bree Serif"/>
                <a:cs typeface="Bree Serif"/>
                <a:sym typeface="Bree Serif"/>
              </a:rPr>
              <a:t>“You’re taking on a human being, a child...how could I give up on a child?”</a:t>
            </a:r>
            <a:endParaRPr sz="2200">
              <a:solidFill>
                <a:schemeClr val="lt1"/>
              </a:solidFill>
              <a:latin typeface="Bree Serif"/>
              <a:ea typeface="Bree Serif"/>
              <a:cs typeface="Bree Serif"/>
              <a:sym typeface="Bree Serif"/>
            </a:endParaRPr>
          </a:p>
          <a:p>
            <a:pPr indent="-368300" lvl="0" marL="1828800" rtl="0" algn="l">
              <a:spcBef>
                <a:spcPts val="0"/>
              </a:spcBef>
              <a:spcAft>
                <a:spcPts val="0"/>
              </a:spcAft>
              <a:buClr>
                <a:schemeClr val="lt1"/>
              </a:buClr>
              <a:buSzPts val="2200"/>
              <a:buFont typeface="Bree Serif"/>
              <a:buChar char="-"/>
            </a:pPr>
            <a:r>
              <a:rPr lang="en" sz="2200">
                <a:solidFill>
                  <a:schemeClr val="lt1"/>
                </a:solidFill>
                <a:latin typeface="Bree Serif"/>
                <a:ea typeface="Bree Serif"/>
                <a:cs typeface="Bree Serif"/>
                <a:sym typeface="Bree Serif"/>
              </a:rPr>
              <a:t>Suzanne</a:t>
            </a:r>
            <a:endParaRPr sz="2200">
              <a:solidFill>
                <a:schemeClr val="lt1"/>
              </a:solidFill>
              <a:latin typeface="Bree Serif"/>
              <a:ea typeface="Bree Serif"/>
              <a:cs typeface="Bree Serif"/>
              <a:sym typeface="Bree Serif"/>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3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1" name="Google Shape;361;p39"/>
          <p:cNvPicPr preferRelativeResize="0"/>
          <p:nvPr/>
        </p:nvPicPr>
        <p:blipFill>
          <a:blip r:embed="rId3">
            <a:alphaModFix/>
          </a:blip>
          <a:stretch>
            <a:fillRect/>
          </a:stretch>
        </p:blipFill>
        <p:spPr>
          <a:xfrm>
            <a:off x="4344775" y="1546338"/>
            <a:ext cx="3870400" cy="2050826"/>
          </a:xfrm>
          <a:prstGeom prst="rect">
            <a:avLst/>
          </a:prstGeom>
          <a:noFill/>
          <a:ln>
            <a:noFill/>
          </a:ln>
        </p:spPr>
      </p:pic>
      <p:sp>
        <p:nvSpPr>
          <p:cNvPr id="362" name="Google Shape;362;p39"/>
          <p:cNvSpPr txBox="1"/>
          <p:nvPr/>
        </p:nvSpPr>
        <p:spPr>
          <a:xfrm>
            <a:off x="506425" y="1777650"/>
            <a:ext cx="3266700" cy="15882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sz="2200">
                <a:solidFill>
                  <a:schemeClr val="lt1"/>
                </a:solidFill>
                <a:latin typeface="Bree Serif"/>
                <a:ea typeface="Bree Serif"/>
                <a:cs typeface="Bree Serif"/>
                <a:sym typeface="Bree Serif"/>
              </a:rPr>
              <a:t>“Just start and do this. It can unfold in a rewarding way.”</a:t>
            </a:r>
            <a:endParaRPr sz="2200">
              <a:solidFill>
                <a:schemeClr val="lt1"/>
              </a:solidFill>
              <a:latin typeface="Bree Serif"/>
              <a:ea typeface="Bree Serif"/>
              <a:cs typeface="Bree Serif"/>
              <a:sym typeface="Bree Serif"/>
            </a:endParaRPr>
          </a:p>
          <a:p>
            <a:pPr indent="-368300" lvl="0" marL="1828800" rtl="0" algn="l">
              <a:spcBef>
                <a:spcPts val="0"/>
              </a:spcBef>
              <a:spcAft>
                <a:spcPts val="0"/>
              </a:spcAft>
              <a:buClr>
                <a:schemeClr val="lt1"/>
              </a:buClr>
              <a:buSzPts val="2200"/>
              <a:buFont typeface="Bree Serif"/>
              <a:buChar char="-"/>
            </a:pPr>
            <a:r>
              <a:rPr lang="en" sz="2200">
                <a:solidFill>
                  <a:schemeClr val="lt1"/>
                </a:solidFill>
                <a:latin typeface="Bree Serif"/>
                <a:ea typeface="Bree Serif"/>
                <a:cs typeface="Bree Serif"/>
                <a:sym typeface="Bree Serif"/>
              </a:rPr>
              <a:t>Jim</a:t>
            </a:r>
            <a:endParaRPr sz="2200">
              <a:solidFill>
                <a:schemeClr val="lt1"/>
              </a:solidFill>
              <a:latin typeface="Bree Serif"/>
              <a:ea typeface="Bree Serif"/>
              <a:cs typeface="Bree Serif"/>
              <a:sym typeface="Bree Serif"/>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4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8" name="Google Shape;368;p40"/>
          <p:cNvSpPr txBox="1"/>
          <p:nvPr/>
        </p:nvSpPr>
        <p:spPr>
          <a:xfrm>
            <a:off x="550450" y="631650"/>
            <a:ext cx="3266700" cy="15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lt1"/>
                </a:solidFill>
                <a:latin typeface="Bree Serif"/>
                <a:ea typeface="Bree Serif"/>
                <a:cs typeface="Bree Serif"/>
                <a:sym typeface="Bree Serif"/>
              </a:rPr>
              <a:t>“Just start and do this. It can unfold in a rewarding way.”</a:t>
            </a:r>
            <a:endParaRPr sz="2200">
              <a:solidFill>
                <a:schemeClr val="lt1"/>
              </a:solidFill>
              <a:latin typeface="Bree Serif"/>
              <a:ea typeface="Bree Serif"/>
              <a:cs typeface="Bree Serif"/>
              <a:sym typeface="Bree Serif"/>
            </a:endParaRPr>
          </a:p>
          <a:p>
            <a:pPr indent="0" lvl="0" marL="0" rtl="0" algn="l">
              <a:spcBef>
                <a:spcPts val="0"/>
              </a:spcBef>
              <a:spcAft>
                <a:spcPts val="0"/>
              </a:spcAft>
              <a:buNone/>
            </a:pPr>
            <a:r>
              <a:rPr lang="en" sz="2200">
                <a:solidFill>
                  <a:schemeClr val="lt1"/>
                </a:solidFill>
                <a:latin typeface="Bree Serif"/>
                <a:ea typeface="Bree Serif"/>
                <a:cs typeface="Bree Serif"/>
                <a:sym typeface="Bree Serif"/>
              </a:rPr>
              <a:t>				-Jim</a:t>
            </a:r>
            <a:endParaRPr sz="2200">
              <a:solidFill>
                <a:schemeClr val="lt1"/>
              </a:solidFill>
              <a:latin typeface="Bree Serif"/>
              <a:ea typeface="Bree Serif"/>
              <a:cs typeface="Bree Serif"/>
              <a:sym typeface="Bree Serif"/>
            </a:endParaRPr>
          </a:p>
          <a:p>
            <a:pPr indent="0" lvl="0" marL="0" rtl="0" algn="l">
              <a:spcBef>
                <a:spcPts val="0"/>
              </a:spcBef>
              <a:spcAft>
                <a:spcPts val="0"/>
              </a:spcAft>
              <a:buNone/>
            </a:pPr>
            <a:r>
              <a:t/>
            </a:r>
            <a:endParaRPr>
              <a:latin typeface="Roboto"/>
              <a:ea typeface="Roboto"/>
              <a:cs typeface="Roboto"/>
              <a:sym typeface="Roboto"/>
            </a:endParaRPr>
          </a:p>
        </p:txBody>
      </p:sp>
      <p:pic>
        <p:nvPicPr>
          <p:cNvPr id="369" name="Google Shape;369;p40"/>
          <p:cNvPicPr preferRelativeResize="0"/>
          <p:nvPr/>
        </p:nvPicPr>
        <p:blipFill>
          <a:blip r:embed="rId3">
            <a:alphaModFix/>
          </a:blip>
          <a:stretch>
            <a:fillRect/>
          </a:stretch>
        </p:blipFill>
        <p:spPr>
          <a:xfrm>
            <a:off x="469725" y="418225"/>
            <a:ext cx="3870399" cy="2050824"/>
          </a:xfrm>
          <a:prstGeom prst="rect">
            <a:avLst/>
          </a:prstGeom>
          <a:noFill/>
          <a:ln>
            <a:noFill/>
          </a:ln>
        </p:spPr>
      </p:pic>
      <p:sp>
        <p:nvSpPr>
          <p:cNvPr id="370" name="Google Shape;370;p40"/>
          <p:cNvSpPr txBox="1"/>
          <p:nvPr/>
        </p:nvSpPr>
        <p:spPr>
          <a:xfrm>
            <a:off x="4681500" y="418978"/>
            <a:ext cx="3614700" cy="20493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sz="2200">
                <a:solidFill>
                  <a:schemeClr val="lt1"/>
                </a:solidFill>
                <a:latin typeface="Bree Serif"/>
                <a:ea typeface="Bree Serif"/>
                <a:cs typeface="Bree Serif"/>
                <a:sym typeface="Bree Serif"/>
              </a:rPr>
              <a:t>“The important part about being a CASA is that it is uniquely for the child.”</a:t>
            </a:r>
            <a:endParaRPr sz="2200">
              <a:solidFill>
                <a:schemeClr val="lt1"/>
              </a:solidFill>
              <a:latin typeface="Bree Serif"/>
              <a:ea typeface="Bree Serif"/>
              <a:cs typeface="Bree Serif"/>
              <a:sym typeface="Bree Serif"/>
            </a:endParaRPr>
          </a:p>
          <a:p>
            <a:pPr indent="-368300" lvl="0" marL="1828800" rtl="0" algn="l">
              <a:spcBef>
                <a:spcPts val="0"/>
              </a:spcBef>
              <a:spcAft>
                <a:spcPts val="0"/>
              </a:spcAft>
              <a:buClr>
                <a:schemeClr val="lt1"/>
              </a:buClr>
              <a:buSzPts val="2200"/>
              <a:buFont typeface="Bree Serif"/>
              <a:buChar char="-"/>
            </a:pPr>
            <a:r>
              <a:rPr lang="en" sz="2200">
                <a:solidFill>
                  <a:schemeClr val="lt1"/>
                </a:solidFill>
                <a:latin typeface="Bree Serif"/>
                <a:ea typeface="Bree Serif"/>
                <a:cs typeface="Bree Serif"/>
                <a:sym typeface="Bree Serif"/>
              </a:rPr>
              <a:t>Anne</a:t>
            </a:r>
            <a:endParaRPr sz="2200">
              <a:solidFill>
                <a:schemeClr val="lt1"/>
              </a:solidFill>
              <a:latin typeface="Bree Serif"/>
              <a:ea typeface="Bree Serif"/>
              <a:cs typeface="Bree Serif"/>
              <a:sym typeface="Bree Serif"/>
            </a:endParaRPr>
          </a:p>
        </p:txBody>
      </p:sp>
      <p:pic>
        <p:nvPicPr>
          <p:cNvPr id="371" name="Google Shape;371;p40"/>
          <p:cNvPicPr preferRelativeResize="0"/>
          <p:nvPr/>
        </p:nvPicPr>
        <p:blipFill>
          <a:blip r:embed="rId4">
            <a:alphaModFix/>
          </a:blip>
          <a:stretch>
            <a:fillRect/>
          </a:stretch>
        </p:blipFill>
        <p:spPr>
          <a:xfrm>
            <a:off x="469725" y="2795538"/>
            <a:ext cx="3870400" cy="2049197"/>
          </a:xfrm>
          <a:prstGeom prst="rect">
            <a:avLst/>
          </a:prstGeom>
          <a:noFill/>
          <a:ln>
            <a:noFill/>
          </a:ln>
        </p:spPr>
      </p:pic>
      <p:sp>
        <p:nvSpPr>
          <p:cNvPr id="372" name="Google Shape;372;p40"/>
          <p:cNvSpPr txBox="1"/>
          <p:nvPr/>
        </p:nvSpPr>
        <p:spPr>
          <a:xfrm>
            <a:off x="4681500" y="2795491"/>
            <a:ext cx="3614700" cy="20493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sz="2200">
                <a:solidFill>
                  <a:schemeClr val="lt1"/>
                </a:solidFill>
                <a:latin typeface="Bree Serif"/>
                <a:ea typeface="Bree Serif"/>
                <a:cs typeface="Bree Serif"/>
                <a:sym typeface="Bree Serif"/>
              </a:rPr>
              <a:t>“Be prepared to be grabbed right here.” *motions to heart*</a:t>
            </a:r>
            <a:endParaRPr sz="2200">
              <a:solidFill>
                <a:schemeClr val="lt1"/>
              </a:solidFill>
              <a:latin typeface="Bree Serif"/>
              <a:ea typeface="Bree Serif"/>
              <a:cs typeface="Bree Serif"/>
              <a:sym typeface="Bree Serif"/>
            </a:endParaRPr>
          </a:p>
          <a:p>
            <a:pPr indent="-368300" lvl="0" marL="1828800" rtl="0" algn="l">
              <a:spcBef>
                <a:spcPts val="0"/>
              </a:spcBef>
              <a:spcAft>
                <a:spcPts val="0"/>
              </a:spcAft>
              <a:buClr>
                <a:schemeClr val="lt1"/>
              </a:buClr>
              <a:buSzPts val="2200"/>
              <a:buFont typeface="Bree Serif"/>
              <a:buChar char="-"/>
            </a:pPr>
            <a:r>
              <a:rPr lang="en" sz="2200">
                <a:solidFill>
                  <a:schemeClr val="lt1"/>
                </a:solidFill>
                <a:latin typeface="Bree Serif"/>
                <a:ea typeface="Bree Serif"/>
                <a:cs typeface="Bree Serif"/>
                <a:sym typeface="Bree Serif"/>
              </a:rPr>
              <a:t>Joe</a:t>
            </a:r>
            <a:endParaRPr sz="2200">
              <a:solidFill>
                <a:schemeClr val="lt1"/>
              </a:solidFill>
              <a:latin typeface="Bree Serif"/>
              <a:ea typeface="Bree Serif"/>
              <a:cs typeface="Bree Serif"/>
              <a:sym typeface="Bree Serif"/>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41"/>
          <p:cNvSpPr txBox="1"/>
          <p:nvPr>
            <p:ph type="title"/>
          </p:nvPr>
        </p:nvSpPr>
        <p:spPr>
          <a:xfrm>
            <a:off x="200600" y="179400"/>
            <a:ext cx="8194200" cy="78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latin typeface="Bree Serif"/>
                <a:ea typeface="Bree Serif"/>
                <a:cs typeface="Bree Serif"/>
                <a:sym typeface="Bree Serif"/>
              </a:rPr>
              <a:t>Post-</a:t>
            </a:r>
            <a:r>
              <a:rPr lang="en" sz="2400">
                <a:latin typeface="Bree Serif"/>
                <a:ea typeface="Bree Serif"/>
                <a:cs typeface="Bree Serif"/>
                <a:sym typeface="Bree Serif"/>
              </a:rPr>
              <a:t>Production</a:t>
            </a:r>
            <a:endParaRPr sz="2400">
              <a:latin typeface="Bree Serif"/>
              <a:ea typeface="Bree Serif"/>
              <a:cs typeface="Bree Serif"/>
              <a:sym typeface="Bree Serif"/>
            </a:endParaRPr>
          </a:p>
        </p:txBody>
      </p:sp>
      <p:sp>
        <p:nvSpPr>
          <p:cNvPr id="378" name="Google Shape;378;p4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
        <p:nvSpPr>
          <p:cNvPr id="379" name="Google Shape;379;p41"/>
          <p:cNvSpPr txBox="1"/>
          <p:nvPr/>
        </p:nvSpPr>
        <p:spPr>
          <a:xfrm>
            <a:off x="200600" y="962700"/>
            <a:ext cx="3417000" cy="3485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CC4125"/>
              </a:buClr>
              <a:buSzPts val="2400"/>
              <a:buFont typeface="Bree Serif"/>
              <a:buChar char="●"/>
            </a:pPr>
            <a:r>
              <a:rPr lang="en" sz="2400">
                <a:solidFill>
                  <a:schemeClr val="lt1"/>
                </a:solidFill>
                <a:latin typeface="Bree Serif"/>
                <a:ea typeface="Bree Serif"/>
                <a:cs typeface="Bree Serif"/>
                <a:sym typeface="Bree Serif"/>
              </a:rPr>
              <a:t>Editing with Adobe Premiere Pro </a:t>
            </a:r>
            <a:endParaRPr sz="2400">
              <a:solidFill>
                <a:schemeClr val="lt1"/>
              </a:solidFill>
              <a:latin typeface="Bree Serif"/>
              <a:ea typeface="Bree Serif"/>
              <a:cs typeface="Bree Serif"/>
              <a:sym typeface="Bree Serif"/>
            </a:endParaRPr>
          </a:p>
          <a:p>
            <a:pPr indent="-381000" lvl="0" marL="457200" rtl="0" algn="l">
              <a:spcBef>
                <a:spcPts val="0"/>
              </a:spcBef>
              <a:spcAft>
                <a:spcPts val="0"/>
              </a:spcAft>
              <a:buClr>
                <a:srgbClr val="CC4125"/>
              </a:buClr>
              <a:buSzPts val="2400"/>
              <a:buFont typeface="Bree Serif"/>
              <a:buChar char="●"/>
            </a:pPr>
            <a:r>
              <a:rPr lang="en" sz="2400">
                <a:solidFill>
                  <a:schemeClr val="lt1"/>
                </a:solidFill>
                <a:latin typeface="Bree Serif"/>
                <a:ea typeface="Bree Serif"/>
                <a:cs typeface="Bree Serif"/>
                <a:sym typeface="Bree Serif"/>
              </a:rPr>
              <a:t>5 day process</a:t>
            </a:r>
            <a:endParaRPr sz="2400">
              <a:solidFill>
                <a:schemeClr val="lt1"/>
              </a:solidFill>
              <a:latin typeface="Bree Serif"/>
              <a:ea typeface="Bree Serif"/>
              <a:cs typeface="Bree Serif"/>
              <a:sym typeface="Bree Serif"/>
            </a:endParaRPr>
          </a:p>
          <a:p>
            <a:pPr indent="-381000" lvl="0" marL="457200" rtl="0" algn="l">
              <a:spcBef>
                <a:spcPts val="0"/>
              </a:spcBef>
              <a:spcAft>
                <a:spcPts val="0"/>
              </a:spcAft>
              <a:buClr>
                <a:srgbClr val="CC4125"/>
              </a:buClr>
              <a:buSzPts val="2400"/>
              <a:buFont typeface="Bree Serif"/>
              <a:buChar char="●"/>
            </a:pPr>
            <a:r>
              <a:rPr lang="en" sz="2400">
                <a:solidFill>
                  <a:schemeClr val="lt1"/>
                </a:solidFill>
                <a:latin typeface="Bree Serif"/>
                <a:ea typeface="Bree Serif"/>
                <a:cs typeface="Bree Serif"/>
                <a:sym typeface="Bree Serif"/>
              </a:rPr>
              <a:t>Pictures, music, clips inserted to video</a:t>
            </a:r>
            <a:endParaRPr sz="2400">
              <a:solidFill>
                <a:schemeClr val="lt1"/>
              </a:solidFill>
              <a:latin typeface="Bree Serif"/>
              <a:ea typeface="Bree Serif"/>
              <a:cs typeface="Bree Serif"/>
              <a:sym typeface="Bree Serif"/>
            </a:endParaRPr>
          </a:p>
        </p:txBody>
      </p:sp>
      <p:pic>
        <p:nvPicPr>
          <p:cNvPr id="380" name="Google Shape;380;p41"/>
          <p:cNvPicPr preferRelativeResize="0"/>
          <p:nvPr/>
        </p:nvPicPr>
        <p:blipFill>
          <a:blip r:embed="rId3">
            <a:alphaModFix/>
          </a:blip>
          <a:stretch>
            <a:fillRect/>
          </a:stretch>
        </p:blipFill>
        <p:spPr>
          <a:xfrm>
            <a:off x="3521325" y="1038437"/>
            <a:ext cx="5451773" cy="3066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5"/>
          <p:cNvSpPr txBox="1"/>
          <p:nvPr/>
        </p:nvSpPr>
        <p:spPr>
          <a:xfrm>
            <a:off x="505600" y="360000"/>
            <a:ext cx="8372400" cy="44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lt1"/>
              </a:solidFill>
              <a:latin typeface="Bree Serif"/>
              <a:ea typeface="Bree Serif"/>
              <a:cs typeface="Bree Serif"/>
              <a:sym typeface="Bree Serif"/>
            </a:endParaRPr>
          </a:p>
          <a:p>
            <a:pPr indent="0" lvl="0" marL="45720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1"/>
              </a:solidFill>
              <a:latin typeface="Roboto"/>
              <a:ea typeface="Roboto"/>
              <a:cs typeface="Roboto"/>
              <a:sym typeface="Roboto"/>
            </a:endParaRPr>
          </a:p>
          <a:p>
            <a:pPr indent="457200" lvl="0" marL="4572000" rtl="0" algn="l">
              <a:spcBef>
                <a:spcPts val="0"/>
              </a:spcBef>
              <a:spcAft>
                <a:spcPts val="0"/>
              </a:spcAft>
              <a:buNone/>
            </a:pPr>
            <a:r>
              <a:t/>
            </a:r>
            <a:endParaRPr b="1" sz="1800">
              <a:solidFill>
                <a:schemeClr val="accent3"/>
              </a:solidFill>
              <a:latin typeface="Roboto"/>
              <a:ea typeface="Roboto"/>
              <a:cs typeface="Roboto"/>
              <a:sym typeface="Roboto"/>
            </a:endParaRPr>
          </a:p>
          <a:p>
            <a:pPr indent="0" lvl="0" marL="0" rtl="0" algn="l">
              <a:spcBef>
                <a:spcPts val="0"/>
              </a:spcBef>
              <a:spcAft>
                <a:spcPts val="0"/>
              </a:spcAft>
              <a:buNone/>
            </a:pPr>
            <a:r>
              <a:t/>
            </a:r>
            <a:endParaRPr b="1" sz="1800">
              <a:solidFill>
                <a:schemeClr val="accent3"/>
              </a:solidFill>
              <a:latin typeface="Roboto"/>
              <a:ea typeface="Roboto"/>
              <a:cs typeface="Roboto"/>
              <a:sym typeface="Roboto"/>
            </a:endParaRPr>
          </a:p>
          <a:p>
            <a:pPr indent="0" lvl="0" marL="5029200" rtl="0" algn="l">
              <a:spcBef>
                <a:spcPts val="0"/>
              </a:spcBef>
              <a:spcAft>
                <a:spcPts val="0"/>
              </a:spcAft>
              <a:buNone/>
            </a:pPr>
            <a:r>
              <a:rPr b="1" lang="en" sz="2400">
                <a:solidFill>
                  <a:schemeClr val="accent3"/>
                </a:solidFill>
                <a:latin typeface="Roboto"/>
                <a:ea typeface="Roboto"/>
                <a:cs typeface="Roboto"/>
                <a:sym typeface="Roboto"/>
              </a:rPr>
              <a:t> </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1"/>
              </a:solidFill>
              <a:latin typeface="Roboto"/>
              <a:ea typeface="Roboto"/>
              <a:cs typeface="Roboto"/>
              <a:sym typeface="Roboto"/>
            </a:endParaRPr>
          </a:p>
        </p:txBody>
      </p:sp>
      <p:sp>
        <p:nvSpPr>
          <p:cNvPr id="84" name="Google Shape;84;p1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85" name="Google Shape;85;p15"/>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Bree Serif"/>
                <a:ea typeface="Bree Serif"/>
                <a:cs typeface="Bree Serif"/>
                <a:sym typeface="Bree Serif"/>
              </a:rPr>
              <a:t>Most children are in the foster care system because of neglect.</a:t>
            </a:r>
            <a:endParaRPr sz="2400">
              <a:latin typeface="Bree Serif"/>
              <a:ea typeface="Bree Serif"/>
              <a:cs typeface="Bree Serif"/>
              <a:sym typeface="Bree Serif"/>
            </a:endParaRPr>
          </a:p>
        </p:txBody>
      </p:sp>
      <p:pic>
        <p:nvPicPr>
          <p:cNvPr id="86" name="Google Shape;86;p15"/>
          <p:cNvPicPr preferRelativeResize="0"/>
          <p:nvPr/>
        </p:nvPicPr>
        <p:blipFill>
          <a:blip r:embed="rId3">
            <a:alphaModFix/>
          </a:blip>
          <a:stretch>
            <a:fillRect/>
          </a:stretch>
        </p:blipFill>
        <p:spPr>
          <a:xfrm>
            <a:off x="77625" y="780650"/>
            <a:ext cx="8988774" cy="358219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42"/>
          <p:cNvSpPr txBox="1"/>
          <p:nvPr>
            <p:ph type="title"/>
          </p:nvPr>
        </p:nvSpPr>
        <p:spPr>
          <a:xfrm>
            <a:off x="279700" y="201100"/>
            <a:ext cx="8222100" cy="69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latin typeface="Bree Serif"/>
                <a:ea typeface="Bree Serif"/>
                <a:cs typeface="Bree Serif"/>
                <a:sym typeface="Bree Serif"/>
              </a:rPr>
              <a:t>References</a:t>
            </a:r>
            <a:endParaRPr sz="2400">
              <a:latin typeface="Bree Serif"/>
              <a:ea typeface="Bree Serif"/>
              <a:cs typeface="Bree Serif"/>
              <a:sym typeface="Bree Serif"/>
            </a:endParaRPr>
          </a:p>
        </p:txBody>
      </p:sp>
      <p:sp>
        <p:nvSpPr>
          <p:cNvPr id="386" name="Google Shape;386;p4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
        <p:nvSpPr>
          <p:cNvPr id="387" name="Google Shape;387;p42"/>
          <p:cNvSpPr txBox="1"/>
          <p:nvPr/>
        </p:nvSpPr>
        <p:spPr>
          <a:xfrm>
            <a:off x="257950" y="840025"/>
            <a:ext cx="8265600" cy="38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solidFill>
                  <a:schemeClr val="lt1"/>
                </a:solidFill>
                <a:latin typeface="Bree Serif"/>
                <a:ea typeface="Bree Serif"/>
                <a:cs typeface="Bree Serif"/>
                <a:sym typeface="Bree Serif"/>
              </a:rPr>
              <a:t>U.S. Department of Health &amp; Human Services, A. f. C. a. F., Administration on, &amp; Children,  Y. a. F., Children’s Bureau. (2018). Child maltreatment 1999 - 2017. </a:t>
            </a:r>
            <a:r>
              <a:rPr i="1" lang="en" sz="1200">
                <a:solidFill>
                  <a:schemeClr val="lt1"/>
                </a:solidFill>
                <a:latin typeface="Bree Serif"/>
                <a:ea typeface="Bree Serif"/>
                <a:cs typeface="Bree Serif"/>
                <a:sym typeface="Bree Serif"/>
              </a:rPr>
              <a:t>Adoption and Foster  Care Analysis and Reporting System (AFCARS)</a:t>
            </a:r>
            <a:r>
              <a:rPr lang="en" sz="1200">
                <a:solidFill>
                  <a:schemeClr val="lt1"/>
                </a:solidFill>
                <a:latin typeface="Bree Serif"/>
                <a:ea typeface="Bree Serif"/>
                <a:cs typeface="Bree Serif"/>
                <a:sym typeface="Bree Serif"/>
              </a:rPr>
              <a:t>. Retrieved from </a:t>
            </a:r>
            <a:r>
              <a:rPr lang="en" sz="1200" u="sng">
                <a:solidFill>
                  <a:schemeClr val="lt1"/>
                </a:solidFill>
                <a:latin typeface="Bree Serif"/>
                <a:ea typeface="Bree Serif"/>
                <a:cs typeface="Bree Serif"/>
                <a:sym typeface="Bree Serif"/>
                <a:hlinkClick r:id="rId3"/>
              </a:rPr>
              <a:t>https://www.acf.hhs.gov/cb/resource/child-maltreatment-2016</a:t>
            </a:r>
            <a:endParaRPr sz="1200">
              <a:solidFill>
                <a:schemeClr val="lt1"/>
              </a:solidFill>
              <a:latin typeface="Bree Serif"/>
              <a:ea typeface="Bree Serif"/>
              <a:cs typeface="Bree Serif"/>
              <a:sym typeface="Bree Serif"/>
            </a:endParaRPr>
          </a:p>
          <a:p>
            <a:pPr indent="0" lvl="0" marL="0" rtl="0" algn="l">
              <a:spcBef>
                <a:spcPts val="0"/>
              </a:spcBef>
              <a:spcAft>
                <a:spcPts val="0"/>
              </a:spcAft>
              <a:buNone/>
            </a:pPr>
            <a:r>
              <a:t/>
            </a:r>
            <a:endParaRPr sz="1200">
              <a:solidFill>
                <a:schemeClr val="lt1"/>
              </a:solidFill>
              <a:latin typeface="Bree Serif"/>
              <a:ea typeface="Bree Serif"/>
              <a:cs typeface="Bree Serif"/>
              <a:sym typeface="Bree Serif"/>
            </a:endParaRPr>
          </a:p>
          <a:p>
            <a:pPr indent="0" lvl="0" marL="0" rtl="0" algn="l">
              <a:spcBef>
                <a:spcPts val="0"/>
              </a:spcBef>
              <a:spcAft>
                <a:spcPts val="0"/>
              </a:spcAft>
              <a:buClr>
                <a:srgbClr val="000000"/>
              </a:buClr>
              <a:buSzPts val="1100"/>
              <a:buFont typeface="Arial"/>
              <a:buNone/>
            </a:pPr>
            <a:r>
              <a:rPr lang="en" sz="1200">
                <a:solidFill>
                  <a:schemeClr val="lt1"/>
                </a:solidFill>
                <a:latin typeface="Bree Serif"/>
                <a:ea typeface="Bree Serif"/>
                <a:cs typeface="Bree Serif"/>
                <a:sym typeface="Bree Serif"/>
              </a:rPr>
              <a:t>Turney, K., &amp; Wildeman, C. (2016). Mental and physical health of children in foster care. </a:t>
            </a:r>
            <a:r>
              <a:rPr i="1" lang="en" sz="1200">
                <a:solidFill>
                  <a:schemeClr val="lt1"/>
                </a:solidFill>
                <a:latin typeface="Bree Serif"/>
                <a:ea typeface="Bree Serif"/>
                <a:cs typeface="Bree Serif"/>
                <a:sym typeface="Bree Serif"/>
              </a:rPr>
              <a:t>Pediatrics</a:t>
            </a:r>
            <a:r>
              <a:rPr lang="en" sz="1200">
                <a:solidFill>
                  <a:schemeClr val="lt1"/>
                </a:solidFill>
                <a:latin typeface="Bree Serif"/>
                <a:ea typeface="Bree Serif"/>
                <a:cs typeface="Bree Serif"/>
                <a:sym typeface="Bree Serif"/>
              </a:rPr>
              <a:t>, e20161118.</a:t>
            </a:r>
            <a:endParaRPr sz="1200">
              <a:solidFill>
                <a:schemeClr val="lt1"/>
              </a:solidFill>
              <a:latin typeface="Bree Serif"/>
              <a:ea typeface="Bree Serif"/>
              <a:cs typeface="Bree Serif"/>
              <a:sym typeface="Bree Serif"/>
            </a:endParaRPr>
          </a:p>
          <a:p>
            <a:pPr indent="0" lvl="0" marL="0" rtl="0" algn="l">
              <a:spcBef>
                <a:spcPts val="0"/>
              </a:spcBef>
              <a:spcAft>
                <a:spcPts val="0"/>
              </a:spcAft>
              <a:buClr>
                <a:srgbClr val="000000"/>
              </a:buClr>
              <a:buSzPts val="1100"/>
              <a:buFont typeface="Arial"/>
              <a:buNone/>
            </a:pPr>
            <a:r>
              <a:t/>
            </a:r>
            <a:endParaRPr sz="1200">
              <a:solidFill>
                <a:schemeClr val="lt1"/>
              </a:solidFill>
              <a:latin typeface="Bree Serif"/>
              <a:ea typeface="Bree Serif"/>
              <a:cs typeface="Bree Serif"/>
              <a:sym typeface="Bree Serif"/>
            </a:endParaRPr>
          </a:p>
          <a:p>
            <a:pPr indent="0" lvl="0" marL="0" rtl="0" algn="l">
              <a:lnSpc>
                <a:spcPct val="115000"/>
              </a:lnSpc>
              <a:spcBef>
                <a:spcPts val="0"/>
              </a:spcBef>
              <a:spcAft>
                <a:spcPts val="0"/>
              </a:spcAft>
              <a:buClr>
                <a:srgbClr val="000000"/>
              </a:buClr>
              <a:buSzPts val="1100"/>
              <a:buFont typeface="Arial"/>
              <a:buNone/>
            </a:pPr>
            <a:r>
              <a:rPr lang="en" sz="1200">
                <a:solidFill>
                  <a:schemeClr val="lt1"/>
                </a:solidFill>
                <a:latin typeface="Bree Serif"/>
                <a:ea typeface="Bree Serif"/>
                <a:cs typeface="Bree Serif"/>
                <a:sym typeface="Bree Serif"/>
              </a:rPr>
              <a:t> DePanfilis, D., &amp; Salus, M. K. (2003). Child Protective Services: A Guide for Caseworkers. </a:t>
            </a:r>
            <a:r>
              <a:rPr i="1" lang="en" sz="1200">
                <a:solidFill>
                  <a:schemeClr val="lt1"/>
                </a:solidFill>
                <a:latin typeface="Bree Serif"/>
                <a:ea typeface="Bree Serif"/>
                <a:cs typeface="Bree Serif"/>
                <a:sym typeface="Bree Serif"/>
              </a:rPr>
              <a:t>Washington, DC: U.S. Department of Health and Human Services, Children’s Bureau</a:t>
            </a:r>
            <a:r>
              <a:rPr lang="en" sz="1200">
                <a:solidFill>
                  <a:schemeClr val="lt1"/>
                </a:solidFill>
                <a:latin typeface="Bree Serif"/>
                <a:ea typeface="Bree Serif"/>
                <a:cs typeface="Bree Serif"/>
                <a:sym typeface="Bree Serif"/>
              </a:rPr>
              <a:t>.</a:t>
            </a:r>
            <a:endParaRPr sz="1200">
              <a:solidFill>
                <a:schemeClr val="lt1"/>
              </a:solidFill>
              <a:latin typeface="Bree Serif"/>
              <a:ea typeface="Bree Serif"/>
              <a:cs typeface="Bree Serif"/>
              <a:sym typeface="Bree Serif"/>
            </a:endParaRPr>
          </a:p>
          <a:p>
            <a:pPr indent="457200" lvl="0" marL="0" rtl="0" algn="l">
              <a:lnSpc>
                <a:spcPct val="115000"/>
              </a:lnSpc>
              <a:spcBef>
                <a:spcPts val="0"/>
              </a:spcBef>
              <a:spcAft>
                <a:spcPts val="0"/>
              </a:spcAft>
              <a:buClr>
                <a:srgbClr val="000000"/>
              </a:buClr>
              <a:buSzPts val="1100"/>
              <a:buFont typeface="Arial"/>
              <a:buNone/>
            </a:pPr>
            <a:r>
              <a:t/>
            </a:r>
            <a:endParaRPr sz="1200">
              <a:solidFill>
                <a:schemeClr val="lt1"/>
              </a:solidFill>
              <a:latin typeface="Bree Serif"/>
              <a:ea typeface="Bree Serif"/>
              <a:cs typeface="Bree Serif"/>
              <a:sym typeface="Bree Serif"/>
            </a:endParaRPr>
          </a:p>
          <a:p>
            <a:pPr indent="0" lvl="0" marL="0" rtl="0" algn="l">
              <a:lnSpc>
                <a:spcPct val="115000"/>
              </a:lnSpc>
              <a:spcBef>
                <a:spcPts val="0"/>
              </a:spcBef>
              <a:spcAft>
                <a:spcPts val="0"/>
              </a:spcAft>
              <a:buClr>
                <a:srgbClr val="000000"/>
              </a:buClr>
              <a:buSzPts val="1100"/>
              <a:buFont typeface="Arial"/>
              <a:buNone/>
            </a:pPr>
            <a:r>
              <a:rPr lang="en" sz="1200">
                <a:solidFill>
                  <a:schemeClr val="lt1"/>
                </a:solidFill>
                <a:latin typeface="Bree Serif"/>
                <a:ea typeface="Bree Serif"/>
                <a:cs typeface="Bree Serif"/>
                <a:sym typeface="Bree Serif"/>
              </a:rPr>
              <a:t>Fraser, M. W., Nelson, K. E., &amp; Rivard, J. C. (1997). Effectiveness of family preservation services. </a:t>
            </a:r>
            <a:r>
              <a:rPr i="1" lang="en" sz="1200">
                <a:solidFill>
                  <a:schemeClr val="lt1"/>
                </a:solidFill>
                <a:latin typeface="Bree Serif"/>
                <a:ea typeface="Bree Serif"/>
                <a:cs typeface="Bree Serif"/>
                <a:sym typeface="Bree Serif"/>
              </a:rPr>
              <a:t>Social Work Research, 21</a:t>
            </a:r>
            <a:r>
              <a:rPr lang="en" sz="1200">
                <a:solidFill>
                  <a:schemeClr val="lt1"/>
                </a:solidFill>
                <a:latin typeface="Bree Serif"/>
                <a:ea typeface="Bree Serif"/>
                <a:cs typeface="Bree Serif"/>
                <a:sym typeface="Bree Serif"/>
              </a:rPr>
              <a:t>(3), 138-153. doi:10.1093/swr/21.3.138</a:t>
            </a:r>
            <a:endParaRPr sz="1200">
              <a:solidFill>
                <a:schemeClr val="lt1"/>
              </a:solidFill>
              <a:latin typeface="Bree Serif"/>
              <a:ea typeface="Bree Serif"/>
              <a:cs typeface="Bree Serif"/>
              <a:sym typeface="Bree Serif"/>
            </a:endParaRPr>
          </a:p>
          <a:p>
            <a:pPr indent="0" lvl="0" marL="0" rtl="0" algn="l">
              <a:spcBef>
                <a:spcPts val="0"/>
              </a:spcBef>
              <a:spcAft>
                <a:spcPts val="0"/>
              </a:spcAft>
              <a:buClr>
                <a:srgbClr val="000000"/>
              </a:buClr>
              <a:buSzPts val="1100"/>
              <a:buFont typeface="Arial"/>
              <a:buNone/>
            </a:pPr>
            <a:r>
              <a:t/>
            </a:r>
            <a:endParaRPr sz="1200">
              <a:solidFill>
                <a:schemeClr val="lt1"/>
              </a:solidFill>
              <a:latin typeface="Bree Serif"/>
              <a:ea typeface="Bree Serif"/>
              <a:cs typeface="Bree Serif"/>
              <a:sym typeface="Bree Serif"/>
            </a:endParaRPr>
          </a:p>
          <a:p>
            <a:pPr indent="0" lvl="0" marL="0" rtl="0" algn="l">
              <a:spcBef>
                <a:spcPts val="0"/>
              </a:spcBef>
              <a:spcAft>
                <a:spcPts val="0"/>
              </a:spcAft>
              <a:buClr>
                <a:srgbClr val="000000"/>
              </a:buClr>
              <a:buSzPts val="1100"/>
              <a:buFont typeface="Arial"/>
              <a:buNone/>
            </a:pPr>
            <a:r>
              <a:rPr lang="en" sz="1200">
                <a:solidFill>
                  <a:schemeClr val="lt1"/>
                </a:solidFill>
                <a:latin typeface="Bree Serif"/>
                <a:ea typeface="Bree Serif"/>
                <a:cs typeface="Bree Serif"/>
                <a:sym typeface="Bree Serif"/>
              </a:rPr>
              <a:t>Owen, P. J. (2018, July 30). Sunday Sitdown: Robb S. Zarges Jr., executive director, CASA Project. Retrieved from https://www.telegram.com/news/20180728/sunday-sitdown-robb-s-zarges-jr-executive-director-casa-project</a:t>
            </a:r>
            <a:endParaRPr sz="1200">
              <a:solidFill>
                <a:schemeClr val="lt1"/>
              </a:solidFill>
              <a:latin typeface="Bree Serif"/>
              <a:ea typeface="Bree Serif"/>
              <a:cs typeface="Bree Serif"/>
              <a:sym typeface="Bree Serif"/>
            </a:endParaRPr>
          </a:p>
          <a:p>
            <a:pPr indent="0" lvl="0" marL="0" rtl="0" algn="l">
              <a:spcBef>
                <a:spcPts val="0"/>
              </a:spcBef>
              <a:spcAft>
                <a:spcPts val="0"/>
              </a:spcAft>
              <a:buClr>
                <a:srgbClr val="000000"/>
              </a:buClr>
              <a:buSzPts val="1100"/>
              <a:buFont typeface="Arial"/>
              <a:buNone/>
            </a:pPr>
            <a:r>
              <a:t/>
            </a:r>
            <a:endParaRPr sz="1200">
              <a:solidFill>
                <a:schemeClr val="lt1"/>
              </a:solidFill>
              <a:latin typeface="Bree Serif"/>
              <a:ea typeface="Bree Serif"/>
              <a:cs typeface="Bree Serif"/>
              <a:sym typeface="Bree Serif"/>
            </a:endParaRPr>
          </a:p>
          <a:p>
            <a:pPr indent="0" lvl="0" marL="0" rtl="0" algn="l">
              <a:spcBef>
                <a:spcPts val="0"/>
              </a:spcBef>
              <a:spcAft>
                <a:spcPts val="0"/>
              </a:spcAft>
              <a:buNone/>
            </a:pPr>
            <a:r>
              <a:rPr lang="en" sz="1200">
                <a:solidFill>
                  <a:schemeClr val="lt1"/>
                </a:solidFill>
                <a:latin typeface="Bree Serif"/>
                <a:ea typeface="Bree Serif"/>
                <a:cs typeface="Bree Serif"/>
                <a:sym typeface="Bree Serif"/>
              </a:rPr>
              <a:t>Berger, J &amp; Milkman, K. (2011). What Makes Content Viral?. </a:t>
            </a:r>
            <a:r>
              <a:rPr i="1" lang="en" sz="1200">
                <a:solidFill>
                  <a:schemeClr val="lt1"/>
                </a:solidFill>
                <a:latin typeface="Bree Serif"/>
                <a:ea typeface="Bree Serif"/>
                <a:cs typeface="Bree Serif"/>
                <a:sym typeface="Bree Serif"/>
              </a:rPr>
              <a:t>Journal of Marketing Research. </a:t>
            </a:r>
            <a:r>
              <a:rPr lang="en" sz="1200">
                <a:solidFill>
                  <a:schemeClr val="lt1"/>
                </a:solidFill>
                <a:latin typeface="Bree Serif"/>
                <a:ea typeface="Bree Serif"/>
                <a:cs typeface="Bree Serif"/>
                <a:sym typeface="Bree Serif"/>
              </a:rPr>
              <a:t>Retrieved from </a:t>
            </a:r>
            <a:r>
              <a:rPr lang="en" sz="1200" u="sng">
                <a:solidFill>
                  <a:schemeClr val="lt1"/>
                </a:solidFill>
                <a:latin typeface="Bree Serif"/>
                <a:ea typeface="Bree Serif"/>
                <a:cs typeface="Bree Serif"/>
                <a:sym typeface="Bree Serif"/>
                <a:hlinkClick r:id="rId4"/>
              </a:rPr>
              <a:t>https://www.ama.org/documents/online_content_viral.pdf</a:t>
            </a:r>
            <a:endParaRPr sz="1200">
              <a:solidFill>
                <a:schemeClr val="lt1"/>
              </a:solidFill>
              <a:latin typeface="Bree Serif"/>
              <a:ea typeface="Bree Serif"/>
              <a:cs typeface="Bree Serif"/>
              <a:sym typeface="Bree Serif"/>
            </a:endParaRPr>
          </a:p>
          <a:p>
            <a:pPr indent="0" lvl="0" marL="0" rtl="0" algn="l">
              <a:spcBef>
                <a:spcPts val="0"/>
              </a:spcBef>
              <a:spcAft>
                <a:spcPts val="0"/>
              </a:spcAft>
              <a:buNone/>
            </a:pPr>
            <a:r>
              <a:t/>
            </a:r>
            <a:endParaRPr>
              <a:latin typeface="Bree Serif"/>
              <a:ea typeface="Bree Serif"/>
              <a:cs typeface="Bree Serif"/>
              <a:sym typeface="Bree Serif"/>
            </a:endParaRPr>
          </a:p>
          <a:p>
            <a:pPr indent="0" lvl="0" marL="0" rtl="0" algn="l">
              <a:spcBef>
                <a:spcPts val="0"/>
              </a:spcBef>
              <a:spcAft>
                <a:spcPts val="0"/>
              </a:spcAft>
              <a:buNone/>
            </a:pPr>
            <a:r>
              <a:t/>
            </a:r>
            <a:endParaRPr>
              <a:latin typeface="Bree Serif"/>
              <a:ea typeface="Bree Serif"/>
              <a:cs typeface="Bree Serif"/>
              <a:sym typeface="Bree Serif"/>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43"/>
          <p:cNvSpPr txBox="1"/>
          <p:nvPr>
            <p:ph type="title"/>
          </p:nvPr>
        </p:nvSpPr>
        <p:spPr>
          <a:xfrm>
            <a:off x="279700" y="201100"/>
            <a:ext cx="8222100" cy="69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latin typeface="Bree Serif"/>
                <a:ea typeface="Bree Serif"/>
                <a:cs typeface="Bree Serif"/>
                <a:sym typeface="Bree Serif"/>
              </a:rPr>
              <a:t>Acknowledgements</a:t>
            </a:r>
            <a:endParaRPr sz="2400">
              <a:latin typeface="Bree Serif"/>
              <a:ea typeface="Bree Serif"/>
              <a:cs typeface="Bree Serif"/>
              <a:sym typeface="Bree Serif"/>
            </a:endParaRPr>
          </a:p>
        </p:txBody>
      </p:sp>
      <p:sp>
        <p:nvSpPr>
          <p:cNvPr id="393" name="Google Shape;393;p4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
        <p:nvSpPr>
          <p:cNvPr id="394" name="Google Shape;394;p43"/>
          <p:cNvSpPr txBox="1"/>
          <p:nvPr/>
        </p:nvSpPr>
        <p:spPr>
          <a:xfrm>
            <a:off x="257950" y="840025"/>
            <a:ext cx="8265600" cy="350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1200">
                <a:solidFill>
                  <a:schemeClr val="lt1"/>
                </a:solidFill>
                <a:latin typeface="Bree Serif"/>
                <a:ea typeface="Bree Serif"/>
                <a:cs typeface="Bree Serif"/>
                <a:sym typeface="Bree Serif"/>
              </a:rPr>
              <a:t>We would like to thank the following for their guidance and contributions to our project:</a:t>
            </a:r>
            <a:endParaRPr b="1" sz="1200">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t/>
            </a:r>
            <a:endParaRPr sz="1200">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Bree Serif"/>
                <a:ea typeface="Bree Serif"/>
                <a:cs typeface="Bree Serif"/>
                <a:sym typeface="Bree Serif"/>
              </a:rPr>
              <a:t>Robb Zarges, </a:t>
            </a:r>
            <a:r>
              <a:rPr lang="en">
                <a:solidFill>
                  <a:schemeClr val="lt1"/>
                </a:solidFill>
                <a:latin typeface="Bree Serif"/>
                <a:ea typeface="Bree Serif"/>
                <a:cs typeface="Bree Serif"/>
                <a:sym typeface="Bree Serif"/>
              </a:rPr>
              <a:t>for continuous support and feedback for the development of our project.</a:t>
            </a:r>
            <a:endParaRPr>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t/>
            </a:r>
            <a:endParaRPr b="1">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Bree Serif"/>
                <a:ea typeface="Bree Serif"/>
                <a:cs typeface="Bree Serif"/>
                <a:sym typeface="Bree Serif"/>
              </a:rPr>
              <a:t>Lynn Tesconi, </a:t>
            </a:r>
            <a:r>
              <a:rPr lang="en">
                <a:solidFill>
                  <a:schemeClr val="lt1"/>
                </a:solidFill>
                <a:latin typeface="Bree Serif"/>
                <a:ea typeface="Bree Serif"/>
                <a:cs typeface="Bree Serif"/>
                <a:sym typeface="Bree Serif"/>
              </a:rPr>
              <a:t>for being our main point of contact and facilitating the scheduling of our fieldwork.</a:t>
            </a:r>
            <a:endParaRPr>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t/>
            </a:r>
            <a:endParaRPr b="1">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Bree Serif"/>
                <a:ea typeface="Bree Serif"/>
                <a:cs typeface="Bree Serif"/>
                <a:sym typeface="Bree Serif"/>
              </a:rPr>
              <a:t>CASA Worcester County,</a:t>
            </a:r>
            <a:r>
              <a:rPr lang="en">
                <a:solidFill>
                  <a:schemeClr val="lt1"/>
                </a:solidFill>
                <a:latin typeface="Bree Serif"/>
                <a:ea typeface="Bree Serif"/>
                <a:cs typeface="Bree Serif"/>
                <a:sym typeface="Bree Serif"/>
              </a:rPr>
              <a:t> for providing the space for our interviews and focus groups.</a:t>
            </a:r>
            <a:endParaRPr>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t/>
            </a:r>
            <a:endParaRPr b="1">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Bree Serif"/>
                <a:ea typeface="Bree Serif"/>
                <a:cs typeface="Bree Serif"/>
                <a:sym typeface="Bree Serif"/>
              </a:rPr>
              <a:t>Professor Foo, </a:t>
            </a:r>
            <a:r>
              <a:rPr lang="en">
                <a:solidFill>
                  <a:schemeClr val="lt1"/>
                </a:solidFill>
                <a:latin typeface="Bree Serif"/>
                <a:ea typeface="Bree Serif"/>
                <a:cs typeface="Bree Serif"/>
                <a:sym typeface="Bree Serif"/>
              </a:rPr>
              <a:t>for being constantly dedicated to our team and ensuring the steady, significant progress of our project (also for the free pizza at the Birchtree Bread Company).</a:t>
            </a:r>
            <a:endParaRPr>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t/>
            </a:r>
            <a:endParaRPr b="1">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Bree Serif"/>
                <a:ea typeface="Bree Serif"/>
                <a:cs typeface="Bree Serif"/>
                <a:sym typeface="Bree Serif"/>
              </a:rPr>
              <a:t>Worcester Polytechnic Institute, </a:t>
            </a:r>
            <a:r>
              <a:rPr lang="en">
                <a:solidFill>
                  <a:schemeClr val="lt1"/>
                </a:solidFill>
                <a:latin typeface="Bree Serif"/>
                <a:ea typeface="Bree Serif"/>
                <a:cs typeface="Bree Serif"/>
                <a:sym typeface="Bree Serif"/>
              </a:rPr>
              <a:t>for the wonderful opportunity to complete the project.</a:t>
            </a:r>
            <a:endParaRPr>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t/>
            </a:r>
            <a:endParaRPr b="1">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Bree Serif"/>
                <a:ea typeface="Bree Serif"/>
                <a:cs typeface="Bree Serif"/>
                <a:sym typeface="Bree Serif"/>
              </a:rPr>
              <a:t>The ATC, </a:t>
            </a:r>
            <a:r>
              <a:rPr lang="en">
                <a:solidFill>
                  <a:schemeClr val="lt1"/>
                </a:solidFill>
                <a:latin typeface="Bree Serif"/>
                <a:ea typeface="Bree Serif"/>
                <a:cs typeface="Bree Serif"/>
                <a:sym typeface="Bree Serif"/>
              </a:rPr>
              <a:t>for providing us with the technology necessary for our video.</a:t>
            </a:r>
            <a:endParaRPr>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t/>
            </a:r>
            <a:endParaRPr>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Bree Serif"/>
                <a:ea typeface="Bree Serif"/>
                <a:cs typeface="Bree Serif"/>
                <a:sym typeface="Bree Serif"/>
              </a:rPr>
              <a:t>Jim Monaco,</a:t>
            </a:r>
            <a:r>
              <a:rPr lang="en">
                <a:solidFill>
                  <a:schemeClr val="lt1"/>
                </a:solidFill>
                <a:latin typeface="Bree Serif"/>
                <a:ea typeface="Bree Serif"/>
                <a:cs typeface="Bree Serif"/>
                <a:sym typeface="Bree Serif"/>
              </a:rPr>
              <a:t> for critiquing and improving our presentation.</a:t>
            </a:r>
            <a:endParaRPr>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t/>
            </a:r>
            <a:endParaRPr b="1">
              <a:solidFill>
                <a:schemeClr val="lt1"/>
              </a:solidFill>
              <a:latin typeface="Bree Serif"/>
              <a:ea typeface="Bree Serif"/>
              <a:cs typeface="Bree Serif"/>
              <a:sym typeface="Bree Serif"/>
            </a:endParaRPr>
          </a:p>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Bree Serif"/>
                <a:ea typeface="Bree Serif"/>
                <a:cs typeface="Bree Serif"/>
                <a:sym typeface="Bree Serif"/>
              </a:rPr>
              <a:t>Participants in our interviews and focus groups, </a:t>
            </a:r>
            <a:r>
              <a:rPr lang="en">
                <a:solidFill>
                  <a:schemeClr val="lt1"/>
                </a:solidFill>
                <a:latin typeface="Bree Serif"/>
                <a:ea typeface="Bree Serif"/>
                <a:cs typeface="Bree Serif"/>
                <a:sym typeface="Bree Serif"/>
              </a:rPr>
              <a:t>for their insights and cooperation.</a:t>
            </a:r>
            <a:endParaRPr>
              <a:solidFill>
                <a:schemeClr val="lt1"/>
              </a:solidFill>
              <a:latin typeface="Bree Serif"/>
              <a:ea typeface="Bree Serif"/>
              <a:cs typeface="Bree Serif"/>
              <a:sym typeface="Bree Serif"/>
            </a:endParaRPr>
          </a:p>
          <a:p>
            <a:pPr indent="0" lvl="0" marL="0" rtl="0" algn="l">
              <a:spcBef>
                <a:spcPts val="0"/>
              </a:spcBef>
              <a:spcAft>
                <a:spcPts val="0"/>
              </a:spcAft>
              <a:buNone/>
            </a:pPr>
            <a:r>
              <a:t/>
            </a:r>
            <a:endParaRPr sz="1200">
              <a:latin typeface="Bree Serif"/>
              <a:ea typeface="Bree Serif"/>
              <a:cs typeface="Bree Serif"/>
              <a:sym typeface="Bree Serif"/>
            </a:endParaRPr>
          </a:p>
          <a:p>
            <a:pPr indent="0" lvl="0" marL="0" rtl="0" algn="l">
              <a:spcBef>
                <a:spcPts val="0"/>
              </a:spcBef>
              <a:spcAft>
                <a:spcPts val="0"/>
              </a:spcAft>
              <a:buNone/>
            </a:pPr>
            <a:r>
              <a:t/>
            </a:r>
            <a:endParaRPr>
              <a:latin typeface="Bree Serif"/>
              <a:ea typeface="Bree Serif"/>
              <a:cs typeface="Bree Serif"/>
              <a:sym typeface="Bree Serif"/>
            </a:endParaRPr>
          </a:p>
          <a:p>
            <a:pPr indent="0" lvl="0" marL="0" rtl="0" algn="l">
              <a:spcBef>
                <a:spcPts val="0"/>
              </a:spcBef>
              <a:spcAft>
                <a:spcPts val="0"/>
              </a:spcAft>
              <a:buNone/>
            </a:pPr>
            <a:r>
              <a:t/>
            </a:r>
            <a:endParaRPr>
              <a:latin typeface="Bree Serif"/>
              <a:ea typeface="Bree Serif"/>
              <a:cs typeface="Bree Serif"/>
              <a:sym typeface="Bree Serif"/>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4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00" name="Google Shape;400;p44" title="Why am I Here.mp4">
            <a:hlinkClick r:id="rId3"/>
          </p:cNvPr>
          <p:cNvPicPr preferRelativeResize="0"/>
          <p:nvPr/>
        </p:nvPicPr>
        <p:blipFill>
          <a:blip r:embed="rId4">
            <a:alphaModFix/>
          </a:blip>
          <a:stretch>
            <a:fillRect/>
          </a:stretch>
        </p:blipFill>
        <p:spPr>
          <a:xfrm>
            <a:off x="1280783" y="103338"/>
            <a:ext cx="6582433" cy="4936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0" name="Shape 90"/>
        <p:cNvGrpSpPr/>
        <p:nvPr/>
      </p:nvGrpSpPr>
      <p:grpSpPr>
        <a:xfrm>
          <a:off x="0" y="0"/>
          <a:ext cx="0" cy="0"/>
          <a:chOff x="0" y="0"/>
          <a:chExt cx="0" cy="0"/>
        </a:xfrm>
      </p:grpSpPr>
      <p:sp>
        <p:nvSpPr>
          <p:cNvPr id="91" name="Google Shape;91;p16"/>
          <p:cNvSpPr txBox="1"/>
          <p:nvPr/>
        </p:nvSpPr>
        <p:spPr>
          <a:xfrm>
            <a:off x="346875" y="1631050"/>
            <a:ext cx="8656500" cy="33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2" name="Google Shape;92;p1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
        <p:nvSpPr>
          <p:cNvPr id="93" name="Google Shape;93;p16"/>
          <p:cNvSpPr txBox="1"/>
          <p:nvPr/>
        </p:nvSpPr>
        <p:spPr>
          <a:xfrm>
            <a:off x="3937800" y="3315100"/>
            <a:ext cx="1268400" cy="66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Abused Children</a:t>
            </a:r>
            <a:endParaRPr sz="1800">
              <a:solidFill>
                <a:srgbClr val="FFFFFF"/>
              </a:solidFill>
            </a:endParaRPr>
          </a:p>
        </p:txBody>
      </p:sp>
      <p:sp>
        <p:nvSpPr>
          <p:cNvPr id="94" name="Google Shape;94;p16"/>
          <p:cNvSpPr txBox="1"/>
          <p:nvPr/>
        </p:nvSpPr>
        <p:spPr>
          <a:xfrm>
            <a:off x="346875" y="322600"/>
            <a:ext cx="82653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Bree Serif"/>
                <a:ea typeface="Bree Serif"/>
                <a:cs typeface="Bree Serif"/>
                <a:sym typeface="Bree Serif"/>
              </a:rPr>
              <a:t>Victims suffer severe effects from abusive experiences.</a:t>
            </a:r>
            <a:endParaRPr sz="2400">
              <a:solidFill>
                <a:schemeClr val="lt1"/>
              </a:solidFill>
              <a:latin typeface="Bree Serif"/>
              <a:ea typeface="Bree Serif"/>
              <a:cs typeface="Bree Serif"/>
              <a:sym typeface="Bree Serif"/>
            </a:endParaRPr>
          </a:p>
        </p:txBody>
      </p:sp>
      <p:sp>
        <p:nvSpPr>
          <p:cNvPr id="95" name="Google Shape;95;p16"/>
          <p:cNvSpPr/>
          <p:nvPr/>
        </p:nvSpPr>
        <p:spPr>
          <a:xfrm>
            <a:off x="1743075" y="1719275"/>
            <a:ext cx="1497900" cy="721800"/>
          </a:xfrm>
          <a:prstGeom prst="roundRect">
            <a:avLst>
              <a:gd fmla="val 16667"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96" name="Google Shape;96;p16"/>
          <p:cNvSpPr/>
          <p:nvPr/>
        </p:nvSpPr>
        <p:spPr>
          <a:xfrm>
            <a:off x="6635850" y="3387250"/>
            <a:ext cx="2031900" cy="807300"/>
          </a:xfrm>
          <a:prstGeom prst="roundRect">
            <a:avLst>
              <a:gd fmla="val 16667"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p:nvPr/>
        </p:nvSpPr>
        <p:spPr>
          <a:xfrm>
            <a:off x="6017775" y="1732213"/>
            <a:ext cx="1497900" cy="721800"/>
          </a:xfrm>
          <a:prstGeom prst="roundRect">
            <a:avLst>
              <a:gd fmla="val 16667"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98" name="Google Shape;98;p16"/>
          <p:cNvSpPr/>
          <p:nvPr/>
        </p:nvSpPr>
        <p:spPr>
          <a:xfrm>
            <a:off x="3760500" y="1377400"/>
            <a:ext cx="1623000" cy="721800"/>
          </a:xfrm>
          <a:prstGeom prst="roundRect">
            <a:avLst>
              <a:gd fmla="val 16667"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99" name="Google Shape;99;p16"/>
          <p:cNvSpPr/>
          <p:nvPr/>
        </p:nvSpPr>
        <p:spPr>
          <a:xfrm>
            <a:off x="982850" y="3413250"/>
            <a:ext cx="1556100" cy="807300"/>
          </a:xfrm>
          <a:prstGeom prst="roundRect">
            <a:avLst>
              <a:gd fmla="val 16667"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highlight>
                <a:srgbClr val="FF0000"/>
              </a:highlight>
            </a:endParaRPr>
          </a:p>
        </p:txBody>
      </p:sp>
      <p:sp>
        <p:nvSpPr>
          <p:cNvPr id="100" name="Google Shape;100;p16"/>
          <p:cNvSpPr txBox="1"/>
          <p:nvPr/>
        </p:nvSpPr>
        <p:spPr>
          <a:xfrm>
            <a:off x="1080733" y="3548966"/>
            <a:ext cx="1317600" cy="53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Bree Serif"/>
                <a:ea typeface="Bree Serif"/>
                <a:cs typeface="Bree Serif"/>
                <a:sym typeface="Bree Serif"/>
              </a:rPr>
              <a:t>Substance Abuse</a:t>
            </a:r>
            <a:endParaRPr>
              <a:solidFill>
                <a:srgbClr val="FFFFFF"/>
              </a:solidFill>
              <a:latin typeface="Bree Serif"/>
              <a:ea typeface="Bree Serif"/>
              <a:cs typeface="Bree Serif"/>
              <a:sym typeface="Bree Serif"/>
            </a:endParaRPr>
          </a:p>
        </p:txBody>
      </p:sp>
      <p:sp>
        <p:nvSpPr>
          <p:cNvPr id="101" name="Google Shape;101;p16"/>
          <p:cNvSpPr txBox="1"/>
          <p:nvPr/>
        </p:nvSpPr>
        <p:spPr>
          <a:xfrm>
            <a:off x="6762750" y="3491499"/>
            <a:ext cx="1747800" cy="6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Bree Serif"/>
                <a:ea typeface="Bree Serif"/>
                <a:cs typeface="Bree Serif"/>
                <a:sym typeface="Bree Serif"/>
              </a:rPr>
              <a:t>Physical and Mental Health Deterioration</a:t>
            </a:r>
            <a:endParaRPr>
              <a:solidFill>
                <a:srgbClr val="FFFFFF"/>
              </a:solidFill>
              <a:latin typeface="Bree Serif"/>
              <a:ea typeface="Bree Serif"/>
              <a:cs typeface="Bree Serif"/>
              <a:sym typeface="Bree Serif"/>
            </a:endParaRPr>
          </a:p>
        </p:txBody>
      </p:sp>
      <p:sp>
        <p:nvSpPr>
          <p:cNvPr id="102" name="Google Shape;102;p16"/>
          <p:cNvSpPr txBox="1"/>
          <p:nvPr/>
        </p:nvSpPr>
        <p:spPr>
          <a:xfrm>
            <a:off x="6132525" y="1854913"/>
            <a:ext cx="1268400" cy="4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Bree Serif"/>
                <a:ea typeface="Bree Serif"/>
                <a:cs typeface="Bree Serif"/>
                <a:sym typeface="Bree Serif"/>
              </a:rPr>
              <a:t>Anger Issues</a:t>
            </a:r>
            <a:endParaRPr>
              <a:solidFill>
                <a:srgbClr val="FFFFFF"/>
              </a:solidFill>
              <a:latin typeface="Bree Serif"/>
              <a:ea typeface="Bree Serif"/>
              <a:cs typeface="Bree Serif"/>
              <a:sym typeface="Bree Serif"/>
            </a:endParaRPr>
          </a:p>
        </p:txBody>
      </p:sp>
      <p:sp>
        <p:nvSpPr>
          <p:cNvPr id="103" name="Google Shape;103;p16"/>
          <p:cNvSpPr txBox="1"/>
          <p:nvPr/>
        </p:nvSpPr>
        <p:spPr>
          <a:xfrm>
            <a:off x="1857825" y="1841975"/>
            <a:ext cx="1268400" cy="4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Bree Serif"/>
                <a:ea typeface="Bree Serif"/>
                <a:cs typeface="Bree Serif"/>
                <a:sym typeface="Bree Serif"/>
              </a:rPr>
              <a:t>Criminal Activity</a:t>
            </a:r>
            <a:endParaRPr>
              <a:solidFill>
                <a:srgbClr val="FFFFFF"/>
              </a:solidFill>
              <a:latin typeface="Bree Serif"/>
              <a:ea typeface="Bree Serif"/>
              <a:cs typeface="Bree Serif"/>
              <a:sym typeface="Bree Serif"/>
            </a:endParaRPr>
          </a:p>
        </p:txBody>
      </p:sp>
      <p:sp>
        <p:nvSpPr>
          <p:cNvPr id="104" name="Google Shape;104;p16"/>
          <p:cNvSpPr txBox="1"/>
          <p:nvPr/>
        </p:nvSpPr>
        <p:spPr>
          <a:xfrm>
            <a:off x="3848100" y="1500100"/>
            <a:ext cx="1447800" cy="4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Bree Serif"/>
                <a:ea typeface="Bree Serif"/>
                <a:cs typeface="Bree Serif"/>
                <a:sym typeface="Bree Serif"/>
              </a:rPr>
              <a:t>Developmental Issues</a:t>
            </a:r>
            <a:endParaRPr>
              <a:solidFill>
                <a:srgbClr val="FFFFFF"/>
              </a:solidFill>
              <a:latin typeface="Bree Serif"/>
              <a:ea typeface="Bree Serif"/>
              <a:cs typeface="Bree Serif"/>
              <a:sym typeface="Bree Serif"/>
            </a:endParaRPr>
          </a:p>
        </p:txBody>
      </p:sp>
      <p:sp>
        <p:nvSpPr>
          <p:cNvPr id="105" name="Google Shape;105;p16"/>
          <p:cNvSpPr/>
          <p:nvPr/>
        </p:nvSpPr>
        <p:spPr>
          <a:xfrm rot="812">
            <a:off x="2551675" y="3684129"/>
            <a:ext cx="1270800" cy="428100"/>
          </a:xfrm>
          <a:prstGeom prst="leftArrow">
            <a:avLst>
              <a:gd fmla="val 48048"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rot="-10799186">
            <a:off x="5368650" y="3709975"/>
            <a:ext cx="1267200" cy="392100"/>
          </a:xfrm>
          <a:prstGeom prst="leftArrow">
            <a:avLst>
              <a:gd fmla="val 48048"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p:nvPr/>
        </p:nvSpPr>
        <p:spPr>
          <a:xfrm rot="8285840">
            <a:off x="5098009" y="2752828"/>
            <a:ext cx="1299510" cy="417836"/>
          </a:xfrm>
          <a:prstGeom prst="leftArrow">
            <a:avLst>
              <a:gd fmla="val 48048"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6"/>
          <p:cNvSpPr/>
          <p:nvPr/>
        </p:nvSpPr>
        <p:spPr>
          <a:xfrm rot="2789446">
            <a:off x="2902625" y="2748941"/>
            <a:ext cx="1304629" cy="399786"/>
          </a:xfrm>
          <a:prstGeom prst="leftArrow">
            <a:avLst>
              <a:gd fmla="val 48048"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6"/>
          <p:cNvSpPr/>
          <p:nvPr/>
        </p:nvSpPr>
        <p:spPr>
          <a:xfrm rot="5400000">
            <a:off x="3994350" y="2552125"/>
            <a:ext cx="1178700" cy="347400"/>
          </a:xfrm>
          <a:prstGeom prst="leftArrow">
            <a:avLst>
              <a:gd fmla="val 48048"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16"/>
          <p:cNvPicPr preferRelativeResize="0"/>
          <p:nvPr/>
        </p:nvPicPr>
        <p:blipFill rotWithShape="1">
          <a:blip r:embed="rId3">
            <a:alphaModFix/>
          </a:blip>
          <a:srcRect b="32867" l="5338" r="18068" t="0"/>
          <a:stretch/>
        </p:blipFill>
        <p:spPr>
          <a:xfrm>
            <a:off x="3704050" y="3006850"/>
            <a:ext cx="1893600" cy="16362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1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pic>
        <p:nvPicPr>
          <p:cNvPr id="116" name="Google Shape;116;p17"/>
          <p:cNvPicPr preferRelativeResize="0"/>
          <p:nvPr/>
        </p:nvPicPr>
        <p:blipFill>
          <a:blip r:embed="rId3">
            <a:alphaModFix/>
          </a:blip>
          <a:stretch>
            <a:fillRect/>
          </a:stretch>
        </p:blipFill>
        <p:spPr>
          <a:xfrm>
            <a:off x="2401150" y="942788"/>
            <a:ext cx="6877823" cy="3983573"/>
          </a:xfrm>
          <a:prstGeom prst="rect">
            <a:avLst/>
          </a:prstGeom>
          <a:noFill/>
          <a:ln>
            <a:noFill/>
          </a:ln>
        </p:spPr>
      </p:pic>
      <p:sp>
        <p:nvSpPr>
          <p:cNvPr id="117" name="Google Shape;117;p17"/>
          <p:cNvSpPr txBox="1"/>
          <p:nvPr/>
        </p:nvSpPr>
        <p:spPr>
          <a:xfrm>
            <a:off x="624350" y="141100"/>
            <a:ext cx="7616700" cy="11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accent4"/>
                </a:solidFill>
                <a:latin typeface="Bree Serif"/>
                <a:ea typeface="Bree Serif"/>
                <a:cs typeface="Bree Serif"/>
                <a:sym typeface="Bree Serif"/>
              </a:rPr>
              <a:t>Children entering foster care tend to experience other severe problems. </a:t>
            </a:r>
            <a:endParaRPr sz="2400">
              <a:solidFill>
                <a:schemeClr val="accent4"/>
              </a:solidFill>
              <a:latin typeface="Bree Serif"/>
              <a:ea typeface="Bree Serif"/>
              <a:cs typeface="Bree Serif"/>
              <a:sym typeface="Bree Serif"/>
            </a:endParaRPr>
          </a:p>
        </p:txBody>
      </p:sp>
      <p:sp>
        <p:nvSpPr>
          <p:cNvPr id="118" name="Google Shape;118;p17"/>
          <p:cNvSpPr txBox="1"/>
          <p:nvPr/>
        </p:nvSpPr>
        <p:spPr>
          <a:xfrm>
            <a:off x="1503750" y="614500"/>
            <a:ext cx="5708400" cy="66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19" name="Google Shape;119;p17"/>
          <p:cNvSpPr txBox="1"/>
          <p:nvPr/>
        </p:nvSpPr>
        <p:spPr>
          <a:xfrm>
            <a:off x="247325" y="2453525"/>
            <a:ext cx="3669000" cy="10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Bree Serif"/>
                <a:ea typeface="Bree Serif"/>
                <a:cs typeface="Bree Serif"/>
                <a:sym typeface="Bree Serif"/>
              </a:rPr>
              <a:t>71% of children entering foster care are victims of abuse.</a:t>
            </a:r>
            <a:endParaRPr sz="2200">
              <a:solidFill>
                <a:srgbClr val="FFFFFF"/>
              </a:solidFill>
              <a:latin typeface="Bree Serif"/>
              <a:ea typeface="Bree Serif"/>
              <a:cs typeface="Bree Serif"/>
              <a:sym typeface="Bree Serif"/>
            </a:endParaRPr>
          </a:p>
        </p:txBody>
      </p:sp>
      <p:pic>
        <p:nvPicPr>
          <p:cNvPr id="120" name="Google Shape;120;p17"/>
          <p:cNvPicPr preferRelativeResize="0"/>
          <p:nvPr/>
        </p:nvPicPr>
        <p:blipFill>
          <a:blip r:embed="rId4">
            <a:alphaModFix/>
          </a:blip>
          <a:stretch>
            <a:fillRect/>
          </a:stretch>
        </p:blipFill>
        <p:spPr>
          <a:xfrm>
            <a:off x="193349" y="3552625"/>
            <a:ext cx="3776925" cy="1143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id="125" name="Google Shape;125;p18"/>
          <p:cNvPicPr preferRelativeResize="0"/>
          <p:nvPr/>
        </p:nvPicPr>
        <p:blipFill>
          <a:blip r:embed="rId3">
            <a:alphaModFix/>
          </a:blip>
          <a:stretch>
            <a:fillRect/>
          </a:stretch>
        </p:blipFill>
        <p:spPr>
          <a:xfrm>
            <a:off x="6706500" y="1025075"/>
            <a:ext cx="1520100" cy="1238400"/>
          </a:xfrm>
          <a:prstGeom prst="flowChartConnector">
            <a:avLst/>
          </a:prstGeom>
          <a:noFill/>
          <a:ln>
            <a:noFill/>
          </a:ln>
        </p:spPr>
      </p:pic>
      <p:pic>
        <p:nvPicPr>
          <p:cNvPr id="126" name="Google Shape;126;p18"/>
          <p:cNvPicPr preferRelativeResize="0"/>
          <p:nvPr/>
        </p:nvPicPr>
        <p:blipFill>
          <a:blip r:embed="rId4">
            <a:alphaModFix/>
          </a:blip>
          <a:stretch>
            <a:fillRect/>
          </a:stretch>
        </p:blipFill>
        <p:spPr>
          <a:xfrm>
            <a:off x="6706500" y="3410200"/>
            <a:ext cx="1542000" cy="1238400"/>
          </a:xfrm>
          <a:prstGeom prst="flowChartConnector">
            <a:avLst/>
          </a:prstGeom>
          <a:noFill/>
          <a:ln>
            <a:noFill/>
          </a:ln>
        </p:spPr>
      </p:pic>
      <p:pic>
        <p:nvPicPr>
          <p:cNvPr id="127" name="Google Shape;127;p18"/>
          <p:cNvPicPr preferRelativeResize="0"/>
          <p:nvPr/>
        </p:nvPicPr>
        <p:blipFill rotWithShape="1">
          <a:blip r:embed="rId5">
            <a:alphaModFix/>
          </a:blip>
          <a:srcRect b="3530" l="0" r="0" t="0"/>
          <a:stretch/>
        </p:blipFill>
        <p:spPr>
          <a:xfrm>
            <a:off x="576900" y="3410200"/>
            <a:ext cx="1520100" cy="1193700"/>
          </a:xfrm>
          <a:prstGeom prst="flowChartConnector">
            <a:avLst/>
          </a:prstGeom>
          <a:noFill/>
          <a:ln>
            <a:noFill/>
          </a:ln>
        </p:spPr>
      </p:pic>
      <p:pic>
        <p:nvPicPr>
          <p:cNvPr id="128" name="Google Shape;128;p18"/>
          <p:cNvPicPr preferRelativeResize="0"/>
          <p:nvPr/>
        </p:nvPicPr>
        <p:blipFill rotWithShape="1">
          <a:blip r:embed="rId6">
            <a:alphaModFix/>
          </a:blip>
          <a:srcRect b="0" l="36102" r="0" t="0"/>
          <a:stretch/>
        </p:blipFill>
        <p:spPr>
          <a:xfrm>
            <a:off x="653600" y="1025075"/>
            <a:ext cx="1460700" cy="1092600"/>
          </a:xfrm>
          <a:prstGeom prst="flowChartConnector">
            <a:avLst/>
          </a:prstGeom>
          <a:noFill/>
          <a:ln>
            <a:noFill/>
          </a:ln>
        </p:spPr>
      </p:pic>
      <p:sp>
        <p:nvSpPr>
          <p:cNvPr id="129" name="Google Shape;129;p1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
        <p:nvSpPr>
          <p:cNvPr id="130" name="Google Shape;130;p18"/>
          <p:cNvSpPr txBox="1"/>
          <p:nvPr/>
        </p:nvSpPr>
        <p:spPr>
          <a:xfrm>
            <a:off x="3845784" y="2056460"/>
            <a:ext cx="1443600" cy="804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chemeClr val="accent4"/>
                </a:solidFill>
                <a:latin typeface="Bree Serif"/>
                <a:ea typeface="Bree Serif"/>
                <a:cs typeface="Bree Serif"/>
                <a:sym typeface="Bree Serif"/>
              </a:rPr>
              <a:t>Cycle of Abuse</a:t>
            </a:r>
            <a:endParaRPr sz="2400">
              <a:solidFill>
                <a:schemeClr val="accent4"/>
              </a:solidFill>
              <a:latin typeface="Bree Serif"/>
              <a:ea typeface="Bree Serif"/>
              <a:cs typeface="Bree Serif"/>
              <a:sym typeface="Bree Serif"/>
            </a:endParaRPr>
          </a:p>
        </p:txBody>
      </p:sp>
      <p:sp>
        <p:nvSpPr>
          <p:cNvPr id="131" name="Google Shape;131;p18"/>
          <p:cNvSpPr/>
          <p:nvPr/>
        </p:nvSpPr>
        <p:spPr>
          <a:xfrm>
            <a:off x="3297500" y="1165742"/>
            <a:ext cx="2540100" cy="2540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 name="Google Shape;132;p18"/>
          <p:cNvGrpSpPr/>
          <p:nvPr/>
        </p:nvGrpSpPr>
        <p:grpSpPr>
          <a:xfrm>
            <a:off x="1821443" y="996036"/>
            <a:ext cx="1882407" cy="669600"/>
            <a:chOff x="1900218" y="996036"/>
            <a:chExt cx="1882407" cy="669600"/>
          </a:xfrm>
        </p:grpSpPr>
        <p:cxnSp>
          <p:nvCxnSpPr>
            <p:cNvPr id="133" name="Google Shape;133;p18"/>
            <p:cNvCxnSpPr/>
            <p:nvPr/>
          </p:nvCxnSpPr>
          <p:spPr>
            <a:xfrm>
              <a:off x="3438525" y="1309350"/>
              <a:ext cx="344100" cy="344100"/>
            </a:xfrm>
            <a:prstGeom prst="straightConnector1">
              <a:avLst/>
            </a:prstGeom>
            <a:noFill/>
            <a:ln cap="flat" cmpd="sng" w="19050">
              <a:solidFill>
                <a:srgbClr val="D83829"/>
              </a:solidFill>
              <a:prstDash val="solid"/>
              <a:round/>
              <a:headEnd len="med" w="med" type="oval"/>
              <a:tailEnd len="sm" w="sm" type="none"/>
            </a:ln>
          </p:spPr>
        </p:cxnSp>
        <p:sp>
          <p:nvSpPr>
            <p:cNvPr id="134" name="Google Shape;134;p18"/>
            <p:cNvSpPr txBox="1"/>
            <p:nvPr/>
          </p:nvSpPr>
          <p:spPr>
            <a:xfrm>
              <a:off x="1900218" y="996036"/>
              <a:ext cx="1495200" cy="669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Clr>
                  <a:srgbClr val="000000"/>
                </a:buClr>
                <a:buSzPts val="1100"/>
                <a:buFont typeface="Arial"/>
                <a:buNone/>
              </a:pPr>
              <a:r>
                <a:rPr lang="en">
                  <a:solidFill>
                    <a:schemeClr val="accent4"/>
                  </a:solidFill>
                  <a:latin typeface="Bree Serif"/>
                  <a:ea typeface="Bree Serif"/>
                  <a:cs typeface="Bree Serif"/>
                  <a:sym typeface="Bree Serif"/>
                </a:rPr>
                <a:t>Becomes a parent</a:t>
              </a:r>
              <a:endParaRPr>
                <a:solidFill>
                  <a:schemeClr val="accent4"/>
                </a:solidFill>
                <a:latin typeface="Bree Serif"/>
                <a:ea typeface="Bree Serif"/>
                <a:cs typeface="Bree Serif"/>
                <a:sym typeface="Bree Serif"/>
              </a:endParaRPr>
            </a:p>
            <a:p>
              <a:pPr indent="0" lvl="0" marL="0" rtl="0" algn="r">
                <a:lnSpc>
                  <a:spcPct val="115000"/>
                </a:lnSpc>
                <a:spcBef>
                  <a:spcPts val="0"/>
                </a:spcBef>
                <a:spcAft>
                  <a:spcPts val="0"/>
                </a:spcAft>
                <a:buNone/>
              </a:pPr>
              <a:r>
                <a:t/>
              </a:r>
              <a:endParaRPr b="1" sz="800">
                <a:latin typeface="Roboto"/>
                <a:ea typeface="Roboto"/>
                <a:cs typeface="Roboto"/>
                <a:sym typeface="Roboto"/>
              </a:endParaRPr>
            </a:p>
          </p:txBody>
        </p:sp>
      </p:grpSp>
      <p:grpSp>
        <p:nvGrpSpPr>
          <p:cNvPr id="135" name="Google Shape;135;p18"/>
          <p:cNvGrpSpPr/>
          <p:nvPr/>
        </p:nvGrpSpPr>
        <p:grpSpPr>
          <a:xfrm>
            <a:off x="1978975" y="2968221"/>
            <a:ext cx="1724875" cy="1543297"/>
            <a:chOff x="2056575" y="3152300"/>
            <a:chExt cx="1724875" cy="1092600"/>
          </a:xfrm>
        </p:grpSpPr>
        <p:cxnSp>
          <p:nvCxnSpPr>
            <p:cNvPr id="136" name="Google Shape;136;p18"/>
            <p:cNvCxnSpPr/>
            <p:nvPr/>
          </p:nvCxnSpPr>
          <p:spPr>
            <a:xfrm flipH="1" rot="10800000">
              <a:off x="3436150" y="3214625"/>
              <a:ext cx="345300" cy="342900"/>
            </a:xfrm>
            <a:prstGeom prst="straightConnector1">
              <a:avLst/>
            </a:prstGeom>
            <a:noFill/>
            <a:ln cap="flat" cmpd="sng" w="19050">
              <a:solidFill>
                <a:srgbClr val="802017"/>
              </a:solidFill>
              <a:prstDash val="solid"/>
              <a:round/>
              <a:headEnd len="med" w="med" type="oval"/>
              <a:tailEnd len="sm" w="sm" type="none"/>
            </a:ln>
          </p:spPr>
        </p:cxnSp>
        <p:sp>
          <p:nvSpPr>
            <p:cNvPr id="137" name="Google Shape;137;p18"/>
            <p:cNvSpPr txBox="1"/>
            <p:nvPr/>
          </p:nvSpPr>
          <p:spPr>
            <a:xfrm>
              <a:off x="2056575" y="3152300"/>
              <a:ext cx="1338900" cy="1092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Clr>
                  <a:srgbClr val="000000"/>
                </a:buClr>
                <a:buSzPts val="1100"/>
                <a:buFont typeface="Arial"/>
                <a:buNone/>
              </a:pPr>
              <a:r>
                <a:rPr lang="en">
                  <a:solidFill>
                    <a:schemeClr val="accent4"/>
                  </a:solidFill>
                  <a:latin typeface="Bree Serif"/>
                  <a:ea typeface="Bree Serif"/>
                  <a:cs typeface="Bree Serif"/>
                  <a:sym typeface="Bree Serif"/>
                </a:rPr>
                <a:t>Adopts abusive tendencies from their parents</a:t>
              </a:r>
              <a:endParaRPr>
                <a:solidFill>
                  <a:schemeClr val="accent4"/>
                </a:solidFill>
                <a:latin typeface="Bree Serif"/>
                <a:ea typeface="Bree Serif"/>
                <a:cs typeface="Bree Serif"/>
                <a:sym typeface="Bree Serif"/>
              </a:endParaRPr>
            </a:p>
          </p:txBody>
        </p:sp>
      </p:grpSp>
      <p:sp>
        <p:nvSpPr>
          <p:cNvPr id="138" name="Google Shape;138;p18"/>
          <p:cNvSpPr/>
          <p:nvPr/>
        </p:nvSpPr>
        <p:spPr>
          <a:xfrm flipH="1" rot="-1800047">
            <a:off x="3221956" y="1085659"/>
            <a:ext cx="2690936" cy="2690936"/>
          </a:xfrm>
          <a:prstGeom prst="blockArc">
            <a:avLst>
              <a:gd fmla="val 14348563" name="adj1"/>
              <a:gd fmla="val 19872341" name="adj2"/>
              <a:gd fmla="val 9100" name="adj3"/>
            </a:avLst>
          </a:prstGeom>
          <a:solidFill>
            <a:srgbClr val="D83829"/>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 name="Google Shape;139;p18"/>
          <p:cNvGrpSpPr/>
          <p:nvPr/>
        </p:nvGrpSpPr>
        <p:grpSpPr>
          <a:xfrm>
            <a:off x="5343425" y="3198125"/>
            <a:ext cx="1583825" cy="1151400"/>
            <a:chOff x="5343425" y="3198125"/>
            <a:chExt cx="1583825" cy="1151400"/>
          </a:xfrm>
        </p:grpSpPr>
        <p:cxnSp>
          <p:nvCxnSpPr>
            <p:cNvPr id="140" name="Google Shape;140;p18"/>
            <p:cNvCxnSpPr/>
            <p:nvPr/>
          </p:nvCxnSpPr>
          <p:spPr>
            <a:xfrm rot="10800000">
              <a:off x="5343425" y="3214625"/>
              <a:ext cx="354900" cy="350100"/>
            </a:xfrm>
            <a:prstGeom prst="straightConnector1">
              <a:avLst/>
            </a:prstGeom>
            <a:noFill/>
            <a:ln cap="flat" cmpd="sng" w="19050">
              <a:solidFill>
                <a:srgbClr val="D83829"/>
              </a:solidFill>
              <a:prstDash val="solid"/>
              <a:round/>
              <a:headEnd len="med" w="med" type="oval"/>
              <a:tailEnd len="sm" w="sm" type="none"/>
            </a:ln>
          </p:spPr>
        </p:cxnSp>
        <p:sp>
          <p:nvSpPr>
            <p:cNvPr id="141" name="Google Shape;141;p18"/>
            <p:cNvSpPr txBox="1"/>
            <p:nvPr/>
          </p:nvSpPr>
          <p:spPr>
            <a:xfrm>
              <a:off x="5718550" y="3198125"/>
              <a:ext cx="1208700" cy="115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a:solidFill>
                    <a:schemeClr val="accent4"/>
                  </a:solidFill>
                  <a:latin typeface="Bree Serif"/>
                  <a:ea typeface="Bree Serif"/>
                  <a:cs typeface="Bree Serif"/>
                  <a:sym typeface="Bree Serif"/>
                </a:rPr>
                <a:t>Experiences effects of abuse</a:t>
              </a:r>
              <a:endParaRPr>
                <a:solidFill>
                  <a:schemeClr val="accent4"/>
                </a:solidFill>
                <a:latin typeface="Bree Serif"/>
                <a:ea typeface="Bree Serif"/>
                <a:cs typeface="Bree Serif"/>
                <a:sym typeface="Bree Serif"/>
              </a:endParaRPr>
            </a:p>
            <a:p>
              <a:pPr indent="0" lvl="0" marL="0" rtl="0" algn="l">
                <a:lnSpc>
                  <a:spcPct val="115000"/>
                </a:lnSpc>
                <a:spcBef>
                  <a:spcPts val="0"/>
                </a:spcBef>
                <a:spcAft>
                  <a:spcPts val="0"/>
                </a:spcAft>
                <a:buNone/>
              </a:pPr>
              <a:r>
                <a:t/>
              </a:r>
              <a:endParaRPr b="1" sz="800">
                <a:latin typeface="Roboto"/>
                <a:ea typeface="Roboto"/>
                <a:cs typeface="Roboto"/>
                <a:sym typeface="Roboto"/>
              </a:endParaRPr>
            </a:p>
          </p:txBody>
        </p:sp>
      </p:grpSp>
      <p:grpSp>
        <p:nvGrpSpPr>
          <p:cNvPr id="142" name="Google Shape;142;p18"/>
          <p:cNvGrpSpPr/>
          <p:nvPr/>
        </p:nvGrpSpPr>
        <p:grpSpPr>
          <a:xfrm>
            <a:off x="5344775" y="996025"/>
            <a:ext cx="1676375" cy="669600"/>
            <a:chOff x="5344775" y="996025"/>
            <a:chExt cx="1676375" cy="669600"/>
          </a:xfrm>
        </p:grpSpPr>
        <p:cxnSp>
          <p:nvCxnSpPr>
            <p:cNvPr id="143" name="Google Shape;143;p18"/>
            <p:cNvCxnSpPr/>
            <p:nvPr/>
          </p:nvCxnSpPr>
          <p:spPr>
            <a:xfrm flipH="1">
              <a:off x="5344775" y="1314450"/>
              <a:ext cx="336900" cy="339000"/>
            </a:xfrm>
            <a:prstGeom prst="straightConnector1">
              <a:avLst/>
            </a:prstGeom>
            <a:noFill/>
            <a:ln cap="flat" cmpd="sng" w="19050">
              <a:solidFill>
                <a:srgbClr val="802017"/>
              </a:solidFill>
              <a:prstDash val="solid"/>
              <a:round/>
              <a:headEnd len="med" w="med" type="oval"/>
              <a:tailEnd len="sm" w="sm" type="none"/>
            </a:ln>
          </p:spPr>
        </p:cxnSp>
        <p:sp>
          <p:nvSpPr>
            <p:cNvPr id="144" name="Google Shape;144;p18"/>
            <p:cNvSpPr txBox="1"/>
            <p:nvPr/>
          </p:nvSpPr>
          <p:spPr>
            <a:xfrm>
              <a:off x="5718550" y="996025"/>
              <a:ext cx="13026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a:solidFill>
                    <a:schemeClr val="accent4"/>
                  </a:solidFill>
                  <a:latin typeface="Bree Serif"/>
                  <a:ea typeface="Bree Serif"/>
                  <a:cs typeface="Bree Serif"/>
                  <a:sym typeface="Bree Serif"/>
                </a:rPr>
                <a:t>Child is abused</a:t>
              </a:r>
              <a:endParaRPr>
                <a:solidFill>
                  <a:schemeClr val="accent4"/>
                </a:solidFill>
                <a:latin typeface="Bree Serif"/>
                <a:ea typeface="Bree Serif"/>
                <a:cs typeface="Bree Serif"/>
                <a:sym typeface="Bree Serif"/>
              </a:endParaRPr>
            </a:p>
            <a:p>
              <a:pPr indent="0" lvl="0" marL="0" rtl="0" algn="l">
                <a:lnSpc>
                  <a:spcPct val="115000"/>
                </a:lnSpc>
                <a:spcBef>
                  <a:spcPts val="0"/>
                </a:spcBef>
                <a:spcAft>
                  <a:spcPts val="0"/>
                </a:spcAft>
                <a:buNone/>
              </a:pPr>
              <a:r>
                <a:t/>
              </a:r>
              <a:endParaRPr b="1">
                <a:latin typeface="Bree Serif"/>
                <a:ea typeface="Bree Serif"/>
                <a:cs typeface="Bree Serif"/>
                <a:sym typeface="Bree Serif"/>
              </a:endParaRPr>
            </a:p>
          </p:txBody>
        </p:sp>
      </p:grpSp>
      <p:sp>
        <p:nvSpPr>
          <p:cNvPr id="145" name="Google Shape;145;p18"/>
          <p:cNvSpPr/>
          <p:nvPr/>
        </p:nvSpPr>
        <p:spPr>
          <a:xfrm rot="1800047">
            <a:off x="3219843" y="1086434"/>
            <a:ext cx="2690936" cy="2690936"/>
          </a:xfrm>
          <a:prstGeom prst="blockArc">
            <a:avLst>
              <a:gd fmla="val 14545937" name="adj1"/>
              <a:gd fmla="val 19902139" name="adj2"/>
              <a:gd fmla="val 9115" name="adj3"/>
            </a:avLst>
          </a:prstGeom>
          <a:solidFill>
            <a:srgbClr val="802017"/>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rot="9000757">
            <a:off x="3213964" y="1086020"/>
            <a:ext cx="2690226" cy="2690226"/>
          </a:xfrm>
          <a:prstGeom prst="blockArc">
            <a:avLst>
              <a:gd fmla="val 18041678" name="adj1"/>
              <a:gd fmla="val 1798478" name="adj2"/>
              <a:gd fmla="val 9595" name="adj3"/>
            </a:avLst>
          </a:prstGeom>
          <a:solidFill>
            <a:srgbClr val="802017"/>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flipH="1" rot="-9000757">
            <a:off x="3221634" y="1086770"/>
            <a:ext cx="2690226" cy="2690226"/>
          </a:xfrm>
          <a:prstGeom prst="blockArc">
            <a:avLst>
              <a:gd fmla="val 17967225" name="adj1"/>
              <a:gd fmla="val 1529547" name="adj2"/>
              <a:gd fmla="val 9279" name="adj3"/>
            </a:avLst>
          </a:prstGeom>
          <a:solidFill>
            <a:srgbClr val="D83829"/>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8"/>
          <p:cNvSpPr/>
          <p:nvPr/>
        </p:nvSpPr>
        <p:spPr>
          <a:xfrm rot="8100000">
            <a:off x="3166119" y="2257450"/>
            <a:ext cx="363170" cy="363170"/>
          </a:xfrm>
          <a:prstGeom prst="rtTriangle">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rot="-2700000">
            <a:off x="5598628" y="2250288"/>
            <a:ext cx="363170" cy="363170"/>
          </a:xfrm>
          <a:prstGeom prst="rtTriangle">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rot="2700000">
            <a:off x="4382023" y="3463061"/>
            <a:ext cx="363170" cy="363170"/>
          </a:xfrm>
          <a:prstGeom prst="rtTriangle">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rot="-8100000">
            <a:off x="4382715" y="1027393"/>
            <a:ext cx="363170" cy="363170"/>
          </a:xfrm>
          <a:prstGeom prst="rtTriangle">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txBox="1"/>
          <p:nvPr/>
        </p:nvSpPr>
        <p:spPr>
          <a:xfrm>
            <a:off x="917400" y="171475"/>
            <a:ext cx="7309200" cy="55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Bree Serif"/>
                <a:ea typeface="Bree Serif"/>
                <a:cs typeface="Bree Serif"/>
                <a:sym typeface="Bree Serif"/>
              </a:rPr>
              <a:t>Abusive tendencies can be passed on between generations.</a:t>
            </a:r>
            <a:r>
              <a:rPr lang="en" sz="2400">
                <a:solidFill>
                  <a:srgbClr val="FF0000"/>
                </a:solidFill>
                <a:latin typeface="Bree Serif"/>
                <a:ea typeface="Bree Serif"/>
                <a:cs typeface="Bree Serif"/>
                <a:sym typeface="Bree Serif"/>
              </a:rPr>
              <a:t> </a:t>
            </a:r>
            <a:endParaRPr sz="2400">
              <a:solidFill>
                <a:srgbClr val="FF0000"/>
              </a:solidFill>
              <a:latin typeface="Bree Serif"/>
              <a:ea typeface="Bree Serif"/>
              <a:cs typeface="Bree Serif"/>
              <a:sym typeface="Bree Serif"/>
            </a:endParaRPr>
          </a:p>
        </p:txBody>
      </p:sp>
      <p:sp>
        <p:nvSpPr>
          <p:cNvPr id="153" name="Google Shape;153;p18"/>
          <p:cNvSpPr txBox="1"/>
          <p:nvPr/>
        </p:nvSpPr>
        <p:spPr>
          <a:xfrm>
            <a:off x="7317600" y="593175"/>
            <a:ext cx="2979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Bree Serif"/>
                <a:ea typeface="Bree Serif"/>
                <a:cs typeface="Bree Serif"/>
                <a:sym typeface="Bree Serif"/>
              </a:rPr>
              <a:t>1</a:t>
            </a:r>
            <a:endParaRPr sz="2400">
              <a:solidFill>
                <a:srgbClr val="FFFFFF"/>
              </a:solidFill>
              <a:latin typeface="Bree Serif"/>
              <a:ea typeface="Bree Serif"/>
              <a:cs typeface="Bree Serif"/>
              <a:sym typeface="Bree Serif"/>
            </a:endParaRPr>
          </a:p>
        </p:txBody>
      </p:sp>
      <p:sp>
        <p:nvSpPr>
          <p:cNvPr id="154" name="Google Shape;154;p18"/>
          <p:cNvSpPr txBox="1"/>
          <p:nvPr/>
        </p:nvSpPr>
        <p:spPr>
          <a:xfrm>
            <a:off x="1099950" y="2968225"/>
            <a:ext cx="4740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Bree Serif"/>
                <a:ea typeface="Bree Serif"/>
                <a:cs typeface="Bree Serif"/>
                <a:sym typeface="Bree Serif"/>
              </a:rPr>
              <a:t>3</a:t>
            </a:r>
            <a:endParaRPr sz="2400">
              <a:solidFill>
                <a:srgbClr val="FFFFFF"/>
              </a:solidFill>
              <a:latin typeface="Bree Serif"/>
              <a:ea typeface="Bree Serif"/>
              <a:cs typeface="Bree Serif"/>
              <a:sym typeface="Bree Serif"/>
            </a:endParaRPr>
          </a:p>
        </p:txBody>
      </p:sp>
      <p:sp>
        <p:nvSpPr>
          <p:cNvPr id="155" name="Google Shape;155;p18"/>
          <p:cNvSpPr txBox="1"/>
          <p:nvPr/>
        </p:nvSpPr>
        <p:spPr>
          <a:xfrm>
            <a:off x="7291350" y="2968225"/>
            <a:ext cx="3723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Bree Serif"/>
                <a:ea typeface="Bree Serif"/>
                <a:cs typeface="Bree Serif"/>
                <a:sym typeface="Bree Serif"/>
              </a:rPr>
              <a:t>2</a:t>
            </a:r>
            <a:endParaRPr sz="2400">
              <a:solidFill>
                <a:srgbClr val="FFFFFF"/>
              </a:solidFill>
              <a:latin typeface="Bree Serif"/>
              <a:ea typeface="Bree Serif"/>
              <a:cs typeface="Bree Serif"/>
              <a:sym typeface="Bree Serif"/>
            </a:endParaRPr>
          </a:p>
        </p:txBody>
      </p:sp>
      <p:sp>
        <p:nvSpPr>
          <p:cNvPr id="156" name="Google Shape;156;p18"/>
          <p:cNvSpPr txBox="1"/>
          <p:nvPr/>
        </p:nvSpPr>
        <p:spPr>
          <a:xfrm>
            <a:off x="1150800" y="593175"/>
            <a:ext cx="372300" cy="29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Bree Serif"/>
                <a:ea typeface="Bree Serif"/>
                <a:cs typeface="Bree Serif"/>
                <a:sym typeface="Bree Serif"/>
              </a:rPr>
              <a:t>4</a:t>
            </a:r>
            <a:endParaRPr sz="2400">
              <a:solidFill>
                <a:srgbClr val="FFFFFF"/>
              </a:solidFill>
              <a:latin typeface="Bree Serif"/>
              <a:ea typeface="Bree Serif"/>
              <a:cs typeface="Bree Serif"/>
              <a:sym typeface="Bree Serif"/>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19"/>
          <p:cNvSpPr txBox="1"/>
          <p:nvPr/>
        </p:nvSpPr>
        <p:spPr>
          <a:xfrm>
            <a:off x="352175" y="884850"/>
            <a:ext cx="4302300" cy="33738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t/>
            </a:r>
            <a:endParaRPr sz="2200">
              <a:solidFill>
                <a:schemeClr val="lt1"/>
              </a:solidFill>
              <a:latin typeface="Bree Serif"/>
              <a:ea typeface="Bree Serif"/>
              <a:cs typeface="Bree Serif"/>
              <a:sym typeface="Bree Serif"/>
            </a:endParaRPr>
          </a:p>
          <a:p>
            <a:pPr indent="-368300" lvl="0" marL="457200" rtl="0" algn="ctr">
              <a:lnSpc>
                <a:spcPct val="150000"/>
              </a:lnSpc>
              <a:spcBef>
                <a:spcPts val="0"/>
              </a:spcBef>
              <a:spcAft>
                <a:spcPts val="0"/>
              </a:spcAft>
              <a:buClr>
                <a:schemeClr val="accent3"/>
              </a:buClr>
              <a:buSzPts val="2200"/>
              <a:buFont typeface="Bree Serif"/>
              <a:buChar char="●"/>
            </a:pPr>
            <a:r>
              <a:rPr lang="en" sz="2200">
                <a:solidFill>
                  <a:schemeClr val="lt1"/>
                </a:solidFill>
                <a:latin typeface="Bree Serif"/>
                <a:ea typeface="Bree Serif"/>
                <a:cs typeface="Bree Serif"/>
                <a:sym typeface="Bree Serif"/>
              </a:rPr>
              <a:t>Legislature</a:t>
            </a:r>
            <a:endParaRPr sz="2200">
              <a:solidFill>
                <a:schemeClr val="lt1"/>
              </a:solidFill>
              <a:latin typeface="Bree Serif"/>
              <a:ea typeface="Bree Serif"/>
              <a:cs typeface="Bree Serif"/>
              <a:sym typeface="Bree Serif"/>
            </a:endParaRPr>
          </a:p>
          <a:p>
            <a:pPr indent="-368300" lvl="0" marL="457200" rtl="0" algn="ctr">
              <a:lnSpc>
                <a:spcPct val="150000"/>
              </a:lnSpc>
              <a:spcBef>
                <a:spcPts val="0"/>
              </a:spcBef>
              <a:spcAft>
                <a:spcPts val="0"/>
              </a:spcAft>
              <a:buClr>
                <a:schemeClr val="accent3"/>
              </a:buClr>
              <a:buSzPts val="2200"/>
              <a:buFont typeface="Bree Serif"/>
              <a:buChar char="●"/>
            </a:pPr>
            <a:r>
              <a:rPr lang="en" sz="2200">
                <a:solidFill>
                  <a:schemeClr val="lt1"/>
                </a:solidFill>
                <a:latin typeface="Bree Serif"/>
                <a:ea typeface="Bree Serif"/>
                <a:cs typeface="Bree Serif"/>
                <a:sym typeface="Bree Serif"/>
              </a:rPr>
              <a:t>Enforcement</a:t>
            </a:r>
            <a:endParaRPr sz="2200">
              <a:solidFill>
                <a:schemeClr val="lt1"/>
              </a:solidFill>
              <a:latin typeface="Bree Serif"/>
              <a:ea typeface="Bree Serif"/>
              <a:cs typeface="Bree Serif"/>
              <a:sym typeface="Bree Serif"/>
            </a:endParaRPr>
          </a:p>
          <a:p>
            <a:pPr indent="-368300" lvl="0" marL="457200" rtl="0" algn="ctr">
              <a:lnSpc>
                <a:spcPct val="150000"/>
              </a:lnSpc>
              <a:spcBef>
                <a:spcPts val="0"/>
              </a:spcBef>
              <a:spcAft>
                <a:spcPts val="0"/>
              </a:spcAft>
              <a:buClr>
                <a:schemeClr val="accent3"/>
              </a:buClr>
              <a:buSzPts val="2200"/>
              <a:buFont typeface="Bree Serif"/>
              <a:buChar char="●"/>
            </a:pPr>
            <a:r>
              <a:rPr lang="en" sz="2200">
                <a:solidFill>
                  <a:schemeClr val="lt1"/>
                </a:solidFill>
                <a:latin typeface="Bree Serif"/>
                <a:ea typeface="Bree Serif"/>
                <a:cs typeface="Bree Serif"/>
                <a:sym typeface="Bree Serif"/>
              </a:rPr>
              <a:t>Research</a:t>
            </a:r>
            <a:endParaRPr sz="2200">
              <a:solidFill>
                <a:schemeClr val="lt1"/>
              </a:solidFill>
              <a:latin typeface="Bree Serif"/>
              <a:ea typeface="Bree Serif"/>
              <a:cs typeface="Bree Serif"/>
              <a:sym typeface="Bree Serif"/>
            </a:endParaRPr>
          </a:p>
          <a:p>
            <a:pPr indent="-368300" lvl="0" marL="457200" rtl="0" algn="ctr">
              <a:lnSpc>
                <a:spcPct val="150000"/>
              </a:lnSpc>
              <a:spcBef>
                <a:spcPts val="0"/>
              </a:spcBef>
              <a:spcAft>
                <a:spcPts val="0"/>
              </a:spcAft>
              <a:buClr>
                <a:schemeClr val="accent3"/>
              </a:buClr>
              <a:buSzPts val="2200"/>
              <a:buFont typeface="Bree Serif"/>
              <a:buChar char="●"/>
            </a:pPr>
            <a:r>
              <a:rPr lang="en" sz="2200">
                <a:solidFill>
                  <a:schemeClr val="lt1"/>
                </a:solidFill>
                <a:latin typeface="Bree Serif"/>
                <a:ea typeface="Bree Serif"/>
                <a:cs typeface="Bree Serif"/>
                <a:sym typeface="Bree Serif"/>
              </a:rPr>
              <a:t>Civic organizations</a:t>
            </a:r>
            <a:endParaRPr sz="2200">
              <a:solidFill>
                <a:schemeClr val="lt1"/>
              </a:solidFill>
              <a:latin typeface="Bree Serif"/>
              <a:ea typeface="Bree Serif"/>
              <a:cs typeface="Bree Serif"/>
              <a:sym typeface="Bree Serif"/>
            </a:endParaRPr>
          </a:p>
          <a:p>
            <a:pPr indent="-368300" lvl="0" marL="457200" rtl="0" algn="ctr">
              <a:lnSpc>
                <a:spcPct val="150000"/>
              </a:lnSpc>
              <a:spcBef>
                <a:spcPts val="0"/>
              </a:spcBef>
              <a:spcAft>
                <a:spcPts val="0"/>
              </a:spcAft>
              <a:buClr>
                <a:schemeClr val="accent3"/>
              </a:buClr>
              <a:buSzPts val="2200"/>
              <a:buFont typeface="Bree Serif"/>
              <a:buChar char="●"/>
            </a:pPr>
            <a:r>
              <a:rPr lang="en" sz="2200">
                <a:solidFill>
                  <a:schemeClr val="lt1"/>
                </a:solidFill>
                <a:latin typeface="Bree Serif"/>
                <a:ea typeface="Bree Serif"/>
                <a:cs typeface="Bree Serif"/>
                <a:sym typeface="Bree Serif"/>
              </a:rPr>
              <a:t>Social </a:t>
            </a:r>
            <a:r>
              <a:rPr lang="en" sz="2200">
                <a:solidFill>
                  <a:schemeClr val="lt1"/>
                </a:solidFill>
                <a:latin typeface="Bree Serif"/>
                <a:ea typeface="Bree Serif"/>
                <a:cs typeface="Bree Serif"/>
                <a:sym typeface="Bree Serif"/>
              </a:rPr>
              <a:t>work</a:t>
            </a:r>
            <a:endParaRPr sz="2200">
              <a:solidFill>
                <a:schemeClr val="lt1"/>
              </a:solidFill>
              <a:latin typeface="Bree Serif"/>
              <a:ea typeface="Bree Serif"/>
              <a:cs typeface="Bree Serif"/>
              <a:sym typeface="Bree Serif"/>
            </a:endParaRPr>
          </a:p>
          <a:p>
            <a:pPr indent="0" lvl="0" marL="457200" rtl="0" algn="l">
              <a:spcBef>
                <a:spcPts val="0"/>
              </a:spcBef>
              <a:spcAft>
                <a:spcPts val="0"/>
              </a:spcAft>
              <a:buNone/>
            </a:pPr>
            <a:r>
              <a:t/>
            </a:r>
            <a:endParaRPr sz="1800">
              <a:solidFill>
                <a:schemeClr val="lt1"/>
              </a:solidFill>
              <a:latin typeface="Bree Serif"/>
              <a:ea typeface="Bree Serif"/>
              <a:cs typeface="Bree Serif"/>
              <a:sym typeface="Bree Serif"/>
            </a:endParaRPr>
          </a:p>
          <a:p>
            <a:pPr indent="0" lvl="0" marL="45720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a:solidFill>
                <a:schemeClr val="lt2"/>
              </a:solidFill>
              <a:latin typeface="Roboto"/>
              <a:ea typeface="Roboto"/>
              <a:cs typeface="Roboto"/>
              <a:sym typeface="Roboto"/>
            </a:endParaRPr>
          </a:p>
        </p:txBody>
      </p:sp>
      <p:sp>
        <p:nvSpPr>
          <p:cNvPr id="162" name="Google Shape;162;p1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
        <p:nvSpPr>
          <p:cNvPr id="163" name="Google Shape;163;p19"/>
          <p:cNvSpPr txBox="1"/>
          <p:nvPr/>
        </p:nvSpPr>
        <p:spPr>
          <a:xfrm>
            <a:off x="159150" y="276800"/>
            <a:ext cx="8825700" cy="7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Bree Serif"/>
                <a:ea typeface="Bree Serif"/>
                <a:cs typeface="Bree Serif"/>
                <a:sym typeface="Bree Serif"/>
              </a:rPr>
              <a:t>There are many approaches to supporting child abuse victims.</a:t>
            </a:r>
            <a:endParaRPr sz="2400">
              <a:solidFill>
                <a:schemeClr val="lt1"/>
              </a:solidFill>
              <a:latin typeface="Bree Serif"/>
              <a:ea typeface="Bree Serif"/>
              <a:cs typeface="Bree Serif"/>
              <a:sym typeface="Bree Serif"/>
            </a:endParaRPr>
          </a:p>
        </p:txBody>
      </p:sp>
      <p:pic>
        <p:nvPicPr>
          <p:cNvPr id="164" name="Google Shape;164;p19"/>
          <p:cNvPicPr preferRelativeResize="0"/>
          <p:nvPr/>
        </p:nvPicPr>
        <p:blipFill>
          <a:blip r:embed="rId3">
            <a:alphaModFix/>
          </a:blip>
          <a:stretch>
            <a:fillRect/>
          </a:stretch>
        </p:blipFill>
        <p:spPr>
          <a:xfrm>
            <a:off x="5173750" y="1168388"/>
            <a:ext cx="2806725" cy="2806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0"/>
          <p:cNvSpPr txBox="1"/>
          <p:nvPr/>
        </p:nvSpPr>
        <p:spPr>
          <a:xfrm>
            <a:off x="292975" y="979700"/>
            <a:ext cx="4319100" cy="767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solidFill>
                <a:schemeClr val="lt1"/>
              </a:solidFill>
              <a:latin typeface="Bree Serif"/>
              <a:ea typeface="Bree Serif"/>
              <a:cs typeface="Bree Serif"/>
              <a:sym typeface="Bree Serif"/>
            </a:endParaRPr>
          </a:p>
          <a:p>
            <a:pPr indent="0" lvl="0" marL="45720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a:solidFill>
                <a:schemeClr val="lt2"/>
              </a:solidFill>
              <a:latin typeface="Roboto"/>
              <a:ea typeface="Roboto"/>
              <a:cs typeface="Roboto"/>
              <a:sym typeface="Roboto"/>
            </a:endParaRPr>
          </a:p>
        </p:txBody>
      </p:sp>
      <p:sp>
        <p:nvSpPr>
          <p:cNvPr id="170" name="Google Shape;170;p2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
        <p:nvSpPr>
          <p:cNvPr id="171" name="Google Shape;171;p20"/>
          <p:cNvSpPr txBox="1"/>
          <p:nvPr/>
        </p:nvSpPr>
        <p:spPr>
          <a:xfrm>
            <a:off x="79488" y="276800"/>
            <a:ext cx="8985000" cy="85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400">
                <a:solidFill>
                  <a:schemeClr val="lt1"/>
                </a:solidFill>
                <a:latin typeface="Bree Serif"/>
                <a:ea typeface="Bree Serif"/>
                <a:cs typeface="Bree Serif"/>
                <a:sym typeface="Bree Serif"/>
              </a:rPr>
              <a:t>Legal advocacy is the intersection </a:t>
            </a:r>
            <a:r>
              <a:rPr lang="en" sz="2400">
                <a:solidFill>
                  <a:schemeClr val="lt1"/>
                </a:solidFill>
                <a:latin typeface="Bree Serif"/>
                <a:ea typeface="Bree Serif"/>
                <a:cs typeface="Bree Serif"/>
                <a:sym typeface="Bree Serif"/>
              </a:rPr>
              <a:t>between</a:t>
            </a:r>
            <a:r>
              <a:rPr lang="en" sz="2400">
                <a:solidFill>
                  <a:schemeClr val="lt1"/>
                </a:solidFill>
                <a:latin typeface="Bree Serif"/>
                <a:ea typeface="Bree Serif"/>
                <a:cs typeface="Bree Serif"/>
                <a:sym typeface="Bree Serif"/>
              </a:rPr>
              <a:t> social work and law.</a:t>
            </a:r>
            <a:endParaRPr b="1" sz="2400">
              <a:solidFill>
                <a:schemeClr val="lt1"/>
              </a:solidFill>
              <a:latin typeface="Bree Serif"/>
              <a:ea typeface="Bree Serif"/>
              <a:cs typeface="Bree Serif"/>
              <a:sym typeface="Bree Serif"/>
            </a:endParaRPr>
          </a:p>
        </p:txBody>
      </p:sp>
      <p:pic>
        <p:nvPicPr>
          <p:cNvPr id="172" name="Google Shape;172;p20"/>
          <p:cNvPicPr preferRelativeResize="0"/>
          <p:nvPr/>
        </p:nvPicPr>
        <p:blipFill>
          <a:blip r:embed="rId3">
            <a:alphaModFix/>
          </a:blip>
          <a:stretch>
            <a:fillRect/>
          </a:stretch>
        </p:blipFill>
        <p:spPr>
          <a:xfrm>
            <a:off x="3650475" y="1580650"/>
            <a:ext cx="1843025" cy="2719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1"/>
          <p:cNvSpPr txBox="1"/>
          <p:nvPr/>
        </p:nvSpPr>
        <p:spPr>
          <a:xfrm>
            <a:off x="292975" y="979700"/>
            <a:ext cx="4319100" cy="767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solidFill>
                <a:schemeClr val="lt1"/>
              </a:solidFill>
              <a:latin typeface="Bree Serif"/>
              <a:ea typeface="Bree Serif"/>
              <a:cs typeface="Bree Serif"/>
              <a:sym typeface="Bree Serif"/>
            </a:endParaRPr>
          </a:p>
          <a:p>
            <a:pPr indent="0" lvl="0" marL="457200" rtl="0" algn="l">
              <a:spcBef>
                <a:spcPts val="0"/>
              </a:spcBef>
              <a:spcAft>
                <a:spcPts val="0"/>
              </a:spcAft>
              <a:buNone/>
            </a:pPr>
            <a:r>
              <a:t/>
            </a:r>
            <a:endParaRPr sz="18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a:solidFill>
                <a:schemeClr val="lt2"/>
              </a:solidFill>
              <a:latin typeface="Roboto"/>
              <a:ea typeface="Roboto"/>
              <a:cs typeface="Roboto"/>
              <a:sym typeface="Roboto"/>
            </a:endParaRPr>
          </a:p>
        </p:txBody>
      </p:sp>
      <p:sp>
        <p:nvSpPr>
          <p:cNvPr id="178" name="Google Shape;178;p2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lt1"/>
                </a:solidFill>
              </a:rPr>
              <a:t>‹#›</a:t>
            </a:fld>
            <a:endParaRPr>
              <a:solidFill>
                <a:schemeClr val="lt1"/>
              </a:solidFill>
            </a:endParaRPr>
          </a:p>
        </p:txBody>
      </p:sp>
      <p:sp>
        <p:nvSpPr>
          <p:cNvPr id="179" name="Google Shape;179;p21"/>
          <p:cNvSpPr txBox="1"/>
          <p:nvPr/>
        </p:nvSpPr>
        <p:spPr>
          <a:xfrm>
            <a:off x="159150" y="276800"/>
            <a:ext cx="8825700" cy="70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accent4"/>
                </a:solidFill>
                <a:latin typeface="Bree Serif"/>
                <a:ea typeface="Bree Serif"/>
                <a:cs typeface="Bree Serif"/>
                <a:sym typeface="Bree Serif"/>
              </a:rPr>
              <a:t>Legal advocates tell the child’s “complete story,”.</a:t>
            </a:r>
            <a:endParaRPr b="1" sz="2400">
              <a:solidFill>
                <a:schemeClr val="accent4"/>
              </a:solidFill>
              <a:latin typeface="Bree Serif"/>
              <a:ea typeface="Bree Serif"/>
              <a:cs typeface="Bree Serif"/>
              <a:sym typeface="Bree Serif"/>
            </a:endParaRPr>
          </a:p>
        </p:txBody>
      </p:sp>
      <p:pic>
        <p:nvPicPr>
          <p:cNvPr id="180" name="Google Shape;180;p21"/>
          <p:cNvPicPr preferRelativeResize="0"/>
          <p:nvPr/>
        </p:nvPicPr>
        <p:blipFill>
          <a:blip r:embed="rId3">
            <a:alphaModFix/>
          </a:blip>
          <a:stretch>
            <a:fillRect/>
          </a:stretch>
        </p:blipFill>
        <p:spPr>
          <a:xfrm>
            <a:off x="1338950" y="887825"/>
            <a:ext cx="6466125" cy="3986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