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Italic.fntdata"/><Relationship Id="rId6" Type="http://schemas.openxmlformats.org/officeDocument/2006/relationships/slide" Target="slides/slide1.xml"/><Relationship Id="rId18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6a2512ff7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66a2512ff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b1c78e7fdb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b1c78e7fd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66a2512ff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66a2512ff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b1c78e7f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b1c78e7f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1c78e7fd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b1c78e7fd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b1c78e7fd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b1c78e7fd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b1c78e7fd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b1c78e7fd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b1c78e7fdb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b1c78e7fdb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b1c78e7fd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b1c78e7fd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411475" y="1748800"/>
            <a:ext cx="8315400" cy="168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2405100"/>
            <a:ext cx="8520600" cy="87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</a:t>
            </a:r>
            <a:r>
              <a:rPr lang="en"/>
              <a:t>Orleans</a:t>
            </a:r>
            <a:r>
              <a:rPr lang="en"/>
              <a:t> Levee Disaster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1861500"/>
            <a:ext cx="8520600" cy="5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>
            <p:ph type="title"/>
          </p:nvPr>
        </p:nvSpPr>
        <p:spPr>
          <a:xfrm>
            <a:off x="354550" y="1302700"/>
            <a:ext cx="85206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PLAYING!</a:t>
            </a:r>
            <a:endParaRPr/>
          </a:p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354550" y="1832550"/>
            <a:ext cx="8520600" cy="205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3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24">
                <a:solidFill>
                  <a:schemeClr val="dk1"/>
                </a:solidFill>
              </a:rPr>
              <a:t>Post-Game Questions:</a:t>
            </a:r>
            <a:endParaRPr sz="3724">
              <a:solidFill>
                <a:schemeClr val="dk1"/>
              </a:solidFill>
            </a:endParaRPr>
          </a:p>
          <a:p>
            <a:pPr indent="-305468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24">
                <a:solidFill>
                  <a:schemeClr val="dk1"/>
                </a:solidFill>
              </a:rPr>
              <a:t>How can we make the game better?</a:t>
            </a:r>
            <a:endParaRPr sz="3724">
              <a:solidFill>
                <a:schemeClr val="dk1"/>
              </a:solidFill>
            </a:endParaRPr>
          </a:p>
          <a:p>
            <a:pPr indent="-305468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24">
                <a:solidFill>
                  <a:schemeClr val="dk1"/>
                </a:solidFill>
              </a:rPr>
              <a:t>What would you do differently?</a:t>
            </a:r>
            <a:endParaRPr sz="3724">
              <a:solidFill>
                <a:schemeClr val="dk1"/>
              </a:solidFill>
            </a:endParaRPr>
          </a:p>
          <a:p>
            <a:pPr indent="-305468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24">
                <a:solidFill>
                  <a:schemeClr val="dk1"/>
                </a:solidFill>
              </a:rPr>
              <a:t>What did you learn from playing the game?</a:t>
            </a:r>
            <a:endParaRPr sz="3724">
              <a:solidFill>
                <a:schemeClr val="dk1"/>
              </a:solidFill>
            </a:endParaRPr>
          </a:p>
          <a:p>
            <a:pPr indent="-305468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24">
                <a:solidFill>
                  <a:schemeClr val="dk1"/>
                </a:solidFill>
              </a:rPr>
              <a:t>Is there anything you wish was in the game?</a:t>
            </a:r>
            <a:endParaRPr sz="3724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24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532"/>
              <a:buFont typeface="Arial"/>
              <a:buNone/>
            </a:pPr>
            <a:r>
              <a:rPr lang="en" sz="3724">
                <a:solidFill>
                  <a:schemeClr val="dk1"/>
                </a:solidFill>
              </a:rPr>
              <a:t>Data Collection Questions</a:t>
            </a:r>
            <a:endParaRPr sz="3724">
              <a:solidFill>
                <a:schemeClr val="dk1"/>
              </a:solidFill>
            </a:endParaRPr>
          </a:p>
          <a:p>
            <a:pPr indent="-305468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24">
                <a:solidFill>
                  <a:schemeClr val="dk1"/>
                </a:solidFill>
              </a:rPr>
              <a:t>Age</a:t>
            </a:r>
            <a:endParaRPr sz="3724">
              <a:solidFill>
                <a:schemeClr val="dk1"/>
              </a:solidFill>
            </a:endParaRPr>
          </a:p>
          <a:p>
            <a:pPr indent="-305468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24">
                <a:solidFill>
                  <a:schemeClr val="dk1"/>
                </a:solidFill>
              </a:rPr>
              <a:t>Major and Year</a:t>
            </a:r>
            <a:endParaRPr sz="3724">
              <a:solidFill>
                <a:schemeClr val="dk1"/>
              </a:solidFill>
            </a:endParaRPr>
          </a:p>
          <a:p>
            <a:pPr indent="-305468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24">
                <a:solidFill>
                  <a:schemeClr val="dk1"/>
                </a:solidFill>
              </a:rPr>
              <a:t>Do you have work experience? If yes, what </a:t>
            </a:r>
            <a:r>
              <a:rPr lang="en" sz="3724">
                <a:solidFill>
                  <a:schemeClr val="dk1"/>
                </a:solidFill>
              </a:rPr>
              <a:t>field</a:t>
            </a:r>
            <a:r>
              <a:rPr lang="en" sz="3724">
                <a:solidFill>
                  <a:schemeClr val="dk1"/>
                </a:solidFill>
              </a:rPr>
              <a:t> and do you think it </a:t>
            </a:r>
            <a:r>
              <a:rPr lang="en" sz="3724">
                <a:solidFill>
                  <a:schemeClr val="dk1"/>
                </a:solidFill>
              </a:rPr>
              <a:t>impacted</a:t>
            </a:r>
            <a:r>
              <a:rPr lang="en" sz="3724">
                <a:solidFill>
                  <a:schemeClr val="dk1"/>
                </a:solidFill>
              </a:rPr>
              <a:t> how you made your decisions?</a:t>
            </a:r>
            <a:endParaRPr sz="3724">
              <a:solidFill>
                <a:schemeClr val="dk1"/>
              </a:solidFill>
            </a:endParaRPr>
          </a:p>
          <a:p>
            <a:pPr indent="-305468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24">
                <a:solidFill>
                  <a:schemeClr val="dk1"/>
                </a:solidFill>
              </a:rPr>
              <a:t>How do you feel about the decisions you made?</a:t>
            </a:r>
            <a:endParaRPr sz="3724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148825" y="230700"/>
            <a:ext cx="85206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Game Instructions</a:t>
            </a:r>
            <a:endParaRPr b="1"/>
          </a:p>
        </p:txBody>
      </p:sp>
      <p:sp>
        <p:nvSpPr>
          <p:cNvPr id="64" name="Google Shape;64;p14"/>
          <p:cNvSpPr/>
          <p:nvPr/>
        </p:nvSpPr>
        <p:spPr>
          <a:xfrm>
            <a:off x="148825" y="803400"/>
            <a:ext cx="8520600" cy="279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148825" y="803400"/>
            <a:ext cx="85206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b="1" lang="en" sz="1702">
                <a:solidFill>
                  <a:schemeClr val="dk1"/>
                </a:solidFill>
              </a:rPr>
              <a:t>Setup:</a:t>
            </a:r>
            <a:endParaRPr b="1" sz="1702">
              <a:solidFill>
                <a:schemeClr val="dk1"/>
              </a:solidFill>
            </a:endParaRPr>
          </a:p>
          <a:p>
            <a:pPr indent="-336678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2"/>
              <a:buChar char="●"/>
            </a:pPr>
            <a:r>
              <a:rPr lang="en" sz="1702">
                <a:solidFill>
                  <a:schemeClr val="dk1"/>
                </a:solidFill>
              </a:rPr>
              <a:t>Narrator deals cards, giving each player A and B cards.</a:t>
            </a:r>
            <a:endParaRPr sz="1702">
              <a:solidFill>
                <a:schemeClr val="dk1"/>
              </a:solidFill>
            </a:endParaRPr>
          </a:p>
          <a:p>
            <a:pPr indent="-33667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2"/>
              <a:buChar char="●"/>
            </a:pPr>
            <a:r>
              <a:rPr lang="en" sz="1702">
                <a:solidFill>
                  <a:schemeClr val="dk1"/>
                </a:solidFill>
              </a:rPr>
              <a:t>Narrator sets the scene and introduces the case </a:t>
            </a:r>
            <a:r>
              <a:rPr lang="en" sz="1702">
                <a:solidFill>
                  <a:schemeClr val="dk1"/>
                </a:solidFill>
              </a:rPr>
              <a:t>study</a:t>
            </a:r>
            <a:r>
              <a:rPr lang="en" sz="1702">
                <a:solidFill>
                  <a:schemeClr val="dk1"/>
                </a:solidFill>
              </a:rPr>
              <a:t> background.</a:t>
            </a:r>
            <a:endParaRPr sz="1702">
              <a:solidFill>
                <a:schemeClr val="dk1"/>
              </a:solidFill>
            </a:endParaRPr>
          </a:p>
          <a:p>
            <a:pPr indent="-33667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2"/>
              <a:buChar char="●"/>
            </a:pPr>
            <a:r>
              <a:rPr lang="en" sz="1702">
                <a:solidFill>
                  <a:schemeClr val="dk1"/>
                </a:solidFill>
              </a:rPr>
              <a:t>Players can ask questions about the case before starting.</a:t>
            </a:r>
            <a:endParaRPr sz="1702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b="1" lang="en" sz="1702">
                <a:solidFill>
                  <a:schemeClr val="dk1"/>
                </a:solidFill>
              </a:rPr>
              <a:t>Rounds:</a:t>
            </a:r>
            <a:endParaRPr b="1" sz="1702">
              <a:solidFill>
                <a:schemeClr val="dk1"/>
              </a:solidFill>
            </a:endParaRPr>
          </a:p>
          <a:p>
            <a:pPr indent="-336678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2"/>
              <a:buChar char="●"/>
            </a:pPr>
            <a:r>
              <a:rPr lang="en" sz="1702">
                <a:solidFill>
                  <a:schemeClr val="dk1"/>
                </a:solidFill>
              </a:rPr>
              <a:t>Narrator reads a question with A and B options.</a:t>
            </a:r>
            <a:endParaRPr sz="1702">
              <a:solidFill>
                <a:schemeClr val="dk1"/>
              </a:solidFill>
            </a:endParaRPr>
          </a:p>
          <a:p>
            <a:pPr indent="-33667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2"/>
              <a:buChar char="●"/>
            </a:pPr>
            <a:r>
              <a:rPr lang="en" sz="1702">
                <a:solidFill>
                  <a:schemeClr val="dk1"/>
                </a:solidFill>
              </a:rPr>
              <a:t>Players choose A or B, keeping their answers face down.</a:t>
            </a:r>
            <a:endParaRPr sz="1702">
              <a:solidFill>
                <a:schemeClr val="dk1"/>
              </a:solidFill>
            </a:endParaRPr>
          </a:p>
          <a:p>
            <a:pPr indent="-33667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2"/>
              <a:buChar char="●"/>
            </a:pPr>
            <a:r>
              <a:rPr lang="en" sz="1702">
                <a:solidFill>
                  <a:schemeClr val="dk1"/>
                </a:solidFill>
              </a:rPr>
              <a:t>Narrator shuffles cards for anonymity, reveals choices, and discusses outcomes.</a:t>
            </a:r>
            <a:endParaRPr sz="995">
              <a:solidFill>
                <a:schemeClr val="dk1"/>
              </a:solidFill>
            </a:endParaRPr>
          </a:p>
        </p:txBody>
      </p:sp>
      <p:sp>
        <p:nvSpPr>
          <p:cNvPr id="66" name="Google Shape;66;p14"/>
          <p:cNvSpPr txBox="1"/>
          <p:nvPr>
            <p:ph type="title"/>
          </p:nvPr>
        </p:nvSpPr>
        <p:spPr>
          <a:xfrm>
            <a:off x="148825" y="3947025"/>
            <a:ext cx="8520600" cy="97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Kindly respond to the questions to the best of your understanding and judgment.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>
            <p:ph type="title"/>
          </p:nvPr>
        </p:nvSpPr>
        <p:spPr>
          <a:xfrm>
            <a:off x="148825" y="230700"/>
            <a:ext cx="8520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Background Information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148825" y="803400"/>
            <a:ext cx="8775300" cy="279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148825" y="803400"/>
            <a:ext cx="8520600" cy="3800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3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</a:rPr>
              <a:t>When and Where:</a:t>
            </a:r>
            <a:r>
              <a:rPr lang="en" sz="3800">
                <a:solidFill>
                  <a:schemeClr val="dk1"/>
                </a:solidFill>
              </a:rPr>
              <a:t> The New Orleans levee disaster happened in 2005 during Hurricane Katrina.</a:t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</a:rPr>
              <a:t>Social and Economical:</a:t>
            </a:r>
            <a:r>
              <a:rPr lang="en" sz="3800">
                <a:solidFill>
                  <a:schemeClr val="dk1"/>
                </a:solidFill>
              </a:rPr>
              <a:t> In the early 2000s, the United States faced economic challenges, and New Orleans, known for its vulnerability to hurricanes, dealt with concerns about infrastructure.</a:t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</a:rPr>
              <a:t>Attitudes Towards Safety: </a:t>
            </a:r>
            <a:r>
              <a:rPr lang="en" sz="3800">
                <a:solidFill>
                  <a:schemeClr val="dk1"/>
                </a:solidFill>
              </a:rPr>
              <a:t>Safety was a concern, but there were issues in the design and construction of the levees, indicating potential shortcomings in prioritizing safety.</a:t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</a:rPr>
              <a:t>Safety Regulations:</a:t>
            </a:r>
            <a:r>
              <a:rPr lang="en" sz="3800">
                <a:solidFill>
                  <a:schemeClr val="dk1"/>
                </a:solidFill>
              </a:rPr>
              <a:t> Levees were designed to withstand up to a category 3 storm, as required by Congress, but they weren't prepared for the intensity of Hurricane Katrina.</a:t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</a:rPr>
              <a:t>Society's Environment:</a:t>
            </a:r>
            <a:r>
              <a:rPr lang="en" sz="3800">
                <a:solidFill>
                  <a:schemeClr val="dk1"/>
                </a:solidFill>
              </a:rPr>
              <a:t> The disaster profoundly impacted society, causing loss of life, displacement, and economic repercussions. Emergency response faced challenges, and significant reconstruction efforts were needed.</a:t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9144001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572002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0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16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Q1: </a:t>
            </a:r>
            <a:r>
              <a:rPr lang="en" sz="2400"/>
              <a:t>Your team discovers failure in following the soil strength and levee guidelines by the Army Corps of Engineers:</a:t>
            </a:r>
            <a:endParaRPr sz="2400"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286050" y="2571750"/>
            <a:ext cx="3999900" cy="158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Proceed with the current conditions to meet the deadline.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84" name="Google Shape;84;p16"/>
          <p:cNvSpPr txBox="1"/>
          <p:nvPr>
            <p:ph idx="2" type="body"/>
          </p:nvPr>
        </p:nvSpPr>
        <p:spPr>
          <a:xfrm>
            <a:off x="4832400" y="2571750"/>
            <a:ext cx="3999900" cy="158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Implement modifications to ensure that the guidelines are followed. This will lead to project delays and increased costs.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193080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647715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6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9144000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572002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0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16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Q2: </a:t>
            </a:r>
            <a:r>
              <a:rPr lang="en" sz="2500"/>
              <a:t>During construction, there was mismanagement, and a few corners were cut:</a:t>
            </a:r>
            <a:endParaRPr sz="2500"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286050" y="2571750"/>
            <a:ext cx="3999900" cy="158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Maintain current management; they are nice people, no need to disrupt the project and spend more money.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96" name="Google Shape;96;p17"/>
          <p:cNvSpPr txBox="1"/>
          <p:nvPr>
            <p:ph idx="2" type="body"/>
          </p:nvPr>
        </p:nvSpPr>
        <p:spPr>
          <a:xfrm>
            <a:off x="4832400" y="2571750"/>
            <a:ext cx="3999900" cy="158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Extend the project timeline and get proper management. 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193080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647715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6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9144000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572002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0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>
            <p:ph type="title"/>
          </p:nvPr>
        </p:nvSpPr>
        <p:spPr>
          <a:xfrm>
            <a:off x="311700" y="16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Q3:</a:t>
            </a:r>
            <a:r>
              <a:rPr lang="en" sz="2500"/>
              <a:t>The levees are not designed for anything greater than a Category 3 storm:</a:t>
            </a:r>
            <a:endParaRPr sz="1900"/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286050" y="2571750"/>
            <a:ext cx="3999900" cy="2000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Redesign and reinforce in case there is a storm greater than Category 3 despite never having a storm that size before.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08" name="Google Shape;108;p18"/>
          <p:cNvSpPr txBox="1"/>
          <p:nvPr>
            <p:ph idx="2" type="body"/>
          </p:nvPr>
        </p:nvSpPr>
        <p:spPr>
          <a:xfrm>
            <a:off x="4832400" y="2571750"/>
            <a:ext cx="3999900" cy="158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Continue with the existing design; there has never been a storm that bad in the area and likely never will be.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193080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647715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6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9144003" cy="396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572002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0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>
            <p:ph type="title"/>
          </p:nvPr>
        </p:nvSpPr>
        <p:spPr>
          <a:xfrm>
            <a:off x="311700" y="16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Q4: </a:t>
            </a:r>
            <a:r>
              <a:rPr lang="en" sz="2500"/>
              <a:t>Multiple breaches in the levees have occurred, leading to extreme flooding in the surrounding areas:</a:t>
            </a:r>
            <a:endParaRPr sz="2300"/>
          </a:p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286050" y="2571750"/>
            <a:ext cx="3999900" cy="158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Stick to the existing response plan and prioritize a quick resolution to minimize the impact on the levee.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20" name="Google Shape;120;p19"/>
          <p:cNvSpPr txBox="1"/>
          <p:nvPr>
            <p:ph idx="2" type="body"/>
          </p:nvPr>
        </p:nvSpPr>
        <p:spPr>
          <a:xfrm>
            <a:off x="4832400" y="2571750"/>
            <a:ext cx="3999900" cy="158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Mobilize emergency resources to focus on rescue operations, even if it extends the recovery timeline.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193080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647715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6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9144000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572002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0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>
            <p:ph type="title"/>
          </p:nvPr>
        </p:nvSpPr>
        <p:spPr>
          <a:xfrm>
            <a:off x="311700" y="16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Q5: </a:t>
            </a:r>
            <a:r>
              <a:rPr lang="en" sz="2300"/>
              <a:t>The levee needs to be reconstructed. How would your team prioritize to address the failures that happened during the storm:</a:t>
            </a:r>
            <a:endParaRPr sz="2200"/>
          </a:p>
        </p:txBody>
      </p:sp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286050" y="2571750"/>
            <a:ext cx="3999900" cy="158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Conduct an analysis, redesign sections of the levee, and enhance the structural integrity. Fix all of the problems you can find.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2" name="Google Shape;132;p20"/>
          <p:cNvSpPr txBox="1"/>
          <p:nvPr>
            <p:ph idx="2" type="body"/>
          </p:nvPr>
        </p:nvSpPr>
        <p:spPr>
          <a:xfrm>
            <a:off x="4832400" y="2571750"/>
            <a:ext cx="3999900" cy="158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Focus on fast reconstruction with minimal modifications, need to prepare for the next storm, and save money.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3" name="Google Shape;133;p20"/>
          <p:cNvSpPr txBox="1"/>
          <p:nvPr>
            <p:ph idx="1" type="body"/>
          </p:nvPr>
        </p:nvSpPr>
        <p:spPr>
          <a:xfrm>
            <a:off x="193080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647715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6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3"/>
            <a:ext cx="9144000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572002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0" y="1152475"/>
            <a:ext cx="4572000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>
            <p:ph type="title"/>
          </p:nvPr>
        </p:nvSpPr>
        <p:spPr>
          <a:xfrm>
            <a:off x="311700" y="16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Q6: </a:t>
            </a:r>
            <a:r>
              <a:rPr lang="en" sz="2000"/>
              <a:t>What measures should be implemented to ensure that the reconstruction of the levee meets the highest standards to prevent failure:</a:t>
            </a:r>
            <a:endParaRPr sz="1500"/>
          </a:p>
        </p:txBody>
      </p:sp>
      <p:sp>
        <p:nvSpPr>
          <p:cNvPr id="143" name="Google Shape;143;p21"/>
          <p:cNvSpPr txBox="1"/>
          <p:nvPr>
            <p:ph idx="1" type="body"/>
          </p:nvPr>
        </p:nvSpPr>
        <p:spPr>
          <a:xfrm>
            <a:off x="286050" y="2571750"/>
            <a:ext cx="3999900" cy="158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 testing protocols and advanced modeling techniques, and conduct frequent inspections throughout the project timeline.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44" name="Google Shape;144;p21"/>
          <p:cNvSpPr txBox="1"/>
          <p:nvPr>
            <p:ph idx="2" type="body"/>
          </p:nvPr>
        </p:nvSpPr>
        <p:spPr>
          <a:xfrm>
            <a:off x="4832400" y="2571750"/>
            <a:ext cx="3999900" cy="158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Relay on existing testing procedures, focusing on meeting deadlines and minimizing cost.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45" name="Google Shape;145;p21"/>
          <p:cNvSpPr txBox="1"/>
          <p:nvPr>
            <p:ph idx="1" type="body"/>
          </p:nvPr>
        </p:nvSpPr>
        <p:spPr>
          <a:xfrm>
            <a:off x="193080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146" name="Google Shape;146;p21"/>
          <p:cNvSpPr txBox="1"/>
          <p:nvPr>
            <p:ph idx="1" type="body"/>
          </p:nvPr>
        </p:nvSpPr>
        <p:spPr>
          <a:xfrm>
            <a:off x="6477150" y="1492050"/>
            <a:ext cx="710400" cy="1079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6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