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62" r:id="rId5"/>
    <p:sldId id="303" r:id="rId6"/>
    <p:sldId id="284" r:id="rId7"/>
    <p:sldId id="264" r:id="rId8"/>
    <p:sldId id="294" r:id="rId9"/>
    <p:sldId id="288" r:id="rId10"/>
    <p:sldId id="290" r:id="rId11"/>
    <p:sldId id="293" r:id="rId12"/>
    <p:sldId id="295" r:id="rId13"/>
    <p:sldId id="261" r:id="rId14"/>
    <p:sldId id="279" r:id="rId15"/>
    <p:sldId id="280" r:id="rId16"/>
    <p:sldId id="276" r:id="rId17"/>
    <p:sldId id="274" r:id="rId18"/>
    <p:sldId id="278" r:id="rId19"/>
    <p:sldId id="297" r:id="rId20"/>
    <p:sldId id="298" r:id="rId21"/>
    <p:sldId id="300" r:id="rId22"/>
    <p:sldId id="301" r:id="rId23"/>
    <p:sldId id="302" r:id="rId24"/>
    <p:sldId id="282" r:id="rId25"/>
    <p:sldId id="289" r:id="rId26"/>
    <p:sldId id="281" r:id="rId27"/>
    <p:sldId id="287" r:id="rId28"/>
    <p:sldId id="269" r:id="rId29"/>
    <p:sldId id="291" r:id="rId30"/>
    <p:sldId id="29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8B26"/>
    <a:srgbClr val="C4122E"/>
    <a:srgbClr val="B41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9A1EF5-BEDE-4D0A-A758-6615601F5699}" v="3930" dt="2024-04-30T13:08:19.483"/>
    <p1510:client id="{49F3F4AB-1C00-B958-DAE6-9A5666B76CCA}" v="585" dt="2024-04-30T13:11:37.120"/>
    <p1510:client id="{664C76F9-72FB-964D-A674-33CBBB5A60A8}" v="2730" dt="2024-04-30T13:05:28.4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D5A3B9-9E39-4BFC-B036-814461D95D8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F9A607-A6DB-4AB8-ADD3-2964B9AD2A94}">
      <dgm:prSet phldrT="[Text]" custT="1"/>
      <dgm:spPr>
        <a:solidFill>
          <a:srgbClr val="C4122E"/>
        </a:solidFill>
      </dgm:spPr>
      <dgm:t>
        <a:bodyPr/>
        <a:lstStyle/>
        <a:p>
          <a:r>
            <a:rPr lang="en-US" sz="2800" b="1">
              <a:solidFill>
                <a:schemeClr val="bg1"/>
              </a:solidFill>
              <a:latin typeface="DM Sans"/>
            </a:rPr>
            <a:t>WPI</a:t>
          </a:r>
        </a:p>
      </dgm:t>
    </dgm:pt>
    <dgm:pt modelId="{D3B24E58-4260-4210-8DED-9FAF380F4DB9}" type="parTrans" cxnId="{D7E0B22A-9FC0-4A20-95FF-D2BDF11BF6EB}">
      <dgm:prSet/>
      <dgm:spPr/>
      <dgm:t>
        <a:bodyPr/>
        <a:lstStyle/>
        <a:p>
          <a:endParaRPr lang="en-US"/>
        </a:p>
      </dgm:t>
    </dgm:pt>
    <dgm:pt modelId="{0EB0AE4C-E0E0-44A5-A818-9AD4BDA1E93C}" type="sibTrans" cxnId="{D7E0B22A-9FC0-4A20-95FF-D2BDF11BF6EB}">
      <dgm:prSet/>
      <dgm:spPr/>
      <dgm:t>
        <a:bodyPr/>
        <a:lstStyle/>
        <a:p>
          <a:endParaRPr lang="en-US"/>
        </a:p>
      </dgm:t>
    </dgm:pt>
    <dgm:pt modelId="{1552B164-8231-4AD3-BB25-A9F2A3B079E8}">
      <dgm:prSet phldrT="[Text]" custT="1"/>
      <dgm:spPr>
        <a:solidFill>
          <a:srgbClr val="C4122E"/>
        </a:solidFill>
      </dgm:spPr>
      <dgm:t>
        <a:bodyPr/>
        <a:lstStyle/>
        <a:p>
          <a:pPr rtl="0"/>
          <a:r>
            <a:rPr lang="en-US" sz="2400" b="1">
              <a:latin typeface="DM Sans"/>
            </a:rPr>
            <a:t>Meet the Team</a:t>
          </a:r>
        </a:p>
      </dgm:t>
    </dgm:pt>
    <dgm:pt modelId="{08817B14-BA0E-472F-885D-79CBCD658759}" type="parTrans" cxnId="{829D8489-B96C-41C6-B9C1-2050ED774E6B}">
      <dgm:prSet/>
      <dgm:spPr/>
      <dgm:t>
        <a:bodyPr/>
        <a:lstStyle/>
        <a:p>
          <a:endParaRPr lang="en-US"/>
        </a:p>
      </dgm:t>
    </dgm:pt>
    <dgm:pt modelId="{AE990D21-9C9A-4AF7-97D9-9326D3852F7A}" type="sibTrans" cxnId="{829D8489-B96C-41C6-B9C1-2050ED774E6B}">
      <dgm:prSet/>
      <dgm:spPr/>
      <dgm:t>
        <a:bodyPr/>
        <a:lstStyle/>
        <a:p>
          <a:endParaRPr lang="en-US"/>
        </a:p>
      </dgm:t>
    </dgm:pt>
    <dgm:pt modelId="{4716FC45-515D-4836-A67C-3E7AD8D0AD6B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b="1">
              <a:latin typeface="DM Sans"/>
            </a:rPr>
            <a:t>Background</a:t>
          </a:r>
        </a:p>
      </dgm:t>
    </dgm:pt>
    <dgm:pt modelId="{D93A9A31-97A5-4BC9-8412-D75EC8550B9C}" type="parTrans" cxnId="{00CDAFB1-19FF-4340-966C-5C4B03848590}">
      <dgm:prSet/>
      <dgm:spPr/>
      <dgm:t>
        <a:bodyPr/>
        <a:lstStyle/>
        <a:p>
          <a:endParaRPr lang="en-US"/>
        </a:p>
      </dgm:t>
    </dgm:pt>
    <dgm:pt modelId="{3D974149-2877-46CE-9CE1-815E6B299E78}" type="sibTrans" cxnId="{00CDAFB1-19FF-4340-966C-5C4B03848590}">
      <dgm:prSet/>
      <dgm:spPr/>
      <dgm:t>
        <a:bodyPr/>
        <a:lstStyle/>
        <a:p>
          <a:endParaRPr lang="en-US"/>
        </a:p>
      </dgm:t>
    </dgm:pt>
    <dgm:pt modelId="{6D9AAF74-2053-46E9-A0BE-02855E3C7FCB}">
      <dgm:prSet custT="1"/>
      <dgm:spPr>
        <a:solidFill>
          <a:srgbClr val="118B26"/>
        </a:solidFill>
      </dgm:spPr>
      <dgm:t>
        <a:bodyPr/>
        <a:lstStyle/>
        <a:p>
          <a:pPr rtl="0"/>
          <a:r>
            <a:rPr lang="en-US" sz="2400" b="1">
              <a:latin typeface="DM Sans"/>
            </a:rPr>
            <a:t>Financial Results</a:t>
          </a:r>
        </a:p>
      </dgm:t>
    </dgm:pt>
    <dgm:pt modelId="{91B426C1-BEE2-4105-B6DD-994AE377CF7B}" type="parTrans" cxnId="{8433BAE5-D3A3-40E9-9835-05F48302908B}">
      <dgm:prSet/>
      <dgm:spPr/>
      <dgm:t>
        <a:bodyPr/>
        <a:lstStyle/>
        <a:p>
          <a:endParaRPr lang="en-US"/>
        </a:p>
      </dgm:t>
    </dgm:pt>
    <dgm:pt modelId="{2AD4FA2E-2030-45DF-A222-C09EF157CDEE}" type="sibTrans" cxnId="{8433BAE5-D3A3-40E9-9835-05F48302908B}">
      <dgm:prSet/>
      <dgm:spPr/>
      <dgm:t>
        <a:bodyPr/>
        <a:lstStyle/>
        <a:p>
          <a:endParaRPr lang="en-US"/>
        </a:p>
      </dgm:t>
    </dgm:pt>
    <dgm:pt modelId="{D9BDAB1F-9961-472A-B3D4-5B862EEC7E4B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US" sz="2400" b="1">
              <a:latin typeface="DM Sans"/>
            </a:rPr>
            <a:t>Legal Results</a:t>
          </a:r>
        </a:p>
      </dgm:t>
    </dgm:pt>
    <dgm:pt modelId="{A156F85C-878F-4FC9-AEDF-EB33E95D9BD0}" type="parTrans" cxnId="{C3D1F87A-E60C-493F-B901-D255C5C827DE}">
      <dgm:prSet/>
      <dgm:spPr/>
      <dgm:t>
        <a:bodyPr/>
        <a:lstStyle/>
        <a:p>
          <a:endParaRPr lang="en-US"/>
        </a:p>
      </dgm:t>
    </dgm:pt>
    <dgm:pt modelId="{4E933FD6-A90D-44C8-8B0F-9E4D36077805}" type="sibTrans" cxnId="{C3D1F87A-E60C-493F-B901-D255C5C827DE}">
      <dgm:prSet/>
      <dgm:spPr/>
      <dgm:t>
        <a:bodyPr/>
        <a:lstStyle/>
        <a:p>
          <a:endParaRPr lang="en-US"/>
        </a:p>
      </dgm:t>
    </dgm:pt>
    <dgm:pt modelId="{AA087BB5-B5C9-440C-B727-345F0B9FD6F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sz="2400" b="1">
              <a:latin typeface="DM Sans"/>
            </a:rPr>
            <a:t>Ethical Results</a:t>
          </a:r>
        </a:p>
      </dgm:t>
    </dgm:pt>
    <dgm:pt modelId="{A0DF39E1-F7EE-4063-A7A8-9488D0DDA488}" type="parTrans" cxnId="{FF61A32F-FC53-4BD8-85EB-51E2297F12F0}">
      <dgm:prSet/>
      <dgm:spPr/>
      <dgm:t>
        <a:bodyPr/>
        <a:lstStyle/>
        <a:p>
          <a:endParaRPr lang="en-US"/>
        </a:p>
      </dgm:t>
    </dgm:pt>
    <dgm:pt modelId="{921C96EB-1CA3-4BA7-95DF-7355DD3CDC52}" type="sibTrans" cxnId="{FF61A32F-FC53-4BD8-85EB-51E2297F12F0}">
      <dgm:prSet/>
      <dgm:spPr/>
      <dgm:t>
        <a:bodyPr/>
        <a:lstStyle/>
        <a:p>
          <a:endParaRPr lang="en-US"/>
        </a:p>
      </dgm:t>
    </dgm:pt>
    <dgm:pt modelId="{C8F0C24D-0EF4-4742-8D31-38174E04991E}">
      <dgm:prSet custT="1"/>
      <dgm:spPr>
        <a:solidFill>
          <a:srgbClr val="7030A0"/>
        </a:solidFill>
      </dgm:spPr>
      <dgm:t>
        <a:bodyPr/>
        <a:lstStyle/>
        <a:p>
          <a:r>
            <a:rPr lang="en-US" sz="2400" b="1">
              <a:latin typeface="DM Sans"/>
            </a:rPr>
            <a:t>Recommendations</a:t>
          </a:r>
        </a:p>
      </dgm:t>
    </dgm:pt>
    <dgm:pt modelId="{9293A5AE-2205-4B86-8993-16DC7A421A9E}" type="parTrans" cxnId="{B86D3698-013A-46E2-BA0C-151FCB69532A}">
      <dgm:prSet/>
      <dgm:spPr/>
      <dgm:t>
        <a:bodyPr/>
        <a:lstStyle/>
        <a:p>
          <a:endParaRPr lang="en-US"/>
        </a:p>
      </dgm:t>
    </dgm:pt>
    <dgm:pt modelId="{0E264515-A10F-4BFB-8342-950472BC646F}" type="sibTrans" cxnId="{B86D3698-013A-46E2-BA0C-151FCB69532A}">
      <dgm:prSet/>
      <dgm:spPr/>
      <dgm:t>
        <a:bodyPr/>
        <a:lstStyle/>
        <a:p>
          <a:endParaRPr lang="en-US"/>
        </a:p>
      </dgm:t>
    </dgm:pt>
    <dgm:pt modelId="{E79B2EFC-250E-4E9A-BB5D-B38A620137DB}" type="pres">
      <dgm:prSet presAssocID="{47D5A3B9-9E39-4BFC-B036-814461D95D8C}" presName="linear" presStyleCnt="0">
        <dgm:presLayoutVars>
          <dgm:dir/>
          <dgm:animLvl val="lvl"/>
          <dgm:resizeHandles val="exact"/>
        </dgm:presLayoutVars>
      </dgm:prSet>
      <dgm:spPr/>
    </dgm:pt>
    <dgm:pt modelId="{4A321E74-FEE2-406A-B053-4BEBC968F2AC}" type="pres">
      <dgm:prSet presAssocID="{B1F9A607-A6DB-4AB8-ADD3-2964B9AD2A94}" presName="parentLin" presStyleCnt="0"/>
      <dgm:spPr/>
    </dgm:pt>
    <dgm:pt modelId="{1D192185-B7EF-4BD5-8F60-72132259DEEC}" type="pres">
      <dgm:prSet presAssocID="{B1F9A607-A6DB-4AB8-ADD3-2964B9AD2A94}" presName="parentLeftMargin" presStyleLbl="node1" presStyleIdx="0" presStyleCnt="7"/>
      <dgm:spPr/>
    </dgm:pt>
    <dgm:pt modelId="{06BE8228-40E9-4E35-AC64-16199B0D8E35}" type="pres">
      <dgm:prSet presAssocID="{B1F9A607-A6DB-4AB8-ADD3-2964B9AD2A94}" presName="parentText" presStyleLbl="node1" presStyleIdx="0" presStyleCnt="7" custScaleX="100434" custScaleY="149754">
        <dgm:presLayoutVars>
          <dgm:chMax val="0"/>
          <dgm:bulletEnabled val="1"/>
        </dgm:presLayoutVars>
      </dgm:prSet>
      <dgm:spPr>
        <a:solidFill>
          <a:srgbClr val="C4122E"/>
        </a:solidFill>
      </dgm:spPr>
    </dgm:pt>
    <dgm:pt modelId="{C068D697-62D7-4C84-B93F-CA1CB0B965A7}" type="pres">
      <dgm:prSet presAssocID="{B1F9A607-A6DB-4AB8-ADD3-2964B9AD2A94}" presName="negativeSpace" presStyleCnt="0"/>
      <dgm:spPr/>
    </dgm:pt>
    <dgm:pt modelId="{64C79127-CA2C-4C86-A48C-A4A13C810898}" type="pres">
      <dgm:prSet presAssocID="{B1F9A607-A6DB-4AB8-ADD3-2964B9AD2A94}" presName="childText" presStyleLbl="conFgAcc1" presStyleIdx="0" presStyleCnt="7">
        <dgm:presLayoutVars>
          <dgm:bulletEnabled val="1"/>
        </dgm:presLayoutVars>
      </dgm:prSet>
      <dgm:spPr/>
    </dgm:pt>
    <dgm:pt modelId="{6B642462-2A1F-48C6-A470-F7AFB5939CCD}" type="pres">
      <dgm:prSet presAssocID="{0EB0AE4C-E0E0-44A5-A818-9AD4BDA1E93C}" presName="spaceBetweenRectangles" presStyleCnt="0"/>
      <dgm:spPr/>
    </dgm:pt>
    <dgm:pt modelId="{B4805A66-E9CA-4845-A5C1-C87D91FE4BB6}" type="pres">
      <dgm:prSet presAssocID="{1552B164-8231-4AD3-BB25-A9F2A3B079E8}" presName="parentLin" presStyleCnt="0"/>
      <dgm:spPr/>
    </dgm:pt>
    <dgm:pt modelId="{DEAB7C85-6CC9-4710-A08E-95E0B91BE5B6}" type="pres">
      <dgm:prSet presAssocID="{1552B164-8231-4AD3-BB25-A9F2A3B079E8}" presName="parentLeftMargin" presStyleLbl="node1" presStyleIdx="0" presStyleCnt="7"/>
      <dgm:spPr/>
    </dgm:pt>
    <dgm:pt modelId="{15F46B43-997C-4FEA-B202-74B007D5D1B9}" type="pres">
      <dgm:prSet presAssocID="{1552B164-8231-4AD3-BB25-A9F2A3B079E8}" presName="parentText" presStyleLbl="node1" presStyleIdx="1" presStyleCnt="7" custScaleX="100508" custScaleY="167533">
        <dgm:presLayoutVars>
          <dgm:chMax val="0"/>
          <dgm:bulletEnabled val="1"/>
        </dgm:presLayoutVars>
      </dgm:prSet>
      <dgm:spPr>
        <a:solidFill>
          <a:srgbClr val="C4122E"/>
        </a:solidFill>
      </dgm:spPr>
    </dgm:pt>
    <dgm:pt modelId="{6125C40C-3505-48FB-BC16-48B498D88780}" type="pres">
      <dgm:prSet presAssocID="{1552B164-8231-4AD3-BB25-A9F2A3B079E8}" presName="negativeSpace" presStyleCnt="0"/>
      <dgm:spPr/>
    </dgm:pt>
    <dgm:pt modelId="{81F65C65-2FDA-4EB8-ADE8-27B7049E0A9C}" type="pres">
      <dgm:prSet presAssocID="{1552B164-8231-4AD3-BB25-A9F2A3B079E8}" presName="childText" presStyleLbl="conFgAcc1" presStyleIdx="1" presStyleCnt="7">
        <dgm:presLayoutVars>
          <dgm:bulletEnabled val="1"/>
        </dgm:presLayoutVars>
      </dgm:prSet>
      <dgm:spPr/>
    </dgm:pt>
    <dgm:pt modelId="{F591423C-8A2E-4222-A0E6-62C7EA4DE9C9}" type="pres">
      <dgm:prSet presAssocID="{AE990D21-9C9A-4AF7-97D9-9326D3852F7A}" presName="spaceBetweenRectangles" presStyleCnt="0"/>
      <dgm:spPr/>
    </dgm:pt>
    <dgm:pt modelId="{7B90DC66-180E-41F3-A815-098958A7D6EA}" type="pres">
      <dgm:prSet presAssocID="{4716FC45-515D-4836-A67C-3E7AD8D0AD6B}" presName="parentLin" presStyleCnt="0"/>
      <dgm:spPr/>
    </dgm:pt>
    <dgm:pt modelId="{F95722AA-5567-460F-B05F-A0AAFB06367A}" type="pres">
      <dgm:prSet presAssocID="{4716FC45-515D-4836-A67C-3E7AD8D0AD6B}" presName="parentLeftMargin" presStyleLbl="node1" presStyleIdx="1" presStyleCnt="7"/>
      <dgm:spPr/>
    </dgm:pt>
    <dgm:pt modelId="{733A067F-3EB4-48A2-BCC0-BFCA68A25193}" type="pres">
      <dgm:prSet presAssocID="{4716FC45-515D-4836-A67C-3E7AD8D0AD6B}" presName="parentText" presStyleLbl="node1" presStyleIdx="2" presStyleCnt="7" custScaleX="102340" custScaleY="143205">
        <dgm:presLayoutVars>
          <dgm:chMax val="0"/>
          <dgm:bulletEnabled val="1"/>
        </dgm:presLayoutVars>
      </dgm:prSet>
      <dgm:spPr>
        <a:solidFill>
          <a:schemeClr val="accent2"/>
        </a:solidFill>
      </dgm:spPr>
    </dgm:pt>
    <dgm:pt modelId="{9E8EC15E-A0FE-417F-BB27-3E172DBC4524}" type="pres">
      <dgm:prSet presAssocID="{4716FC45-515D-4836-A67C-3E7AD8D0AD6B}" presName="negativeSpace" presStyleCnt="0"/>
      <dgm:spPr/>
    </dgm:pt>
    <dgm:pt modelId="{9E6F8CA7-23FD-4EED-A737-8000FA6E3930}" type="pres">
      <dgm:prSet presAssocID="{4716FC45-515D-4836-A67C-3E7AD8D0AD6B}" presName="childText" presStyleLbl="conFgAcc1" presStyleIdx="2" presStyleCnt="7">
        <dgm:presLayoutVars>
          <dgm:bulletEnabled val="1"/>
        </dgm:presLayoutVars>
      </dgm:prSet>
      <dgm:spPr/>
    </dgm:pt>
    <dgm:pt modelId="{56FBE649-161F-4CB3-BA86-B0938E4025BB}" type="pres">
      <dgm:prSet presAssocID="{3D974149-2877-46CE-9CE1-815E6B299E78}" presName="spaceBetweenRectangles" presStyleCnt="0"/>
      <dgm:spPr/>
    </dgm:pt>
    <dgm:pt modelId="{9F63EF53-4114-47E3-9AF2-5EC922FBFD5E}" type="pres">
      <dgm:prSet presAssocID="{6D9AAF74-2053-46E9-A0BE-02855E3C7FCB}" presName="parentLin" presStyleCnt="0"/>
      <dgm:spPr/>
    </dgm:pt>
    <dgm:pt modelId="{0EA4A5C4-3BDF-4C9A-B6B2-83F9013C6A13}" type="pres">
      <dgm:prSet presAssocID="{6D9AAF74-2053-46E9-A0BE-02855E3C7FCB}" presName="parentLeftMargin" presStyleLbl="node1" presStyleIdx="2" presStyleCnt="7"/>
      <dgm:spPr/>
    </dgm:pt>
    <dgm:pt modelId="{5D44C644-312C-42BF-82CF-9AD88E1CD543}" type="pres">
      <dgm:prSet presAssocID="{6D9AAF74-2053-46E9-A0BE-02855E3C7FCB}" presName="parentText" presStyleLbl="node1" presStyleIdx="3" presStyleCnt="7" custScaleX="100033" custScaleY="137921">
        <dgm:presLayoutVars>
          <dgm:chMax val="0"/>
          <dgm:bulletEnabled val="1"/>
        </dgm:presLayoutVars>
      </dgm:prSet>
      <dgm:spPr>
        <a:solidFill>
          <a:srgbClr val="118B26"/>
        </a:solidFill>
      </dgm:spPr>
    </dgm:pt>
    <dgm:pt modelId="{0943153C-7124-4B0D-8B7A-A11CF462E0B9}" type="pres">
      <dgm:prSet presAssocID="{6D9AAF74-2053-46E9-A0BE-02855E3C7FCB}" presName="negativeSpace" presStyleCnt="0"/>
      <dgm:spPr/>
    </dgm:pt>
    <dgm:pt modelId="{07AF8A4D-C1E2-48D0-ABEF-B91D65C83C7F}" type="pres">
      <dgm:prSet presAssocID="{6D9AAF74-2053-46E9-A0BE-02855E3C7FCB}" presName="childText" presStyleLbl="conFgAcc1" presStyleIdx="3" presStyleCnt="7">
        <dgm:presLayoutVars>
          <dgm:bulletEnabled val="1"/>
        </dgm:presLayoutVars>
      </dgm:prSet>
      <dgm:spPr/>
    </dgm:pt>
    <dgm:pt modelId="{D569149E-5630-4D4A-8DE9-287D14A9F3DC}" type="pres">
      <dgm:prSet presAssocID="{2AD4FA2E-2030-45DF-A222-C09EF157CDEE}" presName="spaceBetweenRectangles" presStyleCnt="0"/>
      <dgm:spPr/>
    </dgm:pt>
    <dgm:pt modelId="{29CA4D54-A1CE-411F-AA92-EBE5FDD56550}" type="pres">
      <dgm:prSet presAssocID="{D9BDAB1F-9961-472A-B3D4-5B862EEC7E4B}" presName="parentLin" presStyleCnt="0"/>
      <dgm:spPr/>
    </dgm:pt>
    <dgm:pt modelId="{717F577B-F63B-444E-B95F-25C96ADA1B46}" type="pres">
      <dgm:prSet presAssocID="{D9BDAB1F-9961-472A-B3D4-5B862EEC7E4B}" presName="parentLeftMargin" presStyleLbl="node1" presStyleIdx="3" presStyleCnt="7"/>
      <dgm:spPr/>
    </dgm:pt>
    <dgm:pt modelId="{D9C51C47-85B3-4FB1-BA9C-93E82A95EA39}" type="pres">
      <dgm:prSet presAssocID="{D9BDAB1F-9961-472A-B3D4-5B862EEC7E4B}" presName="parentText" presStyleLbl="node1" presStyleIdx="4" presStyleCnt="7" custScaleX="102340" custScaleY="129507">
        <dgm:presLayoutVars>
          <dgm:chMax val="0"/>
          <dgm:bulletEnabled val="1"/>
        </dgm:presLayoutVars>
      </dgm:prSet>
      <dgm:spPr>
        <a:solidFill>
          <a:srgbClr val="00B0F0"/>
        </a:solidFill>
      </dgm:spPr>
    </dgm:pt>
    <dgm:pt modelId="{51D1DD0D-AB0C-4F7E-BF96-4557E8EBFFDE}" type="pres">
      <dgm:prSet presAssocID="{D9BDAB1F-9961-472A-B3D4-5B862EEC7E4B}" presName="negativeSpace" presStyleCnt="0"/>
      <dgm:spPr/>
    </dgm:pt>
    <dgm:pt modelId="{5FC300B4-423F-4676-9D67-9CD5E61C37E5}" type="pres">
      <dgm:prSet presAssocID="{D9BDAB1F-9961-472A-B3D4-5B862EEC7E4B}" presName="childText" presStyleLbl="conFgAcc1" presStyleIdx="4" presStyleCnt="7">
        <dgm:presLayoutVars>
          <dgm:bulletEnabled val="1"/>
        </dgm:presLayoutVars>
      </dgm:prSet>
      <dgm:spPr/>
    </dgm:pt>
    <dgm:pt modelId="{184B769E-6B31-47A0-BC26-4673A71E1AF8}" type="pres">
      <dgm:prSet presAssocID="{4E933FD6-A90D-44C8-8B0F-9E4D36077805}" presName="spaceBetweenRectangles" presStyleCnt="0"/>
      <dgm:spPr/>
    </dgm:pt>
    <dgm:pt modelId="{4F4C8A31-A437-41CF-A206-FC73AE8D5274}" type="pres">
      <dgm:prSet presAssocID="{AA087BB5-B5C9-440C-B727-345F0B9FD6F6}" presName="parentLin" presStyleCnt="0"/>
      <dgm:spPr/>
    </dgm:pt>
    <dgm:pt modelId="{2DACCE12-3555-44F8-AD8E-CD6FB63B42EC}" type="pres">
      <dgm:prSet presAssocID="{AA087BB5-B5C9-440C-B727-345F0B9FD6F6}" presName="parentLeftMargin" presStyleLbl="node1" presStyleIdx="4" presStyleCnt="7"/>
      <dgm:spPr/>
    </dgm:pt>
    <dgm:pt modelId="{55B64F85-A651-40C3-8BEB-8FADA260E78C}" type="pres">
      <dgm:prSet presAssocID="{AA087BB5-B5C9-440C-B727-345F0B9FD6F6}" presName="parentText" presStyleLbl="node1" presStyleIdx="5" presStyleCnt="7" custScaleX="100508" custScaleY="148197">
        <dgm:presLayoutVars>
          <dgm:chMax val="0"/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55B16EFD-1EA3-4576-8104-76F1841C58FB}" type="pres">
      <dgm:prSet presAssocID="{AA087BB5-B5C9-440C-B727-345F0B9FD6F6}" presName="negativeSpace" presStyleCnt="0"/>
      <dgm:spPr/>
    </dgm:pt>
    <dgm:pt modelId="{E1C57928-5ABD-43DF-B8B4-C200B7201B43}" type="pres">
      <dgm:prSet presAssocID="{AA087BB5-B5C9-440C-B727-345F0B9FD6F6}" presName="childText" presStyleLbl="conFgAcc1" presStyleIdx="5" presStyleCnt="7">
        <dgm:presLayoutVars>
          <dgm:bulletEnabled val="1"/>
        </dgm:presLayoutVars>
      </dgm:prSet>
      <dgm:spPr/>
    </dgm:pt>
    <dgm:pt modelId="{8C48662E-8B2B-4163-8915-C38DEC319896}" type="pres">
      <dgm:prSet presAssocID="{921C96EB-1CA3-4BA7-95DF-7355DD3CDC52}" presName="spaceBetweenRectangles" presStyleCnt="0"/>
      <dgm:spPr/>
    </dgm:pt>
    <dgm:pt modelId="{99A13530-45D0-48E7-A3AA-6F6FCC7E3242}" type="pres">
      <dgm:prSet presAssocID="{C8F0C24D-0EF4-4742-8D31-38174E04991E}" presName="parentLin" presStyleCnt="0"/>
      <dgm:spPr/>
    </dgm:pt>
    <dgm:pt modelId="{9E731124-AEC7-4541-A8A7-70E3A3F72D4A}" type="pres">
      <dgm:prSet presAssocID="{C8F0C24D-0EF4-4742-8D31-38174E04991E}" presName="parentLeftMargin" presStyleLbl="node1" presStyleIdx="5" presStyleCnt="7"/>
      <dgm:spPr/>
    </dgm:pt>
    <dgm:pt modelId="{D47B6587-CB35-4329-BDCC-A01C72FE0659}" type="pres">
      <dgm:prSet presAssocID="{C8F0C24D-0EF4-4742-8D31-38174E04991E}" presName="parentText" presStyleLbl="node1" presStyleIdx="6" presStyleCnt="7" custScaleX="100508" custScaleY="143960">
        <dgm:presLayoutVars>
          <dgm:chMax val="0"/>
          <dgm:bulletEnabled val="1"/>
        </dgm:presLayoutVars>
      </dgm:prSet>
      <dgm:spPr>
        <a:solidFill>
          <a:srgbClr val="7030A0"/>
        </a:solidFill>
      </dgm:spPr>
    </dgm:pt>
    <dgm:pt modelId="{995962F8-170C-45E2-A824-4C9AB1AF0F9B}" type="pres">
      <dgm:prSet presAssocID="{C8F0C24D-0EF4-4742-8D31-38174E04991E}" presName="negativeSpace" presStyleCnt="0"/>
      <dgm:spPr/>
    </dgm:pt>
    <dgm:pt modelId="{6769254B-DAC4-4CD4-9D6E-2C2370EB1288}" type="pres">
      <dgm:prSet presAssocID="{C8F0C24D-0EF4-4742-8D31-38174E04991E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D7E0B22A-9FC0-4A20-95FF-D2BDF11BF6EB}" srcId="{47D5A3B9-9E39-4BFC-B036-814461D95D8C}" destId="{B1F9A607-A6DB-4AB8-ADD3-2964B9AD2A94}" srcOrd="0" destOrd="0" parTransId="{D3B24E58-4260-4210-8DED-9FAF380F4DB9}" sibTransId="{0EB0AE4C-E0E0-44A5-A818-9AD4BDA1E93C}"/>
    <dgm:cxn modelId="{FF61A32F-FC53-4BD8-85EB-51E2297F12F0}" srcId="{47D5A3B9-9E39-4BFC-B036-814461D95D8C}" destId="{AA087BB5-B5C9-440C-B727-345F0B9FD6F6}" srcOrd="5" destOrd="0" parTransId="{A0DF39E1-F7EE-4063-A7A8-9488D0DDA488}" sibTransId="{921C96EB-1CA3-4BA7-95DF-7355DD3CDC52}"/>
    <dgm:cxn modelId="{7386205B-01CD-408E-89DF-C598DD3FBDC9}" type="presOf" srcId="{AA087BB5-B5C9-440C-B727-345F0B9FD6F6}" destId="{55B64F85-A651-40C3-8BEB-8FADA260E78C}" srcOrd="1" destOrd="0" presId="urn:microsoft.com/office/officeart/2005/8/layout/list1"/>
    <dgm:cxn modelId="{A89E6966-42F2-4430-8F51-7BECF9BC689F}" type="presOf" srcId="{D9BDAB1F-9961-472A-B3D4-5B862EEC7E4B}" destId="{717F577B-F63B-444E-B95F-25C96ADA1B46}" srcOrd="0" destOrd="0" presId="urn:microsoft.com/office/officeart/2005/8/layout/list1"/>
    <dgm:cxn modelId="{11947A68-9218-4DEB-A303-CC7BFBE32CA7}" type="presOf" srcId="{1552B164-8231-4AD3-BB25-A9F2A3B079E8}" destId="{15F46B43-997C-4FEA-B202-74B007D5D1B9}" srcOrd="1" destOrd="0" presId="urn:microsoft.com/office/officeart/2005/8/layout/list1"/>
    <dgm:cxn modelId="{93EE8448-905D-41DE-92DB-8758EC9320DB}" type="presOf" srcId="{AA087BB5-B5C9-440C-B727-345F0B9FD6F6}" destId="{2DACCE12-3555-44F8-AD8E-CD6FB63B42EC}" srcOrd="0" destOrd="0" presId="urn:microsoft.com/office/officeart/2005/8/layout/list1"/>
    <dgm:cxn modelId="{0894B36E-9498-4C93-9948-C9A7D959706E}" type="presOf" srcId="{4716FC45-515D-4836-A67C-3E7AD8D0AD6B}" destId="{733A067F-3EB4-48A2-BCC0-BFCA68A25193}" srcOrd="1" destOrd="0" presId="urn:microsoft.com/office/officeart/2005/8/layout/list1"/>
    <dgm:cxn modelId="{A9C58172-CB69-4A8B-9ABF-077410EF2F90}" type="presOf" srcId="{6D9AAF74-2053-46E9-A0BE-02855E3C7FCB}" destId="{5D44C644-312C-42BF-82CF-9AD88E1CD543}" srcOrd="1" destOrd="0" presId="urn:microsoft.com/office/officeart/2005/8/layout/list1"/>
    <dgm:cxn modelId="{703F8875-7AD4-4724-A4A9-C0B3E374B4A0}" type="presOf" srcId="{1552B164-8231-4AD3-BB25-A9F2A3B079E8}" destId="{DEAB7C85-6CC9-4710-A08E-95E0B91BE5B6}" srcOrd="0" destOrd="0" presId="urn:microsoft.com/office/officeart/2005/8/layout/list1"/>
    <dgm:cxn modelId="{C3D1F87A-E60C-493F-B901-D255C5C827DE}" srcId="{47D5A3B9-9E39-4BFC-B036-814461D95D8C}" destId="{D9BDAB1F-9961-472A-B3D4-5B862EEC7E4B}" srcOrd="4" destOrd="0" parTransId="{A156F85C-878F-4FC9-AEDF-EB33E95D9BD0}" sibTransId="{4E933FD6-A90D-44C8-8B0F-9E4D36077805}"/>
    <dgm:cxn modelId="{829D8489-B96C-41C6-B9C1-2050ED774E6B}" srcId="{47D5A3B9-9E39-4BFC-B036-814461D95D8C}" destId="{1552B164-8231-4AD3-BB25-A9F2A3B079E8}" srcOrd="1" destOrd="0" parTransId="{08817B14-BA0E-472F-885D-79CBCD658759}" sibTransId="{AE990D21-9C9A-4AF7-97D9-9326D3852F7A}"/>
    <dgm:cxn modelId="{B86D3698-013A-46E2-BA0C-151FCB69532A}" srcId="{47D5A3B9-9E39-4BFC-B036-814461D95D8C}" destId="{C8F0C24D-0EF4-4742-8D31-38174E04991E}" srcOrd="6" destOrd="0" parTransId="{9293A5AE-2205-4B86-8993-16DC7A421A9E}" sibTransId="{0E264515-A10F-4BFB-8342-950472BC646F}"/>
    <dgm:cxn modelId="{00CDAFB1-19FF-4340-966C-5C4B03848590}" srcId="{47D5A3B9-9E39-4BFC-B036-814461D95D8C}" destId="{4716FC45-515D-4836-A67C-3E7AD8D0AD6B}" srcOrd="2" destOrd="0" parTransId="{D93A9A31-97A5-4BC9-8412-D75EC8550B9C}" sibTransId="{3D974149-2877-46CE-9CE1-815E6B299E78}"/>
    <dgm:cxn modelId="{AAC576B3-8265-43E2-BAF2-803483D64DEB}" type="presOf" srcId="{B1F9A607-A6DB-4AB8-ADD3-2964B9AD2A94}" destId="{06BE8228-40E9-4E35-AC64-16199B0D8E35}" srcOrd="1" destOrd="0" presId="urn:microsoft.com/office/officeart/2005/8/layout/list1"/>
    <dgm:cxn modelId="{8CAE59BA-D4E6-45E5-BD9B-CD620BF8ABB1}" type="presOf" srcId="{D9BDAB1F-9961-472A-B3D4-5B862EEC7E4B}" destId="{D9C51C47-85B3-4FB1-BA9C-93E82A95EA39}" srcOrd="1" destOrd="0" presId="urn:microsoft.com/office/officeart/2005/8/layout/list1"/>
    <dgm:cxn modelId="{416778CD-FA45-46B3-AF80-145FCAE44936}" type="presOf" srcId="{C8F0C24D-0EF4-4742-8D31-38174E04991E}" destId="{9E731124-AEC7-4541-A8A7-70E3A3F72D4A}" srcOrd="0" destOrd="0" presId="urn:microsoft.com/office/officeart/2005/8/layout/list1"/>
    <dgm:cxn modelId="{AAD4D1D0-76BC-4816-B869-C2D2B98D6E07}" type="presOf" srcId="{4716FC45-515D-4836-A67C-3E7AD8D0AD6B}" destId="{F95722AA-5567-460F-B05F-A0AAFB06367A}" srcOrd="0" destOrd="0" presId="urn:microsoft.com/office/officeart/2005/8/layout/list1"/>
    <dgm:cxn modelId="{8433BAE5-D3A3-40E9-9835-05F48302908B}" srcId="{47D5A3B9-9E39-4BFC-B036-814461D95D8C}" destId="{6D9AAF74-2053-46E9-A0BE-02855E3C7FCB}" srcOrd="3" destOrd="0" parTransId="{91B426C1-BEE2-4105-B6DD-994AE377CF7B}" sibTransId="{2AD4FA2E-2030-45DF-A222-C09EF157CDEE}"/>
    <dgm:cxn modelId="{7BBB8DE7-5465-4E77-A964-7B8DBF8EE721}" type="presOf" srcId="{B1F9A607-A6DB-4AB8-ADD3-2964B9AD2A94}" destId="{1D192185-B7EF-4BD5-8F60-72132259DEEC}" srcOrd="0" destOrd="0" presId="urn:microsoft.com/office/officeart/2005/8/layout/list1"/>
    <dgm:cxn modelId="{2240D1FA-0658-48B5-B600-C611A5DFCE93}" type="presOf" srcId="{6D9AAF74-2053-46E9-A0BE-02855E3C7FCB}" destId="{0EA4A5C4-3BDF-4C9A-B6B2-83F9013C6A13}" srcOrd="0" destOrd="0" presId="urn:microsoft.com/office/officeart/2005/8/layout/list1"/>
    <dgm:cxn modelId="{2D7B23FF-196E-43E7-ACA1-D9FE1C8CB604}" type="presOf" srcId="{C8F0C24D-0EF4-4742-8D31-38174E04991E}" destId="{D47B6587-CB35-4329-BDCC-A01C72FE0659}" srcOrd="1" destOrd="0" presId="urn:microsoft.com/office/officeart/2005/8/layout/list1"/>
    <dgm:cxn modelId="{1F7EF0FF-9FB0-42EE-9BFD-7E09F416DB43}" type="presOf" srcId="{47D5A3B9-9E39-4BFC-B036-814461D95D8C}" destId="{E79B2EFC-250E-4E9A-BB5D-B38A620137DB}" srcOrd="0" destOrd="0" presId="urn:microsoft.com/office/officeart/2005/8/layout/list1"/>
    <dgm:cxn modelId="{512708E0-D34F-48B0-8027-7EC2FEB25F42}" type="presParOf" srcId="{E79B2EFC-250E-4E9A-BB5D-B38A620137DB}" destId="{4A321E74-FEE2-406A-B053-4BEBC968F2AC}" srcOrd="0" destOrd="0" presId="urn:microsoft.com/office/officeart/2005/8/layout/list1"/>
    <dgm:cxn modelId="{5C125E05-5A89-4F27-9807-27BA5E95014E}" type="presParOf" srcId="{4A321E74-FEE2-406A-B053-4BEBC968F2AC}" destId="{1D192185-B7EF-4BD5-8F60-72132259DEEC}" srcOrd="0" destOrd="0" presId="urn:microsoft.com/office/officeart/2005/8/layout/list1"/>
    <dgm:cxn modelId="{EFB64902-6A94-45AD-BE8D-99058DC22577}" type="presParOf" srcId="{4A321E74-FEE2-406A-B053-4BEBC968F2AC}" destId="{06BE8228-40E9-4E35-AC64-16199B0D8E35}" srcOrd="1" destOrd="0" presId="urn:microsoft.com/office/officeart/2005/8/layout/list1"/>
    <dgm:cxn modelId="{6BAB8185-FEBE-4D39-ABD9-A6386112DE1E}" type="presParOf" srcId="{E79B2EFC-250E-4E9A-BB5D-B38A620137DB}" destId="{C068D697-62D7-4C84-B93F-CA1CB0B965A7}" srcOrd="1" destOrd="0" presId="urn:microsoft.com/office/officeart/2005/8/layout/list1"/>
    <dgm:cxn modelId="{B0A62658-DCC1-47D5-92F1-FF52078BD658}" type="presParOf" srcId="{E79B2EFC-250E-4E9A-BB5D-B38A620137DB}" destId="{64C79127-CA2C-4C86-A48C-A4A13C810898}" srcOrd="2" destOrd="0" presId="urn:microsoft.com/office/officeart/2005/8/layout/list1"/>
    <dgm:cxn modelId="{E5B12428-8371-4499-B2B8-FBDE6BA20479}" type="presParOf" srcId="{E79B2EFC-250E-4E9A-BB5D-B38A620137DB}" destId="{6B642462-2A1F-48C6-A470-F7AFB5939CCD}" srcOrd="3" destOrd="0" presId="urn:microsoft.com/office/officeart/2005/8/layout/list1"/>
    <dgm:cxn modelId="{1AF62067-C669-4D87-8442-B4BE2574F0FD}" type="presParOf" srcId="{E79B2EFC-250E-4E9A-BB5D-B38A620137DB}" destId="{B4805A66-E9CA-4845-A5C1-C87D91FE4BB6}" srcOrd="4" destOrd="0" presId="urn:microsoft.com/office/officeart/2005/8/layout/list1"/>
    <dgm:cxn modelId="{A488E38B-8C3C-4C7D-A119-73747F64FD4D}" type="presParOf" srcId="{B4805A66-E9CA-4845-A5C1-C87D91FE4BB6}" destId="{DEAB7C85-6CC9-4710-A08E-95E0B91BE5B6}" srcOrd="0" destOrd="0" presId="urn:microsoft.com/office/officeart/2005/8/layout/list1"/>
    <dgm:cxn modelId="{AC90A9CD-2843-4E42-B5F9-1ED666B14D09}" type="presParOf" srcId="{B4805A66-E9CA-4845-A5C1-C87D91FE4BB6}" destId="{15F46B43-997C-4FEA-B202-74B007D5D1B9}" srcOrd="1" destOrd="0" presId="urn:microsoft.com/office/officeart/2005/8/layout/list1"/>
    <dgm:cxn modelId="{CEB56990-3588-46E6-A9EF-F553E452CB81}" type="presParOf" srcId="{E79B2EFC-250E-4E9A-BB5D-B38A620137DB}" destId="{6125C40C-3505-48FB-BC16-48B498D88780}" srcOrd="5" destOrd="0" presId="urn:microsoft.com/office/officeart/2005/8/layout/list1"/>
    <dgm:cxn modelId="{C30D180B-FB8B-43A9-BD6A-D7802EE9A9BD}" type="presParOf" srcId="{E79B2EFC-250E-4E9A-BB5D-B38A620137DB}" destId="{81F65C65-2FDA-4EB8-ADE8-27B7049E0A9C}" srcOrd="6" destOrd="0" presId="urn:microsoft.com/office/officeart/2005/8/layout/list1"/>
    <dgm:cxn modelId="{D8F43250-95C5-4AD4-946F-F4905FD7A1FD}" type="presParOf" srcId="{E79B2EFC-250E-4E9A-BB5D-B38A620137DB}" destId="{F591423C-8A2E-4222-A0E6-62C7EA4DE9C9}" srcOrd="7" destOrd="0" presId="urn:microsoft.com/office/officeart/2005/8/layout/list1"/>
    <dgm:cxn modelId="{B6810CF5-9165-4CB1-AF9C-6B072471D270}" type="presParOf" srcId="{E79B2EFC-250E-4E9A-BB5D-B38A620137DB}" destId="{7B90DC66-180E-41F3-A815-098958A7D6EA}" srcOrd="8" destOrd="0" presId="urn:microsoft.com/office/officeart/2005/8/layout/list1"/>
    <dgm:cxn modelId="{E44FAF4C-7EDA-42AF-97D2-B0EE7DFD05F2}" type="presParOf" srcId="{7B90DC66-180E-41F3-A815-098958A7D6EA}" destId="{F95722AA-5567-460F-B05F-A0AAFB06367A}" srcOrd="0" destOrd="0" presId="urn:microsoft.com/office/officeart/2005/8/layout/list1"/>
    <dgm:cxn modelId="{ABFA0E6D-D83F-4AC5-AD20-02326D0ACA89}" type="presParOf" srcId="{7B90DC66-180E-41F3-A815-098958A7D6EA}" destId="{733A067F-3EB4-48A2-BCC0-BFCA68A25193}" srcOrd="1" destOrd="0" presId="urn:microsoft.com/office/officeart/2005/8/layout/list1"/>
    <dgm:cxn modelId="{A8EBFE92-62B5-4FC4-AEC7-A55F6B83A66C}" type="presParOf" srcId="{E79B2EFC-250E-4E9A-BB5D-B38A620137DB}" destId="{9E8EC15E-A0FE-417F-BB27-3E172DBC4524}" srcOrd="9" destOrd="0" presId="urn:microsoft.com/office/officeart/2005/8/layout/list1"/>
    <dgm:cxn modelId="{A1D7E57F-BF70-4B22-A0BF-CF9D4DBE67C4}" type="presParOf" srcId="{E79B2EFC-250E-4E9A-BB5D-B38A620137DB}" destId="{9E6F8CA7-23FD-4EED-A737-8000FA6E3930}" srcOrd="10" destOrd="0" presId="urn:microsoft.com/office/officeart/2005/8/layout/list1"/>
    <dgm:cxn modelId="{D0FD219F-3D0F-4255-9966-28C59A989F2F}" type="presParOf" srcId="{E79B2EFC-250E-4E9A-BB5D-B38A620137DB}" destId="{56FBE649-161F-4CB3-BA86-B0938E4025BB}" srcOrd="11" destOrd="0" presId="urn:microsoft.com/office/officeart/2005/8/layout/list1"/>
    <dgm:cxn modelId="{0422D4DF-BA34-4110-8047-5C14F794F46B}" type="presParOf" srcId="{E79B2EFC-250E-4E9A-BB5D-B38A620137DB}" destId="{9F63EF53-4114-47E3-9AF2-5EC922FBFD5E}" srcOrd="12" destOrd="0" presId="urn:microsoft.com/office/officeart/2005/8/layout/list1"/>
    <dgm:cxn modelId="{12960301-AC77-4154-9764-025F2840F42D}" type="presParOf" srcId="{9F63EF53-4114-47E3-9AF2-5EC922FBFD5E}" destId="{0EA4A5C4-3BDF-4C9A-B6B2-83F9013C6A13}" srcOrd="0" destOrd="0" presId="urn:microsoft.com/office/officeart/2005/8/layout/list1"/>
    <dgm:cxn modelId="{40DEB29B-AB27-4D7F-8D5A-522CD6E8F498}" type="presParOf" srcId="{9F63EF53-4114-47E3-9AF2-5EC922FBFD5E}" destId="{5D44C644-312C-42BF-82CF-9AD88E1CD543}" srcOrd="1" destOrd="0" presId="urn:microsoft.com/office/officeart/2005/8/layout/list1"/>
    <dgm:cxn modelId="{B3114FB7-923D-48CF-8673-5A032472DC65}" type="presParOf" srcId="{E79B2EFC-250E-4E9A-BB5D-B38A620137DB}" destId="{0943153C-7124-4B0D-8B7A-A11CF462E0B9}" srcOrd="13" destOrd="0" presId="urn:microsoft.com/office/officeart/2005/8/layout/list1"/>
    <dgm:cxn modelId="{69503B07-7CE4-495B-A466-2B86FCC7CE2C}" type="presParOf" srcId="{E79B2EFC-250E-4E9A-BB5D-B38A620137DB}" destId="{07AF8A4D-C1E2-48D0-ABEF-B91D65C83C7F}" srcOrd="14" destOrd="0" presId="urn:microsoft.com/office/officeart/2005/8/layout/list1"/>
    <dgm:cxn modelId="{FB2BE265-B2DF-4791-A96F-B8534AF0B9A5}" type="presParOf" srcId="{E79B2EFC-250E-4E9A-BB5D-B38A620137DB}" destId="{D569149E-5630-4D4A-8DE9-287D14A9F3DC}" srcOrd="15" destOrd="0" presId="urn:microsoft.com/office/officeart/2005/8/layout/list1"/>
    <dgm:cxn modelId="{614393C0-5F00-43FD-831E-FDED519530ED}" type="presParOf" srcId="{E79B2EFC-250E-4E9A-BB5D-B38A620137DB}" destId="{29CA4D54-A1CE-411F-AA92-EBE5FDD56550}" srcOrd="16" destOrd="0" presId="urn:microsoft.com/office/officeart/2005/8/layout/list1"/>
    <dgm:cxn modelId="{F1CA08CB-ED59-4661-8F77-B76BBB32D939}" type="presParOf" srcId="{29CA4D54-A1CE-411F-AA92-EBE5FDD56550}" destId="{717F577B-F63B-444E-B95F-25C96ADA1B46}" srcOrd="0" destOrd="0" presId="urn:microsoft.com/office/officeart/2005/8/layout/list1"/>
    <dgm:cxn modelId="{65989665-65B8-442A-ADA9-48BC34682E19}" type="presParOf" srcId="{29CA4D54-A1CE-411F-AA92-EBE5FDD56550}" destId="{D9C51C47-85B3-4FB1-BA9C-93E82A95EA39}" srcOrd="1" destOrd="0" presId="urn:microsoft.com/office/officeart/2005/8/layout/list1"/>
    <dgm:cxn modelId="{9E30AD77-40A3-4170-965A-67714597C8A8}" type="presParOf" srcId="{E79B2EFC-250E-4E9A-BB5D-B38A620137DB}" destId="{51D1DD0D-AB0C-4F7E-BF96-4557E8EBFFDE}" srcOrd="17" destOrd="0" presId="urn:microsoft.com/office/officeart/2005/8/layout/list1"/>
    <dgm:cxn modelId="{3CDAA27D-FE60-45EA-B5AB-D4151D702324}" type="presParOf" srcId="{E79B2EFC-250E-4E9A-BB5D-B38A620137DB}" destId="{5FC300B4-423F-4676-9D67-9CD5E61C37E5}" srcOrd="18" destOrd="0" presId="urn:microsoft.com/office/officeart/2005/8/layout/list1"/>
    <dgm:cxn modelId="{5B47D921-1041-4E7D-BA91-366B20C9972F}" type="presParOf" srcId="{E79B2EFC-250E-4E9A-BB5D-B38A620137DB}" destId="{184B769E-6B31-47A0-BC26-4673A71E1AF8}" srcOrd="19" destOrd="0" presId="urn:microsoft.com/office/officeart/2005/8/layout/list1"/>
    <dgm:cxn modelId="{34AC50E9-CBFF-4087-9E35-A7D896CB51A2}" type="presParOf" srcId="{E79B2EFC-250E-4E9A-BB5D-B38A620137DB}" destId="{4F4C8A31-A437-41CF-A206-FC73AE8D5274}" srcOrd="20" destOrd="0" presId="urn:microsoft.com/office/officeart/2005/8/layout/list1"/>
    <dgm:cxn modelId="{D02E96F4-40AE-43E6-B177-8CDB62BA9C9F}" type="presParOf" srcId="{4F4C8A31-A437-41CF-A206-FC73AE8D5274}" destId="{2DACCE12-3555-44F8-AD8E-CD6FB63B42EC}" srcOrd="0" destOrd="0" presId="urn:microsoft.com/office/officeart/2005/8/layout/list1"/>
    <dgm:cxn modelId="{98F14999-9891-4CA1-A52C-18B09A0134C7}" type="presParOf" srcId="{4F4C8A31-A437-41CF-A206-FC73AE8D5274}" destId="{55B64F85-A651-40C3-8BEB-8FADA260E78C}" srcOrd="1" destOrd="0" presId="urn:microsoft.com/office/officeart/2005/8/layout/list1"/>
    <dgm:cxn modelId="{FEC82AEE-5F94-4C7C-97AB-47DA704497FD}" type="presParOf" srcId="{E79B2EFC-250E-4E9A-BB5D-B38A620137DB}" destId="{55B16EFD-1EA3-4576-8104-76F1841C58FB}" srcOrd="21" destOrd="0" presId="urn:microsoft.com/office/officeart/2005/8/layout/list1"/>
    <dgm:cxn modelId="{524FB220-E5EF-4B4C-A723-73AE803E3AA0}" type="presParOf" srcId="{E79B2EFC-250E-4E9A-BB5D-B38A620137DB}" destId="{E1C57928-5ABD-43DF-B8B4-C200B7201B43}" srcOrd="22" destOrd="0" presId="urn:microsoft.com/office/officeart/2005/8/layout/list1"/>
    <dgm:cxn modelId="{8FC6714B-8B16-4E8D-9005-3FD0319A7D90}" type="presParOf" srcId="{E79B2EFC-250E-4E9A-BB5D-B38A620137DB}" destId="{8C48662E-8B2B-4163-8915-C38DEC319896}" srcOrd="23" destOrd="0" presId="urn:microsoft.com/office/officeart/2005/8/layout/list1"/>
    <dgm:cxn modelId="{D1E98CE8-9894-4D5D-9CA7-28B09BB994B3}" type="presParOf" srcId="{E79B2EFC-250E-4E9A-BB5D-B38A620137DB}" destId="{99A13530-45D0-48E7-A3AA-6F6FCC7E3242}" srcOrd="24" destOrd="0" presId="urn:microsoft.com/office/officeart/2005/8/layout/list1"/>
    <dgm:cxn modelId="{813BE1FA-60BB-45C0-AC56-E9511D5D1B91}" type="presParOf" srcId="{99A13530-45D0-48E7-A3AA-6F6FCC7E3242}" destId="{9E731124-AEC7-4541-A8A7-70E3A3F72D4A}" srcOrd="0" destOrd="0" presId="urn:microsoft.com/office/officeart/2005/8/layout/list1"/>
    <dgm:cxn modelId="{DBE83EE3-F515-4E48-97BA-047DB869DA55}" type="presParOf" srcId="{99A13530-45D0-48E7-A3AA-6F6FCC7E3242}" destId="{D47B6587-CB35-4329-BDCC-A01C72FE0659}" srcOrd="1" destOrd="0" presId="urn:microsoft.com/office/officeart/2005/8/layout/list1"/>
    <dgm:cxn modelId="{A91CEFA1-A386-404E-85F1-56B39C05C71F}" type="presParOf" srcId="{E79B2EFC-250E-4E9A-BB5D-B38A620137DB}" destId="{995962F8-170C-45E2-A824-4C9AB1AF0F9B}" srcOrd="25" destOrd="0" presId="urn:microsoft.com/office/officeart/2005/8/layout/list1"/>
    <dgm:cxn modelId="{A951BDD5-4B09-498F-BC7D-26C79945634E}" type="presParOf" srcId="{E79B2EFC-250E-4E9A-BB5D-B38A620137DB}" destId="{6769254B-DAC4-4CD4-9D6E-2C2370EB1288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79127-CA2C-4C86-A48C-A4A13C810898}">
      <dsp:nvSpPr>
        <dsp:cNvPr id="0" name=""/>
        <dsp:cNvSpPr/>
      </dsp:nvSpPr>
      <dsp:spPr>
        <a:xfrm>
          <a:off x="0" y="437109"/>
          <a:ext cx="10515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E8228-40E9-4E35-AC64-16199B0D8E35}">
      <dsp:nvSpPr>
        <dsp:cNvPr id="0" name=""/>
        <dsp:cNvSpPr/>
      </dsp:nvSpPr>
      <dsp:spPr>
        <a:xfrm>
          <a:off x="525780" y="142635"/>
          <a:ext cx="7392866" cy="442073"/>
        </a:xfrm>
        <a:prstGeom prst="roundRect">
          <a:avLst/>
        </a:prstGeom>
        <a:solidFill>
          <a:srgbClr val="C412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bg1"/>
              </a:solidFill>
              <a:latin typeface="DM Sans"/>
            </a:rPr>
            <a:t>WPI</a:t>
          </a:r>
        </a:p>
      </dsp:txBody>
      <dsp:txXfrm>
        <a:off x="547360" y="164215"/>
        <a:ext cx="7349706" cy="398913"/>
      </dsp:txXfrm>
    </dsp:sp>
    <dsp:sp modelId="{81F65C65-2FDA-4EB8-ADE8-27B7049E0A9C}">
      <dsp:nvSpPr>
        <dsp:cNvPr id="0" name=""/>
        <dsp:cNvSpPr/>
      </dsp:nvSpPr>
      <dsp:spPr>
        <a:xfrm>
          <a:off x="0" y="1090066"/>
          <a:ext cx="10515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46B43-997C-4FEA-B202-74B007D5D1B9}">
      <dsp:nvSpPr>
        <dsp:cNvPr id="0" name=""/>
        <dsp:cNvSpPr/>
      </dsp:nvSpPr>
      <dsp:spPr>
        <a:xfrm>
          <a:off x="525780" y="743109"/>
          <a:ext cx="7398313" cy="494557"/>
        </a:xfrm>
        <a:prstGeom prst="roundRect">
          <a:avLst/>
        </a:prstGeom>
        <a:solidFill>
          <a:srgbClr val="C412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DM Sans"/>
            </a:rPr>
            <a:t>Meet the Team</a:t>
          </a:r>
        </a:p>
      </dsp:txBody>
      <dsp:txXfrm>
        <a:off x="549922" y="767251"/>
        <a:ext cx="7350029" cy="446273"/>
      </dsp:txXfrm>
    </dsp:sp>
    <dsp:sp modelId="{9E6F8CA7-23FD-4EED-A737-8000FA6E3930}">
      <dsp:nvSpPr>
        <dsp:cNvPr id="0" name=""/>
        <dsp:cNvSpPr/>
      </dsp:nvSpPr>
      <dsp:spPr>
        <a:xfrm>
          <a:off x="0" y="1671207"/>
          <a:ext cx="10515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A067F-3EB4-48A2-BCC0-BFCA68A25193}">
      <dsp:nvSpPr>
        <dsp:cNvPr id="0" name=""/>
        <dsp:cNvSpPr/>
      </dsp:nvSpPr>
      <dsp:spPr>
        <a:xfrm>
          <a:off x="525780" y="1396066"/>
          <a:ext cx="7533165" cy="422741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DM Sans"/>
            </a:rPr>
            <a:t>Background</a:t>
          </a:r>
        </a:p>
      </dsp:txBody>
      <dsp:txXfrm>
        <a:off x="546417" y="1416703"/>
        <a:ext cx="7491891" cy="381467"/>
      </dsp:txXfrm>
    </dsp:sp>
    <dsp:sp modelId="{07AF8A4D-C1E2-48D0-ABEF-B91D65C83C7F}">
      <dsp:nvSpPr>
        <dsp:cNvPr id="0" name=""/>
        <dsp:cNvSpPr/>
      </dsp:nvSpPr>
      <dsp:spPr>
        <a:xfrm>
          <a:off x="0" y="2236750"/>
          <a:ext cx="10515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4C644-312C-42BF-82CF-9AD88E1CD543}">
      <dsp:nvSpPr>
        <dsp:cNvPr id="0" name=""/>
        <dsp:cNvSpPr/>
      </dsp:nvSpPr>
      <dsp:spPr>
        <a:xfrm>
          <a:off x="525780" y="1977207"/>
          <a:ext cx="7363349" cy="407142"/>
        </a:xfrm>
        <a:prstGeom prst="roundRect">
          <a:avLst/>
        </a:prstGeom>
        <a:solidFill>
          <a:srgbClr val="118B2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DM Sans"/>
            </a:rPr>
            <a:t>Financial Results</a:t>
          </a:r>
        </a:p>
      </dsp:txBody>
      <dsp:txXfrm>
        <a:off x="545655" y="1997082"/>
        <a:ext cx="7323599" cy="367392"/>
      </dsp:txXfrm>
    </dsp:sp>
    <dsp:sp modelId="{5FC300B4-423F-4676-9D67-9CD5E61C37E5}">
      <dsp:nvSpPr>
        <dsp:cNvPr id="0" name=""/>
        <dsp:cNvSpPr/>
      </dsp:nvSpPr>
      <dsp:spPr>
        <a:xfrm>
          <a:off x="0" y="2777455"/>
          <a:ext cx="10515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51C47-85B3-4FB1-BA9C-93E82A95EA39}">
      <dsp:nvSpPr>
        <dsp:cNvPr id="0" name=""/>
        <dsp:cNvSpPr/>
      </dsp:nvSpPr>
      <dsp:spPr>
        <a:xfrm>
          <a:off x="525780" y="2542750"/>
          <a:ext cx="7533165" cy="382304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DM Sans"/>
            </a:rPr>
            <a:t>Legal Results</a:t>
          </a:r>
        </a:p>
      </dsp:txBody>
      <dsp:txXfrm>
        <a:off x="544443" y="2561413"/>
        <a:ext cx="7495839" cy="344978"/>
      </dsp:txXfrm>
    </dsp:sp>
    <dsp:sp modelId="{E1C57928-5ABD-43DF-B8B4-C200B7201B43}">
      <dsp:nvSpPr>
        <dsp:cNvPr id="0" name=""/>
        <dsp:cNvSpPr/>
      </dsp:nvSpPr>
      <dsp:spPr>
        <a:xfrm>
          <a:off x="0" y="3373332"/>
          <a:ext cx="10515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64F85-A651-40C3-8BEB-8FADA260E78C}">
      <dsp:nvSpPr>
        <dsp:cNvPr id="0" name=""/>
        <dsp:cNvSpPr/>
      </dsp:nvSpPr>
      <dsp:spPr>
        <a:xfrm>
          <a:off x="525780" y="3083455"/>
          <a:ext cx="7398313" cy="437477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DM Sans"/>
            </a:rPr>
            <a:t>Ethical Results</a:t>
          </a:r>
        </a:p>
      </dsp:txBody>
      <dsp:txXfrm>
        <a:off x="547136" y="3104811"/>
        <a:ext cx="7355601" cy="394765"/>
      </dsp:txXfrm>
    </dsp:sp>
    <dsp:sp modelId="{6769254B-DAC4-4CD4-9D6E-2C2370EB1288}">
      <dsp:nvSpPr>
        <dsp:cNvPr id="0" name=""/>
        <dsp:cNvSpPr/>
      </dsp:nvSpPr>
      <dsp:spPr>
        <a:xfrm>
          <a:off x="0" y="3956702"/>
          <a:ext cx="10515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B6587-CB35-4329-BDCC-A01C72FE0659}">
      <dsp:nvSpPr>
        <dsp:cNvPr id="0" name=""/>
        <dsp:cNvSpPr/>
      </dsp:nvSpPr>
      <dsp:spPr>
        <a:xfrm>
          <a:off x="525780" y="3679332"/>
          <a:ext cx="7398313" cy="42496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DM Sans"/>
            </a:rPr>
            <a:t>Recommendations</a:t>
          </a:r>
        </a:p>
      </dsp:txBody>
      <dsp:txXfrm>
        <a:off x="546525" y="3700077"/>
        <a:ext cx="7356823" cy="383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8T17:36:53.5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2252 13 24575,'-151'-10'0,"-127"16"0,151-2 0,-153-2 0,-109 4 0,185-4 0,11-1 0,44 10 0,16 0 0,119-9 0,0 0 0,0 1 0,-14 6 0,-29 5 0,47-12 0,1 1 0,-1 0 0,1 1 0,0 0 0,0 0 0,0 1 0,1 0 0,0 0 0,0 1 0,0 0 0,0 1 0,1 0 0,0 0 0,1 0 0,-1 1 0,2 0 0,-10 16 0,5-7 0,1 0 0,0 0 0,2 1 0,0 0 0,1 1 0,1-1 0,1 1 0,-3 26 0,4-3 0,1 1 0,3-1 0,1 0 0,2 0 0,12 51 0,-13-83 0,0-1 0,0 0 0,1 0 0,0 0 0,1 0 0,-1-1 0,2 1 0,-1-1 0,1 0 0,1-1 0,-1 0 0,1 0 0,8 7 0,-3-5 0,1-1 0,0 0 0,0-1 0,0 0 0,1-1 0,0 0 0,26 6 0,2 0 0,-25-6 0,0-1 0,0-1 0,36 4 0,177 1 0,-122-5 0,116 2 0,190 3 0,-76 21 0,-139-19 0,211 15 0,1-27 0,-162-1 0,-191 2 0,183-8 0,-215 5 0,-1-1 0,1-2 0,-1 0 0,0-2 0,0 0 0,-1-2 0,27-14 0,-47 20 0,1 1 0,-1 0 0,-1-1 0,1 0 0,0 0 0,-1 0 0,0-1 0,0 1 0,5-10 0,20-48 0,-25 53 0,1-5 0,-1 0 0,0-1 0,-1 1 0,-1 0 0,0-1 0,-1 0 0,-3-23 0,1-11 0,2 32 0,0-14 0,-7-62 0,5 82 0,-1 0 0,0 0 0,0 0 0,-1 1 0,-1-1 0,0 1 0,0 0 0,-13-18 0,0 4 0,-1 0 0,-1 2 0,-1 0 0,-1 1 0,-1 1 0,-47-31 0,22 25 0,0 3 0,-55-17 0,79 33 0,-43-7 0,-9-2 0,22 3 0,-89-9 0,86 15 0,5 3 0,-98 4 0,58 2 0,-74-2-1365,157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8T17:38:27.7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24575,'1'0'0,"0"1"0,0 0 0,0 0 0,0 0 0,0 0 0,0 0 0,0 0 0,-1 0 0,1 0 0,0 1 0,-1-1 0,1 0 0,-1 0 0,1 0 0,-1 1 0,1 1 0,5 23 0,-3 1 0,-1 0 0,-2 0 0,-4 33 0,-3 238 0,8-223 0,5 58 0,-7-54 0,3 82 0,4 142 0,1-137 0,0 253 0,-8-319 0,-9 48 0,0 5 0,9 134 0,3 208 0,-1-463 0,15 254 0,0 60 0,-17-302 0,0-23 0,0 0 0,2 0 0,0 0 0,1-1 0,9 38 0,-10-57 0,0 1 0,1-1 0,-1 0 0,0 0 0,1 0 0,-1 0 0,0 0 0,1 0 0,-1 0 0,1 0 0,0 0 0,-1 0 0,1-1 0,0 1 0,-1-1 0,1 0 0,0 1 0,-1-1 0,1 0 0,0 0 0,0 0 0,0 0 0,3-1 0,44-3 0,-8-2 0,70 0 0,-10 5 0,97 2 0,-105 12 0,-65-8 0,0-1 0,37 1 0,285-12 0,-85 0 0,324 14 0,-566-8 0,0-2 0,33-6 0,-34 4 0,0 1 0,39-1 0,26 4 0,-35 0 0,0 1 0,82 13 0,-76-6 0,1-2 0,0-3 0,0-2 0,114-16 0,-99 11 0,93 6 0,-61 1 0,-13 0 0,109 17 0,-150-14 0,0-1 0,1-3 0,-1-2 0,77-12 0,73-22 0,-164 30 0,0 0 0,66 2 0,77 14 0,-126 0 0,-46-9 0,0 1 0,1-1 0,-1-1 0,1 0 0,-1 0 0,1-1 0,18-1 0,-26 0 0,-1 1 0,0-1 0,1 0 0,-1 1 0,0-1 0,0 0 0,0 0 0,1 0 0,-1 0 0,0 0 0,0 0 0,-1 0 0,1 0 0,0 0 0,0-1 0,0 1 0,-1 0 0,1 0 0,-1-1 0,1 1 0,-1 0 0,1-1 0,-1 1 0,0-1 0,0 1 0,1 0 0,-1-1 0,-1-2 0,-2-50 0,1 32 0,1-331 0,2 176 0,12-31 0,-11 68 0,-4-134 0,-7 190 0,-2-43 0,11-320 0,-1 433 0,0 1 0,-1 0 0,-5-15 0,-3-24 0,6 13 0,-4-75 0,1-60 0,7-62 0,0 2 0,-18 74 0,14 129 0,-1-5 0,-1-51 0,8 3 0,18-112 0,2 48 0,-20 127 0,0 1 0,-2-1 0,-3-26 0,1 32 0,1-1 0,1 0 0,0 1 0,1-1 0,1 1 0,6-29 0,-7 41 0,0 1 0,0 0 0,0 0 0,0-1 0,-1 1 0,1 0 0,-1 0 0,1 0 0,-1 0 0,0-1 0,0 1 0,0-5 0,-1 6 0,0 1 0,0-1 0,0 0 0,0 0 0,-1 0 0,1 1 0,0-1 0,0 1 0,0-1 0,-1 1 0,1-1 0,0 1 0,0-1 0,-1 1 0,1 0 0,0 0 0,-1 0 0,1 0 0,-1 0 0,1 0 0,0 0 0,-3 1 0,-222-6 0,112 3 0,20 0 0,-133 14 0,155-6 0,-107-5 0,-31 2 0,-98 1 0,165-6 0,-2248 2 0,2193 7 0,-209-1 0,404-6-63,-1 0 1,1 0-1,0-1 0,0 1 0,0-1 0,0 1 0,0-1 1,0 0-1,0-1 0,0 1 0,0 0 0,0-1 0,-4-2 0,3 1-422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25T11:20:06.5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24918 6982 16383 0 0,'-4'0'0'0'0,"-10"0"0"0"0,-10-4 0 0 0,-15-6 0 0 0,-12 0 0 0 0,-15-4 0 0 0,-7 1 0 0 0,-5-1 0 0 0,-1 2 0 0 0,0 2 0 0 0,-7 3 0 0 0,-14 3 0 0 0,-11 3 0 0 0,-2 0 0 0 0,-4 1 0 0 0,-2 1 0 0 0,-2 3 0 0 0,-9 3 0 0 0,-11 2 0 0 0,-4 1 0 0 0,3 3 0 0 0,5-1 0 0 0,5 1 0 0 0,0 3 0 0 0,2 7 0 0 0,6 5 0 0 0,7 4 0 0 0,12 1 0 0 0,11 4 0 0 0,9 0 0 0 0,11 2 0 0 0,5-3 0 0 0,2 3 0 0 0,4 1 0 0 0,5 4 0 0 0,4 1 0 0 0,6-2 0 0 0,8 0 0 0 0,6-3 0 0 0,10-1 0 0 0,3-2 0 0 0,6 0 0 0 0,7 7 0 0 0,7 5 0 0 0,8 1 0 0 0,8 5 0 0 0,5 1 0 0 0,3 0 0 0 0,2 3 0 0 0,1-1 0 0 0,5-2 0 0 0,0-5 0 0 0,0-4 0 0 0,2-2 0 0 0,5 0 0 0 0,3 1 0 0 0,8-4 0 0 0,12 1 0 0 0,12-1 0 0 0,2 3 0 0 0,1-4 0 0 0,4 1 0 0 0,0-4 0 0 0,0-3 0 0 0,7-4 0 0 0,13-4 0 0 0,14-5 0 0 0,6-7 0 0 0,-2-5 0 0 0,-9-6 0 0 0,-2-3 0 0 0,2-1 0 0 0,7-1 0 0 0,5-5 0 0 0,-2 0 0 0 0,-9 0 0 0 0,-10 1 0 0 0,-10-3 0 0 0,-4-4 0 0 0,5-3 0 0 0,7-5 0 0 0,8-3 0 0 0,-2 0 0 0 0,-1-2 0 0 0,-11 0 0 0 0,-9-4 0 0 0,-8-2 0 0 0,-7-3 0 0 0,-5-6 0 0 0,-1-6 0 0 0,-8-5 0 0 0,-4-6 0 0 0,-6-2 0 0 0,-11-3 0 0 0,-7 1 0 0 0,-8-2 0 0 0,-11-7 0 0 0,-6 1 0 0 0,-9-1 0 0 0,-2-1 0 0 0,-4-1 0 0 0,2-5 0 0 0,1 4 0 0 0,3 12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25T11:20:06.5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25178 11647 16383 0 0,'-6'0'0'0'0,"-6"0"0"0"0,-12 0 0 0 0,-8 0 0 0 0,-8 0 0 0 0,-9 0 0 0 0,-6 0 0 0 0,-9-6 0 0 0,-5-1 0 0 0,-12-5 0 0 0,-13 0 0 0 0,-12 1 0 0 0,-9 3 0 0 0,-6 3 0 0 0,-4 2 0 0 0,-1 2 0 0 0,-7 1 0 0 0,-6 0 0 0 0,-12 6 0 0 0,-1 1 0 0 0,4 6 0 0 0,12 0 0 0 0,12 3 0 0 0,12-1 0 0 0,4 2 0 0 0,4 9 0 0 0,4 5 0 0 0,-2 8 0 0 0,0 8 0 0 0,7 7 0 0 0,9 4 0 0 0,14 3 0 0 0,9 2 0 0 0,9 1 0 0 0,9 0 0 0 0,7 0 0 0 0,9 4 0 0 0,11 2 0 0 0,7 10 0 0 0,12 7 0 0 0,10 10 0 0 0,9 5 0 0 0,17 0 0 0 0,7 0 0 0 0,7-8 0 0 0,6-9 0 0 0,3-9 0 0 0,7-6 0 0 0,9-10 0 0 0,7-9 0 0 0,15-9 0 0 0,24-6 0 0 0,17-4 0 0 0,6-7 0 0 0,-1-8 0 0 0,3-7 0 0 0,7-11 0 0 0,9-4 0 0 0,4-7 0 0 0,-6-8 0 0 0,-3-4 0 0 0,-13-4 0 0 0,-10-3 0 0 0,-2-1 0 0 0,4 0 0 0 0,-1-6 0 0 0,-7-1 0 0 0,-10 0 0 0 0,-10 2 0 0 0,-12 2 0 0 0,-7-4 0 0 0,-8-1 0 0 0,-8 2 0 0 0,-10-4 0 0 0,-12 0 0 0 0,-9 3 0 0 0,-11 1 0 0 0,-7-2 0 0 0,-7-11 0 0 0,-7-18 0 0 0,-10-18 0 0 0,-6-16 0 0 0,-6-6 0 0 0,-14 0 0 0 0,-6 2 0 0 0,-9 9 0 0 0,-8 5 0 0 0,-7 8 0 0 0,-10 13 0 0 0,1 14 0 0 0,12 16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8T17:40:20.4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2252 13 24575,'-151'-10'0,"-127"16"0,151-2 0,-153-2 0,-109 4 0,185-4 0,11-1 0,44 10 0,16 0 0,119-9 0,0 0 0,0 1 0,-14 6 0,-29 5 0,47-12 0,1 1 0,-1 0 0,1 1 0,0 0 0,0 0 0,0 1 0,1 0 0,0 0 0,0 1 0,0 0 0,0 1 0,1 0 0,0 0 0,1 0 0,-1 1 0,2 0 0,-10 16 0,5-7 0,1 0 0,0 0 0,2 1 0,0 0 0,1 1 0,1-1 0,1 1 0,-3 26 0,4-3 0,1 1 0,3-1 0,1 0 0,2 0 0,12 51 0,-13-83 0,0-1 0,0 0 0,1 0 0,0 0 0,1 0 0,-1-1 0,2 1 0,-1-1 0,1 0 0,1-1 0,-1 0 0,1 0 0,8 7 0,-3-5 0,1-1 0,0 0 0,0-1 0,0 0 0,1-1 0,0 0 0,26 6 0,2 0 0,-25-6 0,0-1 0,0-1 0,36 4 0,177 1 0,-122-5 0,116 2 0,190 3 0,-76 21 0,-139-19 0,211 15 0,1-27 0,-162-1 0,-191 2 0,183-8 0,-215 5 0,-1-1 0,1-2 0,-1 0 0,0-2 0,0 0 0,-1-2 0,27-14 0,-47 20 0,1 1 0,-1 0 0,-1-1 0,1 0 0,0 0 0,-1 0 0,0-1 0,0 1 0,5-10 0,20-48 0,-25 53 0,1-5 0,-1 0 0,0-1 0,-1 1 0,-1 0 0,0-1 0,-1 0 0,-3-23 0,1-11 0,2 32 0,0-14 0,-7-62 0,5 82 0,-1 0 0,0 0 0,0 0 0,-1 1 0,-1-1 0,0 1 0,0 0 0,-13-18 0,0 4 0,-1 0 0,-1 2 0,-1 0 0,-1 1 0,-1 1 0,-47-31 0,22 25 0,0 3 0,-55-17 0,79 33 0,-43-7 0,-9-2 0,22 3 0,-89-9 0,86 15 0,5 3 0,-98 4 0,58 2 0,-74-2-1365,157 0-5461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8T17:40:25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2252 13 24575,'-151'-10'0,"-127"16"0,151-2 0,-153-2 0,-109 4 0,185-4 0,11-1 0,44 10 0,16 0 0,119-9 0,0 0 0,0 1 0,-14 6 0,-29 5 0,47-12 0,1 1 0,-1 0 0,1 1 0,0 0 0,0 0 0,0 1 0,1 0 0,0 0 0,0 1 0,0 0 0,0 1 0,1 0 0,0 0 0,1 0 0,-1 1 0,2 0 0,-10 16 0,5-7 0,1 0 0,0 0 0,2 1 0,0 0 0,1 1 0,1-1 0,1 1 0,-3 26 0,4-3 0,1 1 0,3-1 0,1 0 0,2 0 0,12 51 0,-13-83 0,0-1 0,0 0 0,1 0 0,0 0 0,1 0 0,-1-1 0,2 1 0,-1-1 0,1 0 0,1-1 0,-1 0 0,1 0 0,8 7 0,-3-5 0,1-1 0,0 0 0,0-1 0,0 0 0,1-1 0,0 0 0,26 6 0,2 0 0,-25-6 0,0-1 0,0-1 0,36 4 0,177 1 0,-122-5 0,116 2 0,190 3 0,-76 21 0,-139-19 0,211 15 0,1-27 0,-162-1 0,-191 2 0,183-8 0,-215 5 0,-1-1 0,1-2 0,-1 0 0,0-2 0,0 0 0,-1-2 0,27-14 0,-47 20 0,1 1 0,-1 0 0,-1-1 0,1 0 0,0 0 0,-1 0 0,0-1 0,0 1 0,5-10 0,20-48 0,-25 53 0,1-5 0,-1 0 0,0-1 0,-1 1 0,-1 0 0,0-1 0,-1 0 0,-3-23 0,1-11 0,2 32 0,0-14 0,-7-62 0,5 82 0,-1 0 0,0 0 0,0 0 0,-1 1 0,-1-1 0,0 1 0,0 0 0,-13-18 0,0 4 0,-1 0 0,-1 2 0,-1 0 0,-1 1 0,-1 1 0,-47-31 0,22 25 0,0 3 0,-55-17 0,79 33 0,-43-7 0,-9-2 0,22 3 0,-89-9 0,86 15 0,5 3 0,-98 4 0,58 2 0,-74-2-1365,157 0-5461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8T17:27:20.9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286 755 24575,'1973'0'0,"-1940"-2"0,57-10 0,12-1 0,-84 13 0,163-16 0,-105 8 0,152 5 0,-135 4 0,-51 1 0,64 12 0,-51-6 0,-24-4 0,57 9 0,108 0 0,163 0 0,21-1 0,572-12 0,-932-2 0,1-1 0,-1 0 0,0-1 0,0-1 0,33-13 0,-22 7 0,33-7 0,262-63 0,-284 75 0,0 2 0,0 1 0,61 5 0,54-3 0,-151 1 0,-1 0 0,0-1 0,1 0 0,-1 0 0,0 0 0,1-1 0,-1 0 0,0 0 0,0 0 0,0 0 0,-1-1 0,1 0 0,4-4 0,-6 4 0,0 0 0,0-1 0,0 1 0,-1-1 0,0 0 0,0 0 0,0 1 0,0-2 0,0 1 0,-1 0 0,0 0 0,0 0 0,0-1 0,0 1 0,-1-1 0,1-6 0,0-11 0,-1-1 0,0 1 0,-2 0 0,0 0 0,-11-42 0,11 58 0,0-1 0,-1 1 0,1 0 0,-1 0 0,-1 0 0,1 0 0,-1 0 0,0 0 0,0 1 0,0 0 0,-1 0 0,0 0 0,0 1 0,0-1 0,-1 1 0,1 1 0,-1-1 0,0 1 0,0 0 0,0 0 0,-1 0 0,1 1 0,-11-3 0,-250-64 0,138 33 0,-4-2 0,-74-18 0,156 45 0,-1 2 0,-60-2 0,-516 8 0,329 5 0,-2307-2 0,2556 2 0,-1 3 0,-78 17 0,79-12 0,-76 8 0,-1-5 0,-186-5 0,276-7 0,-67 13 0,26-3 0,-1 0 0,24-4 0,-63 2 0,82-7 0,-60 11 0,51-5 0,33-6 0,1 1 0,-1 0 0,1 1 0,0 0 0,0 1 0,1 0 0,0 1 0,-1 0 0,2 0 0,-1 1 0,1 1 0,0-1 0,1 2 0,-1-1 0,2 1 0,-1 0 0,1 1 0,1-1 0,0 1 0,0 1 0,1-1 0,0 1 0,1 0 0,0 0 0,-2 13 0,0 1 0,0-5 0,2 0 0,1-1 0,0 1 0,1 26 0,2-40 0,0-1 0,1 0 0,-1 0 0,1 0 0,1 0 0,-1-1 0,1 1 0,-1 0 0,1 0 0,1-1 0,-1 1 0,1-1 0,-1 0 0,1 0 0,1 0 0,-1 0 0,0 0 0,1-1 0,0 1 0,0-1 0,0 0 0,5 3 0,27 13 0,1-1 0,0-2 0,1-2 0,67 16 0,-64-19 0,90 18 0,-37-7-1365,-75-19-5461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8T17:27:38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2494 80 24575,'-162'1'0,"-184"-3"0,23-24 0,34 0 0,154 18 0,-260-9 0,300 16 0,-112 4 0,190-1 0,1 1 0,-1 0 0,1 2 0,0 0 0,0 1 0,0 0 0,1 1 0,0 1 0,-24 17 0,4 0 0,0 3 0,-48 49 0,66-57 0,0 1 0,2 1 0,0 1 0,-16 34 0,-27 40 0,52-87 0,-1 1 0,1 0 0,1 0 0,0 1 0,0 0 0,1 0 0,1 0 0,0 0 0,-3 21 0,4-4 0,2 1 0,0-1 0,5 30 0,-4-45 0,1-1 0,1 1 0,0 0 0,1-1 0,1 0 0,0 0 0,0 0 0,1-1 0,1 0 0,0 0 0,1 0 0,0-1 0,1 0 0,0-1 0,1 0 0,0 0 0,0-1 0,1 0 0,0-1 0,1 0 0,0-1 0,0 0 0,0-1 0,1-1 0,0 1 0,0-2 0,25 5 0,49 12 0,-40-9 0,73 9 0,40 5 0,-50-6 0,67 2 0,102 3 0,160 8 0,324-29 0,-417-6 0,-300 0 0,-1-2 0,0-2 0,-1-1 0,1-3 0,-2-2 0,82-33 0,-60 26 0,-54 17 0,0 0 0,0-1 0,0-1 0,0 0 0,-1 0 0,20-12 0,22-14 0,11-8 0,-59 34 0,1 1 0,-1-1 0,0 0 0,0-1 0,0 1 0,-1-1 0,1 1 0,-1-1 0,0 0 0,2-7 0,2-7 0,-1 0 0,-1 0 0,0-1 0,-2 0 0,2-28 0,-6-103 0,-1 61 0,1 74 0,0 0 0,-1 0 0,0 0 0,-1 1 0,-1-1 0,-1 1 0,0 0 0,-1 0 0,0 0 0,-1 1 0,-1 0 0,0 0 0,-1 1 0,0 0 0,-23-22 0,16 17 0,-1 2 0,-20-16 0,30 27 0,-1 0 0,0 0 0,0 0 0,-1 1 0,1 0 0,-1 1 0,-18-5 0,-52-11 0,42 9 0,0 2 0,-65-6 0,60 10 0,1-2 0,-56-16 0,15 4 0,36 8 0,25 4 0,-1 2 0,1 0 0,-24 0 0,-32 4-1365,54 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8BCF1-895D-4C40-9F89-419A7D4325BC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D7D89-06FE-AB4A-8C5B-79AFA45B2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7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F5D0C-5277-944E-AB4B-CBF34D151E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9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ustomXml" Target="../ink/ink1.xml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ustomXml" Target="../ink/ink7.xml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customXml" Target="../ink/ink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11/jar.13103" TargetMode="External"/><Relationship Id="rId3" Type="http://schemas.openxmlformats.org/officeDocument/2006/relationships/hyperlink" Target="https://www.ohchr.org/en/hrbodies/crpd/pages/conventionrightspersonswithdisabilities.aspx" TargetMode="External"/><Relationship Id="rId7" Type="http://schemas.openxmlformats.org/officeDocument/2006/relationships/hyperlink" Target="https://ovelgoenner-muehle.de/" TargetMode="External"/><Relationship Id="rId2" Type="http://schemas.openxmlformats.org/officeDocument/2006/relationships/hyperlink" Target="https://le.utah.gov/interim/2011/pdf/0000139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nsa.fr/budget-et-financement/financement-de-lhabitat-inclusif" TargetMode="External"/><Relationship Id="rId5" Type="http://schemas.openxmlformats.org/officeDocument/2006/relationships/hyperlink" Target="https://www.aviq.be/fr/hebergement/handicap/logement-supervise-sls-ou-srt" TargetMode="External"/><Relationship Id="rId10" Type="http://schemas.openxmlformats.org/officeDocument/2006/relationships/hyperlink" Target="https://doi.org/10.1007/s10597-022-01037-2" TargetMode="External"/><Relationship Id="rId4" Type="http://schemas.openxmlformats.org/officeDocument/2006/relationships/hyperlink" Target="https://www.housingagency.ie/taxonomy/term/39" TargetMode="External"/><Relationship Id="rId9" Type="http://schemas.openxmlformats.org/officeDocument/2006/relationships/hyperlink" Target="https://doi.org/10.2511/02749481380532728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wpi.edu/project-based-learning/project-based-education/interactive-qualifying-projec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74053-04FC-6CF4-80D5-2FC6500D0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57" y="-6694"/>
            <a:ext cx="12178573" cy="69773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754127-9645-4C8B-5779-69A43CF74756}"/>
              </a:ext>
            </a:extLst>
          </p:cNvPr>
          <p:cNvSpPr/>
          <p:nvPr/>
        </p:nvSpPr>
        <p:spPr>
          <a:xfrm>
            <a:off x="-16879" y="-9174"/>
            <a:ext cx="10105095" cy="6979041"/>
          </a:xfrm>
          <a:prstGeom prst="rect">
            <a:avLst/>
          </a:prstGeom>
          <a:gradFill flip="none" rotWithShape="1">
            <a:gsLst>
              <a:gs pos="0">
                <a:srgbClr val="F8F4EE">
                  <a:alpha val="0"/>
                </a:srgbClr>
              </a:gs>
              <a:gs pos="99000">
                <a:srgbClr val="F8F4E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470" y="-12839"/>
            <a:ext cx="6681981" cy="3440952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118B26"/>
                </a:solidFill>
                <a:latin typeface="DM Sans" pitchFamily="2" charset="77"/>
              </a:rPr>
              <a:t>Inclusive Villages: The Future of Swiss Neurorehabilitation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4427" y="3602038"/>
            <a:ext cx="4213412" cy="19359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DM Sans" pitchFamily="2" charset="77"/>
              </a:rPr>
              <a:t>By: Ryan Hsu, Harshith Iyer, and Benjamin Nye</a:t>
            </a:r>
          </a:p>
          <a:p>
            <a:endParaRPr lang="en-US">
              <a:latin typeface="DM Sans" pitchFamily="2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B14663-8F64-5189-FBD6-84856887F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6255854"/>
            <a:ext cx="924389" cy="71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D1D6F41C-6E40-276A-E53F-48E9DDB06C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1E72E05-2BDB-6A3D-6624-D94D81EA3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8" y="5783745"/>
            <a:ext cx="912150" cy="47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59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18B26"/>
                </a:solidFill>
                <a:latin typeface="DM Sans"/>
              </a:rPr>
              <a:t>Financial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F905-91D9-94E6-281F-9B0169FB9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776" y="190092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DM Sans"/>
              </a:rPr>
              <a:t>Community-based housing is a cost-effective system.</a:t>
            </a: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r>
              <a:rPr lang="en-US" b="1">
                <a:latin typeface="DM Sans"/>
              </a:rPr>
              <a:t>Significant difference </a:t>
            </a:r>
            <a:r>
              <a:rPr lang="en-US">
                <a:latin typeface="DM Sans"/>
              </a:rPr>
              <a:t>in cost-per-patient averages between institutions and community-residential services.</a:t>
            </a: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05EC3B-146C-9E59-34EC-5F69642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90CDE9A-7445-E28A-55C0-507D7637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62099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72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18B26"/>
                </a:solidFill>
                <a:latin typeface="DM Sans"/>
              </a:rPr>
              <a:t>Financial Results</a:t>
            </a:r>
          </a:p>
        </p:txBody>
      </p:sp>
      <p:pic>
        <p:nvPicPr>
          <p:cNvPr id="4" name="Content Placeholder 3" descr="A table with numbers and text&#10;&#10;Description automatically generated">
            <a:extLst>
              <a:ext uri="{FF2B5EF4-FFF2-40B4-BE49-F238E27FC236}">
                <a16:creationId xmlns:a16="http://schemas.microsoft.com/office/drawing/2014/main" id="{94DA13E0-346B-12F2-8D9F-EF8216B79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713343"/>
            <a:ext cx="9286875" cy="180022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D92B49-B2DB-B233-49E7-8A5E65735B11}"/>
              </a:ext>
            </a:extLst>
          </p:cNvPr>
          <p:cNvSpPr txBox="1"/>
          <p:nvPr/>
        </p:nvSpPr>
        <p:spPr>
          <a:xfrm>
            <a:off x="838200" y="2344011"/>
            <a:ext cx="25493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United States (Utah):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33361A-A0C0-2DC8-AB77-8E546CA699A8}"/>
              </a:ext>
            </a:extLst>
          </p:cNvPr>
          <p:cNvSpPr txBox="1"/>
          <p:nvPr/>
        </p:nvSpPr>
        <p:spPr>
          <a:xfrm>
            <a:off x="838200" y="1819469"/>
            <a:ext cx="6784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Institution vs Non-institution </a:t>
            </a: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0FB7BE06-C022-6956-D755-13BB5787AAE1}"/>
              </a:ext>
            </a:extLst>
          </p:cNvPr>
          <p:cNvSpPr/>
          <p:nvPr/>
        </p:nvSpPr>
        <p:spPr>
          <a:xfrm>
            <a:off x="184284" y="4048538"/>
            <a:ext cx="522514" cy="1327988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1FE344E-9D27-8AA1-08E6-7AE627EC677E}"/>
                  </a:ext>
                </a:extLst>
              </p14:cNvPr>
              <p14:cNvContentPartPr/>
              <p14:nvPr/>
            </p14:nvContentPartPr>
            <p14:xfrm>
              <a:off x="799936" y="3874785"/>
              <a:ext cx="1287000" cy="359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1FE344E-9D27-8AA1-08E6-7AE627EC67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0936" y="3865785"/>
                <a:ext cx="130464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9C0EAA1-EDB8-A702-C112-5FDDC4000014}"/>
                  </a:ext>
                </a:extLst>
              </p14:cNvPr>
              <p14:cNvContentPartPr/>
              <p14:nvPr/>
            </p14:nvContentPartPr>
            <p14:xfrm>
              <a:off x="8402280" y="2780280"/>
              <a:ext cx="1688400" cy="1407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9C0EAA1-EDB8-A702-C112-5FDDC40000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93280" y="2771280"/>
                <a:ext cx="1706040" cy="142488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89A7D73-9CC3-23BB-99E5-84D6107EE96C}"/>
              </a:ext>
            </a:extLst>
          </p:cNvPr>
          <p:cNvSpPr txBox="1"/>
          <p:nvPr/>
        </p:nvSpPr>
        <p:spPr>
          <a:xfrm>
            <a:off x="978946" y="5305390"/>
            <a:ext cx="8745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Institutions &gt; &gt; (MORE EXPENSIVE) &gt;&gt; Community-Based Treatment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456838-FCC8-C14F-83A7-D909516665DB}"/>
              </a:ext>
            </a:extLst>
          </p:cNvPr>
          <p:cNvSpPr txBox="1"/>
          <p:nvPr/>
        </p:nvSpPr>
        <p:spPr>
          <a:xfrm>
            <a:off x="978946" y="4810803"/>
            <a:ext cx="739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Includes </a:t>
            </a:r>
            <a:r>
              <a:rPr lang="en-US" sz="2200" b="1"/>
              <a:t>Inclusive Village – like projects</a:t>
            </a:r>
            <a:endParaRPr lang="en-US" sz="220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E9B456F-459F-9E01-CB54-14389F87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9842635D-6717-228F-674A-A17B719D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62099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F268C6-DDDB-3A07-7A0C-29E36D78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71931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A210AE-F06B-4BCB-B37D-F85792B91723}"/>
              </a:ext>
            </a:extLst>
          </p:cNvPr>
          <p:cNvSpPr txBox="1"/>
          <p:nvPr/>
        </p:nvSpPr>
        <p:spPr>
          <a:xfrm>
            <a:off x="4674646" y="4466311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USL (2011)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64128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18B26"/>
                </a:solidFill>
                <a:latin typeface="DM Sans"/>
              </a:rPr>
              <a:t>Financial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F905-91D9-94E6-281F-9B0169FB9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776" y="1900929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>
                <a:latin typeface="DM Sans"/>
              </a:rPr>
              <a:t>Amount of financial benefit</a:t>
            </a:r>
          </a:p>
          <a:p>
            <a:pPr marL="0" indent="0" algn="ctr">
              <a:buNone/>
            </a:pPr>
            <a:endParaRPr lang="en-US">
              <a:latin typeface="DM Sans"/>
            </a:endParaRPr>
          </a:p>
          <a:p>
            <a:pPr marL="0" indent="0" algn="ctr">
              <a:buNone/>
            </a:pPr>
            <a:endParaRPr lang="en-US">
              <a:latin typeface="DM Sans"/>
            </a:endParaRPr>
          </a:p>
          <a:p>
            <a:pPr marL="0" indent="0" algn="ctr">
              <a:buNone/>
            </a:pPr>
            <a:endParaRPr lang="en-US">
              <a:latin typeface="DM Sans"/>
            </a:endParaRPr>
          </a:p>
          <a:p>
            <a:pPr marL="0" indent="0" algn="ctr">
              <a:buNone/>
            </a:pPr>
            <a:r>
              <a:rPr lang="en-US" b="1">
                <a:latin typeface="DM Sans"/>
              </a:rPr>
              <a:t>Severely Dependent</a:t>
            </a:r>
          </a:p>
          <a:p>
            <a:pPr marL="0" indent="0" algn="ctr">
              <a:buNone/>
            </a:pPr>
            <a:endParaRPr lang="en-US" b="1">
              <a:latin typeface="DM Sans"/>
            </a:endParaRPr>
          </a:p>
          <a:p>
            <a:pPr marL="0" indent="0" algn="ctr">
              <a:buNone/>
            </a:pPr>
            <a:endParaRPr lang="en-US" b="1">
              <a:latin typeface="DM Sans"/>
            </a:endParaRPr>
          </a:p>
          <a:p>
            <a:pPr marL="0" indent="0" algn="ctr">
              <a:buNone/>
            </a:pPr>
            <a:endParaRPr lang="en-US">
              <a:latin typeface="DM Sans"/>
            </a:endParaRPr>
          </a:p>
          <a:p>
            <a:pPr marL="0" indent="0" algn="ctr">
              <a:buNone/>
            </a:pPr>
            <a:r>
              <a:rPr lang="en-US">
                <a:latin typeface="DM Sans"/>
              </a:rPr>
              <a:t>System’s Organization</a:t>
            </a:r>
          </a:p>
          <a:p>
            <a:pPr marL="0" indent="0" algn="ctr">
              <a:buNone/>
            </a:pPr>
            <a:endParaRPr lang="en-US">
              <a:latin typeface="DM Sans"/>
            </a:endParaRPr>
          </a:p>
          <a:p>
            <a:pPr marL="0" indent="0" algn="ctr">
              <a:buNone/>
            </a:pPr>
            <a:endParaRPr lang="en-US">
              <a:latin typeface="DM Sans"/>
            </a:endParaRPr>
          </a:p>
          <a:p>
            <a:pPr marL="0" indent="0" algn="ctr">
              <a:buNone/>
            </a:pPr>
            <a:endParaRPr lang="en-US">
              <a:latin typeface="DM Sans"/>
            </a:endParaRPr>
          </a:p>
          <a:p>
            <a:pPr marL="0" indent="0" algn="ctr">
              <a:buNone/>
            </a:pPr>
            <a:endParaRPr lang="en-US">
              <a:latin typeface="DM Sans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F6A2A11E-B5B4-D4FB-60D8-71D2EEF1BD27}"/>
              </a:ext>
            </a:extLst>
          </p:cNvPr>
          <p:cNvSpPr/>
          <p:nvPr/>
        </p:nvSpPr>
        <p:spPr>
          <a:xfrm>
            <a:off x="5853953" y="2373234"/>
            <a:ext cx="484094" cy="1204856"/>
          </a:xfrm>
          <a:prstGeom prst="downArrow">
            <a:avLst/>
          </a:prstGeom>
          <a:solidFill>
            <a:srgbClr val="118B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7C82BDB-521C-698E-B909-87CC45FDD5BE}"/>
              </a:ext>
            </a:extLst>
          </p:cNvPr>
          <p:cNvSpPr/>
          <p:nvPr/>
        </p:nvSpPr>
        <p:spPr>
          <a:xfrm>
            <a:off x="5853953" y="4312750"/>
            <a:ext cx="484094" cy="1204856"/>
          </a:xfrm>
          <a:prstGeom prst="downArrow">
            <a:avLst/>
          </a:prstGeom>
          <a:solidFill>
            <a:srgbClr val="118B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3D0C81D-412D-319A-3C71-F9B648656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9E97943-9054-F7E6-365E-80443E44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43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18B26"/>
                </a:solidFill>
                <a:latin typeface="DM Sans"/>
              </a:rPr>
              <a:t>Financial Results</a:t>
            </a:r>
          </a:p>
        </p:txBody>
      </p:sp>
      <p:pic>
        <p:nvPicPr>
          <p:cNvPr id="7" name="Picture 6" descr="A grey rectangular sign with black text&#10;&#10;Description automatically generated">
            <a:extLst>
              <a:ext uri="{FF2B5EF4-FFF2-40B4-BE49-F238E27FC236}">
                <a16:creationId xmlns:a16="http://schemas.microsoft.com/office/drawing/2014/main" id="{72EC66CC-5D8B-DDAD-542B-ECAD41103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51" y="5041726"/>
            <a:ext cx="9297574" cy="876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D92B49-B2DB-B233-49E7-8A5E65735B11}"/>
              </a:ext>
            </a:extLst>
          </p:cNvPr>
          <p:cNvSpPr txBox="1"/>
          <p:nvPr/>
        </p:nvSpPr>
        <p:spPr>
          <a:xfrm>
            <a:off x="831351" y="2148527"/>
            <a:ext cx="25493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United States (Utah):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295FB-9D0E-3B6D-365C-93BF2E5E8488}"/>
              </a:ext>
            </a:extLst>
          </p:cNvPr>
          <p:cNvSpPr txBox="1"/>
          <p:nvPr/>
        </p:nvSpPr>
        <p:spPr>
          <a:xfrm>
            <a:off x="844280" y="4543562"/>
            <a:ext cx="41365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France (Simone de Cyrene Foundation):</a:t>
            </a:r>
          </a:p>
        </p:txBody>
      </p:sp>
      <p:pic>
        <p:nvPicPr>
          <p:cNvPr id="12" name="Content Placeholder 3" descr="A table with numbers and text&#10;&#10;Description automatically generated">
            <a:extLst>
              <a:ext uri="{FF2B5EF4-FFF2-40B4-BE49-F238E27FC236}">
                <a16:creationId xmlns:a16="http://schemas.microsoft.com/office/drawing/2014/main" id="{05EC44D2-3CB7-85F4-7BF9-DC9739C8C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0" y="2645914"/>
            <a:ext cx="9286875" cy="1800225"/>
          </a:xfrm>
          <a:prstGeom prst="rect">
            <a:avLst/>
          </a:prstGeom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id="{DC9D84BA-2D3C-F63F-F27F-31756A1EB4FA}"/>
              </a:ext>
            </a:extLst>
          </p:cNvPr>
          <p:cNvSpPr/>
          <p:nvPr/>
        </p:nvSpPr>
        <p:spPr>
          <a:xfrm>
            <a:off x="10256183" y="3790516"/>
            <a:ext cx="1669676" cy="392205"/>
          </a:xfrm>
          <a:prstGeom prst="leftArrow">
            <a:avLst/>
          </a:prstGeom>
          <a:solidFill>
            <a:srgbClr val="118B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D3EF9335-EE0E-1CAF-49E5-CD0BAD496B41}"/>
              </a:ext>
            </a:extLst>
          </p:cNvPr>
          <p:cNvSpPr/>
          <p:nvPr/>
        </p:nvSpPr>
        <p:spPr>
          <a:xfrm>
            <a:off x="10256183" y="5622550"/>
            <a:ext cx="1669676" cy="392205"/>
          </a:xfrm>
          <a:prstGeom prst="leftArrow">
            <a:avLst/>
          </a:prstGeom>
          <a:solidFill>
            <a:srgbClr val="118B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4B23783-73DA-4CD9-DD84-0D9390664C52}"/>
                  </a:ext>
                </a:extLst>
              </p14:cNvPr>
              <p14:cNvContentPartPr/>
              <p14:nvPr/>
            </p14:nvContentPartPr>
            <p14:xfrm>
              <a:off x="8784290" y="3643314"/>
              <a:ext cx="1324333" cy="688458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4B23783-73DA-4CD9-DD84-0D9390664C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66296" y="3625320"/>
                <a:ext cx="1359960" cy="7240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9D3847C-DC40-FC61-B8AD-021B607C68EB}"/>
                  </a:ext>
                </a:extLst>
              </p14:cNvPr>
              <p14:cNvContentPartPr/>
              <p14:nvPr/>
            </p14:nvContentPartPr>
            <p14:xfrm>
              <a:off x="8784290" y="5543220"/>
              <a:ext cx="1345295" cy="707045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9D3847C-DC40-FC61-B8AD-021B607C68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66295" y="5525229"/>
                <a:ext cx="1380925" cy="7426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77D593-DB96-5677-10FE-0C18BAD29B88}"/>
                  </a:ext>
                </a:extLst>
              </p14:cNvPr>
              <p14:cNvContentPartPr/>
              <p14:nvPr/>
            </p14:nvContentPartPr>
            <p14:xfrm>
              <a:off x="847720" y="3806799"/>
              <a:ext cx="1287000" cy="359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77D593-DB96-5677-10FE-0C18BAD29B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8720" y="3797799"/>
                <a:ext cx="130464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0B72BC-B2DD-8845-22DB-A8DE1A52754C}"/>
                  </a:ext>
                </a:extLst>
              </p14:cNvPr>
              <p14:cNvContentPartPr/>
              <p14:nvPr/>
            </p14:nvContentPartPr>
            <p14:xfrm>
              <a:off x="847720" y="5593310"/>
              <a:ext cx="1287000" cy="359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0B72BC-B2DD-8845-22DB-A8DE1A52754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8720" y="5584310"/>
                <a:ext cx="1304640" cy="377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734CA52E-A78F-65A6-E0BD-A5F0D3AEF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7F70FC18-CB33-A86B-8013-F4A0BBA6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C593BA-AD33-D612-5C21-E1B4A668506E}"/>
              </a:ext>
            </a:extLst>
          </p:cNvPr>
          <p:cNvSpPr txBox="1"/>
          <p:nvPr/>
        </p:nvSpPr>
        <p:spPr>
          <a:xfrm>
            <a:off x="847720" y="1577467"/>
            <a:ext cx="1109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France and Utah have very similar systems, however, the organization of the system in France is more cost-effective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8A707A-3B91-89A6-61C5-BEFA6C48E36B}"/>
              </a:ext>
            </a:extLst>
          </p:cNvPr>
          <p:cNvSpPr txBox="1"/>
          <p:nvPr/>
        </p:nvSpPr>
        <p:spPr>
          <a:xfrm>
            <a:off x="4853170" y="592349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SCF (2023)</a:t>
            </a:r>
            <a:endParaRPr lang="en-US" sz="1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AC0E0F-79EE-77E0-CFA6-68974401EB43}"/>
              </a:ext>
            </a:extLst>
          </p:cNvPr>
          <p:cNvSpPr txBox="1"/>
          <p:nvPr/>
        </p:nvSpPr>
        <p:spPr>
          <a:xfrm>
            <a:off x="4871593" y="4424188"/>
            <a:ext cx="60943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USL (2011)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9016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18B26"/>
                </a:solidFill>
                <a:latin typeface="DM Sans"/>
              </a:rPr>
              <a:t>Financial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F905-91D9-94E6-281F-9B0169FB9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200" b="1">
                <a:latin typeface="DM Sans"/>
              </a:rPr>
              <a:t>4 main factors impact cost-effectiveness:</a:t>
            </a: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r>
              <a:rPr lang="en-US">
                <a:latin typeface="DM Sans"/>
              </a:rPr>
              <a:t>1) Funding Mechanisms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endParaRPr lang="en-US">
              <a:latin typeface="DM Sans"/>
            </a:endParaRPr>
          </a:p>
          <a:p>
            <a:pPr marL="0" indent="0">
              <a:buNone/>
            </a:pPr>
            <a:r>
              <a:rPr lang="en-US">
                <a:latin typeface="DM Sans"/>
              </a:rPr>
              <a:t>2) Staffing Costs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endParaRPr lang="en-US">
              <a:latin typeface="DM Sans"/>
            </a:endParaRPr>
          </a:p>
          <a:p>
            <a:pPr marL="0" indent="0">
              <a:buNone/>
            </a:pPr>
            <a:r>
              <a:rPr lang="en-US">
                <a:latin typeface="DM Sans"/>
              </a:rPr>
              <a:t>3) Resident &amp; Staff Density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endParaRPr lang="en-US">
              <a:latin typeface="DM Sans"/>
            </a:endParaRPr>
          </a:p>
          <a:p>
            <a:pPr marL="0" indent="0">
              <a:buNone/>
            </a:pPr>
            <a:r>
              <a:rPr lang="en-US">
                <a:latin typeface="DM Sans"/>
              </a:rPr>
              <a:t>4) Level of investment in institutions</a:t>
            </a: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80AE6EE-9992-43C7-64A7-8440E89E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C7A266D-AEEA-129F-3A57-E9C1888D3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05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18B26"/>
                </a:solidFill>
                <a:latin typeface="DM Sans"/>
              </a:rPr>
              <a:t>Financial Results – Staffing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F905-91D9-94E6-281F-9B0169FB9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</p:txBody>
      </p:sp>
      <p:pic>
        <p:nvPicPr>
          <p:cNvPr id="4" name="Picture 3" descr="A close-up of a spreadsheet&#10;&#10;Description automatically generated">
            <a:extLst>
              <a:ext uri="{FF2B5EF4-FFF2-40B4-BE49-F238E27FC236}">
                <a16:creationId xmlns:a16="http://schemas.microsoft.com/office/drawing/2014/main" id="{84A55E5F-C23E-3BE3-6308-E83D7D9E2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35" y="1690688"/>
            <a:ext cx="8326530" cy="39086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28C9413-ECA6-7BB1-B8F6-F766D9215191}"/>
                  </a:ext>
                </a:extLst>
              </p14:cNvPr>
              <p14:cNvContentPartPr/>
              <p14:nvPr/>
            </p14:nvContentPartPr>
            <p14:xfrm>
              <a:off x="2295118" y="2751590"/>
              <a:ext cx="2288880" cy="281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28C9413-ECA6-7BB1-B8F6-F766D92151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6117" y="2742578"/>
                <a:ext cx="2306523" cy="299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E784548-3B7F-AD4C-7A49-2AB885683145}"/>
                  </a:ext>
                </a:extLst>
              </p14:cNvPr>
              <p14:cNvContentPartPr/>
              <p14:nvPr/>
            </p14:nvContentPartPr>
            <p14:xfrm>
              <a:off x="8591158" y="2686430"/>
              <a:ext cx="1272600" cy="430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E784548-3B7F-AD4C-7A49-2AB8856831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2158" y="2677422"/>
                <a:ext cx="1290240" cy="448575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CBC4988-2E3E-F03C-A80A-86730441A5B0}"/>
              </a:ext>
            </a:extLst>
          </p:cNvPr>
          <p:cNvSpPr txBox="1"/>
          <p:nvPr/>
        </p:nvSpPr>
        <p:spPr>
          <a:xfrm>
            <a:off x="2211355" y="5486400"/>
            <a:ext cx="765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~ 82% </a:t>
            </a:r>
            <a:r>
              <a:rPr lang="en-US" sz="2400"/>
              <a:t>of the expense involves </a:t>
            </a:r>
            <a:r>
              <a:rPr lang="en-US" sz="2400" b="1"/>
              <a:t>employee salary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04CE653-2524-22B1-4AF0-19289F06C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AFE3B86F-90B7-A818-DA63-984F91D9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3736BB-C315-2179-0C63-9566DA5DD6CA}"/>
              </a:ext>
            </a:extLst>
          </p:cNvPr>
          <p:cNvSpPr txBox="1"/>
          <p:nvPr/>
        </p:nvSpPr>
        <p:spPr>
          <a:xfrm>
            <a:off x="8304857" y="559583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MIH (2023)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66271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0380-8C3D-E2EF-2FBF-45C2E63E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  <a:latin typeface="DM Sans"/>
              </a:rPr>
              <a:t>Legal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8F28F4-73A6-7D13-088A-AECF5A62A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8875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UNCRPD clearly lays out the rights that disabled people should have</a:t>
            </a:r>
          </a:p>
          <a:p>
            <a:r>
              <a:rPr lang="en-US" sz="2400"/>
              <a:t>Switzerland does not meet these requirements at all</a:t>
            </a:r>
          </a:p>
          <a:p>
            <a:r>
              <a:rPr lang="en-US" sz="2400"/>
              <a:t>However, UNCRPD is not legally enforceable in any country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F7AF6-08C1-74A3-E387-C6E7C0DF9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71913"/>
            <a:ext cx="10039350" cy="2305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CE2F85-DD2E-F354-1B48-1A9060786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C349E8F-FD60-551C-9C35-FE8ECCF0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237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0380-8C3D-E2EF-2FBF-45C2E63E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  <a:latin typeface="DM Sans"/>
              </a:rPr>
              <a:t>Legal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8F28F4-73A6-7D13-088A-AECF5A62A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Policy-first approach to implementing inclusive villages is the best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Many countries have taken a policy-first approach to great success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38ED1-80EF-ED5A-474A-1C2B5C21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C309954-021F-8A45-A6BC-78A37F04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393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0380-8C3D-E2EF-2FBF-45C2E63E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  <a:latin typeface="DM Sans"/>
              </a:rPr>
              <a:t>Legal Results - Ireland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8F28F4-73A6-7D13-088A-AECF5A62A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2783" cy="4351338"/>
          </a:xfrm>
        </p:spPr>
        <p:txBody>
          <a:bodyPr/>
          <a:lstStyle/>
          <a:p>
            <a:r>
              <a:rPr lang="en-US"/>
              <a:t>Accessible and affordable housing for all disabled people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Researched, wrote, and developed a framework with disability advocates and other government departments before building any housing</a:t>
            </a:r>
          </a:p>
          <a:p>
            <a:pPr lvl="1"/>
            <a:endParaRPr lang="en-US"/>
          </a:p>
        </p:txBody>
      </p:sp>
      <p:pic>
        <p:nvPicPr>
          <p:cNvPr id="4" name="Picture 3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836C4DB6-B7AC-3511-B8A5-EE4C4ECD3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18" y="0"/>
            <a:ext cx="4847008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913F80C-06E5-59D2-30AA-7E0241240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44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0380-8C3D-E2EF-2FBF-45C2E63E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  <a:latin typeface="DM Sans"/>
              </a:rPr>
              <a:t>Legal Results - France</a:t>
            </a:r>
          </a:p>
        </p:txBody>
      </p:sp>
      <p:pic>
        <p:nvPicPr>
          <p:cNvPr id="3074" name="Picture 2" descr="La CNSA | handicap.gouv.fr">
            <a:extLst>
              <a:ext uri="{FF2B5EF4-FFF2-40B4-BE49-F238E27FC236}">
                <a16:creationId xmlns:a16="http://schemas.microsoft.com/office/drawing/2014/main" id="{2E8E1D3F-9027-515E-5BF7-65FAE415C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721" y="1027906"/>
            <a:ext cx="4532243" cy="453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256AA8-7570-010E-B5EB-D2FBD30A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922DFB5-A75C-6BC1-000A-E37DC9804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21EF5D0-E3BD-7B06-92EF-A4222EDE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2783" cy="43513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Finances two schemes for inclusive housing: inclusive housing package (2019) and shared living assistance (2021)</a:t>
            </a:r>
          </a:p>
          <a:p>
            <a:endParaRPr lang="en-US"/>
          </a:p>
          <a:p>
            <a:r>
              <a:rPr lang="en-US"/>
              <a:t>Legally backed by law from 2018 </a:t>
            </a:r>
          </a:p>
          <a:p>
            <a:pPr lvl="1"/>
            <a:r>
              <a:rPr lang="en-US"/>
              <a:t>Does not cover any building or operations costs </a:t>
            </a:r>
          </a:p>
          <a:p>
            <a:pPr lvl="1"/>
            <a:r>
              <a:rPr lang="en-US"/>
              <a:t>Does reimburse third party companies for care/pay per patient </a:t>
            </a:r>
          </a:p>
          <a:p>
            <a:pPr lvl="1"/>
            <a:r>
              <a:rPr lang="en-US"/>
              <a:t>Provides a range of funding based on services provided (3k-8k Euros per patient) </a:t>
            </a:r>
          </a:p>
        </p:txBody>
      </p:sp>
    </p:spTree>
    <p:extLst>
      <p:ext uri="{BB962C8B-B14F-4D97-AF65-F5344CB8AC3E}">
        <p14:creationId xmlns:p14="http://schemas.microsoft.com/office/powerpoint/2010/main" val="1528940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78B7B-50AB-5AD3-44BF-050ADF43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DM Sans"/>
                <a:cs typeface="Calibri Light"/>
              </a:rPr>
              <a:t>Agenda</a:t>
            </a:r>
            <a:endParaRPr lang="en-US" b="1">
              <a:latin typeface="DM San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68C2E32-4D45-7D27-2E14-295AD5C53F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802428"/>
              </p:ext>
            </p:extLst>
          </p:nvPr>
        </p:nvGraphicFramePr>
        <p:xfrm>
          <a:off x="840903" y="182482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336BB04-21FE-6333-5880-3D50788A5526}"/>
              </a:ext>
            </a:extLst>
          </p:cNvPr>
          <p:cNvSpPr/>
          <p:nvPr/>
        </p:nvSpPr>
        <p:spPr>
          <a:xfrm>
            <a:off x="609598" y="1749425"/>
            <a:ext cx="776750" cy="43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E067BE-CBC8-E295-4BA6-59B070DC9B64}"/>
              </a:ext>
            </a:extLst>
          </p:cNvPr>
          <p:cNvSpPr/>
          <p:nvPr/>
        </p:nvSpPr>
        <p:spPr>
          <a:xfrm>
            <a:off x="8713434" y="1900233"/>
            <a:ext cx="2738284" cy="43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265162-DF68-D6F2-2C0C-F7545FAB3CEB}"/>
              </a:ext>
            </a:extLst>
          </p:cNvPr>
          <p:cNvSpPr/>
          <p:nvPr/>
        </p:nvSpPr>
        <p:spPr>
          <a:xfrm rot="5400000">
            <a:off x="5155099" y="-1947298"/>
            <a:ext cx="45719" cy="7747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285E25-4467-8554-832E-BCB6AB0AC8CC}"/>
              </a:ext>
            </a:extLst>
          </p:cNvPr>
          <p:cNvSpPr/>
          <p:nvPr/>
        </p:nvSpPr>
        <p:spPr>
          <a:xfrm rot="5400000">
            <a:off x="4981293" y="-1274150"/>
            <a:ext cx="154626" cy="7509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6A7381-0ABC-D79F-5EDE-5B1F9D528CC1}"/>
              </a:ext>
            </a:extLst>
          </p:cNvPr>
          <p:cNvSpPr/>
          <p:nvPr/>
        </p:nvSpPr>
        <p:spPr>
          <a:xfrm rot="5400000">
            <a:off x="4911494" y="-20985"/>
            <a:ext cx="154626" cy="7509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D314CC-EDFD-A8C9-1BC3-C2C4026B67C9}"/>
              </a:ext>
            </a:extLst>
          </p:cNvPr>
          <p:cNvSpPr/>
          <p:nvPr/>
        </p:nvSpPr>
        <p:spPr>
          <a:xfrm rot="5400000">
            <a:off x="4978927" y="500139"/>
            <a:ext cx="154626" cy="7509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025857-F207-A1F0-3980-35F1AEEAD71B}"/>
              </a:ext>
            </a:extLst>
          </p:cNvPr>
          <p:cNvSpPr/>
          <p:nvPr/>
        </p:nvSpPr>
        <p:spPr>
          <a:xfrm rot="5400000">
            <a:off x="4894042" y="1053662"/>
            <a:ext cx="154626" cy="7509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69176A-072A-3A85-563B-86460F7BF17C}"/>
              </a:ext>
            </a:extLst>
          </p:cNvPr>
          <p:cNvSpPr/>
          <p:nvPr/>
        </p:nvSpPr>
        <p:spPr>
          <a:xfrm rot="5400000">
            <a:off x="4978927" y="1686020"/>
            <a:ext cx="154626" cy="7509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4B0143-84BC-75F5-490F-C287285AEE82}"/>
              </a:ext>
            </a:extLst>
          </p:cNvPr>
          <p:cNvSpPr/>
          <p:nvPr/>
        </p:nvSpPr>
        <p:spPr>
          <a:xfrm rot="5400000">
            <a:off x="4981150" y="-802716"/>
            <a:ext cx="154626" cy="7905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5EBFCCE6-1B36-0C88-1812-A8DBFAC51C32}"/>
              </a:ext>
            </a:extLst>
          </p:cNvPr>
          <p:cNvSpPr/>
          <p:nvPr/>
        </p:nvSpPr>
        <p:spPr>
          <a:xfrm rot="5400000">
            <a:off x="5056910" y="2343896"/>
            <a:ext cx="154626" cy="7509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8E99DCD1-52DD-6785-561E-0E29D098766A}"/>
              </a:ext>
            </a:extLst>
          </p:cNvPr>
          <p:cNvSpPr/>
          <p:nvPr/>
        </p:nvSpPr>
        <p:spPr>
          <a:xfrm rot="5400000">
            <a:off x="5056911" y="-1850012"/>
            <a:ext cx="154626" cy="7509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96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0380-8C3D-E2EF-2FBF-45C2E63E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  <a:latin typeface="DM Sans"/>
              </a:rPr>
              <a:t>Legal Results - Belgium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56AA8-7570-010E-B5EB-D2FBD30A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922DFB5-A75C-6BC1-000A-E37DC9804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21EF5D0-E3BD-7B06-92EF-A4222EDE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2783" cy="4351338"/>
          </a:xfrm>
        </p:spPr>
        <p:txBody>
          <a:bodyPr>
            <a:normAutofit/>
          </a:bodyPr>
          <a:lstStyle/>
          <a:p>
            <a:r>
              <a:rPr lang="en-US"/>
              <a:t>Agency for Quality of Life (AVIQ) made Services de </a:t>
            </a:r>
            <a:r>
              <a:rPr lang="en-US" err="1"/>
              <a:t>Logement</a:t>
            </a:r>
            <a:r>
              <a:rPr lang="en-US"/>
              <a:t> </a:t>
            </a:r>
            <a:r>
              <a:rPr lang="en-US" err="1"/>
              <a:t>Supervisé</a:t>
            </a:r>
            <a:r>
              <a:rPr lang="en-US"/>
              <a:t> (SLS)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Planned, built, and trialed SLS before moving residents out of institutions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56C29BD8-C530-E60A-6515-F5434EC2C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25" y="1825625"/>
            <a:ext cx="6082748" cy="2314536"/>
          </a:xfrm>
          <a:prstGeom prst="rect">
            <a:avLst/>
          </a:prstGeom>
        </p:spPr>
      </p:pic>
      <p:pic>
        <p:nvPicPr>
          <p:cNvPr id="5124" name="Picture 4" descr="Accueil">
            <a:extLst>
              <a:ext uri="{FF2B5EF4-FFF2-40B4-BE49-F238E27FC236}">
                <a16:creationId xmlns:a16="http://schemas.microsoft.com/office/drawing/2014/main" id="{48E42D59-796F-0877-6A46-AA2B7D13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14158"/>
            <a:ext cx="525780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507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0380-8C3D-E2EF-2FBF-45C2E63E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2060"/>
                </a:solidFill>
                <a:latin typeface="DM Sans"/>
              </a:rPr>
              <a:t>Ethical Results</a:t>
            </a:r>
            <a:endParaRPr lang="en-US" b="1">
              <a:latin typeface="DM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B6A0F-C8B1-5072-FA12-8F761413C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Ending Institutionalization – marginalization – blah blah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Professional Integration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Social Integration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2F2D4-76DB-AF61-0D59-D7919486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82B2FE7-BE56-7EE6-D277-09DF22F7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603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2060"/>
                </a:solidFill>
                <a:latin typeface="DM Sans"/>
              </a:rPr>
              <a:t>Ethical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F905-91D9-94E6-281F-9B0169FB9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620" y="149880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DM Sans"/>
              </a:rPr>
              <a:t>As of 2015: 527 institutions housing 25000+ patients </a:t>
            </a:r>
            <a:endParaRPr lang="en-US" sz="1000">
              <a:latin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000">
                <a:latin typeface="DM Sans"/>
              </a:rPr>
              <a:t>(Federal Statistical Office, n.d.)</a:t>
            </a:r>
            <a:endParaRPr lang="en-US" sz="1000">
              <a:cs typeface="Calibri" panose="020F0502020204030204"/>
            </a:endParaRPr>
          </a:p>
          <a:p>
            <a:endParaRPr lang="en-US">
              <a:latin typeface="DM Sans"/>
            </a:endParaRPr>
          </a:p>
          <a:p>
            <a:endParaRPr lang="en-US">
              <a:latin typeface="DM Sans"/>
            </a:endParaRPr>
          </a:p>
          <a:p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05EC3B-146C-9E59-34EC-5F69642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90CDE9A-7445-E28A-55C0-507D7637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495" y="6291183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2BF64C2-9E53-D886-97CD-0481C68CE997}"/>
              </a:ext>
            </a:extLst>
          </p:cNvPr>
          <p:cNvSpPr txBox="1">
            <a:spLocks/>
          </p:cNvSpPr>
          <p:nvPr/>
        </p:nvSpPr>
        <p:spPr>
          <a:xfrm>
            <a:off x="952207" y="2525989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DM Sans"/>
              </a:rPr>
              <a:t>Institutionalization is not necessary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718951-56B5-A5E4-73D2-529BCE6E6908}"/>
              </a:ext>
            </a:extLst>
          </p:cNvPr>
          <p:cNvSpPr txBox="1">
            <a:spLocks/>
          </p:cNvSpPr>
          <p:nvPr/>
        </p:nvSpPr>
        <p:spPr>
          <a:xfrm>
            <a:off x="952207" y="3349901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DM Sans"/>
            </a:endParaRPr>
          </a:p>
          <a:p>
            <a:endParaRPr lang="en-US">
              <a:latin typeface="DM San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DM Sans"/>
            </a:endParaRPr>
          </a:p>
          <a:p>
            <a:endParaRPr lang="en-US">
              <a:latin typeface="DM San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8D94B0A-1CC6-BAC7-6AA4-C0ABC69317AE}"/>
              </a:ext>
            </a:extLst>
          </p:cNvPr>
          <p:cNvSpPr txBox="1">
            <a:spLocks/>
          </p:cNvSpPr>
          <p:nvPr/>
        </p:nvSpPr>
        <p:spPr>
          <a:xfrm>
            <a:off x="6284619" y="2525989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DM Sans"/>
              </a:rPr>
              <a:t>Independent living builds important skills</a:t>
            </a: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56A3A5B9-CDF3-0542-01A6-9660A1FE8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7" y="4340886"/>
            <a:ext cx="5183188" cy="1702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A874E7-2E77-01F5-F9EA-76D2971B9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213" y="3702079"/>
            <a:ext cx="4839526" cy="26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42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826F5-F9E9-8370-B2D9-F14F0A1E9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498" y="2595066"/>
            <a:ext cx="10515600" cy="3336310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/>
              <a:t>Methods: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DM Sans" pitchFamily="2" charset="0"/>
              </a:rPr>
              <a:t>Employment Programs</a:t>
            </a:r>
            <a:r>
              <a:rPr lang="en-US" sz="2400" b="0" i="0">
                <a:solidFill>
                  <a:srgbClr val="000000"/>
                </a:solidFill>
                <a:effectLst/>
                <a:latin typeface="DM Sans" pitchFamily="2" charset="0"/>
              </a:rPr>
              <a:t>​</a:t>
            </a:r>
          </a:p>
          <a:p>
            <a:pPr marL="457200" lvl="1" indent="0" fontAlgn="base">
              <a:buNone/>
            </a:pPr>
            <a:r>
              <a:rPr lang="en-US" sz="2000" b="0" i="0">
                <a:solidFill>
                  <a:srgbClr val="000000"/>
                </a:solidFill>
                <a:effectLst/>
                <a:latin typeface="DM Sans" pitchFamily="2" charset="0"/>
              </a:rPr>
              <a:t>- Provides the residents with jobs within the community</a:t>
            </a:r>
            <a:endParaRPr lang="en-US" sz="2400">
              <a:solidFill>
                <a:srgbClr val="000000"/>
              </a:solidFill>
              <a:latin typeface="DM Sans" pitchFamily="2" charset="0"/>
            </a:endParaRPr>
          </a:p>
          <a:p>
            <a:pPr marL="0" indent="0" algn="l" rtl="0" fontAlgn="base">
              <a:buNone/>
            </a:pP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DM Sans" pitchFamily="2" charset="0"/>
              </a:rPr>
              <a:t>Organized Projects</a:t>
            </a:r>
            <a:r>
              <a:rPr lang="en-US" sz="2400" b="0" i="0">
                <a:solidFill>
                  <a:srgbClr val="000000"/>
                </a:solidFill>
                <a:effectLst/>
                <a:latin typeface="DM Sans" pitchFamily="2" charset="0"/>
              </a:rPr>
              <a:t>​</a:t>
            </a:r>
          </a:p>
          <a:p>
            <a:pPr lvl="1" fontAlgn="base">
              <a:buFontTx/>
              <a:buChar char="-"/>
            </a:pPr>
            <a:r>
              <a:rPr lang="en-US" sz="2000">
                <a:solidFill>
                  <a:srgbClr val="000000"/>
                </a:solidFill>
                <a:latin typeface="DM Sans" pitchFamily="2" charset="0"/>
              </a:rPr>
              <a:t>Small- and large-scale projects on site, not actual employment</a:t>
            </a:r>
            <a:endParaRPr lang="en-US" sz="2400">
              <a:solidFill>
                <a:srgbClr val="000000"/>
              </a:solidFill>
              <a:latin typeface="DM Sans" pitchFamily="2" charset="0"/>
            </a:endParaRPr>
          </a:p>
          <a:p>
            <a:pPr marL="0" indent="0" algn="l" rtl="0" fontAlgn="base">
              <a:buNone/>
            </a:pP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sz="2400" b="0" i="0" u="none" strike="noStrike">
                <a:solidFill>
                  <a:srgbClr val="000000"/>
                </a:solidFill>
                <a:effectLst/>
                <a:latin typeface="DM Sans" pitchFamily="2" charset="0"/>
              </a:rPr>
              <a:t>Job Training Programs</a:t>
            </a:r>
            <a:r>
              <a:rPr lang="en-US" sz="2400" b="0" i="0">
                <a:solidFill>
                  <a:srgbClr val="000000"/>
                </a:solidFill>
                <a:effectLst/>
                <a:latin typeface="DM Sans" pitchFamily="2" charset="0"/>
              </a:rPr>
              <a:t>​</a:t>
            </a:r>
          </a:p>
          <a:p>
            <a:pPr marL="457200" lvl="1" indent="0" fontAlgn="base">
              <a:buNone/>
            </a:pPr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Preparation for rejoining the workforce</a:t>
            </a:r>
          </a:p>
          <a:p>
            <a:pPr marL="0" indent="0" algn="l" rtl="0" fontAlgn="base">
              <a:buNone/>
            </a:pP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DM Sans" pitchFamily="2" charset="0"/>
              </a:rPr>
              <a:t>Support/Guidance Network</a:t>
            </a:r>
          </a:p>
          <a:p>
            <a:pPr marL="457200" lvl="1" indent="0" fontAlgn="base">
              <a:buNone/>
            </a:pPr>
            <a:r>
              <a:rPr lang="en-US" sz="2000">
                <a:solidFill>
                  <a:srgbClr val="000000"/>
                </a:solidFill>
                <a:latin typeface="DM Sans" pitchFamily="2" charset="0"/>
              </a:rPr>
              <a:t>- Counseling sessions</a:t>
            </a:r>
            <a:endParaRPr lang="en-US" sz="20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09E890-41DF-ACB9-CA7E-F8D0B4A5FE0D}"/>
              </a:ext>
            </a:extLst>
          </p:cNvPr>
          <p:cNvSpPr txBox="1"/>
          <p:nvPr/>
        </p:nvSpPr>
        <p:spPr>
          <a:xfrm>
            <a:off x="841248" y="365758"/>
            <a:ext cx="10515600" cy="13258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DM Sans"/>
              </a:rPr>
              <a:t>Professional Integration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145FFF1-3C2F-EFCE-8484-9CAB22D3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1E2F3E-B6AA-DE21-7FEC-74AA2991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850693-D267-FC25-1046-001B6CCE8305}"/>
              </a:ext>
            </a:extLst>
          </p:cNvPr>
          <p:cNvSpPr txBox="1"/>
          <p:nvPr/>
        </p:nvSpPr>
        <p:spPr>
          <a:xfrm>
            <a:off x="717755" y="1700981"/>
            <a:ext cx="1057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Provides the patients with structure and something to work towards </a:t>
            </a:r>
          </a:p>
        </p:txBody>
      </p:sp>
    </p:spTree>
    <p:extLst>
      <p:ext uri="{BB962C8B-B14F-4D97-AF65-F5344CB8AC3E}">
        <p14:creationId xmlns:p14="http://schemas.microsoft.com/office/powerpoint/2010/main" val="2418786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09E890-41DF-ACB9-CA7E-F8D0B4A5FE0D}"/>
              </a:ext>
            </a:extLst>
          </p:cNvPr>
          <p:cNvSpPr txBox="1"/>
          <p:nvPr/>
        </p:nvSpPr>
        <p:spPr>
          <a:xfrm>
            <a:off x="780498" y="688258"/>
            <a:ext cx="10515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DM Sans"/>
              </a:rPr>
              <a:t>Social Integration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145FFF1-3C2F-EFCE-8484-9CAB22D3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1E2F3E-B6AA-DE21-7FEC-74AA2991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850693-D267-FC25-1046-001B6CCE8305}"/>
              </a:ext>
            </a:extLst>
          </p:cNvPr>
          <p:cNvSpPr txBox="1"/>
          <p:nvPr/>
        </p:nvSpPr>
        <p:spPr>
          <a:xfrm>
            <a:off x="422787" y="1700981"/>
            <a:ext cx="113925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Provides the patients with normal everyday interactions; improves quality of life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F15A5E7-E07F-6FF0-47EB-8306E7564F55}"/>
              </a:ext>
            </a:extLst>
          </p:cNvPr>
          <p:cNvSpPr txBox="1"/>
          <p:nvPr/>
        </p:nvSpPr>
        <p:spPr>
          <a:xfrm>
            <a:off x="717755" y="2655088"/>
            <a:ext cx="11097557" cy="3874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2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>
                <a:latin typeface="DM Sans"/>
                <a:cs typeface="Segoe UI"/>
              </a:rPr>
              <a:t>Methods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DM Sans"/>
                <a:cs typeface="Arial"/>
              </a:rPr>
              <a:t>Employment Programs</a:t>
            </a:r>
          </a:p>
          <a:p>
            <a:pPr lvl="1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latin typeface="DM Sans"/>
                <a:cs typeface="Arial"/>
              </a:rPr>
              <a:t>- Mix of social and professional integration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000">
                <a:latin typeface="DM Sans"/>
                <a:cs typeface="Arial"/>
              </a:rPr>
              <a:t>Residents interact with non-disabled individuals while working</a:t>
            </a: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en-US" sz="2000">
              <a:latin typeface="DM Sans"/>
              <a:cs typeface="Arial"/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en-US" sz="2000">
              <a:latin typeface="DM Sans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DM Sans"/>
                <a:cs typeface="Arial"/>
              </a:rPr>
              <a:t> 	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DM Sans"/>
                <a:cs typeface="Arial"/>
              </a:rPr>
              <a:t>Day Excursions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000">
                <a:latin typeface="DM Sans"/>
                <a:cs typeface="Arial"/>
              </a:rPr>
              <a:t>Not Ideal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000">
                <a:latin typeface="DM Sans"/>
                <a:cs typeface="Arial"/>
              </a:rPr>
              <a:t>Site is excluded from the community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000">
                <a:latin typeface="DM Sans"/>
                <a:cs typeface="Arial"/>
              </a:rPr>
              <a:t>Residents must commute into town to obtain most social interactions</a:t>
            </a:r>
            <a:endParaRPr lang="en-US" sz="2400">
              <a:latin typeface="DM Sans"/>
              <a:cs typeface="Arial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latin typeface="DM Sans"/>
                <a:cs typeface="Arial"/>
              </a:rPr>
              <a:t>Community-based living</a:t>
            </a:r>
            <a:endParaRPr lang="en-US" sz="2000" b="1">
              <a:latin typeface="DM Sans"/>
              <a:cs typeface="Arial"/>
            </a:endParaRP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000">
                <a:latin typeface="DM Sans"/>
                <a:cs typeface="Arial"/>
              </a:rPr>
              <a:t>Ideal situation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000">
                <a:latin typeface="DM Sans"/>
                <a:cs typeface="Arial"/>
              </a:rPr>
              <a:t>Residents are surrounded by non-disabled community all the time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000">
                <a:latin typeface="DM Sans"/>
                <a:cs typeface="Arial"/>
              </a:rPr>
              <a:t>Still can live independently</a:t>
            </a:r>
          </a:p>
        </p:txBody>
      </p:sp>
    </p:spTree>
    <p:extLst>
      <p:ext uri="{BB962C8B-B14F-4D97-AF65-F5344CB8AC3E}">
        <p14:creationId xmlns:p14="http://schemas.microsoft.com/office/powerpoint/2010/main" val="1737212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18B26"/>
                </a:solidFill>
                <a:latin typeface="DM Sans"/>
              </a:rPr>
              <a:t> </a:t>
            </a:r>
            <a:r>
              <a:rPr lang="en-US" b="1">
                <a:solidFill>
                  <a:srgbClr val="002060"/>
                </a:solidFill>
                <a:latin typeface="DM Sans"/>
              </a:rPr>
              <a:t>Integration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6B426-893B-9752-840B-699504280CF0}"/>
              </a:ext>
            </a:extLst>
          </p:cNvPr>
          <p:cNvSpPr txBox="1"/>
          <p:nvPr/>
        </p:nvSpPr>
        <p:spPr>
          <a:xfrm>
            <a:off x="854448" y="1692090"/>
            <a:ext cx="655824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DM Sans"/>
              </a:rPr>
              <a:t>Belgium: SLS System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19151E-5B89-81E1-90BE-E19255799557}"/>
              </a:ext>
            </a:extLst>
          </p:cNvPr>
          <p:cNvSpPr/>
          <p:nvPr/>
        </p:nvSpPr>
        <p:spPr>
          <a:xfrm>
            <a:off x="834838" y="2325220"/>
            <a:ext cx="3059205" cy="147917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La </a:t>
            </a:r>
            <a:r>
              <a:rPr lang="en-US" b="1" err="1">
                <a:solidFill>
                  <a:srgbClr val="002060"/>
                </a:solidFill>
              </a:rPr>
              <a:t>Passerelle</a:t>
            </a:r>
            <a:endParaRPr lang="en-US" b="1">
              <a:solidFill>
                <a:srgbClr val="002060"/>
              </a:solidFill>
            </a:endParaRPr>
          </a:p>
          <a:p>
            <a:pPr algn="ctr"/>
            <a:r>
              <a:rPr lang="en-US">
                <a:solidFill>
                  <a:srgbClr val="002060"/>
                </a:solidFill>
              </a:rPr>
              <a:t>Short- and long-term projects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3C3C29-494E-21F3-60CD-5FDCB6FA5E1E}"/>
              </a:ext>
            </a:extLst>
          </p:cNvPr>
          <p:cNvSpPr/>
          <p:nvPr/>
        </p:nvSpPr>
        <p:spPr>
          <a:xfrm>
            <a:off x="4353484" y="4207808"/>
            <a:ext cx="3059205" cy="147917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Le </a:t>
            </a:r>
            <a:r>
              <a:rPr lang="en-US" b="1" err="1">
                <a:solidFill>
                  <a:srgbClr val="002060"/>
                </a:solidFill>
              </a:rPr>
              <a:t>Ressort</a:t>
            </a:r>
            <a:endParaRPr lang="en-US" b="1">
              <a:solidFill>
                <a:srgbClr val="002060"/>
              </a:solidFill>
            </a:endParaRPr>
          </a:p>
          <a:p>
            <a:pPr algn="ctr"/>
            <a:r>
              <a:rPr lang="en-US">
                <a:solidFill>
                  <a:srgbClr val="002060"/>
                </a:solidFill>
              </a:rPr>
              <a:t>Social Integration Only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B8D5AF-D192-4A0B-C58B-E206E0C6EEA8}"/>
              </a:ext>
            </a:extLst>
          </p:cNvPr>
          <p:cNvSpPr/>
          <p:nvPr/>
        </p:nvSpPr>
        <p:spPr>
          <a:xfrm>
            <a:off x="834837" y="4207807"/>
            <a:ext cx="3059205" cy="147917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Notre Maison</a:t>
            </a:r>
          </a:p>
          <a:p>
            <a:pPr algn="ctr"/>
            <a:r>
              <a:rPr lang="en-US">
                <a:solidFill>
                  <a:srgbClr val="002060"/>
                </a:solidFill>
              </a:rPr>
              <a:t>Work Integration Program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3B94E3-F65A-E848-9178-BDF6BA8D1835}"/>
              </a:ext>
            </a:extLst>
          </p:cNvPr>
          <p:cNvSpPr/>
          <p:nvPr/>
        </p:nvSpPr>
        <p:spPr>
          <a:xfrm>
            <a:off x="4353485" y="2325220"/>
            <a:ext cx="3059205" cy="147917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Cote-a-Cote</a:t>
            </a:r>
          </a:p>
          <a:p>
            <a:pPr algn="ctr"/>
            <a:r>
              <a:rPr lang="en-US">
                <a:solidFill>
                  <a:srgbClr val="002060"/>
                </a:solidFill>
              </a:rPr>
              <a:t>Employment Assistance Program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5B6F0E-4685-9C4A-2E2F-57FCDF24D1FB}"/>
              </a:ext>
            </a:extLst>
          </p:cNvPr>
          <p:cNvSpPr/>
          <p:nvPr/>
        </p:nvSpPr>
        <p:spPr>
          <a:xfrm>
            <a:off x="8544484" y="2319617"/>
            <a:ext cx="3059204" cy="147917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002060"/>
                </a:solidFill>
              </a:rPr>
              <a:t>Ovelgönne</a:t>
            </a:r>
            <a:endParaRPr lang="en-US" b="1">
              <a:solidFill>
                <a:srgbClr val="002060"/>
              </a:solidFill>
            </a:endParaRPr>
          </a:p>
          <a:p>
            <a:pPr algn="ctr"/>
            <a:r>
              <a:rPr lang="en-US">
                <a:solidFill>
                  <a:srgbClr val="002060"/>
                </a:solidFill>
              </a:rPr>
              <a:t>Communal-employment Opportunities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73ADA-3E7D-EAC5-2F7A-2FDBDB7F5EF4}"/>
              </a:ext>
            </a:extLst>
          </p:cNvPr>
          <p:cNvSpPr txBox="1"/>
          <p:nvPr/>
        </p:nvSpPr>
        <p:spPr>
          <a:xfrm>
            <a:off x="8541682" y="1692089"/>
            <a:ext cx="306200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DM Sans"/>
              </a:rPr>
              <a:t>Germany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0731B-221C-706C-F478-6DA7E775F239}"/>
              </a:ext>
            </a:extLst>
          </p:cNvPr>
          <p:cNvSpPr txBox="1"/>
          <p:nvPr/>
        </p:nvSpPr>
        <p:spPr>
          <a:xfrm>
            <a:off x="9704439" y="3944627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SLOM. (n.d.)</a:t>
            </a:r>
            <a:endParaRPr lang="en-US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06360-8784-9A99-612C-B18642591F8E}"/>
              </a:ext>
            </a:extLst>
          </p:cNvPr>
          <p:cNvSpPr txBox="1"/>
          <p:nvPr/>
        </p:nvSpPr>
        <p:spPr>
          <a:xfrm>
            <a:off x="3705684" y="5756690"/>
            <a:ext cx="78980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AVIQ. (n.d.)</a:t>
            </a:r>
            <a:endParaRPr lang="en-US" sz="100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C4C403F-F930-8C75-6624-24422F34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9A65CA-2682-DB0F-6886-8ED5DA0A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152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F8955-6074-6AF6-9A2D-BAAF1BAC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823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rgbClr val="7030A0"/>
                </a:solidFill>
                <a:latin typeface="DM Sans" pitchFamily="2" charset="0"/>
              </a:rPr>
              <a:t>Recommendations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715B4A-D6CC-3B12-275D-4D4E16C0CF85}"/>
              </a:ext>
            </a:extLst>
          </p:cNvPr>
          <p:cNvSpPr/>
          <p:nvPr/>
        </p:nvSpPr>
        <p:spPr>
          <a:xfrm>
            <a:off x="349046" y="2128246"/>
            <a:ext cx="3392129" cy="362810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5D7BD-AF44-0B05-3526-BE5D41341B0E}"/>
              </a:ext>
            </a:extLst>
          </p:cNvPr>
          <p:cNvSpPr/>
          <p:nvPr/>
        </p:nvSpPr>
        <p:spPr>
          <a:xfrm>
            <a:off x="4414686" y="2128247"/>
            <a:ext cx="3392129" cy="362810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1B5AC4-CD00-1C14-629A-2E5B1309E8E4}"/>
              </a:ext>
            </a:extLst>
          </p:cNvPr>
          <p:cNvSpPr/>
          <p:nvPr/>
        </p:nvSpPr>
        <p:spPr>
          <a:xfrm>
            <a:off x="8450825" y="2128248"/>
            <a:ext cx="3392129" cy="362810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B416-CBF0-6124-F5C4-DA74BA4FCAE8}"/>
              </a:ext>
            </a:extLst>
          </p:cNvPr>
          <p:cNvSpPr txBox="1"/>
          <p:nvPr/>
        </p:nvSpPr>
        <p:spPr>
          <a:xfrm>
            <a:off x="589935" y="2340077"/>
            <a:ext cx="3834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7030A0"/>
                </a:solidFill>
                <a:latin typeface="DM Sans" pitchFamily="2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8EFE7-1015-0073-17AE-AE9A246D69EF}"/>
              </a:ext>
            </a:extLst>
          </p:cNvPr>
          <p:cNvSpPr txBox="1"/>
          <p:nvPr/>
        </p:nvSpPr>
        <p:spPr>
          <a:xfrm>
            <a:off x="4655573" y="2340077"/>
            <a:ext cx="3834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7030A0"/>
                </a:solidFill>
                <a:latin typeface="DM Sans" pitchFamily="2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EF2BD-1E78-5B63-E54D-DF3678004285}"/>
              </a:ext>
            </a:extLst>
          </p:cNvPr>
          <p:cNvSpPr txBox="1"/>
          <p:nvPr/>
        </p:nvSpPr>
        <p:spPr>
          <a:xfrm>
            <a:off x="8689260" y="2340076"/>
            <a:ext cx="3834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7030A0"/>
                </a:solidFill>
                <a:latin typeface="DM Sans" pitchFamily="2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03336D-A223-18D3-54AA-48DF0271C8C0}"/>
              </a:ext>
            </a:extLst>
          </p:cNvPr>
          <p:cNvSpPr txBox="1"/>
          <p:nvPr/>
        </p:nvSpPr>
        <p:spPr>
          <a:xfrm>
            <a:off x="838200" y="2340076"/>
            <a:ext cx="2632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DM Sans" pitchFamily="2" charset="0"/>
              </a:rPr>
              <a:t>Design and implement small-scale pilot programs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38C465-1EE2-17B7-8824-44DE238AC414}"/>
              </a:ext>
            </a:extLst>
          </p:cNvPr>
          <p:cNvSpPr txBox="1"/>
          <p:nvPr/>
        </p:nvSpPr>
        <p:spPr>
          <a:xfrm>
            <a:off x="4929650" y="2340076"/>
            <a:ext cx="2632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DM Sans" pitchFamily="2" charset="0"/>
              </a:rPr>
              <a:t>Develop a national framework and policy rewrite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CCE96-3396-17DC-5071-A572834AA22B}"/>
              </a:ext>
            </a:extLst>
          </p:cNvPr>
          <p:cNvSpPr txBox="1"/>
          <p:nvPr/>
        </p:nvSpPr>
        <p:spPr>
          <a:xfrm>
            <a:off x="8882226" y="2478352"/>
            <a:ext cx="263258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DM Sans"/>
              </a:rPr>
              <a:t>Launch a National Awareness Campaign</a:t>
            </a:r>
            <a:endParaRPr lang="en-US" b="1">
              <a:latin typeface="DM Sans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6E9C4-8149-2FB6-2AB4-B70B27FB50B3}"/>
              </a:ext>
            </a:extLst>
          </p:cNvPr>
          <p:cNvSpPr txBox="1"/>
          <p:nvPr/>
        </p:nvSpPr>
        <p:spPr>
          <a:xfrm>
            <a:off x="589935" y="3429000"/>
            <a:ext cx="2979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Ensure high amounts of community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Identify issues/challenges in the system early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 it as a reference for the national framework and policy rewrite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BB226-AA86-C094-37C3-7A704A581E47}"/>
              </a:ext>
            </a:extLst>
          </p:cNvPr>
          <p:cNvSpPr txBox="1"/>
          <p:nvPr/>
        </p:nvSpPr>
        <p:spPr>
          <a:xfrm>
            <a:off x="4606412" y="3347061"/>
            <a:ext cx="2979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Enforce the care pathway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Legally secure independence for the disabled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 to overcome challenges identified in the pilot-programs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3668AD-B141-E46A-9BB7-E5B0B3AE68CA}"/>
              </a:ext>
            </a:extLst>
          </p:cNvPr>
          <p:cNvSpPr txBox="1"/>
          <p:nvPr/>
        </p:nvSpPr>
        <p:spPr>
          <a:xfrm>
            <a:off x="8657301" y="3228072"/>
            <a:ext cx="29791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Acknowledge the presence of the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 options for care should be easily accessible and well-known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Inspire additional collaborations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4B3A0F22-68D3-0A09-8529-4C8FE10D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4171C2-A0BA-59B2-4B66-330882BFB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52267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26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1" grpId="0"/>
      <p:bldP spid="12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5A8E-486A-2FCB-611B-D176328B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DM Sans"/>
                <a:cs typeface="Calibri Light"/>
              </a:rPr>
              <a:t>References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11743-7CAE-75AA-8FF6-87C51E9C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40000" lnSpcReduction="20000"/>
          </a:bodyPr>
          <a:lstStyle/>
          <a:p>
            <a:r>
              <a:rPr lang="en-US">
                <a:ea typeface="+mn-lt"/>
                <a:cs typeface="+mn-lt"/>
              </a:rPr>
              <a:t>USL (2011). Utah State Legislature 2011 Interim Costs of Residential Care for Individuals with Intellectual Disabilities. Legislative Fiscal Analyst. </a:t>
            </a:r>
            <a:r>
              <a:rPr lang="en-US">
                <a:ea typeface="+mn-lt"/>
                <a:cs typeface="+mn-lt"/>
                <a:hlinkClick r:id="rId2"/>
              </a:rPr>
              <a:t>https://le.utah.gov/interim/2011/pdf/00001394.pdf</a:t>
            </a:r>
            <a:endParaRPr lang="en-US"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MIH (2023). Maryland Inclusive Housing Financial Statements Years Ended June 30, 2023 AND 2022. MIH-FY23-Audited-Financial-Statements.pdf (mih-inc.org)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SCF (2023). Quel </a:t>
            </a:r>
            <a:r>
              <a:rPr lang="en-US" err="1">
                <a:ea typeface="+mn-lt"/>
                <a:cs typeface="+mn-lt"/>
              </a:rPr>
              <a:t>Financement</a:t>
            </a:r>
            <a:r>
              <a:rPr lang="en-US">
                <a:ea typeface="+mn-lt"/>
                <a:cs typeface="+mn-lt"/>
              </a:rPr>
              <a:t> Pour le </a:t>
            </a:r>
            <a:r>
              <a:rPr lang="en-US" err="1">
                <a:ea typeface="+mn-lt"/>
                <a:cs typeface="+mn-lt"/>
              </a:rPr>
              <a:t>Projet</a:t>
            </a:r>
            <a:r>
              <a:rPr lang="en-US">
                <a:ea typeface="+mn-lt"/>
                <a:cs typeface="+mn-lt"/>
              </a:rPr>
              <a:t> de Paris? Simone de </a:t>
            </a:r>
            <a:r>
              <a:rPr lang="en-US" err="1">
                <a:ea typeface="+mn-lt"/>
                <a:cs typeface="+mn-lt"/>
              </a:rPr>
              <a:t>Cyrène</a:t>
            </a:r>
            <a:r>
              <a:rPr lang="en-US">
                <a:ea typeface="+mn-lt"/>
                <a:cs typeface="+mn-lt"/>
              </a:rPr>
              <a:t>. QUEL FINANCEMENT POUR LE PROJET DE PARIS ? - Simon de </a:t>
            </a:r>
            <a:r>
              <a:rPr lang="en-US" err="1">
                <a:ea typeface="+mn-lt"/>
                <a:cs typeface="+mn-lt"/>
              </a:rPr>
              <a:t>Cyrène</a:t>
            </a:r>
            <a:r>
              <a:rPr lang="en-US">
                <a:ea typeface="+mn-lt"/>
                <a:cs typeface="+mn-lt"/>
              </a:rPr>
              <a:t> (simondecyrene.org)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United Nations Convention on the Rights of Persons with Disabilities, December 13, 2006, </a:t>
            </a:r>
            <a:r>
              <a:rPr lang="en-US">
                <a:ea typeface="+mn-lt"/>
                <a:cs typeface="+mn-lt"/>
                <a:hlinkClick r:id="rId3"/>
              </a:rPr>
              <a:t>https://www.ohchr.org/en/hrbodies/crpd/pages/conventionrightspersonswithdisabilities.aspx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The Housing Agency. (n.d.). Housing for People with a Disability. Housing for People with a Disability | The Housing Agency. </a:t>
            </a:r>
            <a:r>
              <a:rPr lang="en-US">
                <a:ea typeface="+mn-lt"/>
                <a:cs typeface="+mn-lt"/>
                <a:hlinkClick r:id="rId4"/>
              </a:rPr>
              <a:t>https://www.housingagency.ie/taxonomy/term/39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AVIQ. (n.d.). </a:t>
            </a:r>
            <a:r>
              <a:rPr lang="en-US" err="1">
                <a:ea typeface="+mn-lt"/>
                <a:cs typeface="+mn-lt"/>
              </a:rPr>
              <a:t>Logement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supervisé</a:t>
            </a:r>
            <a:r>
              <a:rPr lang="en-US">
                <a:ea typeface="+mn-lt"/>
                <a:cs typeface="+mn-lt"/>
              </a:rPr>
              <a:t> (SLS). </a:t>
            </a:r>
            <a:r>
              <a:rPr lang="en-US" err="1">
                <a:ea typeface="+mn-lt"/>
                <a:cs typeface="+mn-lt"/>
              </a:rPr>
              <a:t>Logement</a:t>
            </a:r>
            <a:r>
              <a:rPr lang="en-US">
                <a:ea typeface="+mn-lt"/>
                <a:cs typeface="+mn-lt"/>
              </a:rPr>
              <a:t> Supervise (SLS). </a:t>
            </a:r>
            <a:r>
              <a:rPr lang="en-US">
                <a:ea typeface="+mn-lt"/>
                <a:cs typeface="+mn-lt"/>
                <a:hlinkClick r:id="rId5"/>
              </a:rPr>
              <a:t>https://www.aviq.be/fr/hebergement/handicap/logement-supervise-sls-ou-srt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Caisse Nationale de Solidarite pour </a:t>
            </a:r>
            <a:r>
              <a:rPr lang="en-US" err="1">
                <a:ea typeface="+mn-lt"/>
                <a:cs typeface="+mn-lt"/>
              </a:rPr>
              <a:t>l’Autonomie</a:t>
            </a:r>
            <a:r>
              <a:rPr lang="en-US">
                <a:ea typeface="+mn-lt"/>
                <a:cs typeface="+mn-lt"/>
              </a:rPr>
              <a:t>. (2023, August 22). </a:t>
            </a:r>
            <a:r>
              <a:rPr lang="en-US" err="1">
                <a:ea typeface="+mn-lt"/>
                <a:cs typeface="+mn-lt"/>
              </a:rPr>
              <a:t>Financement</a:t>
            </a:r>
            <a:r>
              <a:rPr lang="en-US">
                <a:ea typeface="+mn-lt"/>
                <a:cs typeface="+mn-lt"/>
              </a:rPr>
              <a:t> de </a:t>
            </a:r>
            <a:r>
              <a:rPr lang="en-US" err="1">
                <a:ea typeface="+mn-lt"/>
                <a:cs typeface="+mn-lt"/>
              </a:rPr>
              <a:t>l’Habitat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inclusif</a:t>
            </a:r>
            <a:r>
              <a:rPr lang="en-US">
                <a:ea typeface="+mn-lt"/>
                <a:cs typeface="+mn-lt"/>
              </a:rPr>
              <a:t>. CNSA. </a:t>
            </a:r>
            <a:r>
              <a:rPr lang="en-US">
                <a:ea typeface="+mn-lt"/>
                <a:cs typeface="+mn-lt"/>
                <a:hlinkClick r:id="rId6"/>
              </a:rPr>
              <a:t>https://www.cnsa.fr/budget-et-financement/financement-de-lhabitat-inclusif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SLOM. (n.d.) Stiftung </a:t>
            </a:r>
            <a:r>
              <a:rPr lang="en-US" err="1">
                <a:ea typeface="+mn-lt"/>
                <a:cs typeface="+mn-lt"/>
              </a:rPr>
              <a:t>Lebensräume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Ovelgönner</a:t>
            </a:r>
            <a:r>
              <a:rPr lang="en-US">
                <a:ea typeface="+mn-lt"/>
                <a:cs typeface="+mn-lt"/>
              </a:rPr>
              <a:t> Mühle. </a:t>
            </a:r>
            <a:r>
              <a:rPr lang="en-US" err="1">
                <a:ea typeface="+mn-lt"/>
                <a:cs typeface="+mn-lt"/>
              </a:rPr>
              <a:t>Ovelgonne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>
                <a:ea typeface="+mn-lt"/>
                <a:cs typeface="+mn-lt"/>
                <a:hlinkClick r:id="rId7"/>
              </a:rPr>
              <a:t>https://ovelgoenner-muehle.de/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Stancliffe, R. J., Tichá, R., Pettingell, S. L., Houseworth, J., &amp; Bershadsky, J. (2023). Current services and outcomes of formerly </a:t>
            </a:r>
            <a:r>
              <a:rPr lang="en-US" err="1">
                <a:ea typeface="+mn-lt"/>
                <a:cs typeface="+mn-lt"/>
              </a:rPr>
              <a:t>institutionalised</a:t>
            </a:r>
            <a:r>
              <a:rPr lang="en-US">
                <a:ea typeface="+mn-lt"/>
                <a:cs typeface="+mn-lt"/>
              </a:rPr>
              <a:t> and never‐</a:t>
            </a:r>
            <a:r>
              <a:rPr lang="en-US" err="1">
                <a:ea typeface="+mn-lt"/>
                <a:cs typeface="+mn-lt"/>
              </a:rPr>
              <a:t>institutionalised</a:t>
            </a:r>
            <a:r>
              <a:rPr lang="en-US">
                <a:ea typeface="+mn-lt"/>
                <a:cs typeface="+mn-lt"/>
              </a:rPr>
              <a:t> adults with intellectual and developmental disabilities: A propensity score matching analysis. Journal of Applied Research in Intellectual Disabilities, 36(4), 859–870. </a:t>
            </a:r>
            <a:r>
              <a:rPr lang="en-US">
                <a:ea typeface="+mn-lt"/>
                <a:cs typeface="+mn-lt"/>
                <a:hlinkClick r:id="rId8"/>
              </a:rPr>
              <a:t>https://doi.org/10.1111/jar.13103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Larson, S., Lakin, C., &amp; Hill, S. (2012). Behavioral outcomes of moving from institutional to community living for people with intellectual and developmental disabilities: U.S. studies from 1977 to 2010. Research and Practice for Persons with Severe Disabilities, 37(4), 235–246. </a:t>
            </a:r>
            <a:r>
              <a:rPr lang="en-US">
                <a:ea typeface="+mn-lt"/>
                <a:cs typeface="+mn-lt"/>
                <a:hlinkClick r:id="rId9"/>
              </a:rPr>
              <a:t>https://doi.org/10.2511/027494813805327287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Adamus, C., </a:t>
            </a:r>
            <a:r>
              <a:rPr lang="en-US" err="1">
                <a:ea typeface="+mn-lt"/>
                <a:cs typeface="+mn-lt"/>
              </a:rPr>
              <a:t>Alpiger</a:t>
            </a:r>
            <a:r>
              <a:rPr lang="en-US">
                <a:ea typeface="+mn-lt"/>
                <a:cs typeface="+mn-lt"/>
              </a:rPr>
              <a:t>, J., Jäger, M., Richter, D., &amp; </a:t>
            </a:r>
            <a:r>
              <a:rPr lang="en-US" err="1">
                <a:ea typeface="+mn-lt"/>
                <a:cs typeface="+mn-lt"/>
              </a:rPr>
              <a:t>Mötteli</a:t>
            </a:r>
            <a:r>
              <a:rPr lang="en-US">
                <a:ea typeface="+mn-lt"/>
                <a:cs typeface="+mn-lt"/>
              </a:rPr>
              <a:t>, S. (2022). Independent supported housing versus </a:t>
            </a:r>
            <a:r>
              <a:rPr lang="en-US" err="1">
                <a:ea typeface="+mn-lt"/>
                <a:cs typeface="+mn-lt"/>
              </a:rPr>
              <a:t>institutionalised</a:t>
            </a:r>
            <a:r>
              <a:rPr lang="en-US">
                <a:ea typeface="+mn-lt"/>
                <a:cs typeface="+mn-lt"/>
              </a:rPr>
              <a:t> residential rehabilitation for individuals with severe mental illness: A survey of attitudes and working conditions among mental healthcare professionals. Community Mental Health Journal, 59(3), 531–539. </a:t>
            </a:r>
            <a:r>
              <a:rPr lang="en-US">
                <a:ea typeface="+mn-lt"/>
                <a:cs typeface="+mn-lt"/>
                <a:hlinkClick r:id="rId10"/>
              </a:rPr>
              <a:t>https://doi.org/10.1007/s10597-022-01037-2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451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B41631"/>
                </a:solidFill>
                <a:latin typeface="DM Sans"/>
              </a:rPr>
              <a:t>Worcester</a:t>
            </a:r>
            <a:r>
              <a:rPr lang="en-US" b="1">
                <a:solidFill>
                  <a:srgbClr val="C4122E"/>
                </a:solidFill>
                <a:latin typeface="DM Sans"/>
              </a:rPr>
              <a:t> Polytechnic Institute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F905-91D9-94E6-281F-9B0169FB9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034" y="1900929"/>
            <a:ext cx="5915341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latin typeface="DM Sans"/>
              </a:rPr>
              <a:t>WPI is a university in Worcester, MA, USA (near Boston)</a:t>
            </a:r>
          </a:p>
          <a:p>
            <a:endParaRPr lang="en-US" sz="2400">
              <a:latin typeface="DM Sans"/>
            </a:endParaRPr>
          </a:p>
          <a:p>
            <a:r>
              <a:rPr lang="en-US" sz="2400">
                <a:latin typeface="DM Sans"/>
              </a:rPr>
              <a:t>Students from WPI do an </a:t>
            </a:r>
            <a:r>
              <a:rPr lang="en-US" sz="2400">
                <a:latin typeface="DM Sans"/>
                <a:hlinkClick r:id="rId2"/>
              </a:rPr>
              <a:t>interdisciplinary project </a:t>
            </a:r>
            <a:r>
              <a:rPr lang="en-US" sz="2400">
                <a:latin typeface="DM Sans"/>
              </a:rPr>
              <a:t>(usually outside of the US) that combines STEM with social sciences and humanities.</a:t>
            </a:r>
          </a:p>
          <a:p>
            <a:endParaRPr lang="en-US" sz="2400">
              <a:latin typeface="DM Sans"/>
            </a:endParaRPr>
          </a:p>
          <a:p>
            <a:r>
              <a:rPr lang="en-US" sz="2400">
                <a:latin typeface="DM Sans"/>
              </a:rPr>
              <a:t>Working on a project researching Inclusive Villages for Neuro-Lesioned Patients in Lausanne</a:t>
            </a:r>
          </a:p>
          <a:p>
            <a:endParaRPr lang="en-US" sz="2400">
              <a:latin typeface="DM Sans"/>
            </a:endParaRPr>
          </a:p>
          <a:p>
            <a:endParaRPr lang="en-US" sz="2400">
              <a:latin typeface="DM Sans"/>
            </a:endParaRPr>
          </a:p>
          <a:p>
            <a:endParaRPr lang="en-US" sz="2400">
              <a:latin typeface="DM Sans"/>
            </a:endParaRPr>
          </a:p>
          <a:p>
            <a:pPr marL="0" indent="0">
              <a:buNone/>
            </a:pPr>
            <a:endParaRPr lang="en-US" sz="2400">
              <a:latin typeface="DM Sans"/>
            </a:endParaRPr>
          </a:p>
          <a:p>
            <a:pPr marL="0" indent="0">
              <a:buNone/>
            </a:pPr>
            <a:endParaRPr lang="en-US" sz="2400">
              <a:latin typeface="DM Sans"/>
            </a:endParaRPr>
          </a:p>
        </p:txBody>
      </p:sp>
      <p:pic>
        <p:nvPicPr>
          <p:cNvPr id="1026" name="Picture 2" descr="Worcester Polytechnic Institute - Wikipedia">
            <a:extLst>
              <a:ext uri="{FF2B5EF4-FFF2-40B4-BE49-F238E27FC236}">
                <a16:creationId xmlns:a16="http://schemas.microsoft.com/office/drawing/2014/main" id="{8198CE05-8E45-7B23-43E7-F5590140C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0929"/>
            <a:ext cx="5463250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pand Your World through the Global Projects Program at WPI">
            <a:extLst>
              <a:ext uri="{FF2B5EF4-FFF2-40B4-BE49-F238E27FC236}">
                <a16:creationId xmlns:a16="http://schemas.microsoft.com/office/drawing/2014/main" id="{F82FC057-F442-70A5-D6FB-A487549FC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2" y="3867841"/>
            <a:ext cx="4965148" cy="27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333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150E63-5211-438E-4B8A-D91B3B3EA6B9}"/>
              </a:ext>
            </a:extLst>
          </p:cNvPr>
          <p:cNvSpPr/>
          <p:nvPr/>
        </p:nvSpPr>
        <p:spPr>
          <a:xfrm>
            <a:off x="-558918" y="-706369"/>
            <a:ext cx="12361939" cy="7015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3ABF1-3FA4-D675-7B6C-4E2DABFD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sz="4400" b="1">
                <a:solidFill>
                  <a:srgbClr val="B41631"/>
                </a:solidFill>
                <a:latin typeface="DM Sans" pitchFamily="2" charset="77"/>
                <a:ea typeface="+mn-lt"/>
                <a:cs typeface="+mn-lt"/>
              </a:rPr>
              <a:t>Mee</a:t>
            </a:r>
            <a:r>
              <a:rPr lang="en-US" b="1">
                <a:solidFill>
                  <a:srgbClr val="B41631"/>
                </a:solidFill>
                <a:latin typeface="DM Sans" pitchFamily="2" charset="77"/>
                <a:ea typeface="+mn-lt"/>
                <a:cs typeface="+mn-lt"/>
              </a:rPr>
              <a:t>t the Team</a:t>
            </a:r>
            <a:endParaRPr lang="en-US" b="1">
              <a:solidFill>
                <a:srgbClr val="B41631"/>
              </a:solidFill>
              <a:latin typeface="DM Sa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8BF0-97C3-FCFF-1DEF-D265945E4B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710" y="1437107"/>
            <a:ext cx="3507347" cy="4447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>
                <a:latin typeface="Segoe UI"/>
                <a:cs typeface="Segoe UI"/>
              </a:rPr>
              <a:t>Ryan Hsu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latin typeface="Segoe UI"/>
                <a:cs typeface="Segoe UI"/>
              </a:rPr>
              <a:t>Major: Biomedical &amp; Mechanical Engineering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latin typeface="Segoe UI"/>
              <a:cs typeface="Segoe U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latin typeface="Segoe UI"/>
                <a:cs typeface="Segoe UI"/>
              </a:rPr>
              <a:t>From: Norwood, MA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>
              <a:latin typeface="DM Sa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830BA-5EF8-3EF5-CD36-F22A720B6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5547" y="1437107"/>
            <a:ext cx="3359810" cy="42415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>
                <a:latin typeface="Segoe UI"/>
                <a:cs typeface="Segoe UI"/>
              </a:rPr>
              <a:t>Benjamin Nye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latin typeface="Segoe UI"/>
                <a:cs typeface="Segoe UI"/>
              </a:rPr>
              <a:t>Major: Premedical-Track &amp; Biomedical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latin typeface="Segoe UI"/>
                <a:cs typeface="Segoe UI"/>
              </a:rPr>
              <a:t>Engineering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latin typeface="Segoe UI"/>
              <a:cs typeface="Segoe U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latin typeface="Segoe UI"/>
                <a:cs typeface="Segoe UI"/>
              </a:rPr>
              <a:t>From: </a:t>
            </a:r>
            <a:r>
              <a:rPr lang="en-US" sz="2400" err="1">
                <a:latin typeface="Segoe UI"/>
                <a:cs typeface="Segoe UI"/>
              </a:rPr>
              <a:t>Laytonsville</a:t>
            </a:r>
            <a:r>
              <a:rPr lang="en-US" sz="2400">
                <a:latin typeface="Segoe UI"/>
                <a:cs typeface="Segoe UI"/>
              </a:rPr>
              <a:t>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latin typeface="Segoe UI"/>
                <a:cs typeface="Segoe UI"/>
              </a:rPr>
              <a:t>MD</a:t>
            </a:r>
            <a:endParaRPr lang="en-US" sz="2400" b="1">
              <a:latin typeface="Segoe UI"/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1C37A-5435-F20C-A927-3341181E85C5}"/>
              </a:ext>
            </a:extLst>
          </p:cNvPr>
          <p:cNvSpPr txBox="1"/>
          <p:nvPr/>
        </p:nvSpPr>
        <p:spPr>
          <a:xfrm>
            <a:off x="7833937" y="1437107"/>
            <a:ext cx="3257827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2400" b="1">
                <a:latin typeface="Segoe UI"/>
                <a:cs typeface="Segoe UI"/>
              </a:rPr>
              <a:t>Harshith Iyer</a:t>
            </a:r>
          </a:p>
          <a:p>
            <a:pPr marL="0" indent="0">
              <a:buNone/>
            </a:pPr>
            <a:r>
              <a:rPr lang="en-US" sz="2400">
                <a:latin typeface="Segoe UI"/>
                <a:cs typeface="Segoe UI"/>
              </a:rPr>
              <a:t>Major: Computer Science</a:t>
            </a:r>
          </a:p>
          <a:p>
            <a:pPr marL="0" indent="0">
              <a:buNone/>
            </a:pPr>
            <a:endParaRPr lang="en-US" sz="240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240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400">
                <a:latin typeface="Segoe UI"/>
                <a:cs typeface="Segoe UI"/>
              </a:rPr>
              <a:t>From: Westborough, MA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800">
              <a:latin typeface="Segoe UI"/>
              <a:cs typeface="Segoe UI"/>
            </a:endParaRPr>
          </a:p>
          <a:p>
            <a:endParaRPr lang="en-US"/>
          </a:p>
        </p:txBody>
      </p:sp>
      <p:pic>
        <p:nvPicPr>
          <p:cNvPr id="6" name="Picture 5" descr="A group of men posing for a picture&#10;&#10;Description automatically generated">
            <a:extLst>
              <a:ext uri="{FF2B5EF4-FFF2-40B4-BE49-F238E27FC236}">
                <a16:creationId xmlns:a16="http://schemas.microsoft.com/office/drawing/2014/main" id="{B58B514E-553C-8216-92B5-76511C70F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701" t="26809" r="-7722" b="38794"/>
          <a:stretch/>
        </p:blipFill>
        <p:spPr>
          <a:xfrm>
            <a:off x="-335004" y="4037825"/>
            <a:ext cx="13475617" cy="28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44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F9E5E1-F81F-F3DE-C0DA-E5048BEBC3A5}"/>
              </a:ext>
            </a:extLst>
          </p:cNvPr>
          <p:cNvSpPr txBox="1">
            <a:spLocks/>
          </p:cNvSpPr>
          <p:nvPr/>
        </p:nvSpPr>
        <p:spPr>
          <a:xfrm>
            <a:off x="945776" y="161529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DM Sans"/>
              </a:rPr>
              <a:t>In the spectrum of disability, only the ends of the spectrum have appropriate care options</a:t>
            </a:r>
          </a:p>
          <a:p>
            <a:endParaRPr lang="en-US">
              <a:latin typeface="DM Sans"/>
            </a:endParaRPr>
          </a:p>
          <a:p>
            <a:r>
              <a:rPr lang="en-US">
                <a:latin typeface="DM Sans"/>
              </a:rPr>
              <a:t>The middle is overlooked</a:t>
            </a:r>
          </a:p>
          <a:p>
            <a:endParaRPr lang="en-US">
              <a:latin typeface="DM San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DM San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DM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DM Sans"/>
              </a:rPr>
              <a:t>Background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05EC3B-146C-9E59-34EC-5F69642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90CDE9A-7445-E28A-55C0-507D7637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62099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black and orange line&#10;&#10;Description automatically generated">
            <a:extLst>
              <a:ext uri="{FF2B5EF4-FFF2-40B4-BE49-F238E27FC236}">
                <a16:creationId xmlns:a16="http://schemas.microsoft.com/office/drawing/2014/main" id="{1F6F15FC-9A49-6851-79D6-CDB403896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06" y="3746276"/>
            <a:ext cx="8557787" cy="312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DM Sans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F905-91D9-94E6-281F-9B0169FB9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776" y="190092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05EC3B-146C-9E59-34EC-5F69642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90CDE9A-7445-E28A-55C0-507D7637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62099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screen&#10;&#10;Description automatically generated">
            <a:extLst>
              <a:ext uri="{FF2B5EF4-FFF2-40B4-BE49-F238E27FC236}">
                <a16:creationId xmlns:a16="http://schemas.microsoft.com/office/drawing/2014/main" id="{EA47D34D-B08C-122E-4FA6-3EF487F79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298" y="1435294"/>
            <a:ext cx="9353404" cy="527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09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DM Sans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F905-91D9-94E6-281F-9B0169FB9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776" y="190092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DM Sans"/>
              </a:rPr>
              <a:t>Countries worldwide are transitioning towards community-based housing and treatment, but Switzerland is lagging behind</a:t>
            </a:r>
          </a:p>
          <a:p>
            <a:endParaRPr lang="en-US">
              <a:latin typeface="DM Sans"/>
            </a:endParaRPr>
          </a:p>
          <a:p>
            <a:endParaRPr lang="en-US">
              <a:latin typeface="DM Sans"/>
            </a:endParaRPr>
          </a:p>
          <a:p>
            <a:r>
              <a:rPr lang="en-US">
                <a:latin typeface="DM Sans"/>
              </a:rPr>
              <a:t>The United Nations Convention on the Rights of Persons with Disabilities (UNCRPD) was ratified by Switzerland in 2014</a:t>
            </a: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  <a:p>
            <a:pPr marL="0" indent="0">
              <a:buNone/>
            </a:pPr>
            <a:endParaRPr lang="en-US">
              <a:latin typeface="DM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05EC3B-146C-9E59-34EC-5F69642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90CDE9A-7445-E28A-55C0-507D7637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62099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21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5C97-B57F-3E57-587F-9BDDD7C9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DM Sans"/>
              </a:rPr>
              <a:t>Background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05EC3B-146C-9E59-34EC-5F69642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90CDE9A-7445-E28A-55C0-507D7637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98" y="6262099"/>
            <a:ext cx="862275" cy="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837F206C-3C4F-E5FF-5402-E47C6CB1A3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6" y="2378847"/>
            <a:ext cx="12027247" cy="364672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EB2564-CAB7-D734-DD9E-82DA75412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776" y="1900929"/>
            <a:ext cx="10515600" cy="47791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DM Sans"/>
              </a:rPr>
              <a:t>Article 19 of the UNCRPD is relevant to patient housing </a:t>
            </a:r>
            <a:r>
              <a:rPr lang="en-US" sz="1000">
                <a:latin typeface="DM Sans"/>
              </a:rPr>
              <a:t>(UNCRPD, 2006)</a:t>
            </a:r>
          </a:p>
        </p:txBody>
      </p:sp>
    </p:spTree>
    <p:extLst>
      <p:ext uri="{BB962C8B-B14F-4D97-AF65-F5344CB8AC3E}">
        <p14:creationId xmlns:p14="http://schemas.microsoft.com/office/powerpoint/2010/main" val="2309629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ABF1-3FA4-D675-7B6C-4E2DABFD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018"/>
            <a:ext cx="11353800" cy="1325563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DM Sans"/>
              </a:rPr>
              <a:t>Background – What is an inclusive village?</a:t>
            </a:r>
          </a:p>
        </p:txBody>
      </p:sp>
      <p:pic>
        <p:nvPicPr>
          <p:cNvPr id="2050" name="Picture 2" descr="As Cases Soar, 'Dementia Villages' Look Like the Future of Home Care - The  New York Times">
            <a:extLst>
              <a:ext uri="{FF2B5EF4-FFF2-40B4-BE49-F238E27FC236}">
                <a16:creationId xmlns:a16="http://schemas.microsoft.com/office/drawing/2014/main" id="{D862F1A3-1EEC-EE20-162C-693180BC2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65" y="2137120"/>
            <a:ext cx="6417468" cy="427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8CB58A-C4E5-9878-E3AF-63117E72D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7120"/>
            <a:ext cx="45896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600">
                <a:latin typeface="Aptos"/>
                <a:cs typeface="Times New Roman"/>
              </a:rPr>
              <a:t> Community-based treatment </a:t>
            </a:r>
          </a:p>
          <a:p>
            <a:pPr>
              <a:buFont typeface="Wingdings" pitchFamily="2" charset="2"/>
              <a:buChar char="Ø"/>
            </a:pPr>
            <a:endParaRPr lang="en-US" sz="2600">
              <a:latin typeface="Aptos"/>
              <a:cs typeface="Times New Roman"/>
            </a:endParaRPr>
          </a:p>
          <a:p>
            <a:pPr>
              <a:buFont typeface="Wingdings" pitchFamily="2" charset="2"/>
              <a:buChar char="Ø"/>
            </a:pPr>
            <a:r>
              <a:rPr lang="en-US" sz="2600">
                <a:latin typeface="Aptos"/>
                <a:cs typeface="Times New Roman"/>
              </a:rPr>
              <a:t> Social and professional integration</a:t>
            </a:r>
          </a:p>
          <a:p>
            <a:pPr>
              <a:buFont typeface="Wingdings" pitchFamily="2" charset="2"/>
              <a:buChar char="Ø"/>
            </a:pPr>
            <a:endParaRPr lang="en-US" sz="2600">
              <a:latin typeface="Aptos"/>
              <a:cs typeface="Times New Roman"/>
            </a:endParaRPr>
          </a:p>
          <a:p>
            <a:pPr>
              <a:buFont typeface="Wingdings" pitchFamily="2" charset="2"/>
              <a:buChar char="Ø"/>
            </a:pPr>
            <a:r>
              <a:rPr lang="en-US" sz="2600">
                <a:latin typeface="Aptos"/>
                <a:cs typeface="Times New Roman"/>
              </a:rPr>
              <a:t>Support system available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B5579-33A2-FC3A-92F7-CEEB1BE9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" y="6174658"/>
            <a:ext cx="883721" cy="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714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0B060AA9B3524A9C414F976771D083" ma:contentTypeVersion="10" ma:contentTypeDescription="Create a new document." ma:contentTypeScope="" ma:versionID="5b0af4f333af8c35b0ce363ec2020f8d">
  <xsd:schema xmlns:xsd="http://www.w3.org/2001/XMLSchema" xmlns:xs="http://www.w3.org/2001/XMLSchema" xmlns:p="http://schemas.microsoft.com/office/2006/metadata/properties" xmlns:ns2="1898a39b-bede-4916-ac6d-f3023d4d513a" xmlns:ns3="c9214353-bf5d-4188-8388-d1949260a1c9" targetNamespace="http://schemas.microsoft.com/office/2006/metadata/properties" ma:root="true" ma:fieldsID="ce83a0552887db3bdb486bef2fec0837" ns2:_="" ns3:_="">
    <xsd:import namespace="1898a39b-bede-4916-ac6d-f3023d4d513a"/>
    <xsd:import namespace="c9214353-bf5d-4188-8388-d1949260a1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98a39b-bede-4916-ac6d-f3023d4d51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214353-bf5d-4188-8388-d1949260a1c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65F459-E995-437A-A588-8E857DD786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AD52F5-2815-4AC3-8178-E0536AC3C059}">
  <ds:schemaRefs>
    <ds:schemaRef ds:uri="1898a39b-bede-4916-ac6d-f3023d4d513a"/>
    <ds:schemaRef ds:uri="c9214353-bf5d-4188-8388-d1949260a1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B56160C-07EC-49DF-8639-557CCEEE5C51}">
  <ds:schemaRefs>
    <ds:schemaRef ds:uri="1898a39b-bede-4916-ac6d-f3023d4d513a"/>
    <ds:schemaRef ds:uri="c9214353-bf5d-4188-8388-d1949260a1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27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Inclusive Villages: The Future of Swiss Neurorehabilitation</vt:lpstr>
      <vt:lpstr>Agenda</vt:lpstr>
      <vt:lpstr>Worcester Polytechnic Institute</vt:lpstr>
      <vt:lpstr>Meet the Team</vt:lpstr>
      <vt:lpstr>Background</vt:lpstr>
      <vt:lpstr>Background</vt:lpstr>
      <vt:lpstr>Background</vt:lpstr>
      <vt:lpstr>Background</vt:lpstr>
      <vt:lpstr>Background – What is an inclusive village?</vt:lpstr>
      <vt:lpstr>Financial Results</vt:lpstr>
      <vt:lpstr>Financial Results</vt:lpstr>
      <vt:lpstr>Financial Results</vt:lpstr>
      <vt:lpstr>Financial Results</vt:lpstr>
      <vt:lpstr>Financial Results</vt:lpstr>
      <vt:lpstr>Financial Results – Staffing Costs</vt:lpstr>
      <vt:lpstr>Legal Results</vt:lpstr>
      <vt:lpstr>Legal Results</vt:lpstr>
      <vt:lpstr>Legal Results - Ireland</vt:lpstr>
      <vt:lpstr>Legal Results - France</vt:lpstr>
      <vt:lpstr>Legal Results - Belgium</vt:lpstr>
      <vt:lpstr>Ethical Results</vt:lpstr>
      <vt:lpstr>Ethical Results</vt:lpstr>
      <vt:lpstr>PowerPoint Presentation</vt:lpstr>
      <vt:lpstr>PowerPoint Presentation</vt:lpstr>
      <vt:lpstr> Integration Examples</vt:lpstr>
      <vt:lpstr>Recommendations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2013-07-15T20:26:40Z</dcterms:created>
  <dcterms:modified xsi:type="dcterms:W3CDTF">2024-04-30T13:31:34Z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0x010100340B060AA9B3524A9C414F976771D083</vt:lpwstr>
  </property>
</Properties>
</file>