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2918400" cy="21945600"/>
  <p:notesSz cx="6858000" cy="9144000"/>
  <p:defaultTextStyle>
    <a:defPPr>
      <a:defRPr lang="en-US"/>
    </a:defPPr>
    <a:lvl1pPr marL="0" algn="l" defTabSz="2633472" rtl="0" eaLnBrk="1" latinLnBrk="0" hangingPunct="1">
      <a:defRPr sz="5184" kern="1200">
        <a:solidFill>
          <a:schemeClr val="tx1"/>
        </a:solidFill>
        <a:latin typeface="+mn-lt"/>
        <a:ea typeface="+mn-ea"/>
        <a:cs typeface="+mn-cs"/>
      </a:defRPr>
    </a:lvl1pPr>
    <a:lvl2pPr marL="1316736" algn="l" defTabSz="2633472" rtl="0" eaLnBrk="1" latinLnBrk="0" hangingPunct="1">
      <a:defRPr sz="5184" kern="1200">
        <a:solidFill>
          <a:schemeClr val="tx1"/>
        </a:solidFill>
        <a:latin typeface="+mn-lt"/>
        <a:ea typeface="+mn-ea"/>
        <a:cs typeface="+mn-cs"/>
      </a:defRPr>
    </a:lvl2pPr>
    <a:lvl3pPr marL="2633472" algn="l" defTabSz="2633472" rtl="0" eaLnBrk="1" latinLnBrk="0" hangingPunct="1">
      <a:defRPr sz="5184" kern="1200">
        <a:solidFill>
          <a:schemeClr val="tx1"/>
        </a:solidFill>
        <a:latin typeface="+mn-lt"/>
        <a:ea typeface="+mn-ea"/>
        <a:cs typeface="+mn-cs"/>
      </a:defRPr>
    </a:lvl3pPr>
    <a:lvl4pPr marL="3950208" algn="l" defTabSz="2633472" rtl="0" eaLnBrk="1" latinLnBrk="0" hangingPunct="1">
      <a:defRPr sz="5184" kern="1200">
        <a:solidFill>
          <a:schemeClr val="tx1"/>
        </a:solidFill>
        <a:latin typeface="+mn-lt"/>
        <a:ea typeface="+mn-ea"/>
        <a:cs typeface="+mn-cs"/>
      </a:defRPr>
    </a:lvl4pPr>
    <a:lvl5pPr marL="5266944" algn="l" defTabSz="2633472" rtl="0" eaLnBrk="1" latinLnBrk="0" hangingPunct="1">
      <a:defRPr sz="5184" kern="1200">
        <a:solidFill>
          <a:schemeClr val="tx1"/>
        </a:solidFill>
        <a:latin typeface="+mn-lt"/>
        <a:ea typeface="+mn-ea"/>
        <a:cs typeface="+mn-cs"/>
      </a:defRPr>
    </a:lvl5pPr>
    <a:lvl6pPr marL="6583680" algn="l" defTabSz="2633472" rtl="0" eaLnBrk="1" latinLnBrk="0" hangingPunct="1">
      <a:defRPr sz="5184" kern="1200">
        <a:solidFill>
          <a:schemeClr val="tx1"/>
        </a:solidFill>
        <a:latin typeface="+mn-lt"/>
        <a:ea typeface="+mn-ea"/>
        <a:cs typeface="+mn-cs"/>
      </a:defRPr>
    </a:lvl6pPr>
    <a:lvl7pPr marL="7900416" algn="l" defTabSz="2633472" rtl="0" eaLnBrk="1" latinLnBrk="0" hangingPunct="1">
      <a:defRPr sz="5184" kern="1200">
        <a:solidFill>
          <a:schemeClr val="tx1"/>
        </a:solidFill>
        <a:latin typeface="+mn-lt"/>
        <a:ea typeface="+mn-ea"/>
        <a:cs typeface="+mn-cs"/>
      </a:defRPr>
    </a:lvl7pPr>
    <a:lvl8pPr marL="9217152" algn="l" defTabSz="2633472" rtl="0" eaLnBrk="1" latinLnBrk="0" hangingPunct="1">
      <a:defRPr sz="5184" kern="1200">
        <a:solidFill>
          <a:schemeClr val="tx1"/>
        </a:solidFill>
        <a:latin typeface="+mn-lt"/>
        <a:ea typeface="+mn-ea"/>
        <a:cs typeface="+mn-cs"/>
      </a:defRPr>
    </a:lvl8pPr>
    <a:lvl9pPr marL="10533888" algn="l" defTabSz="2633472" rtl="0" eaLnBrk="1" latinLnBrk="0" hangingPunct="1">
      <a:defRPr sz="518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6" userDrawn="1">
          <p15:clr>
            <a:srgbClr val="A4A3A4"/>
          </p15:clr>
        </p15:guide>
        <p15:guide id="2" pos="576" userDrawn="1">
          <p15:clr>
            <a:srgbClr val="A4A3A4"/>
          </p15:clr>
        </p15:guide>
        <p15:guide id="3" orient="horz" pos="13248" userDrawn="1">
          <p15:clr>
            <a:srgbClr val="A4A3A4"/>
          </p15:clr>
        </p15:guide>
        <p15:guide id="4" pos="20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showGuides="1">
      <p:cViewPr>
        <p:scale>
          <a:sx n="82" d="100"/>
          <a:sy n="82" d="100"/>
        </p:scale>
        <p:origin x="-8724" y="-3378"/>
      </p:cViewPr>
      <p:guideLst>
        <p:guide orient="horz" pos="576"/>
        <p:guide pos="576"/>
        <p:guide orient="horz" pos="13248"/>
        <p:guide pos="20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3591562"/>
            <a:ext cx="27980640" cy="7640320"/>
          </a:xfrm>
        </p:spPr>
        <p:txBody>
          <a:bodyPr anchor="b"/>
          <a:lstStyle>
            <a:lvl1pPr algn="ctr">
              <a:defRPr sz="19200"/>
            </a:lvl1pPr>
          </a:lstStyle>
          <a:p>
            <a:r>
              <a:rPr lang="en-US" smtClean="0"/>
              <a:t>Click to edit Master title style</a:t>
            </a:r>
            <a:endParaRPr lang="en-US" dirty="0"/>
          </a:p>
        </p:txBody>
      </p:sp>
      <p:sp>
        <p:nvSpPr>
          <p:cNvPr id="3" name="Subtitle 2"/>
          <p:cNvSpPr>
            <a:spLocks noGrp="1"/>
          </p:cNvSpPr>
          <p:nvPr>
            <p:ph type="subTitle" idx="1"/>
          </p:nvPr>
        </p:nvSpPr>
        <p:spPr>
          <a:xfrm>
            <a:off x="4114800" y="11526522"/>
            <a:ext cx="24688800" cy="5298438"/>
          </a:xfrm>
        </p:spPr>
        <p:txBody>
          <a:bodyPr/>
          <a:lstStyle>
            <a:lvl1pPr marL="0" indent="0" algn="ctr">
              <a:buNone/>
              <a:defRPr sz="7680"/>
            </a:lvl1pPr>
            <a:lvl2pPr marL="1463040" indent="0" algn="ctr">
              <a:buNone/>
              <a:defRPr sz="6400"/>
            </a:lvl2pPr>
            <a:lvl3pPr marL="2926080" indent="0" algn="ctr">
              <a:buNone/>
              <a:defRPr sz="5760"/>
            </a:lvl3pPr>
            <a:lvl4pPr marL="4389120" indent="0" algn="ctr">
              <a:buNone/>
              <a:defRPr sz="5120"/>
            </a:lvl4pPr>
            <a:lvl5pPr marL="5852160" indent="0" algn="ctr">
              <a:buNone/>
              <a:defRPr sz="5120"/>
            </a:lvl5pPr>
            <a:lvl6pPr marL="7315200" indent="0" algn="ctr">
              <a:buNone/>
              <a:defRPr sz="5120"/>
            </a:lvl6pPr>
            <a:lvl7pPr marL="8778240" indent="0" algn="ctr">
              <a:buNone/>
              <a:defRPr sz="5120"/>
            </a:lvl7pPr>
            <a:lvl8pPr marL="10241280" indent="0" algn="ctr">
              <a:buNone/>
              <a:defRPr sz="5120"/>
            </a:lvl8pPr>
            <a:lvl9pPr marL="11704320" indent="0" algn="ctr">
              <a:buNone/>
              <a:defRPr sz="512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0F3CAF7-8907-45D9-872D-5E46A8290E27}"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B0D8A-C07E-4601-83B7-91451E6D2BFE}" type="slidenum">
              <a:rPr lang="en-US" smtClean="0"/>
              <a:t>‹#›</a:t>
            </a:fld>
            <a:endParaRPr lang="en-US"/>
          </a:p>
        </p:txBody>
      </p:sp>
    </p:spTree>
    <p:extLst>
      <p:ext uri="{BB962C8B-B14F-4D97-AF65-F5344CB8AC3E}">
        <p14:creationId xmlns:p14="http://schemas.microsoft.com/office/powerpoint/2010/main" val="3469077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F3CAF7-8907-45D9-872D-5E46A8290E27}"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B0D8A-C07E-4601-83B7-91451E6D2BFE}" type="slidenum">
              <a:rPr lang="en-US" smtClean="0"/>
              <a:t>‹#›</a:t>
            </a:fld>
            <a:endParaRPr lang="en-US"/>
          </a:p>
        </p:txBody>
      </p:sp>
    </p:spTree>
    <p:extLst>
      <p:ext uri="{BB962C8B-B14F-4D97-AF65-F5344CB8AC3E}">
        <p14:creationId xmlns:p14="http://schemas.microsoft.com/office/powerpoint/2010/main" val="3499566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1168400"/>
            <a:ext cx="7098030" cy="1859788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63142" y="1168400"/>
            <a:ext cx="20882610" cy="1859788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F3CAF7-8907-45D9-872D-5E46A8290E27}"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B0D8A-C07E-4601-83B7-91451E6D2BFE}" type="slidenum">
              <a:rPr lang="en-US" smtClean="0"/>
              <a:t>‹#›</a:t>
            </a:fld>
            <a:endParaRPr lang="en-US"/>
          </a:p>
        </p:txBody>
      </p:sp>
    </p:spTree>
    <p:extLst>
      <p:ext uri="{BB962C8B-B14F-4D97-AF65-F5344CB8AC3E}">
        <p14:creationId xmlns:p14="http://schemas.microsoft.com/office/powerpoint/2010/main" val="372578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F3CAF7-8907-45D9-872D-5E46A8290E27}"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B0D8A-C07E-4601-83B7-91451E6D2BFE}" type="slidenum">
              <a:rPr lang="en-US" smtClean="0"/>
              <a:t>‹#›</a:t>
            </a:fld>
            <a:endParaRPr lang="en-US"/>
          </a:p>
        </p:txBody>
      </p:sp>
    </p:spTree>
    <p:extLst>
      <p:ext uri="{BB962C8B-B14F-4D97-AF65-F5344CB8AC3E}">
        <p14:creationId xmlns:p14="http://schemas.microsoft.com/office/powerpoint/2010/main" val="3817837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5471167"/>
            <a:ext cx="28392120" cy="9128758"/>
          </a:xfrm>
        </p:spPr>
        <p:txBody>
          <a:bodyPr anchor="b"/>
          <a:lstStyle>
            <a:lvl1pPr>
              <a:defRPr sz="19200"/>
            </a:lvl1pPr>
          </a:lstStyle>
          <a:p>
            <a:r>
              <a:rPr lang="en-US" smtClean="0"/>
              <a:t>Click to edit Master title style</a:t>
            </a:r>
            <a:endParaRPr lang="en-US" dirty="0"/>
          </a:p>
        </p:txBody>
      </p:sp>
      <p:sp>
        <p:nvSpPr>
          <p:cNvPr id="3" name="Text Placeholder 2"/>
          <p:cNvSpPr>
            <a:spLocks noGrp="1"/>
          </p:cNvSpPr>
          <p:nvPr>
            <p:ph type="body" idx="1"/>
          </p:nvPr>
        </p:nvSpPr>
        <p:spPr>
          <a:xfrm>
            <a:off x="2245997" y="14686287"/>
            <a:ext cx="28392120" cy="4800598"/>
          </a:xfrm>
        </p:spPr>
        <p:txBody>
          <a:bodyPr/>
          <a:lstStyle>
            <a:lvl1pPr marL="0" indent="0">
              <a:buNone/>
              <a:defRPr sz="7680">
                <a:solidFill>
                  <a:schemeClr val="tx1"/>
                </a:solidFill>
              </a:defRPr>
            </a:lvl1pPr>
            <a:lvl2pPr marL="1463040" indent="0">
              <a:buNone/>
              <a:defRPr sz="6400">
                <a:solidFill>
                  <a:schemeClr val="tx1">
                    <a:tint val="75000"/>
                  </a:schemeClr>
                </a:solidFill>
              </a:defRPr>
            </a:lvl2pPr>
            <a:lvl3pPr marL="2926080" indent="0">
              <a:buNone/>
              <a:defRPr sz="5760">
                <a:solidFill>
                  <a:schemeClr val="tx1">
                    <a:tint val="75000"/>
                  </a:schemeClr>
                </a:solidFill>
              </a:defRPr>
            </a:lvl3pPr>
            <a:lvl4pPr marL="4389120" indent="0">
              <a:buNone/>
              <a:defRPr sz="5120">
                <a:solidFill>
                  <a:schemeClr val="tx1">
                    <a:tint val="75000"/>
                  </a:schemeClr>
                </a:solidFill>
              </a:defRPr>
            </a:lvl4pPr>
            <a:lvl5pPr marL="5852160" indent="0">
              <a:buNone/>
              <a:defRPr sz="5120">
                <a:solidFill>
                  <a:schemeClr val="tx1">
                    <a:tint val="75000"/>
                  </a:schemeClr>
                </a:solidFill>
              </a:defRPr>
            </a:lvl5pPr>
            <a:lvl6pPr marL="7315200" indent="0">
              <a:buNone/>
              <a:defRPr sz="5120">
                <a:solidFill>
                  <a:schemeClr val="tx1">
                    <a:tint val="75000"/>
                  </a:schemeClr>
                </a:solidFill>
              </a:defRPr>
            </a:lvl6pPr>
            <a:lvl7pPr marL="8778240" indent="0">
              <a:buNone/>
              <a:defRPr sz="5120">
                <a:solidFill>
                  <a:schemeClr val="tx1">
                    <a:tint val="75000"/>
                  </a:schemeClr>
                </a:solidFill>
              </a:defRPr>
            </a:lvl7pPr>
            <a:lvl8pPr marL="10241280" indent="0">
              <a:buNone/>
              <a:defRPr sz="5120">
                <a:solidFill>
                  <a:schemeClr val="tx1">
                    <a:tint val="75000"/>
                  </a:schemeClr>
                </a:solidFill>
              </a:defRPr>
            </a:lvl8pPr>
            <a:lvl9pPr marL="11704320" indent="0">
              <a:buNone/>
              <a:defRPr sz="512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F3CAF7-8907-45D9-872D-5E46A8290E27}"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B0D8A-C07E-4601-83B7-91451E6D2BFE}" type="slidenum">
              <a:rPr lang="en-US" smtClean="0"/>
              <a:t>‹#›</a:t>
            </a:fld>
            <a:endParaRPr lang="en-US"/>
          </a:p>
        </p:txBody>
      </p:sp>
    </p:spTree>
    <p:extLst>
      <p:ext uri="{BB962C8B-B14F-4D97-AF65-F5344CB8AC3E}">
        <p14:creationId xmlns:p14="http://schemas.microsoft.com/office/powerpoint/2010/main" val="4879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263140" y="5842000"/>
            <a:ext cx="13990320" cy="139242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6664940" y="5842000"/>
            <a:ext cx="13990320" cy="139242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0F3CAF7-8907-45D9-872D-5E46A8290E27}"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B0D8A-C07E-4601-83B7-91451E6D2BFE}" type="slidenum">
              <a:rPr lang="en-US" smtClean="0"/>
              <a:t>‹#›</a:t>
            </a:fld>
            <a:endParaRPr lang="en-US"/>
          </a:p>
        </p:txBody>
      </p:sp>
    </p:spTree>
    <p:extLst>
      <p:ext uri="{BB962C8B-B14F-4D97-AF65-F5344CB8AC3E}">
        <p14:creationId xmlns:p14="http://schemas.microsoft.com/office/powerpoint/2010/main" val="152981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168405"/>
            <a:ext cx="28392120" cy="424180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7431" y="5379722"/>
            <a:ext cx="13926024"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smtClean="0"/>
              <a:t>Click to edit Master text styles</a:t>
            </a:r>
          </a:p>
        </p:txBody>
      </p:sp>
      <p:sp>
        <p:nvSpPr>
          <p:cNvPr id="4" name="Content Placeholder 3"/>
          <p:cNvSpPr>
            <a:spLocks noGrp="1"/>
          </p:cNvSpPr>
          <p:nvPr>
            <p:ph sz="half" idx="2"/>
          </p:nvPr>
        </p:nvSpPr>
        <p:spPr>
          <a:xfrm>
            <a:off x="2267431" y="8016240"/>
            <a:ext cx="13926024" cy="117906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6664942" y="5379722"/>
            <a:ext cx="13994608"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smtClean="0"/>
              <a:t>Click to edit Master text styles</a:t>
            </a:r>
          </a:p>
        </p:txBody>
      </p:sp>
      <p:sp>
        <p:nvSpPr>
          <p:cNvPr id="6" name="Content Placeholder 5"/>
          <p:cNvSpPr>
            <a:spLocks noGrp="1"/>
          </p:cNvSpPr>
          <p:nvPr>
            <p:ph sz="quarter" idx="4"/>
          </p:nvPr>
        </p:nvSpPr>
        <p:spPr>
          <a:xfrm>
            <a:off x="16664942" y="8016240"/>
            <a:ext cx="13994608" cy="117906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0F3CAF7-8907-45D9-872D-5E46A8290E27}"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5B0D8A-C07E-4601-83B7-91451E6D2BFE}" type="slidenum">
              <a:rPr lang="en-US" smtClean="0"/>
              <a:t>‹#›</a:t>
            </a:fld>
            <a:endParaRPr lang="en-US"/>
          </a:p>
        </p:txBody>
      </p:sp>
    </p:spTree>
    <p:extLst>
      <p:ext uri="{BB962C8B-B14F-4D97-AF65-F5344CB8AC3E}">
        <p14:creationId xmlns:p14="http://schemas.microsoft.com/office/powerpoint/2010/main" val="2984782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0F3CAF7-8907-45D9-872D-5E46A8290E27}"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B0D8A-C07E-4601-83B7-91451E6D2BFE}" type="slidenum">
              <a:rPr lang="en-US" smtClean="0"/>
              <a:t>‹#›</a:t>
            </a:fld>
            <a:endParaRPr lang="en-US"/>
          </a:p>
        </p:txBody>
      </p:sp>
    </p:spTree>
    <p:extLst>
      <p:ext uri="{BB962C8B-B14F-4D97-AF65-F5344CB8AC3E}">
        <p14:creationId xmlns:p14="http://schemas.microsoft.com/office/powerpoint/2010/main" val="2361967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F3CAF7-8907-45D9-872D-5E46A8290E27}"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5B0D8A-C07E-4601-83B7-91451E6D2BFE}" type="slidenum">
              <a:rPr lang="en-US" smtClean="0"/>
              <a:t>‹#›</a:t>
            </a:fld>
            <a:endParaRPr lang="en-US"/>
          </a:p>
        </p:txBody>
      </p:sp>
    </p:spTree>
    <p:extLst>
      <p:ext uri="{BB962C8B-B14F-4D97-AF65-F5344CB8AC3E}">
        <p14:creationId xmlns:p14="http://schemas.microsoft.com/office/powerpoint/2010/main" val="2376837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smtClean="0"/>
              <a:t>Click to edit Master title style</a:t>
            </a:r>
            <a:endParaRPr lang="en-US" dirty="0"/>
          </a:p>
        </p:txBody>
      </p:sp>
      <p:sp>
        <p:nvSpPr>
          <p:cNvPr id="3" name="Content Placeholder 2"/>
          <p:cNvSpPr>
            <a:spLocks noGrp="1"/>
          </p:cNvSpPr>
          <p:nvPr>
            <p:ph idx="1"/>
          </p:nvPr>
        </p:nvSpPr>
        <p:spPr>
          <a:xfrm>
            <a:off x="13994608" y="3159765"/>
            <a:ext cx="16664940" cy="15595600"/>
          </a:xfrm>
        </p:spPr>
        <p:txBody>
          <a:bodyPr/>
          <a:lstStyle>
            <a:lvl1pPr>
              <a:defRPr sz="10240"/>
            </a:lvl1pPr>
            <a:lvl2pPr>
              <a:defRPr sz="8960"/>
            </a:lvl2pPr>
            <a:lvl3pPr>
              <a:defRPr sz="768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F3CAF7-8907-45D9-872D-5E46A8290E27}"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B0D8A-C07E-4601-83B7-91451E6D2BFE}" type="slidenum">
              <a:rPr lang="en-US" smtClean="0"/>
              <a:t>‹#›</a:t>
            </a:fld>
            <a:endParaRPr lang="en-US"/>
          </a:p>
        </p:txBody>
      </p:sp>
    </p:spTree>
    <p:extLst>
      <p:ext uri="{BB962C8B-B14F-4D97-AF65-F5344CB8AC3E}">
        <p14:creationId xmlns:p14="http://schemas.microsoft.com/office/powerpoint/2010/main" val="3834963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994608" y="3159765"/>
            <a:ext cx="16664940" cy="15595600"/>
          </a:xfrm>
        </p:spPr>
        <p:txBody>
          <a:bodyPr anchor="t"/>
          <a:lstStyle>
            <a:lvl1pPr marL="0" indent="0">
              <a:buNone/>
              <a:defRPr sz="10240"/>
            </a:lvl1pPr>
            <a:lvl2pPr marL="1463040" indent="0">
              <a:buNone/>
              <a:defRPr sz="8960"/>
            </a:lvl2pPr>
            <a:lvl3pPr marL="2926080" indent="0">
              <a:buNone/>
              <a:defRPr sz="7680"/>
            </a:lvl3pPr>
            <a:lvl4pPr marL="4389120" indent="0">
              <a:buNone/>
              <a:defRPr sz="6400"/>
            </a:lvl4pPr>
            <a:lvl5pPr marL="5852160" indent="0">
              <a:buNone/>
              <a:defRPr sz="6400"/>
            </a:lvl5pPr>
            <a:lvl6pPr marL="7315200" indent="0">
              <a:buNone/>
              <a:defRPr sz="6400"/>
            </a:lvl6pPr>
            <a:lvl7pPr marL="8778240" indent="0">
              <a:buNone/>
              <a:defRPr sz="6400"/>
            </a:lvl7pPr>
            <a:lvl8pPr marL="10241280" indent="0">
              <a:buNone/>
              <a:defRPr sz="6400"/>
            </a:lvl8pPr>
            <a:lvl9pPr marL="11704320" indent="0">
              <a:buNone/>
              <a:defRPr sz="6400"/>
            </a:lvl9pPr>
          </a:lstStyle>
          <a:p>
            <a:r>
              <a:rPr lang="en-US" smtClean="0"/>
              <a:t>Click icon to add picture</a:t>
            </a:r>
            <a:endParaRPr lang="en-US" dirty="0"/>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F3CAF7-8907-45D9-872D-5E46A8290E27}"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B0D8A-C07E-4601-83B7-91451E6D2BFE}" type="slidenum">
              <a:rPr lang="en-US" smtClean="0"/>
              <a:t>‹#›</a:t>
            </a:fld>
            <a:endParaRPr lang="en-US"/>
          </a:p>
        </p:txBody>
      </p:sp>
    </p:spTree>
    <p:extLst>
      <p:ext uri="{BB962C8B-B14F-4D97-AF65-F5344CB8AC3E}">
        <p14:creationId xmlns:p14="http://schemas.microsoft.com/office/powerpoint/2010/main" val="1444272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1168405"/>
            <a:ext cx="28392120" cy="424180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63140" y="5842000"/>
            <a:ext cx="28392120" cy="1392428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263140" y="20340325"/>
            <a:ext cx="7406640" cy="1168400"/>
          </a:xfrm>
          <a:prstGeom prst="rect">
            <a:avLst/>
          </a:prstGeom>
        </p:spPr>
        <p:txBody>
          <a:bodyPr vert="horz" lIns="91440" tIns="45720" rIns="91440" bIns="45720" rtlCol="0" anchor="ctr"/>
          <a:lstStyle>
            <a:lvl1pPr algn="l">
              <a:defRPr sz="3840">
                <a:solidFill>
                  <a:schemeClr val="tx1">
                    <a:tint val="75000"/>
                  </a:schemeClr>
                </a:solidFill>
              </a:defRPr>
            </a:lvl1pPr>
          </a:lstStyle>
          <a:p>
            <a:fld id="{20F3CAF7-8907-45D9-872D-5E46A8290E27}" type="datetimeFigureOut">
              <a:rPr lang="en-US" smtClean="0"/>
              <a:t>4/9/2017</a:t>
            </a:fld>
            <a:endParaRPr lang="en-US"/>
          </a:p>
        </p:txBody>
      </p:sp>
      <p:sp>
        <p:nvSpPr>
          <p:cNvPr id="5" name="Footer Placeholder 4"/>
          <p:cNvSpPr>
            <a:spLocks noGrp="1"/>
          </p:cNvSpPr>
          <p:nvPr>
            <p:ph type="ftr" sz="quarter" idx="3"/>
          </p:nvPr>
        </p:nvSpPr>
        <p:spPr>
          <a:xfrm>
            <a:off x="10904220" y="20340325"/>
            <a:ext cx="11109960" cy="1168400"/>
          </a:xfrm>
          <a:prstGeom prst="rect">
            <a:avLst/>
          </a:prstGeom>
        </p:spPr>
        <p:txBody>
          <a:bodyPr vert="horz" lIns="91440" tIns="45720" rIns="91440" bIns="45720" rtlCol="0" anchor="ctr"/>
          <a:lstStyle>
            <a:lvl1pPr algn="ctr">
              <a:defRPr sz="38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20340325"/>
            <a:ext cx="7406640" cy="1168400"/>
          </a:xfrm>
          <a:prstGeom prst="rect">
            <a:avLst/>
          </a:prstGeom>
        </p:spPr>
        <p:txBody>
          <a:bodyPr vert="horz" lIns="91440" tIns="45720" rIns="91440" bIns="45720" rtlCol="0" anchor="ctr"/>
          <a:lstStyle>
            <a:lvl1pPr algn="r">
              <a:defRPr sz="3840">
                <a:solidFill>
                  <a:schemeClr val="tx1">
                    <a:tint val="75000"/>
                  </a:schemeClr>
                </a:solidFill>
              </a:defRPr>
            </a:lvl1pPr>
          </a:lstStyle>
          <a:p>
            <a:fld id="{B35B0D8A-C07E-4601-83B7-91451E6D2BFE}" type="slidenum">
              <a:rPr lang="en-US" smtClean="0"/>
              <a:t>‹#›</a:t>
            </a:fld>
            <a:endParaRPr lang="en-US"/>
          </a:p>
        </p:txBody>
      </p:sp>
    </p:spTree>
    <p:extLst>
      <p:ext uri="{BB962C8B-B14F-4D97-AF65-F5344CB8AC3E}">
        <p14:creationId xmlns:p14="http://schemas.microsoft.com/office/powerpoint/2010/main" val="767625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926080" rtl="0" eaLnBrk="1" latinLnBrk="0" hangingPunct="1">
        <a:lnSpc>
          <a:spcPct val="90000"/>
        </a:lnSpc>
        <a:spcBef>
          <a:spcPct val="0"/>
        </a:spcBef>
        <a:buNone/>
        <a:defRPr sz="14080" kern="1200">
          <a:solidFill>
            <a:schemeClr val="tx1"/>
          </a:solidFill>
          <a:latin typeface="+mj-lt"/>
          <a:ea typeface="+mj-ea"/>
          <a:cs typeface="+mj-cs"/>
        </a:defRPr>
      </a:lvl1pPr>
    </p:titleStyle>
    <p:bodyStyle>
      <a:lvl1pPr marL="731520" indent="-731520" algn="l" defTabSz="2926080" rtl="0" eaLnBrk="1" latinLnBrk="0" hangingPunct="1">
        <a:lnSpc>
          <a:spcPct val="90000"/>
        </a:lnSpc>
        <a:spcBef>
          <a:spcPts val="3200"/>
        </a:spcBef>
        <a:buFont typeface="Arial" panose="020B0604020202020204" pitchFamily="34" charset="0"/>
        <a:buChar char="•"/>
        <a:defRPr sz="8960" kern="1200">
          <a:solidFill>
            <a:schemeClr val="tx1"/>
          </a:solidFill>
          <a:latin typeface="+mn-lt"/>
          <a:ea typeface="+mn-ea"/>
          <a:cs typeface="+mn-cs"/>
        </a:defRPr>
      </a:lvl1pPr>
      <a:lvl2pPr marL="2194560" indent="-731520" algn="l" defTabSz="2926080" rtl="0" eaLnBrk="1" latinLnBrk="0" hangingPunct="1">
        <a:lnSpc>
          <a:spcPct val="90000"/>
        </a:lnSpc>
        <a:spcBef>
          <a:spcPts val="1600"/>
        </a:spcBef>
        <a:buFont typeface="Arial" panose="020B0604020202020204" pitchFamily="34" charset="0"/>
        <a:buChar char="•"/>
        <a:defRPr sz="7680" kern="1200">
          <a:solidFill>
            <a:schemeClr val="tx1"/>
          </a:solidFill>
          <a:latin typeface="+mn-lt"/>
          <a:ea typeface="+mn-ea"/>
          <a:cs typeface="+mn-cs"/>
        </a:defRPr>
      </a:lvl2pPr>
      <a:lvl3pPr marL="3657600" indent="-731520" algn="l" defTabSz="2926080" rtl="0" eaLnBrk="1" latinLnBrk="0" hangingPunct="1">
        <a:lnSpc>
          <a:spcPct val="90000"/>
        </a:lnSpc>
        <a:spcBef>
          <a:spcPts val="1600"/>
        </a:spcBef>
        <a:buFont typeface="Arial" panose="020B0604020202020204" pitchFamily="34" charset="0"/>
        <a:buChar char="•"/>
        <a:defRPr sz="6400" kern="1200">
          <a:solidFill>
            <a:schemeClr val="tx1"/>
          </a:solidFill>
          <a:latin typeface="+mn-lt"/>
          <a:ea typeface="+mn-ea"/>
          <a:cs typeface="+mn-cs"/>
        </a:defRPr>
      </a:lvl3pPr>
      <a:lvl4pPr marL="51206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4pPr>
      <a:lvl5pPr marL="658368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5pPr>
      <a:lvl6pPr marL="804672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6pPr>
      <a:lvl7pPr marL="950976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7pPr>
      <a:lvl8pPr marL="1097280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8pPr>
      <a:lvl9pPr marL="124358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9pPr>
    </p:bodyStyle>
    <p:otherStyle>
      <a:defPPr>
        <a:defRPr lang="en-US"/>
      </a:defPPr>
      <a:lvl1pPr marL="0" algn="l" defTabSz="2926080" rtl="0" eaLnBrk="1" latinLnBrk="0" hangingPunct="1">
        <a:defRPr sz="5760" kern="1200">
          <a:solidFill>
            <a:schemeClr val="tx1"/>
          </a:solidFill>
          <a:latin typeface="+mn-lt"/>
          <a:ea typeface="+mn-ea"/>
          <a:cs typeface="+mn-cs"/>
        </a:defRPr>
      </a:lvl1pPr>
      <a:lvl2pPr marL="1463040" algn="l" defTabSz="2926080" rtl="0" eaLnBrk="1" latinLnBrk="0" hangingPunct="1">
        <a:defRPr sz="5760" kern="1200">
          <a:solidFill>
            <a:schemeClr val="tx1"/>
          </a:solidFill>
          <a:latin typeface="+mn-lt"/>
          <a:ea typeface="+mn-ea"/>
          <a:cs typeface="+mn-cs"/>
        </a:defRPr>
      </a:lvl2pPr>
      <a:lvl3pPr marL="2926080" algn="l" defTabSz="2926080" rtl="0" eaLnBrk="1" latinLnBrk="0" hangingPunct="1">
        <a:defRPr sz="5760" kern="1200">
          <a:solidFill>
            <a:schemeClr val="tx1"/>
          </a:solidFill>
          <a:latin typeface="+mn-lt"/>
          <a:ea typeface="+mn-ea"/>
          <a:cs typeface="+mn-cs"/>
        </a:defRPr>
      </a:lvl3pPr>
      <a:lvl4pPr marL="4389120" algn="l" defTabSz="2926080" rtl="0" eaLnBrk="1" latinLnBrk="0" hangingPunct="1">
        <a:defRPr sz="5760" kern="1200">
          <a:solidFill>
            <a:schemeClr val="tx1"/>
          </a:solidFill>
          <a:latin typeface="+mn-lt"/>
          <a:ea typeface="+mn-ea"/>
          <a:cs typeface="+mn-cs"/>
        </a:defRPr>
      </a:lvl4pPr>
      <a:lvl5pPr marL="5852160" algn="l" defTabSz="2926080" rtl="0" eaLnBrk="1" latinLnBrk="0" hangingPunct="1">
        <a:defRPr sz="5760" kern="1200">
          <a:solidFill>
            <a:schemeClr val="tx1"/>
          </a:solidFill>
          <a:latin typeface="+mn-lt"/>
          <a:ea typeface="+mn-ea"/>
          <a:cs typeface="+mn-cs"/>
        </a:defRPr>
      </a:lvl5pPr>
      <a:lvl6pPr marL="7315200" algn="l" defTabSz="2926080" rtl="0" eaLnBrk="1" latinLnBrk="0" hangingPunct="1">
        <a:defRPr sz="5760" kern="1200">
          <a:solidFill>
            <a:schemeClr val="tx1"/>
          </a:solidFill>
          <a:latin typeface="+mn-lt"/>
          <a:ea typeface="+mn-ea"/>
          <a:cs typeface="+mn-cs"/>
        </a:defRPr>
      </a:lvl6pPr>
      <a:lvl7pPr marL="8778240" algn="l" defTabSz="2926080" rtl="0" eaLnBrk="1" latinLnBrk="0" hangingPunct="1">
        <a:defRPr sz="5760" kern="1200">
          <a:solidFill>
            <a:schemeClr val="tx1"/>
          </a:solidFill>
          <a:latin typeface="+mn-lt"/>
          <a:ea typeface="+mn-ea"/>
          <a:cs typeface="+mn-cs"/>
        </a:defRPr>
      </a:lvl7pPr>
      <a:lvl8pPr marL="10241280" algn="l" defTabSz="2926080" rtl="0" eaLnBrk="1" latinLnBrk="0" hangingPunct="1">
        <a:defRPr sz="5760" kern="1200">
          <a:solidFill>
            <a:schemeClr val="tx1"/>
          </a:solidFill>
          <a:latin typeface="+mn-lt"/>
          <a:ea typeface="+mn-ea"/>
          <a:cs typeface="+mn-cs"/>
        </a:defRPr>
      </a:lvl8pPr>
      <a:lvl9pPr marL="11704320" algn="l" defTabSz="2926080" rtl="0" eaLnBrk="1" latinLnBrk="0" hangingPunct="1">
        <a:defRPr sz="5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JP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jp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2230" y="914400"/>
            <a:ext cx="31091770" cy="20118203"/>
          </a:xfrm>
          <a:prstGeom prst="rect">
            <a:avLst/>
          </a:prstGeom>
        </p:spPr>
      </p:pic>
      <p:sp>
        <p:nvSpPr>
          <p:cNvPr id="5" name="Text Box 7"/>
          <p:cNvSpPr txBox="1">
            <a:spLocks noChangeArrowheads="1"/>
          </p:cNvSpPr>
          <p:nvPr/>
        </p:nvSpPr>
        <p:spPr bwMode="auto">
          <a:xfrm>
            <a:off x="8636000" y="1175617"/>
            <a:ext cx="23368000" cy="3229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0015" tIns="60008" rIns="120015" bIns="60008">
            <a:spAutoFit/>
          </a:bodyPr>
          <a:lstStyle>
            <a:lvl1pPr defTabSz="3343275">
              <a:defRPr>
                <a:solidFill>
                  <a:schemeClr val="tx1"/>
                </a:solidFill>
                <a:latin typeface="Arial" charset="0"/>
              </a:defRPr>
            </a:lvl1pPr>
            <a:lvl2pPr defTabSz="3343275">
              <a:defRPr>
                <a:solidFill>
                  <a:schemeClr val="tx1"/>
                </a:solidFill>
                <a:latin typeface="Arial" charset="0"/>
              </a:defRPr>
            </a:lvl2pPr>
            <a:lvl3pPr defTabSz="3343275">
              <a:defRPr>
                <a:solidFill>
                  <a:schemeClr val="tx1"/>
                </a:solidFill>
                <a:latin typeface="Arial" charset="0"/>
              </a:defRPr>
            </a:lvl3pPr>
            <a:lvl4pPr defTabSz="3343275">
              <a:defRPr>
                <a:solidFill>
                  <a:schemeClr val="tx1"/>
                </a:solidFill>
                <a:latin typeface="Arial" charset="0"/>
              </a:defRPr>
            </a:lvl4pPr>
            <a:lvl5pPr defTabSz="3343275">
              <a:defRPr>
                <a:solidFill>
                  <a:schemeClr val="tx1"/>
                </a:solidFill>
                <a:latin typeface="Arial" charset="0"/>
              </a:defRPr>
            </a:lvl5pPr>
            <a:lvl6pPr defTabSz="3343275" fontAlgn="base">
              <a:spcBef>
                <a:spcPct val="0"/>
              </a:spcBef>
              <a:spcAft>
                <a:spcPct val="0"/>
              </a:spcAft>
              <a:defRPr>
                <a:solidFill>
                  <a:schemeClr val="tx1"/>
                </a:solidFill>
                <a:latin typeface="Arial" charset="0"/>
              </a:defRPr>
            </a:lvl6pPr>
            <a:lvl7pPr defTabSz="3343275" fontAlgn="base">
              <a:spcBef>
                <a:spcPct val="0"/>
              </a:spcBef>
              <a:spcAft>
                <a:spcPct val="0"/>
              </a:spcAft>
              <a:defRPr>
                <a:solidFill>
                  <a:schemeClr val="tx1"/>
                </a:solidFill>
                <a:latin typeface="Arial" charset="0"/>
              </a:defRPr>
            </a:lvl7pPr>
            <a:lvl8pPr defTabSz="3343275" fontAlgn="base">
              <a:spcBef>
                <a:spcPct val="0"/>
              </a:spcBef>
              <a:spcAft>
                <a:spcPct val="0"/>
              </a:spcAft>
              <a:defRPr>
                <a:solidFill>
                  <a:schemeClr val="tx1"/>
                </a:solidFill>
                <a:latin typeface="Arial" charset="0"/>
              </a:defRPr>
            </a:lvl8pPr>
            <a:lvl9pPr defTabSz="3343275" fontAlgn="base">
              <a:spcBef>
                <a:spcPct val="0"/>
              </a:spcBef>
              <a:spcAft>
                <a:spcPct val="0"/>
              </a:spcAft>
              <a:defRPr>
                <a:solidFill>
                  <a:schemeClr val="tx1"/>
                </a:solidFill>
                <a:latin typeface="Arial" charset="0"/>
              </a:defRPr>
            </a:lvl9pPr>
          </a:lstStyle>
          <a:p>
            <a:pPr algn="ctr"/>
            <a:r>
              <a:rPr lang="en-US" sz="6000" b="1" dirty="0"/>
              <a:t>The Synthesis and Design of a Small Speaker System</a:t>
            </a:r>
          </a:p>
          <a:p>
            <a:pPr algn="ctr"/>
            <a:endParaRPr lang="en-US" sz="2400" b="1" dirty="0"/>
          </a:p>
          <a:p>
            <a:pPr algn="ctr"/>
            <a:r>
              <a:rPr lang="en-US" sz="3200" b="1" dirty="0"/>
              <a:t>Shawna McGaffigan (ME), Ryan </a:t>
            </a:r>
            <a:r>
              <a:rPr lang="en-US" sz="3200" b="1" dirty="0" err="1"/>
              <a:t>Smolenski</a:t>
            </a:r>
            <a:r>
              <a:rPr lang="en-US" sz="3200" b="1" dirty="0"/>
              <a:t> (ME)</a:t>
            </a:r>
          </a:p>
          <a:p>
            <a:pPr algn="ctr"/>
            <a:r>
              <a:rPr lang="en-US" sz="3200" b="1" dirty="0"/>
              <a:t>Advisor: Joseph Stabile</a:t>
            </a:r>
          </a:p>
          <a:p>
            <a:pPr algn="ctr"/>
            <a:endParaRPr lang="en-US" sz="4600" b="1" dirty="0"/>
          </a:p>
        </p:txBody>
      </p:sp>
      <p:sp>
        <p:nvSpPr>
          <p:cNvPr id="6" name="AutoShape 17"/>
          <p:cNvSpPr>
            <a:spLocks noChangeArrowheads="1"/>
          </p:cNvSpPr>
          <p:nvPr/>
        </p:nvSpPr>
        <p:spPr bwMode="auto">
          <a:xfrm>
            <a:off x="1289385" y="4758010"/>
            <a:ext cx="9815107" cy="3549088"/>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20015" tIns="60008" rIns="120015" bIns="60008" anchor="ctr"/>
          <a:lstStyle/>
          <a:p>
            <a:pPr algn="ctr" defTabSz="4388048"/>
            <a:endParaRPr lang="en-US" sz="4200"/>
          </a:p>
        </p:txBody>
      </p:sp>
      <p:sp>
        <p:nvSpPr>
          <p:cNvPr id="7" name="Text Box 19"/>
          <p:cNvSpPr txBox="1">
            <a:spLocks noChangeArrowheads="1"/>
          </p:cNvSpPr>
          <p:nvPr/>
        </p:nvSpPr>
        <p:spPr bwMode="auto">
          <a:xfrm>
            <a:off x="1771941" y="4768163"/>
            <a:ext cx="8849993" cy="3503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0015" tIns="60008" rIns="120015" bIns="60008"/>
          <a:lstStyle>
            <a:lvl1pPr defTabSz="3343275">
              <a:defRPr>
                <a:solidFill>
                  <a:schemeClr val="tx1"/>
                </a:solidFill>
                <a:latin typeface="Arial" charset="0"/>
              </a:defRPr>
            </a:lvl1pPr>
            <a:lvl2pPr defTabSz="3343275">
              <a:defRPr>
                <a:solidFill>
                  <a:schemeClr val="tx1"/>
                </a:solidFill>
                <a:latin typeface="Arial" charset="0"/>
              </a:defRPr>
            </a:lvl2pPr>
            <a:lvl3pPr defTabSz="3343275">
              <a:defRPr>
                <a:solidFill>
                  <a:schemeClr val="tx1"/>
                </a:solidFill>
                <a:latin typeface="Arial" charset="0"/>
              </a:defRPr>
            </a:lvl3pPr>
            <a:lvl4pPr defTabSz="3343275">
              <a:defRPr>
                <a:solidFill>
                  <a:schemeClr val="tx1"/>
                </a:solidFill>
                <a:latin typeface="Arial" charset="0"/>
              </a:defRPr>
            </a:lvl4pPr>
            <a:lvl5pPr defTabSz="3343275">
              <a:defRPr>
                <a:solidFill>
                  <a:schemeClr val="tx1"/>
                </a:solidFill>
                <a:latin typeface="Arial" charset="0"/>
              </a:defRPr>
            </a:lvl5pPr>
            <a:lvl6pPr defTabSz="3343275" fontAlgn="base">
              <a:spcBef>
                <a:spcPct val="0"/>
              </a:spcBef>
              <a:spcAft>
                <a:spcPct val="0"/>
              </a:spcAft>
              <a:defRPr>
                <a:solidFill>
                  <a:schemeClr val="tx1"/>
                </a:solidFill>
                <a:latin typeface="Arial" charset="0"/>
              </a:defRPr>
            </a:lvl6pPr>
            <a:lvl7pPr defTabSz="3343275" fontAlgn="base">
              <a:spcBef>
                <a:spcPct val="0"/>
              </a:spcBef>
              <a:spcAft>
                <a:spcPct val="0"/>
              </a:spcAft>
              <a:defRPr>
                <a:solidFill>
                  <a:schemeClr val="tx1"/>
                </a:solidFill>
                <a:latin typeface="Arial" charset="0"/>
              </a:defRPr>
            </a:lvl7pPr>
            <a:lvl8pPr defTabSz="3343275" fontAlgn="base">
              <a:spcBef>
                <a:spcPct val="0"/>
              </a:spcBef>
              <a:spcAft>
                <a:spcPct val="0"/>
              </a:spcAft>
              <a:defRPr>
                <a:solidFill>
                  <a:schemeClr val="tx1"/>
                </a:solidFill>
                <a:latin typeface="Arial" charset="0"/>
              </a:defRPr>
            </a:lvl8pPr>
            <a:lvl9pPr defTabSz="3343275" fontAlgn="base">
              <a:spcBef>
                <a:spcPct val="0"/>
              </a:spcBef>
              <a:spcAft>
                <a:spcPct val="0"/>
              </a:spcAft>
              <a:defRPr>
                <a:solidFill>
                  <a:schemeClr val="tx1"/>
                </a:solidFill>
                <a:latin typeface="Arial" charset="0"/>
              </a:defRPr>
            </a:lvl9pPr>
          </a:lstStyle>
          <a:p>
            <a:pPr lvl="0" algn="ctr" defTabSz="2194295"/>
            <a:r>
              <a:rPr lang="en-US" sz="4000" b="1" dirty="0" smtClean="0">
                <a:solidFill>
                  <a:prstClr val="black"/>
                </a:solidFill>
              </a:rPr>
              <a:t>Abstract</a:t>
            </a:r>
            <a:endParaRPr lang="en-US" sz="4000" b="1" dirty="0">
              <a:solidFill>
                <a:prstClr val="black"/>
              </a:solidFill>
            </a:endParaRPr>
          </a:p>
          <a:p>
            <a:pPr lvl="0" algn="just" defTabSz="2194295"/>
            <a:r>
              <a:rPr lang="en-US" sz="1400" dirty="0">
                <a:solidFill>
                  <a:prstClr val="black"/>
                </a:solidFill>
                <a:latin typeface="+mn-lt"/>
              </a:rPr>
              <a:t>          </a:t>
            </a:r>
            <a:r>
              <a:rPr lang="en-US" sz="1600" dirty="0" smtClean="0">
                <a:solidFill>
                  <a:prstClr val="black"/>
                </a:solidFill>
                <a:latin typeface="+mn-lt"/>
              </a:rPr>
              <a:t>Large </a:t>
            </a:r>
            <a:r>
              <a:rPr lang="en-US" sz="1600" dirty="0" smtClean="0">
                <a:latin typeface="+mn-lt"/>
              </a:rPr>
              <a:t>speaker systems are capable of producing high-quality sound in a large frequency range. Because bass requires a sufficient acoustic volume, currently available small speaker systems struggle to provide adequate low frequency content in a small enclosure. Recently, speakers systems are incorporating multiple passive radiators to increase low frequency capabilities. However, this takes up space in current designs and adds to package weight. The goal of this project was to create a small speaker system with two passive radiators but in a more efficient implementation. One of the passive radiators would use the speaker as the mass for the passive radiator, saving weight. Package volume is compressed by locating the rear passive radiator adjacent to the front passive radiator, resulting in an ultra-thin package. The rear passive radiator is also lightly loaded, but force-balanced through area matching to the front passive radiator. An analysis of the design and its efficiency, along with 3D fabrication details and operational performance are discussed in this report.</a:t>
            </a:r>
            <a:endParaRPr lang="en-US" sz="1600" dirty="0">
              <a:latin typeface="+mn-lt"/>
            </a:endParaRPr>
          </a:p>
        </p:txBody>
      </p:sp>
      <p:sp>
        <p:nvSpPr>
          <p:cNvPr id="8" name="AutoShape 23"/>
          <p:cNvSpPr>
            <a:spLocks noChangeArrowheads="1"/>
          </p:cNvSpPr>
          <p:nvPr/>
        </p:nvSpPr>
        <p:spPr bwMode="auto">
          <a:xfrm>
            <a:off x="1289385" y="18046700"/>
            <a:ext cx="9815107" cy="2508367"/>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20015" tIns="60008" rIns="120015" bIns="60008" anchor="ctr"/>
          <a:lstStyle/>
          <a:p>
            <a:pPr algn="ctr" defTabSz="4388048"/>
            <a:endParaRPr lang="en-US" sz="4200" dirty="0"/>
          </a:p>
        </p:txBody>
      </p:sp>
      <p:sp>
        <p:nvSpPr>
          <p:cNvPr id="9" name="Text Box 24"/>
          <p:cNvSpPr txBox="1">
            <a:spLocks noChangeArrowheads="1"/>
          </p:cNvSpPr>
          <p:nvPr/>
        </p:nvSpPr>
        <p:spPr bwMode="auto">
          <a:xfrm>
            <a:off x="1771941" y="18055911"/>
            <a:ext cx="8922825" cy="2499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0015" tIns="60008" rIns="120015" bIns="60008"/>
          <a:lstStyle>
            <a:lvl1pPr defTabSz="3343275">
              <a:defRPr>
                <a:solidFill>
                  <a:schemeClr val="tx1"/>
                </a:solidFill>
                <a:latin typeface="Arial" charset="0"/>
              </a:defRPr>
            </a:lvl1pPr>
            <a:lvl2pPr defTabSz="3343275">
              <a:defRPr>
                <a:solidFill>
                  <a:schemeClr val="tx1"/>
                </a:solidFill>
                <a:latin typeface="Arial" charset="0"/>
              </a:defRPr>
            </a:lvl2pPr>
            <a:lvl3pPr defTabSz="3343275">
              <a:defRPr>
                <a:solidFill>
                  <a:schemeClr val="tx1"/>
                </a:solidFill>
                <a:latin typeface="Arial" charset="0"/>
              </a:defRPr>
            </a:lvl3pPr>
            <a:lvl4pPr defTabSz="3343275">
              <a:defRPr>
                <a:solidFill>
                  <a:schemeClr val="tx1"/>
                </a:solidFill>
                <a:latin typeface="Arial" charset="0"/>
              </a:defRPr>
            </a:lvl4pPr>
            <a:lvl5pPr defTabSz="3343275">
              <a:defRPr>
                <a:solidFill>
                  <a:schemeClr val="tx1"/>
                </a:solidFill>
                <a:latin typeface="Arial" charset="0"/>
              </a:defRPr>
            </a:lvl5pPr>
            <a:lvl6pPr defTabSz="3343275" fontAlgn="base">
              <a:spcBef>
                <a:spcPct val="0"/>
              </a:spcBef>
              <a:spcAft>
                <a:spcPct val="0"/>
              </a:spcAft>
              <a:defRPr>
                <a:solidFill>
                  <a:schemeClr val="tx1"/>
                </a:solidFill>
                <a:latin typeface="Arial" charset="0"/>
              </a:defRPr>
            </a:lvl6pPr>
            <a:lvl7pPr defTabSz="3343275" fontAlgn="base">
              <a:spcBef>
                <a:spcPct val="0"/>
              </a:spcBef>
              <a:spcAft>
                <a:spcPct val="0"/>
              </a:spcAft>
              <a:defRPr>
                <a:solidFill>
                  <a:schemeClr val="tx1"/>
                </a:solidFill>
                <a:latin typeface="Arial" charset="0"/>
              </a:defRPr>
            </a:lvl7pPr>
            <a:lvl8pPr defTabSz="3343275" fontAlgn="base">
              <a:spcBef>
                <a:spcPct val="0"/>
              </a:spcBef>
              <a:spcAft>
                <a:spcPct val="0"/>
              </a:spcAft>
              <a:defRPr>
                <a:solidFill>
                  <a:schemeClr val="tx1"/>
                </a:solidFill>
                <a:latin typeface="Arial" charset="0"/>
              </a:defRPr>
            </a:lvl8pPr>
            <a:lvl9pPr defTabSz="3343275" fontAlgn="base">
              <a:spcBef>
                <a:spcPct val="0"/>
              </a:spcBef>
              <a:spcAft>
                <a:spcPct val="0"/>
              </a:spcAft>
              <a:defRPr>
                <a:solidFill>
                  <a:schemeClr val="tx1"/>
                </a:solidFill>
                <a:latin typeface="Arial" charset="0"/>
              </a:defRPr>
            </a:lvl9pPr>
          </a:lstStyle>
          <a:p>
            <a:pPr algn="ctr"/>
            <a:r>
              <a:rPr lang="en-US" sz="4000" b="1" dirty="0"/>
              <a:t>Objectives</a:t>
            </a:r>
          </a:p>
          <a:p>
            <a:pPr marL="285750" indent="-285750" algn="just">
              <a:buFont typeface="Arial" panose="020B0604020202020204" pitchFamily="34" charset="0"/>
              <a:buChar char="•"/>
            </a:pPr>
            <a:r>
              <a:rPr lang="en-US" sz="1600" dirty="0">
                <a:latin typeface="+mn-lt"/>
              </a:rPr>
              <a:t>Reverse engineering commercially available small speakers to understand how they function</a:t>
            </a:r>
          </a:p>
          <a:p>
            <a:pPr marL="285750" indent="-285750" algn="just">
              <a:buFont typeface="Arial" panose="020B0604020202020204" pitchFamily="34" charset="0"/>
              <a:buChar char="•"/>
            </a:pPr>
            <a:r>
              <a:rPr lang="en-US" sz="1600" dirty="0">
                <a:latin typeface="+mn-lt"/>
              </a:rPr>
              <a:t>Replicating and synthesizing 3D models of small speakers using SolidWorks </a:t>
            </a:r>
            <a:r>
              <a:rPr lang="en-US" sz="1600" dirty="0" smtClean="0">
                <a:latin typeface="+mn-lt"/>
              </a:rPr>
              <a:t>to modify </a:t>
            </a:r>
            <a:r>
              <a:rPr lang="en-US" sz="1600" dirty="0">
                <a:latin typeface="+mn-lt"/>
              </a:rPr>
              <a:t>feature designs</a:t>
            </a:r>
          </a:p>
          <a:p>
            <a:pPr marL="285750" indent="-285750" algn="just">
              <a:buFont typeface="Arial" panose="020B0604020202020204" pitchFamily="34" charset="0"/>
              <a:buChar char="•"/>
            </a:pPr>
            <a:r>
              <a:rPr lang="en-US" sz="1600" dirty="0">
                <a:latin typeface="+mn-lt"/>
              </a:rPr>
              <a:t>3D printing passive radiators to work with the small speakers</a:t>
            </a:r>
          </a:p>
          <a:p>
            <a:pPr marL="285750" indent="-285750" algn="just">
              <a:buFont typeface="Arial" panose="020B0604020202020204" pitchFamily="34" charset="0"/>
              <a:buChar char="•"/>
            </a:pPr>
            <a:r>
              <a:rPr lang="en-US" sz="1600" dirty="0">
                <a:latin typeface="+mn-lt"/>
              </a:rPr>
              <a:t>Analyzing the passive radiators’ capabilities through programs such as Ansys and </a:t>
            </a:r>
            <a:r>
              <a:rPr lang="en-US" sz="1600" dirty="0" smtClean="0">
                <a:latin typeface="+mn-lt"/>
              </a:rPr>
              <a:t>PSpice </a:t>
            </a:r>
            <a:r>
              <a:rPr lang="en-US" sz="1600" dirty="0">
                <a:latin typeface="+mn-lt"/>
              </a:rPr>
              <a:t>to make necessary adjustments for the final product</a:t>
            </a:r>
          </a:p>
          <a:p>
            <a:pPr marL="285750" indent="-285750" algn="just">
              <a:buFont typeface="Arial" panose="020B0604020202020204" pitchFamily="34" charset="0"/>
              <a:buChar char="•"/>
            </a:pPr>
            <a:r>
              <a:rPr lang="en-US" sz="1600" dirty="0">
                <a:latin typeface="+mn-lt"/>
              </a:rPr>
              <a:t>Testing completed speaker systems using a </a:t>
            </a:r>
            <a:r>
              <a:rPr lang="en-US" sz="1600" dirty="0" smtClean="0">
                <a:latin typeface="+mn-lt"/>
              </a:rPr>
              <a:t>scanning vibrometer </a:t>
            </a:r>
            <a:r>
              <a:rPr lang="en-US" sz="1600" dirty="0">
                <a:latin typeface="+mn-lt"/>
              </a:rPr>
              <a:t>to better visualize </a:t>
            </a:r>
            <a:r>
              <a:rPr lang="en-US" sz="1600" dirty="0" smtClean="0">
                <a:latin typeface="+mn-lt"/>
              </a:rPr>
              <a:t>and verify resonant mode </a:t>
            </a:r>
            <a:r>
              <a:rPr lang="en-US" sz="1600" dirty="0">
                <a:latin typeface="+mn-lt"/>
              </a:rPr>
              <a:t>of the passive </a:t>
            </a:r>
            <a:r>
              <a:rPr lang="en-US" sz="1600" dirty="0" smtClean="0">
                <a:latin typeface="+mn-lt"/>
              </a:rPr>
              <a:t>radiator</a:t>
            </a:r>
            <a:endParaRPr lang="en-US" sz="1600" b="1" dirty="0">
              <a:latin typeface="+mn-lt"/>
            </a:endParaRPr>
          </a:p>
          <a:p>
            <a:pPr algn="ctr"/>
            <a:endParaRPr lang="en-US" sz="2800" b="1" dirty="0"/>
          </a:p>
        </p:txBody>
      </p:sp>
      <p:sp>
        <p:nvSpPr>
          <p:cNvPr id="10" name="AutoShape 20"/>
          <p:cNvSpPr>
            <a:spLocks noChangeArrowheads="1"/>
          </p:cNvSpPr>
          <p:nvPr/>
        </p:nvSpPr>
        <p:spPr bwMode="auto">
          <a:xfrm>
            <a:off x="1289385" y="8659760"/>
            <a:ext cx="9815107" cy="9017644"/>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20015" tIns="60008" rIns="120015" bIns="60008" anchor="ctr"/>
          <a:lstStyle/>
          <a:p>
            <a:pPr algn="ctr" defTabSz="4388048"/>
            <a:endParaRPr lang="en-US" sz="4200"/>
          </a:p>
        </p:txBody>
      </p:sp>
      <p:sp>
        <p:nvSpPr>
          <p:cNvPr id="11" name="Text Box 21"/>
          <p:cNvSpPr txBox="1">
            <a:spLocks noChangeArrowheads="1"/>
          </p:cNvSpPr>
          <p:nvPr/>
        </p:nvSpPr>
        <p:spPr bwMode="auto">
          <a:xfrm>
            <a:off x="1771942" y="8676394"/>
            <a:ext cx="8849992" cy="9157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0015" tIns="60008" rIns="120015" bIns="60008"/>
          <a:lstStyle>
            <a:lvl1pPr defTabSz="3343275">
              <a:defRPr>
                <a:solidFill>
                  <a:schemeClr val="tx1"/>
                </a:solidFill>
                <a:latin typeface="Arial" charset="0"/>
              </a:defRPr>
            </a:lvl1pPr>
            <a:lvl2pPr defTabSz="3343275">
              <a:defRPr>
                <a:solidFill>
                  <a:schemeClr val="tx1"/>
                </a:solidFill>
                <a:latin typeface="Arial" charset="0"/>
              </a:defRPr>
            </a:lvl2pPr>
            <a:lvl3pPr defTabSz="3343275">
              <a:defRPr>
                <a:solidFill>
                  <a:schemeClr val="tx1"/>
                </a:solidFill>
                <a:latin typeface="Arial" charset="0"/>
              </a:defRPr>
            </a:lvl3pPr>
            <a:lvl4pPr defTabSz="3343275">
              <a:defRPr>
                <a:solidFill>
                  <a:schemeClr val="tx1"/>
                </a:solidFill>
                <a:latin typeface="Arial" charset="0"/>
              </a:defRPr>
            </a:lvl4pPr>
            <a:lvl5pPr defTabSz="3343275">
              <a:defRPr>
                <a:solidFill>
                  <a:schemeClr val="tx1"/>
                </a:solidFill>
                <a:latin typeface="Arial" charset="0"/>
              </a:defRPr>
            </a:lvl5pPr>
            <a:lvl6pPr defTabSz="3343275" fontAlgn="base">
              <a:spcBef>
                <a:spcPct val="0"/>
              </a:spcBef>
              <a:spcAft>
                <a:spcPct val="0"/>
              </a:spcAft>
              <a:defRPr>
                <a:solidFill>
                  <a:schemeClr val="tx1"/>
                </a:solidFill>
                <a:latin typeface="Arial" charset="0"/>
              </a:defRPr>
            </a:lvl6pPr>
            <a:lvl7pPr defTabSz="3343275" fontAlgn="base">
              <a:spcBef>
                <a:spcPct val="0"/>
              </a:spcBef>
              <a:spcAft>
                <a:spcPct val="0"/>
              </a:spcAft>
              <a:defRPr>
                <a:solidFill>
                  <a:schemeClr val="tx1"/>
                </a:solidFill>
                <a:latin typeface="Arial" charset="0"/>
              </a:defRPr>
            </a:lvl7pPr>
            <a:lvl8pPr defTabSz="3343275" fontAlgn="base">
              <a:spcBef>
                <a:spcPct val="0"/>
              </a:spcBef>
              <a:spcAft>
                <a:spcPct val="0"/>
              </a:spcAft>
              <a:defRPr>
                <a:solidFill>
                  <a:schemeClr val="tx1"/>
                </a:solidFill>
                <a:latin typeface="Arial" charset="0"/>
              </a:defRPr>
            </a:lvl8pPr>
            <a:lvl9pPr defTabSz="3343275" fontAlgn="base">
              <a:spcBef>
                <a:spcPct val="0"/>
              </a:spcBef>
              <a:spcAft>
                <a:spcPct val="0"/>
              </a:spcAft>
              <a:defRPr>
                <a:solidFill>
                  <a:schemeClr val="tx1"/>
                </a:solidFill>
                <a:latin typeface="Arial" charset="0"/>
              </a:defRPr>
            </a:lvl9pPr>
          </a:lstStyle>
          <a:p>
            <a:pPr algn="ctr"/>
            <a:r>
              <a:rPr lang="en-US" sz="4000" b="1" dirty="0"/>
              <a:t>Background</a:t>
            </a:r>
          </a:p>
          <a:p>
            <a:r>
              <a:rPr lang="en-US" sz="1400" dirty="0">
                <a:latin typeface="+mn-lt"/>
              </a:rPr>
              <a:t>              </a:t>
            </a:r>
            <a:r>
              <a:rPr lang="en-US" sz="1600" dirty="0">
                <a:latin typeface="+mn-lt"/>
              </a:rPr>
              <a:t>In current speaker designs, a balance of speaker size, acoustic volume, and </a:t>
            </a:r>
            <a:r>
              <a:rPr lang="en-US" sz="1600" dirty="0" smtClean="0">
                <a:latin typeface="+mn-lt"/>
              </a:rPr>
              <a:t>low frequency resonance are </a:t>
            </a:r>
            <a:r>
              <a:rPr lang="en-US" sz="1600" dirty="0">
                <a:latin typeface="+mn-lt"/>
              </a:rPr>
              <a:t>needed to create the best sound quality.       </a:t>
            </a:r>
            <a:endParaRPr lang="en-US" sz="1400" dirty="0">
              <a:latin typeface="+mn-lt"/>
            </a:endParaRPr>
          </a:p>
          <a:p>
            <a:endParaRPr lang="en-US" sz="2400" dirty="0">
              <a:latin typeface="+mn-lt"/>
            </a:endParaRPr>
          </a:p>
          <a:p>
            <a:endParaRPr lang="en-US" sz="2400" dirty="0">
              <a:latin typeface="+mn-lt"/>
            </a:endParaRPr>
          </a:p>
          <a:p>
            <a:endParaRPr lang="en-US" sz="2400" dirty="0">
              <a:latin typeface="+mn-lt"/>
            </a:endParaRPr>
          </a:p>
          <a:p>
            <a:endParaRPr lang="en-US" sz="2400" dirty="0">
              <a:latin typeface="+mn-lt"/>
            </a:endParaRPr>
          </a:p>
          <a:p>
            <a:endParaRPr lang="en-US" sz="2400" dirty="0">
              <a:latin typeface="+mn-lt"/>
            </a:endParaRPr>
          </a:p>
          <a:p>
            <a:endParaRPr lang="en-US" sz="2400" dirty="0">
              <a:latin typeface="+mn-lt"/>
            </a:endParaRPr>
          </a:p>
          <a:p>
            <a:endParaRPr lang="en-US" sz="2400" dirty="0">
              <a:latin typeface="+mn-lt"/>
            </a:endParaRPr>
          </a:p>
          <a:p>
            <a:endParaRPr lang="en-US" sz="2400" dirty="0">
              <a:latin typeface="+mn-lt"/>
            </a:endParaRPr>
          </a:p>
          <a:p>
            <a:endParaRPr lang="en-US" sz="2400" dirty="0">
              <a:latin typeface="+mn-lt"/>
            </a:endParaRPr>
          </a:p>
          <a:p>
            <a:r>
              <a:rPr lang="en-US" sz="2400" dirty="0">
                <a:latin typeface="+mn-lt"/>
              </a:rPr>
              <a:t>  </a:t>
            </a:r>
            <a:endParaRPr lang="en-US" sz="2200" dirty="0">
              <a:latin typeface="+mn-lt"/>
            </a:endParaRPr>
          </a:p>
        </p:txBody>
      </p:sp>
      <p:pic>
        <p:nvPicPr>
          <p:cNvPr id="12" name="Picture 11"/>
          <p:cNvPicPr>
            <a:picLocks noChangeAspect="1"/>
          </p:cNvPicPr>
          <p:nvPr/>
        </p:nvPicPr>
        <p:blipFill rotWithShape="1">
          <a:blip r:embed="rId3"/>
          <a:srcRect l="17308" t="10522" r="16269" b="16134"/>
          <a:stretch/>
        </p:blipFill>
        <p:spPr>
          <a:xfrm>
            <a:off x="6466713" y="12382580"/>
            <a:ext cx="2490358" cy="2204578"/>
          </a:xfrm>
          <a:prstGeom prst="rect">
            <a:avLst/>
          </a:prstGeom>
        </p:spPr>
      </p:pic>
      <p:pic>
        <p:nvPicPr>
          <p:cNvPr id="13" name="Picture 12"/>
          <p:cNvPicPr>
            <a:picLocks noChangeAspect="1"/>
          </p:cNvPicPr>
          <p:nvPr/>
        </p:nvPicPr>
        <p:blipFill>
          <a:blip r:embed="rId4"/>
          <a:stretch>
            <a:fillRect/>
          </a:stretch>
        </p:blipFill>
        <p:spPr>
          <a:xfrm>
            <a:off x="1894161" y="9984631"/>
            <a:ext cx="3086100" cy="2576696"/>
          </a:xfrm>
          <a:prstGeom prst="rect">
            <a:avLst/>
          </a:prstGeom>
        </p:spPr>
      </p:pic>
      <p:pic>
        <p:nvPicPr>
          <p:cNvPr id="14" name="Picture 13"/>
          <p:cNvPicPr>
            <a:picLocks noChangeAspect="1"/>
          </p:cNvPicPr>
          <p:nvPr/>
        </p:nvPicPr>
        <p:blipFill>
          <a:blip r:embed="rId5"/>
          <a:stretch>
            <a:fillRect/>
          </a:stretch>
        </p:blipFill>
        <p:spPr>
          <a:xfrm>
            <a:off x="1921896" y="14434503"/>
            <a:ext cx="3030630" cy="1891379"/>
          </a:xfrm>
          <a:prstGeom prst="rect">
            <a:avLst/>
          </a:prstGeom>
        </p:spPr>
      </p:pic>
      <p:pic>
        <p:nvPicPr>
          <p:cNvPr id="15" name="Picture 14"/>
          <p:cNvPicPr>
            <a:picLocks noChangeAspect="1"/>
          </p:cNvPicPr>
          <p:nvPr/>
        </p:nvPicPr>
        <p:blipFill>
          <a:blip r:embed="rId6"/>
          <a:stretch>
            <a:fillRect/>
          </a:stretch>
        </p:blipFill>
        <p:spPr>
          <a:xfrm>
            <a:off x="4980261" y="16439917"/>
            <a:ext cx="4840783" cy="970313"/>
          </a:xfrm>
          <a:prstGeom prst="rect">
            <a:avLst/>
          </a:prstGeom>
        </p:spPr>
      </p:pic>
      <p:sp>
        <p:nvSpPr>
          <p:cNvPr id="16" name="TextBox 15"/>
          <p:cNvSpPr txBox="1"/>
          <p:nvPr/>
        </p:nvSpPr>
        <p:spPr>
          <a:xfrm>
            <a:off x="5286900" y="10416987"/>
            <a:ext cx="5817592" cy="1323439"/>
          </a:xfrm>
          <a:prstGeom prst="rect">
            <a:avLst/>
          </a:prstGeom>
          <a:noFill/>
        </p:spPr>
        <p:txBody>
          <a:bodyPr wrap="square" rtlCol="0">
            <a:spAutoFit/>
          </a:bodyPr>
          <a:lstStyle/>
          <a:p>
            <a:r>
              <a:rPr lang="en-US" sz="1600" u="sng" dirty="0">
                <a:latin typeface="+mn-lt"/>
              </a:rPr>
              <a:t>Speaker System with </a:t>
            </a:r>
            <a:r>
              <a:rPr lang="en-US" sz="1600" u="sng" dirty="0" smtClean="0">
                <a:latin typeface="+mn-lt"/>
              </a:rPr>
              <a:t>Port</a:t>
            </a:r>
            <a:endParaRPr lang="en-US" sz="1600" u="sng" dirty="0">
              <a:latin typeface="+mn-lt"/>
            </a:endParaRPr>
          </a:p>
          <a:p>
            <a:pPr marL="457200" indent="-457200">
              <a:buFont typeface="Arial" panose="020B0604020202020204" pitchFamily="34" charset="0"/>
              <a:buChar char="•"/>
            </a:pPr>
            <a:r>
              <a:rPr lang="en-US" sz="1600" dirty="0">
                <a:latin typeface="+mn-lt"/>
              </a:rPr>
              <a:t>Includes </a:t>
            </a:r>
            <a:r>
              <a:rPr lang="en-US" sz="1600" dirty="0" smtClean="0">
                <a:latin typeface="+mn-lt"/>
              </a:rPr>
              <a:t>tube/port </a:t>
            </a:r>
            <a:r>
              <a:rPr lang="en-US" sz="1600" dirty="0">
                <a:latin typeface="+mn-lt"/>
              </a:rPr>
              <a:t>that allows for </a:t>
            </a:r>
            <a:r>
              <a:rPr lang="en-US" sz="1600" dirty="0" smtClean="0">
                <a:latin typeface="+mn-lt"/>
              </a:rPr>
              <a:t>lowering </a:t>
            </a:r>
            <a:r>
              <a:rPr lang="en-US" sz="1600" dirty="0">
                <a:latin typeface="+mn-lt"/>
              </a:rPr>
              <a:t>resonant frequency</a:t>
            </a:r>
          </a:p>
          <a:p>
            <a:pPr marL="457200" indent="-457200">
              <a:buFont typeface="Arial" panose="020B0604020202020204" pitchFamily="34" charset="0"/>
              <a:buChar char="•"/>
            </a:pPr>
            <a:r>
              <a:rPr lang="en-US" sz="1600" dirty="0">
                <a:latin typeface="+mn-lt"/>
              </a:rPr>
              <a:t>Speaker system is too large to fit in small devices</a:t>
            </a:r>
          </a:p>
          <a:p>
            <a:pPr marL="457200" indent="-457200">
              <a:buFont typeface="Arial" panose="020B0604020202020204" pitchFamily="34" charset="0"/>
              <a:buChar char="•"/>
            </a:pPr>
            <a:r>
              <a:rPr lang="en-US" sz="1600" dirty="0" smtClean="0">
                <a:latin typeface="+mn-lt"/>
              </a:rPr>
              <a:t>May have port turbulence at high volume</a:t>
            </a:r>
            <a:endParaRPr lang="en-US" sz="1600" dirty="0">
              <a:latin typeface="+mn-lt"/>
            </a:endParaRPr>
          </a:p>
        </p:txBody>
      </p:sp>
      <p:sp>
        <p:nvSpPr>
          <p:cNvPr id="17" name="TextBox 16"/>
          <p:cNvSpPr txBox="1"/>
          <p:nvPr/>
        </p:nvSpPr>
        <p:spPr>
          <a:xfrm>
            <a:off x="1894161" y="12896353"/>
            <a:ext cx="4847785" cy="1323439"/>
          </a:xfrm>
          <a:prstGeom prst="rect">
            <a:avLst/>
          </a:prstGeom>
          <a:noFill/>
        </p:spPr>
        <p:txBody>
          <a:bodyPr wrap="square" rtlCol="0">
            <a:spAutoFit/>
          </a:bodyPr>
          <a:lstStyle/>
          <a:p>
            <a:r>
              <a:rPr lang="en-US" sz="1600" u="sng" dirty="0">
                <a:latin typeface="+mn-lt"/>
              </a:rPr>
              <a:t>Speaker System with Sealed Passive Radiator</a:t>
            </a:r>
          </a:p>
          <a:p>
            <a:pPr marL="457200" indent="-457200">
              <a:buFont typeface="Arial" panose="020B0604020202020204" pitchFamily="34" charset="0"/>
              <a:buChar char="•"/>
            </a:pPr>
            <a:r>
              <a:rPr lang="en-US" sz="1600" dirty="0">
                <a:latin typeface="+mn-lt"/>
              </a:rPr>
              <a:t>Passive radiator – cone (mass), suspension, </a:t>
            </a:r>
            <a:r>
              <a:rPr lang="en-US" sz="1600" dirty="0" smtClean="0">
                <a:latin typeface="+mn-lt"/>
              </a:rPr>
              <a:t>combined </a:t>
            </a:r>
            <a:r>
              <a:rPr lang="en-US" sz="1600" dirty="0">
                <a:latin typeface="+mn-lt"/>
              </a:rPr>
              <a:t>to allow for </a:t>
            </a:r>
            <a:r>
              <a:rPr lang="en-US" sz="1600" dirty="0" smtClean="0">
                <a:latin typeface="+mn-lt"/>
              </a:rPr>
              <a:t>low frequency resonance</a:t>
            </a:r>
            <a:endParaRPr lang="en-US" sz="1600" dirty="0">
              <a:latin typeface="+mn-lt"/>
            </a:endParaRPr>
          </a:p>
          <a:p>
            <a:pPr marL="457200" indent="-457200">
              <a:buFont typeface="Arial" panose="020B0604020202020204" pitchFamily="34" charset="0"/>
              <a:buChar char="•"/>
            </a:pPr>
            <a:r>
              <a:rPr lang="en-US" sz="1600" dirty="0">
                <a:latin typeface="+mn-lt"/>
              </a:rPr>
              <a:t>Decreases size</a:t>
            </a:r>
          </a:p>
          <a:p>
            <a:pPr marL="457200" indent="-457200">
              <a:buFont typeface="Arial" panose="020B0604020202020204" pitchFamily="34" charset="0"/>
              <a:buChar char="•"/>
            </a:pPr>
            <a:r>
              <a:rPr lang="en-US" sz="1600" dirty="0" smtClean="0">
                <a:latin typeface="+mn-lt"/>
              </a:rPr>
              <a:t>Lower bass frequency </a:t>
            </a:r>
            <a:r>
              <a:rPr lang="en-US" sz="1600" dirty="0">
                <a:latin typeface="+mn-lt"/>
              </a:rPr>
              <a:t>response</a:t>
            </a:r>
          </a:p>
        </p:txBody>
      </p:sp>
      <p:sp>
        <p:nvSpPr>
          <p:cNvPr id="18" name="TextBox 17"/>
          <p:cNvSpPr txBox="1"/>
          <p:nvPr/>
        </p:nvSpPr>
        <p:spPr>
          <a:xfrm>
            <a:off x="5286900" y="14852258"/>
            <a:ext cx="4465794" cy="1077218"/>
          </a:xfrm>
          <a:prstGeom prst="rect">
            <a:avLst/>
          </a:prstGeom>
          <a:noFill/>
        </p:spPr>
        <p:txBody>
          <a:bodyPr wrap="square" rtlCol="0">
            <a:spAutoFit/>
          </a:bodyPr>
          <a:lstStyle/>
          <a:p>
            <a:r>
              <a:rPr lang="en-US" sz="1600" u="sng" dirty="0">
                <a:latin typeface="+mn-lt"/>
              </a:rPr>
              <a:t>Speaker System with Sealed Passive Radiator, using Speaker as Mass</a:t>
            </a:r>
          </a:p>
          <a:p>
            <a:pPr marL="457200" indent="-457200">
              <a:buFont typeface="Arial" panose="020B0604020202020204" pitchFamily="34" charset="0"/>
              <a:buChar char="•"/>
            </a:pPr>
            <a:r>
              <a:rPr lang="en-US" sz="1600" dirty="0">
                <a:latin typeface="+mn-lt"/>
              </a:rPr>
              <a:t>Lowers </a:t>
            </a:r>
            <a:r>
              <a:rPr lang="en-US" sz="1600" dirty="0" smtClean="0">
                <a:latin typeface="+mn-lt"/>
              </a:rPr>
              <a:t>weight</a:t>
            </a:r>
          </a:p>
          <a:p>
            <a:pPr marL="457200" indent="-457200">
              <a:buFont typeface="Arial" panose="020B0604020202020204" pitchFamily="34" charset="0"/>
              <a:buChar char="•"/>
            </a:pPr>
            <a:r>
              <a:rPr lang="en-US" sz="1600" dirty="0" smtClean="0">
                <a:latin typeface="+mn-lt"/>
              </a:rPr>
              <a:t>Force balanced through area matching</a:t>
            </a:r>
            <a:endParaRPr lang="en-US" sz="1600" dirty="0">
              <a:latin typeface="+mn-lt"/>
            </a:endParaRPr>
          </a:p>
        </p:txBody>
      </p:sp>
      <p:sp>
        <p:nvSpPr>
          <p:cNvPr id="19" name="TextBox 18"/>
          <p:cNvSpPr txBox="1"/>
          <p:nvPr/>
        </p:nvSpPr>
        <p:spPr>
          <a:xfrm>
            <a:off x="2462220" y="16661693"/>
            <a:ext cx="2990015" cy="584775"/>
          </a:xfrm>
          <a:prstGeom prst="rect">
            <a:avLst/>
          </a:prstGeom>
          <a:noFill/>
        </p:spPr>
        <p:txBody>
          <a:bodyPr wrap="square" rtlCol="0">
            <a:spAutoFit/>
          </a:bodyPr>
          <a:lstStyle/>
          <a:p>
            <a:r>
              <a:rPr lang="en-US" sz="1600" u="sng" dirty="0">
                <a:latin typeface="+mn-lt"/>
              </a:rPr>
              <a:t>Ultra Thin Speaker System</a:t>
            </a:r>
          </a:p>
          <a:p>
            <a:pPr marL="457200" indent="-457200">
              <a:buFont typeface="Arial" panose="020B0604020202020204" pitchFamily="34" charset="0"/>
              <a:buChar char="•"/>
            </a:pPr>
            <a:r>
              <a:rPr lang="en-US" sz="1600" dirty="0" smtClean="0">
                <a:latin typeface="+mn-lt"/>
              </a:rPr>
              <a:t>Lowers volume</a:t>
            </a:r>
            <a:endParaRPr lang="en-US" sz="1600" dirty="0">
              <a:latin typeface="+mn-lt"/>
            </a:endParaRPr>
          </a:p>
        </p:txBody>
      </p:sp>
      <p:sp>
        <p:nvSpPr>
          <p:cNvPr id="20" name="Line Callout 1 19"/>
          <p:cNvSpPr/>
          <p:nvPr/>
        </p:nvSpPr>
        <p:spPr>
          <a:xfrm>
            <a:off x="7204729" y="12347448"/>
            <a:ext cx="990967" cy="384357"/>
          </a:xfrm>
          <a:prstGeom prst="borderCallout1">
            <a:avLst>
              <a:gd name="adj1" fmla="val 100939"/>
              <a:gd name="adj2" fmla="val 51534"/>
              <a:gd name="adj3" fmla="val 213222"/>
              <a:gd name="adj4" fmla="val 45091"/>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Speaker</a:t>
            </a:r>
            <a:endParaRPr lang="en-US" sz="2000" dirty="0">
              <a:solidFill>
                <a:schemeClr val="tx1"/>
              </a:solidFill>
            </a:endParaRPr>
          </a:p>
        </p:txBody>
      </p:sp>
      <p:sp>
        <p:nvSpPr>
          <p:cNvPr id="21" name="Line Callout 1 20"/>
          <p:cNvSpPr/>
          <p:nvPr/>
        </p:nvSpPr>
        <p:spPr>
          <a:xfrm>
            <a:off x="9210990" y="12731805"/>
            <a:ext cx="959199" cy="536724"/>
          </a:xfrm>
          <a:prstGeom prst="borderCallout1">
            <a:avLst>
              <a:gd name="adj1" fmla="val 101940"/>
              <a:gd name="adj2" fmla="val 48901"/>
              <a:gd name="adj3" fmla="val 269040"/>
              <a:gd name="adj4" fmla="val -162286"/>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Passive Radiator</a:t>
            </a:r>
            <a:endParaRPr lang="en-US" sz="1600" dirty="0">
              <a:solidFill>
                <a:schemeClr val="tx1"/>
              </a:solidFill>
            </a:endParaRPr>
          </a:p>
        </p:txBody>
      </p:sp>
      <p:sp>
        <p:nvSpPr>
          <p:cNvPr id="26" name="AutoShape 25"/>
          <p:cNvSpPr>
            <a:spLocks noChangeArrowheads="1"/>
          </p:cNvSpPr>
          <p:nvPr/>
        </p:nvSpPr>
        <p:spPr bwMode="auto">
          <a:xfrm>
            <a:off x="11518410" y="4758009"/>
            <a:ext cx="9815107" cy="9526301"/>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20015" tIns="60008" rIns="120015" bIns="60008" anchor="ctr"/>
          <a:lstStyle/>
          <a:p>
            <a:pPr algn="ctr" defTabSz="4388048"/>
            <a:endParaRPr lang="en-US" sz="4200"/>
          </a:p>
        </p:txBody>
      </p:sp>
      <p:sp>
        <p:nvSpPr>
          <p:cNvPr id="27" name="Text Box 26"/>
          <p:cNvSpPr txBox="1">
            <a:spLocks noChangeArrowheads="1"/>
          </p:cNvSpPr>
          <p:nvPr/>
        </p:nvSpPr>
        <p:spPr bwMode="auto">
          <a:xfrm>
            <a:off x="11506645" y="4762020"/>
            <a:ext cx="9826871" cy="1325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0015" tIns="60008" rIns="120015" bIns="60008"/>
          <a:lstStyle>
            <a:lvl1pPr defTabSz="3343275">
              <a:defRPr>
                <a:solidFill>
                  <a:schemeClr val="tx1"/>
                </a:solidFill>
                <a:latin typeface="Arial" charset="0"/>
              </a:defRPr>
            </a:lvl1pPr>
            <a:lvl2pPr defTabSz="3343275">
              <a:defRPr>
                <a:solidFill>
                  <a:schemeClr val="tx1"/>
                </a:solidFill>
                <a:latin typeface="Arial" charset="0"/>
              </a:defRPr>
            </a:lvl2pPr>
            <a:lvl3pPr defTabSz="3343275">
              <a:defRPr>
                <a:solidFill>
                  <a:schemeClr val="tx1"/>
                </a:solidFill>
                <a:latin typeface="Arial" charset="0"/>
              </a:defRPr>
            </a:lvl3pPr>
            <a:lvl4pPr defTabSz="3343275">
              <a:defRPr>
                <a:solidFill>
                  <a:schemeClr val="tx1"/>
                </a:solidFill>
                <a:latin typeface="Arial" charset="0"/>
              </a:defRPr>
            </a:lvl4pPr>
            <a:lvl5pPr defTabSz="3343275">
              <a:defRPr>
                <a:solidFill>
                  <a:schemeClr val="tx1"/>
                </a:solidFill>
                <a:latin typeface="Arial" charset="0"/>
              </a:defRPr>
            </a:lvl5pPr>
            <a:lvl6pPr defTabSz="3343275" fontAlgn="base">
              <a:spcBef>
                <a:spcPct val="0"/>
              </a:spcBef>
              <a:spcAft>
                <a:spcPct val="0"/>
              </a:spcAft>
              <a:defRPr>
                <a:solidFill>
                  <a:schemeClr val="tx1"/>
                </a:solidFill>
                <a:latin typeface="Arial" charset="0"/>
              </a:defRPr>
            </a:lvl6pPr>
            <a:lvl7pPr defTabSz="3343275" fontAlgn="base">
              <a:spcBef>
                <a:spcPct val="0"/>
              </a:spcBef>
              <a:spcAft>
                <a:spcPct val="0"/>
              </a:spcAft>
              <a:defRPr>
                <a:solidFill>
                  <a:schemeClr val="tx1"/>
                </a:solidFill>
                <a:latin typeface="Arial" charset="0"/>
              </a:defRPr>
            </a:lvl7pPr>
            <a:lvl8pPr defTabSz="3343275" fontAlgn="base">
              <a:spcBef>
                <a:spcPct val="0"/>
              </a:spcBef>
              <a:spcAft>
                <a:spcPct val="0"/>
              </a:spcAft>
              <a:defRPr>
                <a:solidFill>
                  <a:schemeClr val="tx1"/>
                </a:solidFill>
                <a:latin typeface="Arial" charset="0"/>
              </a:defRPr>
            </a:lvl8pPr>
            <a:lvl9pPr defTabSz="3343275" fontAlgn="base">
              <a:spcBef>
                <a:spcPct val="0"/>
              </a:spcBef>
              <a:spcAft>
                <a:spcPct val="0"/>
              </a:spcAft>
              <a:defRPr>
                <a:solidFill>
                  <a:schemeClr val="tx1"/>
                </a:solidFill>
                <a:latin typeface="Arial" charset="0"/>
              </a:defRPr>
            </a:lvl9pPr>
          </a:lstStyle>
          <a:p>
            <a:pPr algn="ctr"/>
            <a:r>
              <a:rPr lang="en-US" sz="4000" b="1" dirty="0"/>
              <a:t>Synthesis</a:t>
            </a:r>
          </a:p>
          <a:p>
            <a:pPr algn="ctr"/>
            <a:r>
              <a:rPr lang="en-US" sz="1600" dirty="0" smtClean="0">
                <a:latin typeface="+mn-lt"/>
              </a:rPr>
              <a:t>Using </a:t>
            </a:r>
            <a:r>
              <a:rPr lang="en-US" sz="1600" dirty="0">
                <a:latin typeface="+mn-lt"/>
              </a:rPr>
              <a:t>SolidWorks and the 3D printing available at WPI, four types of passive radiators were created</a:t>
            </a:r>
            <a:r>
              <a:rPr lang="en-US" sz="1600" dirty="0" smtClean="0">
                <a:latin typeface="+mn-lt"/>
              </a:rPr>
              <a:t>.</a:t>
            </a:r>
            <a:endParaRPr lang="en-US" sz="1400" dirty="0">
              <a:latin typeface="+mn-lt"/>
            </a:endParaRPr>
          </a:p>
        </p:txBody>
      </p:sp>
      <p:pic>
        <p:nvPicPr>
          <p:cNvPr id="28" name="Picture 6"/>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2671724" y="10007690"/>
            <a:ext cx="3403219" cy="240431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191516" y="8005897"/>
            <a:ext cx="2584893" cy="1484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228257" y="9293433"/>
            <a:ext cx="3099922" cy="3121463"/>
          </a:xfrm>
          <a:prstGeom prst="rect">
            <a:avLst/>
          </a:prstGeom>
        </p:spPr>
      </p:pic>
      <p:sp>
        <p:nvSpPr>
          <p:cNvPr id="31" name="TextBox 30"/>
          <p:cNvSpPr txBox="1"/>
          <p:nvPr/>
        </p:nvSpPr>
        <p:spPr>
          <a:xfrm>
            <a:off x="14558418" y="5867574"/>
            <a:ext cx="6171206" cy="1323439"/>
          </a:xfrm>
          <a:prstGeom prst="rect">
            <a:avLst/>
          </a:prstGeom>
          <a:noFill/>
        </p:spPr>
        <p:txBody>
          <a:bodyPr wrap="square" rtlCol="0">
            <a:spAutoFit/>
          </a:bodyPr>
          <a:lstStyle/>
          <a:p>
            <a:r>
              <a:rPr lang="en-US" sz="1600" u="sng" dirty="0"/>
              <a:t>Design 1 – “Basic Passive Radiator” Model</a:t>
            </a:r>
          </a:p>
          <a:p>
            <a:pPr marL="457200" indent="-457200">
              <a:buFont typeface="Arial" panose="020B0604020202020204" pitchFamily="34" charset="0"/>
              <a:buChar char="•"/>
            </a:pPr>
            <a:r>
              <a:rPr lang="en-US" sz="1600" dirty="0"/>
              <a:t>Designed to fit iPhone 6 speaker</a:t>
            </a:r>
          </a:p>
          <a:p>
            <a:pPr marL="457200" indent="-457200">
              <a:buFont typeface="Arial" panose="020B0604020202020204" pitchFamily="34" charset="0"/>
              <a:buChar char="•"/>
            </a:pPr>
            <a:r>
              <a:rPr lang="en-US" sz="1600" dirty="0"/>
              <a:t>Made to test team and WPI capabilities to make passive </a:t>
            </a:r>
            <a:r>
              <a:rPr lang="en-US" sz="1600" dirty="0" smtClean="0"/>
              <a:t>radiators</a:t>
            </a:r>
          </a:p>
          <a:p>
            <a:pPr marL="457200" lvl="0" indent="-457200">
              <a:buFont typeface="Arial" panose="020B0604020202020204" pitchFamily="34" charset="0"/>
              <a:buChar char="•"/>
            </a:pPr>
            <a:r>
              <a:rPr lang="en-US" sz="1600" dirty="0">
                <a:solidFill>
                  <a:prstClr val="black"/>
                </a:solidFill>
              </a:rPr>
              <a:t>First two attempts failed, third worked</a:t>
            </a:r>
          </a:p>
          <a:p>
            <a:pPr marL="457200" lvl="0" indent="-457200">
              <a:buFont typeface="Arial" panose="020B0604020202020204" pitchFamily="34" charset="0"/>
              <a:buChar char="•"/>
            </a:pPr>
            <a:r>
              <a:rPr lang="en-US" sz="1600" dirty="0">
                <a:solidFill>
                  <a:prstClr val="black"/>
                </a:solidFill>
              </a:rPr>
              <a:t>Difficult to test due to small </a:t>
            </a:r>
            <a:r>
              <a:rPr lang="en-US" sz="1600" dirty="0" smtClean="0">
                <a:solidFill>
                  <a:prstClr val="black"/>
                </a:solidFill>
              </a:rPr>
              <a:t>size</a:t>
            </a:r>
            <a:endParaRPr lang="en-US" sz="1600" dirty="0">
              <a:solidFill>
                <a:prstClr val="black"/>
              </a:solidFill>
            </a:endParaRPr>
          </a:p>
        </p:txBody>
      </p:sp>
      <p:pic>
        <p:nvPicPr>
          <p:cNvPr id="32" name="Picture 31"/>
          <p:cNvPicPr>
            <a:picLocks noChangeAspect="1"/>
          </p:cNvPicPr>
          <p:nvPr/>
        </p:nvPicPr>
        <p:blipFill>
          <a:blip r:embed="rId10"/>
          <a:stretch>
            <a:fillRect/>
          </a:stretch>
        </p:blipFill>
        <p:spPr>
          <a:xfrm>
            <a:off x="12048101" y="5936361"/>
            <a:ext cx="2335892" cy="1592334"/>
          </a:xfrm>
          <a:prstGeom prst="rect">
            <a:avLst/>
          </a:prstGeom>
        </p:spPr>
      </p:pic>
      <p:sp>
        <p:nvSpPr>
          <p:cNvPr id="33" name="TextBox 32"/>
          <p:cNvSpPr txBox="1"/>
          <p:nvPr/>
        </p:nvSpPr>
        <p:spPr>
          <a:xfrm>
            <a:off x="15950155" y="7786861"/>
            <a:ext cx="5060182" cy="1077218"/>
          </a:xfrm>
          <a:prstGeom prst="rect">
            <a:avLst/>
          </a:prstGeom>
          <a:noFill/>
        </p:spPr>
        <p:txBody>
          <a:bodyPr wrap="square" rtlCol="0">
            <a:spAutoFit/>
          </a:bodyPr>
          <a:lstStyle/>
          <a:p>
            <a:r>
              <a:rPr lang="en-US" sz="1600" u="sng" dirty="0">
                <a:latin typeface="+mn-lt"/>
              </a:rPr>
              <a:t>Design 2 – “Sealed Passive Radiator” Model</a:t>
            </a:r>
          </a:p>
          <a:p>
            <a:pPr marL="457200" indent="-457200">
              <a:buFont typeface="Arial" panose="020B0604020202020204" pitchFamily="34" charset="0"/>
              <a:buChar char="•"/>
            </a:pPr>
            <a:r>
              <a:rPr lang="en-US" sz="1600" dirty="0">
                <a:latin typeface="+mn-lt"/>
              </a:rPr>
              <a:t>Designed to fit a </a:t>
            </a:r>
            <a:r>
              <a:rPr lang="en-US" sz="1600" dirty="0" smtClean="0">
                <a:latin typeface="+mn-lt"/>
              </a:rPr>
              <a:t>larger </a:t>
            </a:r>
            <a:r>
              <a:rPr lang="en-US" sz="1600" dirty="0">
                <a:latin typeface="+mn-lt"/>
              </a:rPr>
              <a:t>round speaker</a:t>
            </a:r>
          </a:p>
          <a:p>
            <a:pPr marL="457200" indent="-457200">
              <a:buFont typeface="Arial" panose="020B0604020202020204" pitchFamily="34" charset="0"/>
              <a:buChar char="•"/>
            </a:pPr>
            <a:r>
              <a:rPr lang="en-US" sz="1600" dirty="0">
                <a:latin typeface="+mn-lt"/>
              </a:rPr>
              <a:t>Passive radiator located on opposite side of speaker</a:t>
            </a:r>
          </a:p>
          <a:p>
            <a:pPr marL="457200" indent="-457200">
              <a:buFont typeface="Arial" panose="020B0604020202020204" pitchFamily="34" charset="0"/>
              <a:buChar char="•"/>
            </a:pPr>
            <a:r>
              <a:rPr lang="en-US" sz="1600" dirty="0">
                <a:latin typeface="+mn-lt"/>
              </a:rPr>
              <a:t>Initial testing for mass-loaded passive radiators</a:t>
            </a:r>
          </a:p>
        </p:txBody>
      </p:sp>
      <p:sp>
        <p:nvSpPr>
          <p:cNvPr id="34" name="TextBox 33"/>
          <p:cNvSpPr txBox="1"/>
          <p:nvPr/>
        </p:nvSpPr>
        <p:spPr>
          <a:xfrm>
            <a:off x="12240680" y="12539469"/>
            <a:ext cx="4381151" cy="1569660"/>
          </a:xfrm>
          <a:prstGeom prst="rect">
            <a:avLst/>
          </a:prstGeom>
          <a:noFill/>
        </p:spPr>
        <p:txBody>
          <a:bodyPr wrap="square" rtlCol="0">
            <a:spAutoFit/>
          </a:bodyPr>
          <a:lstStyle/>
          <a:p>
            <a:r>
              <a:rPr lang="en-US" sz="1600" u="sng" dirty="0">
                <a:latin typeface="+mn-lt"/>
              </a:rPr>
              <a:t>Design 3 – “Sealed Passive Radiator with Speaker as Mass” Model</a:t>
            </a:r>
          </a:p>
          <a:p>
            <a:pPr marL="457200" indent="-457200">
              <a:buFont typeface="Arial" panose="020B0604020202020204" pitchFamily="34" charset="0"/>
              <a:buChar char="•"/>
            </a:pPr>
            <a:r>
              <a:rPr lang="en-US" sz="1600" dirty="0">
                <a:latin typeface="+mn-lt"/>
              </a:rPr>
              <a:t>Designed to fit the same round speaker</a:t>
            </a:r>
          </a:p>
          <a:p>
            <a:pPr marL="457200" indent="-457200">
              <a:buFont typeface="Arial" panose="020B0604020202020204" pitchFamily="34" charset="0"/>
              <a:buChar char="•"/>
            </a:pPr>
            <a:r>
              <a:rPr lang="en-US" sz="1600" dirty="0">
                <a:latin typeface="+mn-lt"/>
              </a:rPr>
              <a:t>Used speaker as mass for a passive radiator</a:t>
            </a:r>
          </a:p>
          <a:p>
            <a:pPr marL="457200" indent="-457200">
              <a:buFont typeface="Arial" panose="020B0604020202020204" pitchFamily="34" charset="0"/>
              <a:buChar char="•"/>
            </a:pPr>
            <a:r>
              <a:rPr lang="en-US" sz="1600" dirty="0">
                <a:latin typeface="+mn-lt"/>
              </a:rPr>
              <a:t>Printed with both a </a:t>
            </a:r>
            <a:r>
              <a:rPr lang="en-US" sz="1600" dirty="0" smtClean="0">
                <a:latin typeface="+mn-lt"/>
              </a:rPr>
              <a:t>solid bottom </a:t>
            </a:r>
            <a:r>
              <a:rPr lang="en-US" sz="1600" dirty="0">
                <a:latin typeface="+mn-lt"/>
              </a:rPr>
              <a:t>and a passive radiator bottom</a:t>
            </a:r>
          </a:p>
        </p:txBody>
      </p:sp>
      <p:sp>
        <p:nvSpPr>
          <p:cNvPr id="35" name="TextBox 34"/>
          <p:cNvSpPr txBox="1"/>
          <p:nvPr/>
        </p:nvSpPr>
        <p:spPr>
          <a:xfrm>
            <a:off x="16781233" y="12539469"/>
            <a:ext cx="4143738" cy="1569660"/>
          </a:xfrm>
          <a:prstGeom prst="rect">
            <a:avLst/>
          </a:prstGeom>
          <a:noFill/>
        </p:spPr>
        <p:txBody>
          <a:bodyPr wrap="square" rtlCol="0">
            <a:spAutoFit/>
          </a:bodyPr>
          <a:lstStyle/>
          <a:p>
            <a:r>
              <a:rPr lang="en-US" sz="1600" u="sng" dirty="0"/>
              <a:t>Design 4 – “Ultra Thin” </a:t>
            </a:r>
            <a:r>
              <a:rPr lang="en-US" sz="1600" u="sng" dirty="0" smtClean="0"/>
              <a:t>Model</a:t>
            </a:r>
          </a:p>
          <a:p>
            <a:pPr marL="457200" lvl="0" indent="-457200">
              <a:buFont typeface="Arial" panose="020B0604020202020204" pitchFamily="34" charset="0"/>
              <a:buChar char="•"/>
            </a:pPr>
            <a:r>
              <a:rPr lang="en-US" sz="1600" dirty="0">
                <a:solidFill>
                  <a:prstClr val="black"/>
                </a:solidFill>
              </a:rPr>
              <a:t>Designed to fit the same round speaker</a:t>
            </a:r>
          </a:p>
          <a:p>
            <a:pPr marL="457200" lvl="0" indent="-457200">
              <a:buFont typeface="Arial" panose="020B0604020202020204" pitchFamily="34" charset="0"/>
              <a:buChar char="•"/>
            </a:pPr>
            <a:r>
              <a:rPr lang="en-US" sz="1600" dirty="0">
                <a:solidFill>
                  <a:prstClr val="black"/>
                </a:solidFill>
              </a:rPr>
              <a:t>Two bottom surrounds – larger circumference and narrower than previous design</a:t>
            </a:r>
          </a:p>
          <a:p>
            <a:pPr marL="457200" lvl="0" indent="-457200">
              <a:buFont typeface="Arial" panose="020B0604020202020204" pitchFamily="34" charset="0"/>
              <a:buChar char="•"/>
            </a:pPr>
            <a:r>
              <a:rPr lang="en-US" sz="1600" dirty="0">
                <a:solidFill>
                  <a:prstClr val="black"/>
                </a:solidFill>
              </a:rPr>
              <a:t>Allows for thinner but wider model</a:t>
            </a:r>
          </a:p>
        </p:txBody>
      </p:sp>
      <p:sp>
        <p:nvSpPr>
          <p:cNvPr id="38" name="AutoShape 32"/>
          <p:cNvSpPr>
            <a:spLocks noChangeArrowheads="1"/>
          </p:cNvSpPr>
          <p:nvPr/>
        </p:nvSpPr>
        <p:spPr bwMode="auto">
          <a:xfrm>
            <a:off x="11518410" y="14713665"/>
            <a:ext cx="9815107" cy="5889584"/>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20015" tIns="60008" rIns="120015" bIns="60008" anchor="ctr"/>
          <a:lstStyle/>
          <a:p>
            <a:pPr algn="ctr" defTabSz="4388048"/>
            <a:endParaRPr lang="en-US" sz="4200"/>
          </a:p>
        </p:txBody>
      </p:sp>
      <p:sp>
        <p:nvSpPr>
          <p:cNvPr id="39" name="Text Box 33"/>
          <p:cNvSpPr txBox="1">
            <a:spLocks noChangeArrowheads="1"/>
          </p:cNvSpPr>
          <p:nvPr/>
        </p:nvSpPr>
        <p:spPr bwMode="auto">
          <a:xfrm>
            <a:off x="11528842" y="14724343"/>
            <a:ext cx="9804675" cy="1183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0015" tIns="60008" rIns="120015" bIns="60008"/>
          <a:lstStyle>
            <a:lvl1pPr defTabSz="3343275">
              <a:defRPr>
                <a:solidFill>
                  <a:schemeClr val="tx1"/>
                </a:solidFill>
                <a:latin typeface="Arial" charset="0"/>
              </a:defRPr>
            </a:lvl1pPr>
            <a:lvl2pPr defTabSz="3343275">
              <a:defRPr>
                <a:solidFill>
                  <a:schemeClr val="tx1"/>
                </a:solidFill>
                <a:latin typeface="Arial" charset="0"/>
              </a:defRPr>
            </a:lvl2pPr>
            <a:lvl3pPr defTabSz="3343275">
              <a:defRPr>
                <a:solidFill>
                  <a:schemeClr val="tx1"/>
                </a:solidFill>
                <a:latin typeface="Arial" charset="0"/>
              </a:defRPr>
            </a:lvl3pPr>
            <a:lvl4pPr defTabSz="3343275">
              <a:defRPr>
                <a:solidFill>
                  <a:schemeClr val="tx1"/>
                </a:solidFill>
                <a:latin typeface="Arial" charset="0"/>
              </a:defRPr>
            </a:lvl4pPr>
            <a:lvl5pPr defTabSz="3343275">
              <a:defRPr>
                <a:solidFill>
                  <a:schemeClr val="tx1"/>
                </a:solidFill>
                <a:latin typeface="Arial" charset="0"/>
              </a:defRPr>
            </a:lvl5pPr>
            <a:lvl6pPr defTabSz="3343275" fontAlgn="base">
              <a:spcBef>
                <a:spcPct val="0"/>
              </a:spcBef>
              <a:spcAft>
                <a:spcPct val="0"/>
              </a:spcAft>
              <a:defRPr>
                <a:solidFill>
                  <a:schemeClr val="tx1"/>
                </a:solidFill>
                <a:latin typeface="Arial" charset="0"/>
              </a:defRPr>
            </a:lvl6pPr>
            <a:lvl7pPr defTabSz="3343275" fontAlgn="base">
              <a:spcBef>
                <a:spcPct val="0"/>
              </a:spcBef>
              <a:spcAft>
                <a:spcPct val="0"/>
              </a:spcAft>
              <a:defRPr>
                <a:solidFill>
                  <a:schemeClr val="tx1"/>
                </a:solidFill>
                <a:latin typeface="Arial" charset="0"/>
              </a:defRPr>
            </a:lvl7pPr>
            <a:lvl8pPr defTabSz="3343275" fontAlgn="base">
              <a:spcBef>
                <a:spcPct val="0"/>
              </a:spcBef>
              <a:spcAft>
                <a:spcPct val="0"/>
              </a:spcAft>
              <a:defRPr>
                <a:solidFill>
                  <a:schemeClr val="tx1"/>
                </a:solidFill>
                <a:latin typeface="Arial" charset="0"/>
              </a:defRPr>
            </a:lvl8pPr>
            <a:lvl9pPr defTabSz="3343275" fontAlgn="base">
              <a:spcBef>
                <a:spcPct val="0"/>
              </a:spcBef>
              <a:spcAft>
                <a:spcPct val="0"/>
              </a:spcAft>
              <a:defRPr>
                <a:solidFill>
                  <a:schemeClr val="tx1"/>
                </a:solidFill>
                <a:latin typeface="Arial" charset="0"/>
              </a:defRPr>
            </a:lvl9pPr>
          </a:lstStyle>
          <a:p>
            <a:pPr algn="ctr"/>
            <a:r>
              <a:rPr lang="en-US" sz="4000" b="1" dirty="0"/>
              <a:t>Testing</a:t>
            </a:r>
            <a:endParaRPr lang="en-US" sz="5800" b="1" dirty="0"/>
          </a:p>
          <a:p>
            <a:pPr algn="just"/>
            <a:r>
              <a:rPr lang="en-US" sz="2600" dirty="0">
                <a:latin typeface="+mn-lt"/>
              </a:rPr>
              <a:t>          </a:t>
            </a:r>
            <a:endParaRPr lang="en-US" sz="2200" dirty="0">
              <a:latin typeface="+mn-lt"/>
            </a:endParaRPr>
          </a:p>
          <a:p>
            <a:pPr algn="just"/>
            <a:endParaRPr lang="en-US" sz="2200" dirty="0">
              <a:latin typeface="+mn-lt"/>
            </a:endParaRPr>
          </a:p>
          <a:p>
            <a:pPr algn="just"/>
            <a:endParaRPr lang="en-US" sz="2200" dirty="0">
              <a:latin typeface="+mn-lt"/>
            </a:endParaRPr>
          </a:p>
          <a:p>
            <a:pPr algn="just"/>
            <a:endParaRPr lang="en-US" sz="2200" dirty="0">
              <a:latin typeface="+mn-lt"/>
            </a:endParaRPr>
          </a:p>
          <a:p>
            <a:pPr algn="just"/>
            <a:endParaRPr lang="en-US" sz="2200" dirty="0">
              <a:latin typeface="+mn-lt"/>
            </a:endParaRPr>
          </a:p>
          <a:p>
            <a:pPr algn="just"/>
            <a:endParaRPr lang="en-US" sz="2200" dirty="0">
              <a:latin typeface="+mn-lt"/>
            </a:endParaRPr>
          </a:p>
          <a:p>
            <a:pPr algn="just"/>
            <a:endParaRPr lang="en-US" sz="2200" dirty="0">
              <a:latin typeface="+mn-lt"/>
            </a:endParaRPr>
          </a:p>
          <a:p>
            <a:pPr algn="just"/>
            <a:endParaRPr lang="en-US" sz="2200" dirty="0">
              <a:latin typeface="+mn-lt"/>
            </a:endParaRPr>
          </a:p>
          <a:p>
            <a:pPr algn="just"/>
            <a:endParaRPr lang="en-US" sz="2200" dirty="0">
              <a:latin typeface="+mn-lt"/>
            </a:endParaRPr>
          </a:p>
        </p:txBody>
      </p:sp>
      <p:pic>
        <p:nvPicPr>
          <p:cNvPr id="40" name="Picture 39"/>
          <p:cNvPicPr>
            <a:picLocks noChangeAspect="1"/>
          </p:cNvPicPr>
          <p:nvPr/>
        </p:nvPicPr>
        <p:blipFill>
          <a:blip r:embed="rId11"/>
          <a:stretch>
            <a:fillRect/>
          </a:stretch>
        </p:blipFill>
        <p:spPr>
          <a:xfrm>
            <a:off x="12048101" y="15581115"/>
            <a:ext cx="4887892" cy="2118917"/>
          </a:xfrm>
          <a:prstGeom prst="rect">
            <a:avLst/>
          </a:prstGeom>
        </p:spPr>
      </p:pic>
      <p:sp>
        <p:nvSpPr>
          <p:cNvPr id="41" name="TextBox 40"/>
          <p:cNvSpPr txBox="1"/>
          <p:nvPr/>
        </p:nvSpPr>
        <p:spPr>
          <a:xfrm>
            <a:off x="12048101" y="17785699"/>
            <a:ext cx="4887891" cy="338554"/>
          </a:xfrm>
          <a:prstGeom prst="rect">
            <a:avLst/>
          </a:prstGeom>
          <a:noFill/>
        </p:spPr>
        <p:txBody>
          <a:bodyPr wrap="square" rtlCol="0">
            <a:spAutoFit/>
          </a:bodyPr>
          <a:lstStyle/>
          <a:p>
            <a:pPr algn="ctr"/>
            <a:r>
              <a:rPr lang="en-US" sz="1600" i="1" dirty="0">
                <a:latin typeface="+mn-lt"/>
              </a:rPr>
              <a:t>Scanning Vibrometer Spectrum for </a:t>
            </a:r>
            <a:r>
              <a:rPr lang="en-US" sz="1600" i="1" dirty="0" smtClean="0">
                <a:latin typeface="+mn-lt"/>
              </a:rPr>
              <a:t>Design 4</a:t>
            </a:r>
            <a:endParaRPr lang="en-US" sz="1600" i="1" dirty="0">
              <a:latin typeface="+mn-lt"/>
            </a:endParaRPr>
          </a:p>
        </p:txBody>
      </p:sp>
      <p:pic>
        <p:nvPicPr>
          <p:cNvPr id="42" name="Picture 41"/>
          <p:cNvPicPr>
            <a:picLocks noChangeAspect="1"/>
          </p:cNvPicPr>
          <p:nvPr/>
        </p:nvPicPr>
        <p:blipFill rotWithShape="1">
          <a:blip r:embed="rId12"/>
          <a:srcRect t="6446"/>
          <a:stretch/>
        </p:blipFill>
        <p:spPr>
          <a:xfrm flipH="1">
            <a:off x="17465683" y="15581115"/>
            <a:ext cx="3246145" cy="4157553"/>
          </a:xfrm>
          <a:prstGeom prst="rect">
            <a:avLst/>
          </a:prstGeom>
        </p:spPr>
      </p:pic>
      <p:sp>
        <p:nvSpPr>
          <p:cNvPr id="45" name="TextBox 44"/>
          <p:cNvSpPr txBox="1"/>
          <p:nvPr/>
        </p:nvSpPr>
        <p:spPr>
          <a:xfrm>
            <a:off x="12217624" y="18522400"/>
            <a:ext cx="1298202" cy="1815882"/>
          </a:xfrm>
          <a:prstGeom prst="rect">
            <a:avLst/>
          </a:prstGeom>
          <a:noFill/>
        </p:spPr>
        <p:txBody>
          <a:bodyPr wrap="square" rtlCol="0">
            <a:spAutoFit/>
          </a:bodyPr>
          <a:lstStyle/>
          <a:p>
            <a:pPr algn="r"/>
            <a:r>
              <a:rPr lang="en-US" sz="1600" i="1" dirty="0" smtClean="0"/>
              <a:t>Scanning</a:t>
            </a:r>
          </a:p>
          <a:p>
            <a:pPr algn="r"/>
            <a:r>
              <a:rPr lang="en-US" sz="1600" i="1" dirty="0" smtClean="0"/>
              <a:t>Vibrometer</a:t>
            </a:r>
            <a:endParaRPr lang="en-US" sz="1600" i="1" dirty="0"/>
          </a:p>
          <a:p>
            <a:pPr algn="r"/>
            <a:r>
              <a:rPr lang="en-US" sz="1600" i="1" dirty="0" smtClean="0"/>
              <a:t>Data </a:t>
            </a:r>
            <a:r>
              <a:rPr lang="en-US" sz="1600" i="1" dirty="0"/>
              <a:t>for </a:t>
            </a:r>
            <a:r>
              <a:rPr lang="en-US" sz="1600" i="1" dirty="0" smtClean="0"/>
              <a:t>the</a:t>
            </a:r>
          </a:p>
          <a:p>
            <a:pPr algn="r"/>
            <a:r>
              <a:rPr lang="en-US" sz="1600" i="1" dirty="0"/>
              <a:t>f</a:t>
            </a:r>
            <a:r>
              <a:rPr lang="en-US" sz="1600" i="1" dirty="0" smtClean="0"/>
              <a:t>ront (A) </a:t>
            </a:r>
          </a:p>
          <a:p>
            <a:pPr algn="r"/>
            <a:r>
              <a:rPr lang="en-US" sz="1600" i="1" dirty="0" smtClean="0"/>
              <a:t>and Back</a:t>
            </a:r>
          </a:p>
          <a:p>
            <a:pPr algn="r"/>
            <a:r>
              <a:rPr lang="en-US" sz="1600" i="1" dirty="0" smtClean="0"/>
              <a:t>(B) of</a:t>
            </a:r>
          </a:p>
          <a:p>
            <a:pPr algn="r"/>
            <a:r>
              <a:rPr lang="en-US" sz="1600" i="1" dirty="0" smtClean="0"/>
              <a:t>Design 4</a:t>
            </a:r>
            <a:endParaRPr lang="en-US" sz="1600" i="1" dirty="0"/>
          </a:p>
        </p:txBody>
      </p:sp>
      <p:sp>
        <p:nvSpPr>
          <p:cNvPr id="46" name="TextBox 45"/>
          <p:cNvSpPr txBox="1"/>
          <p:nvPr/>
        </p:nvSpPr>
        <p:spPr>
          <a:xfrm>
            <a:off x="17465682" y="19801802"/>
            <a:ext cx="3246145" cy="584775"/>
          </a:xfrm>
          <a:prstGeom prst="rect">
            <a:avLst/>
          </a:prstGeom>
          <a:noFill/>
        </p:spPr>
        <p:txBody>
          <a:bodyPr wrap="square" rtlCol="0">
            <a:spAutoFit/>
          </a:bodyPr>
          <a:lstStyle/>
          <a:p>
            <a:pPr algn="ctr"/>
            <a:r>
              <a:rPr lang="en-US" sz="1600" i="1" dirty="0">
                <a:latin typeface="+mn-lt"/>
              </a:rPr>
              <a:t>Instron Testing of the Bottom of the </a:t>
            </a:r>
            <a:r>
              <a:rPr lang="en-US" sz="1600" i="1" dirty="0" smtClean="0">
                <a:latin typeface="+mn-lt"/>
              </a:rPr>
              <a:t>Design 3</a:t>
            </a:r>
            <a:endParaRPr lang="en-US" sz="1600" i="1" dirty="0">
              <a:latin typeface="+mn-lt"/>
            </a:endParaRPr>
          </a:p>
        </p:txBody>
      </p:sp>
      <p:sp>
        <p:nvSpPr>
          <p:cNvPr id="47" name="AutoShape 38"/>
          <p:cNvSpPr>
            <a:spLocks noChangeArrowheads="1"/>
          </p:cNvSpPr>
          <p:nvPr/>
        </p:nvSpPr>
        <p:spPr bwMode="auto">
          <a:xfrm>
            <a:off x="21772635" y="17629277"/>
            <a:ext cx="9815107" cy="297964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20015" tIns="60008" rIns="120015" bIns="60008" anchor="ctr"/>
          <a:lstStyle/>
          <a:p>
            <a:pPr algn="ctr" defTabSz="4388048"/>
            <a:endParaRPr lang="en-US" sz="4200"/>
          </a:p>
        </p:txBody>
      </p:sp>
      <p:sp>
        <p:nvSpPr>
          <p:cNvPr id="48" name="Text Box 39"/>
          <p:cNvSpPr txBox="1">
            <a:spLocks noChangeArrowheads="1"/>
          </p:cNvSpPr>
          <p:nvPr/>
        </p:nvSpPr>
        <p:spPr bwMode="auto">
          <a:xfrm>
            <a:off x="22257309" y="17629277"/>
            <a:ext cx="8849993" cy="2925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0015" tIns="60008" rIns="120015" bIns="60008"/>
          <a:lstStyle>
            <a:lvl1pPr defTabSz="3343275">
              <a:defRPr>
                <a:solidFill>
                  <a:schemeClr val="tx1"/>
                </a:solidFill>
                <a:latin typeface="Arial" charset="0"/>
              </a:defRPr>
            </a:lvl1pPr>
            <a:lvl2pPr defTabSz="3343275">
              <a:defRPr>
                <a:solidFill>
                  <a:schemeClr val="tx1"/>
                </a:solidFill>
                <a:latin typeface="Arial" charset="0"/>
              </a:defRPr>
            </a:lvl2pPr>
            <a:lvl3pPr defTabSz="3343275">
              <a:defRPr>
                <a:solidFill>
                  <a:schemeClr val="tx1"/>
                </a:solidFill>
                <a:latin typeface="Arial" charset="0"/>
              </a:defRPr>
            </a:lvl3pPr>
            <a:lvl4pPr defTabSz="3343275">
              <a:defRPr>
                <a:solidFill>
                  <a:schemeClr val="tx1"/>
                </a:solidFill>
                <a:latin typeface="Arial" charset="0"/>
              </a:defRPr>
            </a:lvl4pPr>
            <a:lvl5pPr defTabSz="3343275">
              <a:defRPr>
                <a:solidFill>
                  <a:schemeClr val="tx1"/>
                </a:solidFill>
                <a:latin typeface="Arial" charset="0"/>
              </a:defRPr>
            </a:lvl5pPr>
            <a:lvl6pPr defTabSz="3343275" fontAlgn="base">
              <a:spcBef>
                <a:spcPct val="0"/>
              </a:spcBef>
              <a:spcAft>
                <a:spcPct val="0"/>
              </a:spcAft>
              <a:defRPr>
                <a:solidFill>
                  <a:schemeClr val="tx1"/>
                </a:solidFill>
                <a:latin typeface="Arial" charset="0"/>
              </a:defRPr>
            </a:lvl6pPr>
            <a:lvl7pPr defTabSz="3343275" fontAlgn="base">
              <a:spcBef>
                <a:spcPct val="0"/>
              </a:spcBef>
              <a:spcAft>
                <a:spcPct val="0"/>
              </a:spcAft>
              <a:defRPr>
                <a:solidFill>
                  <a:schemeClr val="tx1"/>
                </a:solidFill>
                <a:latin typeface="Arial" charset="0"/>
              </a:defRPr>
            </a:lvl7pPr>
            <a:lvl8pPr defTabSz="3343275" fontAlgn="base">
              <a:spcBef>
                <a:spcPct val="0"/>
              </a:spcBef>
              <a:spcAft>
                <a:spcPct val="0"/>
              </a:spcAft>
              <a:defRPr>
                <a:solidFill>
                  <a:schemeClr val="tx1"/>
                </a:solidFill>
                <a:latin typeface="Arial" charset="0"/>
              </a:defRPr>
            </a:lvl8pPr>
            <a:lvl9pPr defTabSz="3343275" fontAlgn="base">
              <a:spcBef>
                <a:spcPct val="0"/>
              </a:spcBef>
              <a:spcAft>
                <a:spcPct val="0"/>
              </a:spcAft>
              <a:defRPr>
                <a:solidFill>
                  <a:schemeClr val="tx1"/>
                </a:solidFill>
                <a:latin typeface="Arial" charset="0"/>
              </a:defRPr>
            </a:lvl9pPr>
          </a:lstStyle>
          <a:p>
            <a:pPr algn="ctr"/>
            <a:r>
              <a:rPr lang="en-US" sz="4000" b="1" dirty="0"/>
              <a:t>Acknowledgments</a:t>
            </a:r>
          </a:p>
          <a:p>
            <a:pPr marL="342900" indent="-342900" algn="just">
              <a:buFont typeface="Arial" panose="020B0604020202020204" pitchFamily="34" charset="0"/>
              <a:buChar char="•"/>
            </a:pPr>
            <a:r>
              <a:rPr lang="en-US" sz="1600" dirty="0">
                <a:latin typeface="+mn-lt"/>
              </a:rPr>
              <a:t>Our advisor, </a:t>
            </a:r>
            <a:r>
              <a:rPr lang="en-US" sz="1600" dirty="0" smtClean="0">
                <a:latin typeface="+mn-lt"/>
              </a:rPr>
              <a:t>Joe </a:t>
            </a:r>
            <a:r>
              <a:rPr lang="en-US" sz="1600" dirty="0">
                <a:latin typeface="+mn-lt"/>
              </a:rPr>
              <a:t>Stabile, for his encouragement, patience and support in helping us complete this </a:t>
            </a:r>
            <a:r>
              <a:rPr lang="en-US" sz="1600" dirty="0" smtClean="0">
                <a:latin typeface="+mn-lt"/>
              </a:rPr>
              <a:t>project</a:t>
            </a:r>
            <a:endParaRPr lang="en-US" sz="1600" dirty="0">
              <a:latin typeface="+mn-lt"/>
            </a:endParaRPr>
          </a:p>
          <a:p>
            <a:pPr marL="342900" indent="-342900" algn="just">
              <a:buFont typeface="Arial" panose="020B0604020202020204" pitchFamily="34" charset="0"/>
              <a:buChar char="•"/>
            </a:pPr>
            <a:r>
              <a:rPr lang="en-US" sz="1600" dirty="0">
                <a:latin typeface="+mn-lt"/>
              </a:rPr>
              <a:t>Members of the WPI Collab Lab for helping us use power tools and microscopes for reverse engineering the speakers we </a:t>
            </a:r>
            <a:r>
              <a:rPr lang="en-US" sz="1600" dirty="0" smtClean="0">
                <a:latin typeface="+mn-lt"/>
              </a:rPr>
              <a:t>used</a:t>
            </a:r>
            <a:endParaRPr lang="en-US" sz="1600" dirty="0">
              <a:latin typeface="+mn-lt"/>
            </a:endParaRPr>
          </a:p>
          <a:p>
            <a:pPr marL="342900" indent="-342900" algn="just">
              <a:buFont typeface="Arial" panose="020B0604020202020204" pitchFamily="34" charset="0"/>
              <a:buChar char="•"/>
            </a:pPr>
            <a:r>
              <a:rPr lang="en-US" sz="1600" dirty="0">
                <a:latin typeface="+mn-lt"/>
              </a:rPr>
              <a:t>Professor Erica Stults for teaching us about and assisting with 3D printing our various prototypes</a:t>
            </a:r>
            <a:r>
              <a:rPr lang="en-US" sz="1600" dirty="0" smtClean="0">
                <a:latin typeface="+mn-lt"/>
              </a:rPr>
              <a:t>.</a:t>
            </a:r>
            <a:endParaRPr lang="en-US" sz="1600" dirty="0">
              <a:latin typeface="+mn-lt"/>
            </a:endParaRPr>
          </a:p>
          <a:p>
            <a:pPr marL="342900" indent="-342900" algn="just">
              <a:buFont typeface="Arial" panose="020B0604020202020204" pitchFamily="34" charset="0"/>
              <a:buChar char="•"/>
            </a:pPr>
            <a:r>
              <a:rPr lang="en-US" sz="1600" dirty="0" smtClean="0">
                <a:latin typeface="+mn-lt"/>
              </a:rPr>
              <a:t>Professor Nikhil Karanjgaokar </a:t>
            </a:r>
            <a:r>
              <a:rPr lang="en-US" sz="1600" dirty="0">
                <a:latin typeface="+mn-lt"/>
              </a:rPr>
              <a:t>for access to the scanning </a:t>
            </a:r>
            <a:r>
              <a:rPr lang="en-US" sz="1600" dirty="0" smtClean="0">
                <a:latin typeface="+mn-lt"/>
              </a:rPr>
              <a:t>vibrometer</a:t>
            </a:r>
            <a:endParaRPr lang="en-US" sz="1600" dirty="0">
              <a:latin typeface="+mn-lt"/>
            </a:endParaRPr>
          </a:p>
          <a:p>
            <a:pPr marL="342900" indent="-342900" algn="just">
              <a:buFont typeface="Arial" panose="020B0604020202020204" pitchFamily="34" charset="0"/>
              <a:buChar char="•"/>
            </a:pPr>
            <a:r>
              <a:rPr lang="en-US" sz="1600" dirty="0" smtClean="0">
                <a:latin typeface="+mn-lt"/>
              </a:rPr>
              <a:t>Hrachya </a:t>
            </a:r>
            <a:r>
              <a:rPr lang="en-US" sz="1600" dirty="0">
                <a:latin typeface="+mn-lt"/>
              </a:rPr>
              <a:t>Kocharyan for teaching us how to use and assisting us with the scanning </a:t>
            </a:r>
            <a:r>
              <a:rPr lang="en-US" sz="1600" dirty="0" smtClean="0">
                <a:latin typeface="+mn-lt"/>
              </a:rPr>
              <a:t>vibrometer</a:t>
            </a:r>
          </a:p>
          <a:p>
            <a:pPr marL="342900" indent="-342900" algn="just">
              <a:buFont typeface="Arial" panose="020B0604020202020204" pitchFamily="34" charset="0"/>
              <a:buChar char="•"/>
            </a:pPr>
            <a:r>
              <a:rPr lang="en-US" sz="1600" dirty="0">
                <a:latin typeface="+mn-lt"/>
              </a:rPr>
              <a:t>Andrew Gregory for laser cutting the ultra thin speaker support fixture</a:t>
            </a:r>
          </a:p>
          <a:p>
            <a:pPr marL="342900" indent="-342900" algn="just">
              <a:buFont typeface="Arial" panose="020B0604020202020204" pitchFamily="34" charset="0"/>
              <a:buChar char="•"/>
            </a:pPr>
            <a:r>
              <a:rPr lang="en-US" sz="1600" dirty="0" smtClean="0">
                <a:latin typeface="+mn-lt"/>
              </a:rPr>
              <a:t>Pierre-Marie </a:t>
            </a:r>
            <a:r>
              <a:rPr lang="en-US" sz="1600" dirty="0">
                <a:latin typeface="+mn-lt"/>
              </a:rPr>
              <a:t>Nigay </a:t>
            </a:r>
            <a:r>
              <a:rPr lang="en-US" sz="1600" dirty="0" smtClean="0">
                <a:latin typeface="+mn-lt"/>
              </a:rPr>
              <a:t>for Instron testing</a:t>
            </a:r>
            <a:endParaRPr lang="en-US" sz="1600" dirty="0">
              <a:latin typeface="+mn-lt"/>
            </a:endParaRPr>
          </a:p>
          <a:p>
            <a:r>
              <a:rPr lang="en-US" sz="2400" dirty="0">
                <a:latin typeface="+mn-lt"/>
              </a:rPr>
              <a:t> </a:t>
            </a:r>
          </a:p>
        </p:txBody>
      </p:sp>
      <p:sp>
        <p:nvSpPr>
          <p:cNvPr id="49" name="AutoShape 36"/>
          <p:cNvSpPr>
            <a:spLocks noChangeArrowheads="1"/>
          </p:cNvSpPr>
          <p:nvPr/>
        </p:nvSpPr>
        <p:spPr bwMode="auto">
          <a:xfrm>
            <a:off x="21772635" y="12641867"/>
            <a:ext cx="9815107" cy="4504947"/>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20015" tIns="60008" rIns="120015" bIns="60008" anchor="ctr"/>
          <a:lstStyle/>
          <a:p>
            <a:pPr algn="ctr" defTabSz="4388048"/>
            <a:endParaRPr lang="en-US" sz="4200"/>
          </a:p>
        </p:txBody>
      </p:sp>
      <p:sp>
        <p:nvSpPr>
          <p:cNvPr id="50" name="Text Box 37"/>
          <p:cNvSpPr txBox="1">
            <a:spLocks noChangeArrowheads="1"/>
          </p:cNvSpPr>
          <p:nvPr/>
        </p:nvSpPr>
        <p:spPr bwMode="auto">
          <a:xfrm>
            <a:off x="22257310" y="12653698"/>
            <a:ext cx="8849992" cy="4497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0015" tIns="60008" rIns="120015" bIns="60008"/>
          <a:lstStyle>
            <a:lvl1pPr defTabSz="3343275">
              <a:defRPr>
                <a:solidFill>
                  <a:schemeClr val="tx1"/>
                </a:solidFill>
                <a:latin typeface="Arial" charset="0"/>
              </a:defRPr>
            </a:lvl1pPr>
            <a:lvl2pPr defTabSz="3343275">
              <a:defRPr>
                <a:solidFill>
                  <a:schemeClr val="tx1"/>
                </a:solidFill>
                <a:latin typeface="Arial" charset="0"/>
              </a:defRPr>
            </a:lvl2pPr>
            <a:lvl3pPr defTabSz="3343275">
              <a:defRPr>
                <a:solidFill>
                  <a:schemeClr val="tx1"/>
                </a:solidFill>
                <a:latin typeface="Arial" charset="0"/>
              </a:defRPr>
            </a:lvl3pPr>
            <a:lvl4pPr defTabSz="3343275">
              <a:defRPr>
                <a:solidFill>
                  <a:schemeClr val="tx1"/>
                </a:solidFill>
                <a:latin typeface="Arial" charset="0"/>
              </a:defRPr>
            </a:lvl4pPr>
            <a:lvl5pPr defTabSz="3343275">
              <a:defRPr>
                <a:solidFill>
                  <a:schemeClr val="tx1"/>
                </a:solidFill>
                <a:latin typeface="Arial" charset="0"/>
              </a:defRPr>
            </a:lvl5pPr>
            <a:lvl6pPr defTabSz="3343275" fontAlgn="base">
              <a:spcBef>
                <a:spcPct val="0"/>
              </a:spcBef>
              <a:spcAft>
                <a:spcPct val="0"/>
              </a:spcAft>
              <a:defRPr>
                <a:solidFill>
                  <a:schemeClr val="tx1"/>
                </a:solidFill>
                <a:latin typeface="Arial" charset="0"/>
              </a:defRPr>
            </a:lvl6pPr>
            <a:lvl7pPr defTabSz="3343275" fontAlgn="base">
              <a:spcBef>
                <a:spcPct val="0"/>
              </a:spcBef>
              <a:spcAft>
                <a:spcPct val="0"/>
              </a:spcAft>
              <a:defRPr>
                <a:solidFill>
                  <a:schemeClr val="tx1"/>
                </a:solidFill>
                <a:latin typeface="Arial" charset="0"/>
              </a:defRPr>
            </a:lvl7pPr>
            <a:lvl8pPr defTabSz="3343275" fontAlgn="base">
              <a:spcBef>
                <a:spcPct val="0"/>
              </a:spcBef>
              <a:spcAft>
                <a:spcPct val="0"/>
              </a:spcAft>
              <a:defRPr>
                <a:solidFill>
                  <a:schemeClr val="tx1"/>
                </a:solidFill>
                <a:latin typeface="Arial" charset="0"/>
              </a:defRPr>
            </a:lvl8pPr>
            <a:lvl9pPr defTabSz="3343275" fontAlgn="base">
              <a:spcBef>
                <a:spcPct val="0"/>
              </a:spcBef>
              <a:spcAft>
                <a:spcPct val="0"/>
              </a:spcAft>
              <a:defRPr>
                <a:solidFill>
                  <a:schemeClr val="tx1"/>
                </a:solidFill>
                <a:latin typeface="Arial" charset="0"/>
              </a:defRPr>
            </a:lvl9pPr>
          </a:lstStyle>
          <a:p>
            <a:pPr algn="ctr" defTabSz="2194534"/>
            <a:r>
              <a:rPr lang="en-US" sz="4000" b="1" dirty="0">
                <a:solidFill>
                  <a:prstClr val="black"/>
                </a:solidFill>
              </a:rPr>
              <a:t>Conclusions</a:t>
            </a:r>
          </a:p>
          <a:p>
            <a:pPr lvl="0" algn="just" defTabSz="2194534"/>
            <a:r>
              <a:rPr lang="en-US" sz="1600" dirty="0">
                <a:solidFill>
                  <a:prstClr val="black"/>
                </a:solidFill>
                <a:latin typeface="Calibri" panose="020F0502020204030204" pitchFamily="34" charset="0"/>
              </a:rPr>
              <a:t> </a:t>
            </a:r>
            <a:r>
              <a:rPr lang="en-US" sz="1600" dirty="0" smtClean="0">
                <a:solidFill>
                  <a:prstClr val="black"/>
                </a:solidFill>
                <a:latin typeface="Calibri" panose="020F0502020204030204" pitchFamily="34" charset="0"/>
              </a:rPr>
              <a:t>         </a:t>
            </a:r>
            <a:r>
              <a:rPr lang="en-US" sz="1600" dirty="0" smtClean="0">
                <a:solidFill>
                  <a:prstClr val="black"/>
                </a:solidFill>
                <a:latin typeface="+mn-lt"/>
              </a:rPr>
              <a:t>This </a:t>
            </a:r>
            <a:r>
              <a:rPr lang="en-US" sz="1600" dirty="0">
                <a:solidFill>
                  <a:prstClr val="black"/>
                </a:solidFill>
                <a:latin typeface="+mn-lt"/>
              </a:rPr>
              <a:t>project proved that WPI has the tools necessary to design, 3D print, and test functioning passive radiators. The team was able to create and synthesize four working passive radiator models. While Design 1 was too small to be tested with the scanning vibrometer, Designs 2, 3 and 4 were properly tested. The surrounds for Designs 2 and 3 had movement that resonated nicely with the speaker surround. Unfortunately, the scan for Design 4 displayed poor resonant frequency and movement that could lead to failures of the system.</a:t>
            </a:r>
          </a:p>
          <a:p>
            <a:pPr lvl="0" algn="just" defTabSz="2194534"/>
            <a:r>
              <a:rPr lang="en-US" sz="1600" dirty="0">
                <a:solidFill>
                  <a:prstClr val="black"/>
                </a:solidFill>
                <a:latin typeface="+mn-lt"/>
              </a:rPr>
              <a:t>          There were a few limitations with the project. When the SolidWorks  models are 3D printed, there is a layer of support that needs to be scrapped off. However, the group did not have proper tools available at their dispense to do so, and in one instance accidentally broke a connection between the surround and the wall for a Design 1 iteration.</a:t>
            </a:r>
          </a:p>
          <a:p>
            <a:pPr lvl="0" algn="just" defTabSz="2194534"/>
            <a:r>
              <a:rPr lang="en-US" sz="1600" dirty="0">
                <a:solidFill>
                  <a:prstClr val="black"/>
                </a:solidFill>
                <a:latin typeface="+mn-lt"/>
              </a:rPr>
              <a:t>          Additionally, the scanning vibrometer has difficulty scanning small speaker systems. Future designs needed to be larger – a minor setback in which the ultimate goal of this MQP was to create and design a small speaker system. </a:t>
            </a:r>
          </a:p>
          <a:p>
            <a:pPr lvl="0" algn="just" defTabSz="2194534"/>
            <a:r>
              <a:rPr lang="en-US" sz="1600" dirty="0">
                <a:solidFill>
                  <a:prstClr val="black"/>
                </a:solidFill>
                <a:latin typeface="+mn-lt"/>
              </a:rPr>
              <a:t>          There are aspects of this project that future MQPs can focus on. For example, Design 4 can be improved to allow for more precise movement of the surrounds.</a:t>
            </a:r>
          </a:p>
        </p:txBody>
      </p:sp>
      <p:sp>
        <p:nvSpPr>
          <p:cNvPr id="51" name="AutoShape 25"/>
          <p:cNvSpPr>
            <a:spLocks noChangeArrowheads="1"/>
          </p:cNvSpPr>
          <p:nvPr/>
        </p:nvSpPr>
        <p:spPr bwMode="auto">
          <a:xfrm>
            <a:off x="21772635" y="4775879"/>
            <a:ext cx="9815107" cy="7418239"/>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20015" tIns="60008" rIns="120015" bIns="60008" anchor="ctr"/>
          <a:lstStyle/>
          <a:p>
            <a:pPr algn="ctr" defTabSz="4388048"/>
            <a:endParaRPr lang="en-US" sz="4200" dirty="0"/>
          </a:p>
        </p:txBody>
      </p:sp>
      <p:sp>
        <p:nvSpPr>
          <p:cNvPr id="52" name="TextBox 51"/>
          <p:cNvSpPr txBox="1"/>
          <p:nvPr/>
        </p:nvSpPr>
        <p:spPr>
          <a:xfrm>
            <a:off x="22212832" y="4792301"/>
            <a:ext cx="8914548" cy="2246769"/>
          </a:xfrm>
          <a:prstGeom prst="rect">
            <a:avLst/>
          </a:prstGeom>
          <a:noFill/>
        </p:spPr>
        <p:txBody>
          <a:bodyPr wrap="square" rtlCol="0">
            <a:spAutoFit/>
          </a:bodyPr>
          <a:lstStyle/>
          <a:p>
            <a:pPr algn="ctr"/>
            <a:r>
              <a:rPr lang="en-US" sz="4000" b="1" dirty="0" smtClean="0">
                <a:latin typeface="Arial" panose="020B0604020202020204" pitchFamily="34" charset="0"/>
                <a:cs typeface="Arial" panose="020B0604020202020204" pitchFamily="34" charset="0"/>
              </a:rPr>
              <a:t>Analysis</a:t>
            </a:r>
          </a:p>
          <a:p>
            <a:pPr lvl="0" algn="just"/>
            <a:r>
              <a:rPr lang="en-US" sz="1600" dirty="0" smtClean="0">
                <a:solidFill>
                  <a:prstClr val="black"/>
                </a:solidFill>
                <a:latin typeface="Calibri" panose="020F0502020204030204" pitchFamily="34" charset="0"/>
              </a:rPr>
              <a:t>          </a:t>
            </a:r>
            <a:r>
              <a:rPr lang="en-US" sz="1600" dirty="0" smtClean="0">
                <a:solidFill>
                  <a:prstClr val="black"/>
                </a:solidFill>
              </a:rPr>
              <a:t>Finite </a:t>
            </a:r>
            <a:r>
              <a:rPr lang="en-US" sz="1600" dirty="0">
                <a:solidFill>
                  <a:prstClr val="black"/>
                </a:solidFill>
              </a:rPr>
              <a:t>element analysis </a:t>
            </a:r>
            <a:r>
              <a:rPr lang="en-US" sz="1600" dirty="0" smtClean="0">
                <a:solidFill>
                  <a:prstClr val="black"/>
                </a:solidFill>
              </a:rPr>
              <a:t>(FEA) was </a:t>
            </a:r>
            <a:r>
              <a:rPr lang="en-US" sz="1600" dirty="0">
                <a:solidFill>
                  <a:prstClr val="black"/>
                </a:solidFill>
              </a:rPr>
              <a:t>performed on </a:t>
            </a:r>
            <a:r>
              <a:rPr lang="en-US" sz="1600" dirty="0" smtClean="0">
                <a:solidFill>
                  <a:prstClr val="black"/>
                </a:solidFill>
              </a:rPr>
              <a:t>each </a:t>
            </a:r>
            <a:r>
              <a:rPr lang="en-US" sz="1600" dirty="0">
                <a:solidFill>
                  <a:prstClr val="black"/>
                </a:solidFill>
              </a:rPr>
              <a:t>surround using </a:t>
            </a:r>
            <a:r>
              <a:rPr lang="en-US" sz="1600" dirty="0" err="1">
                <a:solidFill>
                  <a:prstClr val="black"/>
                </a:solidFill>
              </a:rPr>
              <a:t>Ansys</a:t>
            </a:r>
            <a:r>
              <a:rPr lang="en-US" sz="1600" dirty="0">
                <a:solidFill>
                  <a:prstClr val="black"/>
                </a:solidFill>
              </a:rPr>
              <a:t>. By </a:t>
            </a:r>
            <a:r>
              <a:rPr lang="en-US" sz="1600" dirty="0" smtClean="0">
                <a:solidFill>
                  <a:prstClr val="black"/>
                </a:solidFill>
              </a:rPr>
              <a:t>matching </a:t>
            </a:r>
            <a:r>
              <a:rPr lang="en-US" sz="1600" dirty="0">
                <a:solidFill>
                  <a:prstClr val="black"/>
                </a:solidFill>
              </a:rPr>
              <a:t>deformation and force reaction to Instron </a:t>
            </a:r>
            <a:r>
              <a:rPr lang="en-US" sz="1600" dirty="0" smtClean="0">
                <a:solidFill>
                  <a:prstClr val="black"/>
                </a:solidFill>
              </a:rPr>
              <a:t>testing, </a:t>
            </a:r>
            <a:r>
              <a:rPr lang="en-US" sz="1600" dirty="0">
                <a:solidFill>
                  <a:prstClr val="black"/>
                </a:solidFill>
              </a:rPr>
              <a:t>the elastic modulus and the compliance of </a:t>
            </a:r>
            <a:r>
              <a:rPr lang="en-US" sz="1600" dirty="0" smtClean="0">
                <a:solidFill>
                  <a:prstClr val="black"/>
                </a:solidFill>
              </a:rPr>
              <a:t>each </a:t>
            </a:r>
            <a:r>
              <a:rPr lang="en-US" sz="1600" dirty="0">
                <a:solidFill>
                  <a:prstClr val="black"/>
                </a:solidFill>
              </a:rPr>
              <a:t>surround (</a:t>
            </a:r>
            <a:r>
              <a:rPr lang="en-US" sz="1600" dirty="0" err="1">
                <a:solidFill>
                  <a:prstClr val="black"/>
                </a:solidFill>
              </a:rPr>
              <a:t>TangoPlusBlack</a:t>
            </a:r>
            <a:r>
              <a:rPr lang="en-US" sz="1600" dirty="0">
                <a:solidFill>
                  <a:prstClr val="black"/>
                </a:solidFill>
              </a:rPr>
              <a:t> material) were calculated</a:t>
            </a:r>
            <a:r>
              <a:rPr lang="en-US" sz="1600" dirty="0" smtClean="0">
                <a:solidFill>
                  <a:prstClr val="black"/>
                </a:solidFill>
              </a:rPr>
              <a:t>.  Below,  FEA is being performed on Design 2.</a:t>
            </a:r>
            <a:endParaRPr lang="en-US" sz="1600" dirty="0">
              <a:solidFill>
                <a:prstClr val="black"/>
              </a:solidFill>
            </a:endParaRPr>
          </a:p>
          <a:p>
            <a:pPr algn="ctr"/>
            <a:endParaRPr lang="en-US" sz="4000" b="1" dirty="0"/>
          </a:p>
          <a:p>
            <a:pPr algn="ctr"/>
            <a:endParaRPr lang="en-US" sz="1200" b="1" dirty="0"/>
          </a:p>
        </p:txBody>
      </p:sp>
      <p:pic>
        <p:nvPicPr>
          <p:cNvPr id="53" name="Picture 52"/>
          <p:cNvPicPr>
            <a:picLocks noChangeAspect="1"/>
          </p:cNvPicPr>
          <p:nvPr/>
        </p:nvPicPr>
        <p:blipFill rotWithShape="1">
          <a:blip r:embed="rId13"/>
          <a:srcRect l="24393" t="14968" r="2123" b="30823"/>
          <a:stretch/>
        </p:blipFill>
        <p:spPr>
          <a:xfrm>
            <a:off x="23004389" y="10743474"/>
            <a:ext cx="3217436" cy="1429235"/>
          </a:xfrm>
          <a:prstGeom prst="rect">
            <a:avLst/>
          </a:prstGeom>
        </p:spPr>
      </p:pic>
      <p:sp>
        <p:nvSpPr>
          <p:cNvPr id="54" name="TextBox 53"/>
          <p:cNvSpPr txBox="1"/>
          <p:nvPr/>
        </p:nvSpPr>
        <p:spPr>
          <a:xfrm>
            <a:off x="22222913" y="8945376"/>
            <a:ext cx="4517671" cy="1815882"/>
          </a:xfrm>
          <a:prstGeom prst="rect">
            <a:avLst/>
          </a:prstGeom>
          <a:noFill/>
        </p:spPr>
        <p:txBody>
          <a:bodyPr wrap="square" rtlCol="0">
            <a:spAutoFit/>
          </a:bodyPr>
          <a:lstStyle/>
          <a:p>
            <a:pPr algn="just"/>
            <a:r>
              <a:rPr lang="en-US" sz="1600" dirty="0">
                <a:latin typeface="Calibri" panose="020F0502020204030204" pitchFamily="34" charset="0"/>
              </a:rPr>
              <a:t> </a:t>
            </a:r>
            <a:r>
              <a:rPr lang="en-US" sz="1600" dirty="0" smtClean="0">
                <a:latin typeface="Calibri" panose="020F0502020204030204" pitchFamily="34" charset="0"/>
              </a:rPr>
              <a:t>         </a:t>
            </a:r>
            <a:r>
              <a:rPr lang="en-US" sz="1600" dirty="0" smtClean="0"/>
              <a:t>PSpice was used to create circuits to find the resonant frequency of each speaker system. As shown in the graph, the resonant frequency for Design 2 is roughly 60 Hz. </a:t>
            </a:r>
            <a:r>
              <a:rPr lang="en-US" sz="1600" dirty="0"/>
              <a:t>Lumped parameter modeling uses electrical elements to model mechanical </a:t>
            </a:r>
            <a:r>
              <a:rPr lang="en-US" sz="1600" dirty="0" smtClean="0"/>
              <a:t>systems, which were derived from equations relating the kinetic energies.</a:t>
            </a:r>
            <a:endParaRPr lang="en-US" sz="3600" dirty="0"/>
          </a:p>
        </p:txBody>
      </p:sp>
      <p:pic>
        <p:nvPicPr>
          <p:cNvPr id="55"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592776" y="6376647"/>
            <a:ext cx="8216648" cy="2039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 name="Picture 55"/>
          <p:cNvPicPr>
            <a:picLocks noChangeAspect="1"/>
          </p:cNvPicPr>
          <p:nvPr/>
        </p:nvPicPr>
        <p:blipFill>
          <a:blip r:embed="rId15"/>
          <a:stretch>
            <a:fillRect/>
          </a:stretch>
        </p:blipFill>
        <p:spPr>
          <a:xfrm>
            <a:off x="26968485" y="9241058"/>
            <a:ext cx="4126617" cy="2571516"/>
          </a:xfrm>
          <a:prstGeom prst="rect">
            <a:avLst/>
          </a:prstGeom>
        </p:spPr>
      </p:pic>
      <p:sp>
        <p:nvSpPr>
          <p:cNvPr id="57" name="Line Callout 1 56"/>
          <p:cNvSpPr/>
          <p:nvPr/>
        </p:nvSpPr>
        <p:spPr>
          <a:xfrm>
            <a:off x="27059387" y="9031831"/>
            <a:ext cx="1041449" cy="506345"/>
          </a:xfrm>
          <a:prstGeom prst="borderCallout1">
            <a:avLst>
              <a:gd name="adj1" fmla="val 118750"/>
              <a:gd name="adj2" fmla="val 50052"/>
              <a:gd name="adj3" fmla="val 226204"/>
              <a:gd name="adj4" fmla="val 7803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Passive Radiator</a:t>
            </a:r>
            <a:r>
              <a:rPr lang="en-US" sz="1600" dirty="0" smtClean="0"/>
              <a:t> </a:t>
            </a:r>
            <a:endParaRPr lang="en-US" sz="1600" dirty="0"/>
          </a:p>
        </p:txBody>
      </p:sp>
      <p:sp>
        <p:nvSpPr>
          <p:cNvPr id="58" name="Line Callout 1 57"/>
          <p:cNvSpPr/>
          <p:nvPr/>
        </p:nvSpPr>
        <p:spPr>
          <a:xfrm>
            <a:off x="29871169" y="10480131"/>
            <a:ext cx="853906" cy="351406"/>
          </a:xfrm>
          <a:prstGeom prst="borderCallout1">
            <a:avLst>
              <a:gd name="adj1" fmla="val -6025"/>
              <a:gd name="adj2" fmla="val 24126"/>
              <a:gd name="adj3" fmla="val -134296"/>
              <a:gd name="adj4" fmla="val -32754"/>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Speaker</a:t>
            </a:r>
            <a:endParaRPr lang="en-US" sz="1600" dirty="0"/>
          </a:p>
        </p:txBody>
      </p:sp>
      <p:pic>
        <p:nvPicPr>
          <p:cNvPr id="60" name="Picture 59"/>
          <p:cNvPicPr>
            <a:picLocks noChangeAspect="1"/>
          </p:cNvPicPr>
          <p:nvPr/>
        </p:nvPicPr>
        <p:blipFill>
          <a:blip r:embed="rId16"/>
          <a:stretch>
            <a:fillRect/>
          </a:stretch>
        </p:blipFill>
        <p:spPr>
          <a:xfrm>
            <a:off x="13583413" y="18486372"/>
            <a:ext cx="2952529" cy="1851910"/>
          </a:xfrm>
          <a:prstGeom prst="rect">
            <a:avLst/>
          </a:prstGeom>
        </p:spPr>
      </p:pic>
    </p:spTree>
    <p:extLst>
      <p:ext uri="{BB962C8B-B14F-4D97-AF65-F5344CB8AC3E}">
        <p14:creationId xmlns:p14="http://schemas.microsoft.com/office/powerpoint/2010/main" val="23915220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110</TotalTime>
  <Words>1036</Words>
  <Application>Microsoft Office PowerPoint</Application>
  <PresentationFormat>Custom</PresentationFormat>
  <Paragraphs>94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Worcester Polytechnic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Smolenski, Ryan</dc:creator>
  <cp:lastModifiedBy>McGaffigan, Shawna L</cp:lastModifiedBy>
  <cp:revision>19</cp:revision>
  <dcterms:created xsi:type="dcterms:W3CDTF">2017-04-09T16:47:21Z</dcterms:created>
  <dcterms:modified xsi:type="dcterms:W3CDTF">2017-04-09T19:19:20Z</dcterms:modified>
</cp:coreProperties>
</file>