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notesMasterIdLst>
    <p:notesMasterId r:id="rId23"/>
  </p:notesMasterIdLst>
  <p:sldIdLst>
    <p:sldId id="256" r:id="rId2"/>
    <p:sldId id="271" r:id="rId3"/>
    <p:sldId id="267" r:id="rId4"/>
    <p:sldId id="268" r:id="rId5"/>
    <p:sldId id="265" r:id="rId6"/>
    <p:sldId id="262" r:id="rId7"/>
    <p:sldId id="266" r:id="rId8"/>
    <p:sldId id="257" r:id="rId9"/>
    <p:sldId id="285" r:id="rId10"/>
    <p:sldId id="288" r:id="rId11"/>
    <p:sldId id="284" r:id="rId12"/>
    <p:sldId id="259" r:id="rId13"/>
    <p:sldId id="286" r:id="rId14"/>
    <p:sldId id="261" r:id="rId15"/>
    <p:sldId id="273" r:id="rId16"/>
    <p:sldId id="272" r:id="rId17"/>
    <p:sldId id="289" r:id="rId18"/>
    <p:sldId id="258" r:id="rId19"/>
    <p:sldId id="260" r:id="rId20"/>
    <p:sldId id="278" r:id="rId21"/>
    <p:sldId id="26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629A2C-A790-7939-7FEF-219D8A97A9D6}" v="3" dt="2024-02-25T23:47:29.0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DC66B5-0C51-456D-A28A-D411BA310B9A}" type="doc">
      <dgm:prSet loTypeId="urn:microsoft.com/office/officeart/2008/layout/LinedList" loCatId="list" qsTypeId="urn:microsoft.com/office/officeart/2005/8/quickstyle/simple5" qsCatId="simple" csTypeId="urn:microsoft.com/office/officeart/2005/8/colors/colorful2" csCatId="colorful" phldr="1"/>
      <dgm:spPr/>
      <dgm:t>
        <a:bodyPr/>
        <a:lstStyle/>
        <a:p>
          <a:endParaRPr lang="en-US"/>
        </a:p>
      </dgm:t>
    </dgm:pt>
    <dgm:pt modelId="{B559FB3D-D8D7-47D4-AFD7-114BF1FBAC43}">
      <dgm:prSet/>
      <dgm:spPr/>
      <dgm:t>
        <a:bodyPr/>
        <a:lstStyle/>
        <a:p>
          <a:r>
            <a:rPr lang="en-US" b="0" baseline="0"/>
            <a:t>John Chau</a:t>
          </a:r>
          <a:endParaRPr lang="en-US"/>
        </a:p>
      </dgm:t>
    </dgm:pt>
    <dgm:pt modelId="{E920693E-7BFB-4FB8-8198-8951910B7107}" type="parTrans" cxnId="{C2CD5A95-881C-43C9-845D-E178776425E4}">
      <dgm:prSet/>
      <dgm:spPr/>
      <dgm:t>
        <a:bodyPr/>
        <a:lstStyle/>
        <a:p>
          <a:endParaRPr lang="en-US"/>
        </a:p>
      </dgm:t>
    </dgm:pt>
    <dgm:pt modelId="{52FA2344-03E5-4734-A874-DB2343AB9AF3}" type="sibTrans" cxnId="{C2CD5A95-881C-43C9-845D-E178776425E4}">
      <dgm:prSet/>
      <dgm:spPr/>
      <dgm:t>
        <a:bodyPr/>
        <a:lstStyle/>
        <a:p>
          <a:endParaRPr lang="en-US"/>
        </a:p>
      </dgm:t>
    </dgm:pt>
    <dgm:pt modelId="{A1E7D25D-A93A-40B3-9D55-81AC08426000}">
      <dgm:prSet/>
      <dgm:spPr/>
      <dgm:t>
        <a:bodyPr/>
        <a:lstStyle/>
        <a:p>
          <a:pPr rtl="0"/>
          <a:r>
            <a:rPr lang="en-US" b="0" baseline="0"/>
            <a:t>Mila Mejia</a:t>
          </a:r>
          <a:endParaRPr lang="en-US">
            <a:latin typeface="Meiryo"/>
          </a:endParaRPr>
        </a:p>
      </dgm:t>
    </dgm:pt>
    <dgm:pt modelId="{6E7683A6-FC70-4017-B8BF-6F6646861509}" type="parTrans" cxnId="{91A14A05-07F5-4648-8E4C-AA6015C4E70F}">
      <dgm:prSet/>
      <dgm:spPr/>
      <dgm:t>
        <a:bodyPr/>
        <a:lstStyle/>
        <a:p>
          <a:endParaRPr lang="en-US"/>
        </a:p>
      </dgm:t>
    </dgm:pt>
    <dgm:pt modelId="{904BE89B-CEC6-49CC-BB7B-48FC561EE153}" type="sibTrans" cxnId="{91A14A05-07F5-4648-8E4C-AA6015C4E70F}">
      <dgm:prSet/>
      <dgm:spPr/>
      <dgm:t>
        <a:bodyPr/>
        <a:lstStyle/>
        <a:p>
          <a:endParaRPr lang="en-US"/>
        </a:p>
      </dgm:t>
    </dgm:pt>
    <dgm:pt modelId="{E4699587-DC4B-4A6C-B6B4-BA0FF67AFE44}">
      <dgm:prSet/>
      <dgm:spPr/>
      <dgm:t>
        <a:bodyPr/>
        <a:lstStyle/>
        <a:p>
          <a:r>
            <a:rPr lang="en-US" b="0" baseline="0"/>
            <a:t>Chris </a:t>
          </a:r>
          <a:r>
            <a:rPr lang="en-US" b="0" baseline="0" err="1"/>
            <a:t>Sakellariadis</a:t>
          </a:r>
          <a:endParaRPr lang="en-US" err="1"/>
        </a:p>
      </dgm:t>
    </dgm:pt>
    <dgm:pt modelId="{E7BDB284-CEE9-4731-B37A-FC08ECB891AB}" type="parTrans" cxnId="{4FECD234-78D7-458B-A7E6-A3B525D03D60}">
      <dgm:prSet/>
      <dgm:spPr/>
      <dgm:t>
        <a:bodyPr/>
        <a:lstStyle/>
        <a:p>
          <a:endParaRPr lang="en-US"/>
        </a:p>
      </dgm:t>
    </dgm:pt>
    <dgm:pt modelId="{7B7DEFFB-7533-4839-A65B-146C5A76EA68}" type="sibTrans" cxnId="{4FECD234-78D7-458B-A7E6-A3B525D03D60}">
      <dgm:prSet/>
      <dgm:spPr/>
      <dgm:t>
        <a:bodyPr/>
        <a:lstStyle/>
        <a:p>
          <a:endParaRPr lang="en-US"/>
        </a:p>
      </dgm:t>
    </dgm:pt>
    <dgm:pt modelId="{AD52FD93-2DF6-4C18-821F-EC4208BC3EDC}">
      <dgm:prSet phldr="0"/>
      <dgm:spPr/>
      <dgm:t>
        <a:bodyPr/>
        <a:lstStyle/>
        <a:p>
          <a:pPr rtl="0"/>
          <a:r>
            <a:rPr lang="en-US" b="0" baseline="0">
              <a:latin typeface="Calibri"/>
              <a:ea typeface="Calibri"/>
              <a:cs typeface="Calibri"/>
            </a:rPr>
            <a:t>Iris Nycz</a:t>
          </a:r>
          <a:endParaRPr lang="en-US" b="0" baseline="0">
            <a:latin typeface="Meiryo"/>
          </a:endParaRPr>
        </a:p>
      </dgm:t>
    </dgm:pt>
    <dgm:pt modelId="{F3F24960-F953-4203-B450-32D889A4EAE6}" type="parTrans" cxnId="{F50F9708-020C-4E14-A09D-513CEF69403F}">
      <dgm:prSet/>
      <dgm:spPr/>
    </dgm:pt>
    <dgm:pt modelId="{3B7D6F2A-12C9-43A4-ABCF-75AD1F4E75F7}" type="sibTrans" cxnId="{F50F9708-020C-4E14-A09D-513CEF69403F}">
      <dgm:prSet/>
      <dgm:spPr/>
    </dgm:pt>
    <dgm:pt modelId="{5EC48693-D888-4CC5-AAF6-55CDEB51BDF5}" type="pres">
      <dgm:prSet presAssocID="{93DC66B5-0C51-456D-A28A-D411BA310B9A}" presName="vert0" presStyleCnt="0">
        <dgm:presLayoutVars>
          <dgm:dir/>
          <dgm:animOne val="branch"/>
          <dgm:animLvl val="lvl"/>
        </dgm:presLayoutVars>
      </dgm:prSet>
      <dgm:spPr/>
    </dgm:pt>
    <dgm:pt modelId="{ED0FCFD6-611A-4C68-A6AB-8F428266CBF7}" type="pres">
      <dgm:prSet presAssocID="{AD52FD93-2DF6-4C18-821F-EC4208BC3EDC}" presName="thickLine" presStyleLbl="alignNode1" presStyleIdx="0" presStyleCnt="4"/>
      <dgm:spPr/>
    </dgm:pt>
    <dgm:pt modelId="{C47366A7-51E5-425E-9599-0B15C59DFDD5}" type="pres">
      <dgm:prSet presAssocID="{AD52FD93-2DF6-4C18-821F-EC4208BC3EDC}" presName="horz1" presStyleCnt="0"/>
      <dgm:spPr/>
    </dgm:pt>
    <dgm:pt modelId="{F8CB42D8-102D-4E20-BE31-71CA84BFB037}" type="pres">
      <dgm:prSet presAssocID="{AD52FD93-2DF6-4C18-821F-EC4208BC3EDC}" presName="tx1" presStyleLbl="revTx" presStyleIdx="0" presStyleCnt="4"/>
      <dgm:spPr/>
    </dgm:pt>
    <dgm:pt modelId="{96C85E26-1168-4FB5-BE71-9A1156BF62BD}" type="pres">
      <dgm:prSet presAssocID="{AD52FD93-2DF6-4C18-821F-EC4208BC3EDC}" presName="vert1" presStyleCnt="0"/>
      <dgm:spPr/>
    </dgm:pt>
    <dgm:pt modelId="{9C60FD43-F3C0-4111-A1E5-88FB1E38D430}" type="pres">
      <dgm:prSet presAssocID="{B559FB3D-D8D7-47D4-AFD7-114BF1FBAC43}" presName="thickLine" presStyleLbl="alignNode1" presStyleIdx="1" presStyleCnt="4"/>
      <dgm:spPr/>
    </dgm:pt>
    <dgm:pt modelId="{3D1910D6-FDB8-4209-9F0C-9677CCEF968A}" type="pres">
      <dgm:prSet presAssocID="{B559FB3D-D8D7-47D4-AFD7-114BF1FBAC43}" presName="horz1" presStyleCnt="0"/>
      <dgm:spPr/>
    </dgm:pt>
    <dgm:pt modelId="{2B15EF50-2920-495E-8428-860348E02F6F}" type="pres">
      <dgm:prSet presAssocID="{B559FB3D-D8D7-47D4-AFD7-114BF1FBAC43}" presName="tx1" presStyleLbl="revTx" presStyleIdx="1" presStyleCnt="4"/>
      <dgm:spPr/>
    </dgm:pt>
    <dgm:pt modelId="{3BD0119A-865A-45C5-8193-01D1AAFD545E}" type="pres">
      <dgm:prSet presAssocID="{B559FB3D-D8D7-47D4-AFD7-114BF1FBAC43}" presName="vert1" presStyleCnt="0"/>
      <dgm:spPr/>
    </dgm:pt>
    <dgm:pt modelId="{6C817BE1-85C0-432D-BC5A-285A00924F44}" type="pres">
      <dgm:prSet presAssocID="{A1E7D25D-A93A-40B3-9D55-81AC08426000}" presName="thickLine" presStyleLbl="alignNode1" presStyleIdx="2" presStyleCnt="4"/>
      <dgm:spPr/>
    </dgm:pt>
    <dgm:pt modelId="{07C29520-07E9-460F-8678-D7F159BBC8BE}" type="pres">
      <dgm:prSet presAssocID="{A1E7D25D-A93A-40B3-9D55-81AC08426000}" presName="horz1" presStyleCnt="0"/>
      <dgm:spPr/>
    </dgm:pt>
    <dgm:pt modelId="{E29BBA3A-AD05-42D5-9C79-7631C2228698}" type="pres">
      <dgm:prSet presAssocID="{A1E7D25D-A93A-40B3-9D55-81AC08426000}" presName="tx1" presStyleLbl="revTx" presStyleIdx="2" presStyleCnt="4"/>
      <dgm:spPr/>
    </dgm:pt>
    <dgm:pt modelId="{EDD6C0FF-9D16-4034-95D2-93900676A53C}" type="pres">
      <dgm:prSet presAssocID="{A1E7D25D-A93A-40B3-9D55-81AC08426000}" presName="vert1" presStyleCnt="0"/>
      <dgm:spPr/>
    </dgm:pt>
    <dgm:pt modelId="{A51E2614-3F82-46A7-BC0C-66E7B568E367}" type="pres">
      <dgm:prSet presAssocID="{E4699587-DC4B-4A6C-B6B4-BA0FF67AFE44}" presName="thickLine" presStyleLbl="alignNode1" presStyleIdx="3" presStyleCnt="4"/>
      <dgm:spPr/>
    </dgm:pt>
    <dgm:pt modelId="{9DDC1515-7854-4811-B42E-82D298E17FED}" type="pres">
      <dgm:prSet presAssocID="{E4699587-DC4B-4A6C-B6B4-BA0FF67AFE44}" presName="horz1" presStyleCnt="0"/>
      <dgm:spPr/>
    </dgm:pt>
    <dgm:pt modelId="{3EFC512A-68DF-4B48-97B0-BD7024E34552}" type="pres">
      <dgm:prSet presAssocID="{E4699587-DC4B-4A6C-B6B4-BA0FF67AFE44}" presName="tx1" presStyleLbl="revTx" presStyleIdx="3" presStyleCnt="4"/>
      <dgm:spPr/>
    </dgm:pt>
    <dgm:pt modelId="{24EF4616-8517-4D96-8BDD-2FFAAF841BC6}" type="pres">
      <dgm:prSet presAssocID="{E4699587-DC4B-4A6C-B6B4-BA0FF67AFE44}" presName="vert1" presStyleCnt="0"/>
      <dgm:spPr/>
    </dgm:pt>
  </dgm:ptLst>
  <dgm:cxnLst>
    <dgm:cxn modelId="{84A45A00-6483-41CE-BA4B-D57B42B1134B}" type="presOf" srcId="{B559FB3D-D8D7-47D4-AFD7-114BF1FBAC43}" destId="{2B15EF50-2920-495E-8428-860348E02F6F}" srcOrd="0" destOrd="0" presId="urn:microsoft.com/office/officeart/2008/layout/LinedList"/>
    <dgm:cxn modelId="{91A14A05-07F5-4648-8E4C-AA6015C4E70F}" srcId="{93DC66B5-0C51-456D-A28A-D411BA310B9A}" destId="{A1E7D25D-A93A-40B3-9D55-81AC08426000}" srcOrd="2" destOrd="0" parTransId="{6E7683A6-FC70-4017-B8BF-6F6646861509}" sibTransId="{904BE89B-CEC6-49CC-BB7B-48FC561EE153}"/>
    <dgm:cxn modelId="{F50F9708-020C-4E14-A09D-513CEF69403F}" srcId="{93DC66B5-0C51-456D-A28A-D411BA310B9A}" destId="{AD52FD93-2DF6-4C18-821F-EC4208BC3EDC}" srcOrd="0" destOrd="0" parTransId="{F3F24960-F953-4203-B450-32D889A4EAE6}" sibTransId="{3B7D6F2A-12C9-43A4-ABCF-75AD1F4E75F7}"/>
    <dgm:cxn modelId="{4FECD234-78D7-458B-A7E6-A3B525D03D60}" srcId="{93DC66B5-0C51-456D-A28A-D411BA310B9A}" destId="{E4699587-DC4B-4A6C-B6B4-BA0FF67AFE44}" srcOrd="3" destOrd="0" parTransId="{E7BDB284-CEE9-4731-B37A-FC08ECB891AB}" sibTransId="{7B7DEFFB-7533-4839-A65B-146C5A76EA68}"/>
    <dgm:cxn modelId="{E31CE141-DD74-44E4-8121-2F1666FD61A8}" type="presOf" srcId="{E4699587-DC4B-4A6C-B6B4-BA0FF67AFE44}" destId="{3EFC512A-68DF-4B48-97B0-BD7024E34552}" srcOrd="0" destOrd="0" presId="urn:microsoft.com/office/officeart/2008/layout/LinedList"/>
    <dgm:cxn modelId="{C6E6936D-CA29-484F-AFC3-6A4764A5D7F1}" type="presOf" srcId="{A1E7D25D-A93A-40B3-9D55-81AC08426000}" destId="{E29BBA3A-AD05-42D5-9C79-7631C2228698}" srcOrd="0" destOrd="0" presId="urn:microsoft.com/office/officeart/2008/layout/LinedList"/>
    <dgm:cxn modelId="{C2CD5A95-881C-43C9-845D-E178776425E4}" srcId="{93DC66B5-0C51-456D-A28A-D411BA310B9A}" destId="{B559FB3D-D8D7-47D4-AFD7-114BF1FBAC43}" srcOrd="1" destOrd="0" parTransId="{E920693E-7BFB-4FB8-8198-8951910B7107}" sibTransId="{52FA2344-03E5-4734-A874-DB2343AB9AF3}"/>
    <dgm:cxn modelId="{8FC2D595-E533-475E-912A-A62BD5CFE354}" type="presOf" srcId="{AD52FD93-2DF6-4C18-821F-EC4208BC3EDC}" destId="{F8CB42D8-102D-4E20-BE31-71CA84BFB037}" srcOrd="0" destOrd="0" presId="urn:microsoft.com/office/officeart/2008/layout/LinedList"/>
    <dgm:cxn modelId="{754AA2B8-79A5-4072-B582-6ECDFA2FFB01}" type="presOf" srcId="{93DC66B5-0C51-456D-A28A-D411BA310B9A}" destId="{5EC48693-D888-4CC5-AAF6-55CDEB51BDF5}" srcOrd="0" destOrd="0" presId="urn:microsoft.com/office/officeart/2008/layout/LinedList"/>
    <dgm:cxn modelId="{DB67CAF1-887B-4F68-BB30-0137C8E5A62C}" type="presParOf" srcId="{5EC48693-D888-4CC5-AAF6-55CDEB51BDF5}" destId="{ED0FCFD6-611A-4C68-A6AB-8F428266CBF7}" srcOrd="0" destOrd="0" presId="urn:microsoft.com/office/officeart/2008/layout/LinedList"/>
    <dgm:cxn modelId="{B71DA621-1DE9-4921-9B01-5A751CEA5387}" type="presParOf" srcId="{5EC48693-D888-4CC5-AAF6-55CDEB51BDF5}" destId="{C47366A7-51E5-425E-9599-0B15C59DFDD5}" srcOrd="1" destOrd="0" presId="urn:microsoft.com/office/officeart/2008/layout/LinedList"/>
    <dgm:cxn modelId="{2C870126-6509-46E7-BE45-F1AB65377E17}" type="presParOf" srcId="{C47366A7-51E5-425E-9599-0B15C59DFDD5}" destId="{F8CB42D8-102D-4E20-BE31-71CA84BFB037}" srcOrd="0" destOrd="0" presId="urn:microsoft.com/office/officeart/2008/layout/LinedList"/>
    <dgm:cxn modelId="{4C8CF5BA-4F05-486C-B432-25F80F107ECD}" type="presParOf" srcId="{C47366A7-51E5-425E-9599-0B15C59DFDD5}" destId="{96C85E26-1168-4FB5-BE71-9A1156BF62BD}" srcOrd="1" destOrd="0" presId="urn:microsoft.com/office/officeart/2008/layout/LinedList"/>
    <dgm:cxn modelId="{EB1BD89F-4EC6-4029-88A4-27B2D960803D}" type="presParOf" srcId="{5EC48693-D888-4CC5-AAF6-55CDEB51BDF5}" destId="{9C60FD43-F3C0-4111-A1E5-88FB1E38D430}" srcOrd="2" destOrd="0" presId="urn:microsoft.com/office/officeart/2008/layout/LinedList"/>
    <dgm:cxn modelId="{ED732D8B-C4EF-498D-AA6A-568E3E4EFDDC}" type="presParOf" srcId="{5EC48693-D888-4CC5-AAF6-55CDEB51BDF5}" destId="{3D1910D6-FDB8-4209-9F0C-9677CCEF968A}" srcOrd="3" destOrd="0" presId="urn:microsoft.com/office/officeart/2008/layout/LinedList"/>
    <dgm:cxn modelId="{86708883-54B8-458B-A452-08F6AECB060B}" type="presParOf" srcId="{3D1910D6-FDB8-4209-9F0C-9677CCEF968A}" destId="{2B15EF50-2920-495E-8428-860348E02F6F}" srcOrd="0" destOrd="0" presId="urn:microsoft.com/office/officeart/2008/layout/LinedList"/>
    <dgm:cxn modelId="{E1678A0F-C062-41AC-8A89-2AAA1E34A4C6}" type="presParOf" srcId="{3D1910D6-FDB8-4209-9F0C-9677CCEF968A}" destId="{3BD0119A-865A-45C5-8193-01D1AAFD545E}" srcOrd="1" destOrd="0" presId="urn:microsoft.com/office/officeart/2008/layout/LinedList"/>
    <dgm:cxn modelId="{CAF42522-7326-485E-B847-A0A8F09AFEA6}" type="presParOf" srcId="{5EC48693-D888-4CC5-AAF6-55CDEB51BDF5}" destId="{6C817BE1-85C0-432D-BC5A-285A00924F44}" srcOrd="4" destOrd="0" presId="urn:microsoft.com/office/officeart/2008/layout/LinedList"/>
    <dgm:cxn modelId="{3E60CFED-9EDD-435A-BA87-B93998762A2A}" type="presParOf" srcId="{5EC48693-D888-4CC5-AAF6-55CDEB51BDF5}" destId="{07C29520-07E9-460F-8678-D7F159BBC8BE}" srcOrd="5" destOrd="0" presId="urn:microsoft.com/office/officeart/2008/layout/LinedList"/>
    <dgm:cxn modelId="{2F4D1046-9DBD-4C50-83B8-561F5EC581FE}" type="presParOf" srcId="{07C29520-07E9-460F-8678-D7F159BBC8BE}" destId="{E29BBA3A-AD05-42D5-9C79-7631C2228698}" srcOrd="0" destOrd="0" presId="urn:microsoft.com/office/officeart/2008/layout/LinedList"/>
    <dgm:cxn modelId="{7AEF1977-55D4-451D-8642-FB94679B9150}" type="presParOf" srcId="{07C29520-07E9-460F-8678-D7F159BBC8BE}" destId="{EDD6C0FF-9D16-4034-95D2-93900676A53C}" srcOrd="1" destOrd="0" presId="urn:microsoft.com/office/officeart/2008/layout/LinedList"/>
    <dgm:cxn modelId="{FDFFBF4F-789B-4FC3-8821-AC65B77B5BAB}" type="presParOf" srcId="{5EC48693-D888-4CC5-AAF6-55CDEB51BDF5}" destId="{A51E2614-3F82-46A7-BC0C-66E7B568E367}" srcOrd="6" destOrd="0" presId="urn:microsoft.com/office/officeart/2008/layout/LinedList"/>
    <dgm:cxn modelId="{EC325AD1-CD8D-4480-A443-6CAEB0164C4E}" type="presParOf" srcId="{5EC48693-D888-4CC5-AAF6-55CDEB51BDF5}" destId="{9DDC1515-7854-4811-B42E-82D298E17FED}" srcOrd="7" destOrd="0" presId="urn:microsoft.com/office/officeart/2008/layout/LinedList"/>
    <dgm:cxn modelId="{A1AB4153-108A-46D5-A63A-A0525ABE473A}" type="presParOf" srcId="{9DDC1515-7854-4811-B42E-82D298E17FED}" destId="{3EFC512A-68DF-4B48-97B0-BD7024E34552}" srcOrd="0" destOrd="0" presId="urn:microsoft.com/office/officeart/2008/layout/LinedList"/>
    <dgm:cxn modelId="{9920C53D-8C23-4933-9FB8-8C30761B6139}" type="presParOf" srcId="{9DDC1515-7854-4811-B42E-82D298E17FED}" destId="{24EF4616-8517-4D96-8BDD-2FFAAF841BC6}" srcOrd="1"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6ABE8B-13C6-4BBA-BBEB-E04756A92BF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D346F0A7-3B4C-4153-9046-EDEA3CC6DF7C}">
      <dgm:prSet phldr="0"/>
      <dgm:spPr/>
      <dgm:t>
        <a:bodyPr/>
        <a:lstStyle/>
        <a:p>
          <a:pPr algn="l" rtl="0">
            <a:lnSpc>
              <a:spcPct val="140000"/>
            </a:lnSpc>
          </a:pPr>
          <a:r>
            <a:rPr lang="en-US">
              <a:solidFill>
                <a:srgbClr val="404040"/>
              </a:solidFill>
            </a:rPr>
            <a:t>Works with B2B:</a:t>
          </a:r>
          <a:endParaRPr lang="en-US">
            <a:solidFill>
              <a:srgbClr val="000000"/>
            </a:solidFill>
          </a:endParaRPr>
        </a:p>
      </dgm:t>
    </dgm:pt>
    <dgm:pt modelId="{01DF131B-CB0C-425D-819E-2FE70CAFAF17}" type="parTrans" cxnId="{76767895-A4C5-4945-8898-FD3CE66F0036}">
      <dgm:prSet/>
      <dgm:spPr/>
    </dgm:pt>
    <dgm:pt modelId="{7EDC189D-0396-4871-9077-A03ABCEC69AE}" type="sibTrans" cxnId="{76767895-A4C5-4945-8898-FD3CE66F0036}">
      <dgm:prSet/>
      <dgm:spPr/>
    </dgm:pt>
    <dgm:pt modelId="{5D72B102-49D7-4FEA-B00A-4A6905A93E8B}">
      <dgm:prSet phldr="0"/>
      <dgm:spPr/>
      <dgm:t>
        <a:bodyPr/>
        <a:lstStyle/>
        <a:p>
          <a:pPr algn="l">
            <a:lnSpc>
              <a:spcPct val="140000"/>
            </a:lnSpc>
          </a:pPr>
          <a:r>
            <a:rPr lang="en-US">
              <a:solidFill>
                <a:srgbClr val="404040"/>
              </a:solidFill>
            </a:rPr>
            <a:t>What are the biggest difficulties in working with businesses? Is there any way the hub could be laid out to address those difficulties?</a:t>
          </a:r>
          <a:endParaRPr lang="en-US">
            <a:solidFill>
              <a:srgbClr val="000000"/>
            </a:solidFill>
          </a:endParaRPr>
        </a:p>
      </dgm:t>
    </dgm:pt>
    <dgm:pt modelId="{23C68ADE-BD06-46A0-BA73-5C962AF42821}" type="parTrans" cxnId="{0D6FA27F-3342-4012-A8EE-2611ED72F335}">
      <dgm:prSet/>
      <dgm:spPr/>
    </dgm:pt>
    <dgm:pt modelId="{33BA2783-67D0-4581-B664-5DD999C96899}" type="sibTrans" cxnId="{0D6FA27F-3342-4012-A8EE-2611ED72F335}">
      <dgm:prSet/>
      <dgm:spPr/>
    </dgm:pt>
    <dgm:pt modelId="{9ECF88C9-8741-4D5B-B062-8FD66E2D518E}">
      <dgm:prSet phldr="0"/>
      <dgm:spPr/>
      <dgm:t>
        <a:bodyPr/>
        <a:lstStyle/>
        <a:p>
          <a:pPr algn="l">
            <a:lnSpc>
              <a:spcPct val="140000"/>
            </a:lnSpc>
          </a:pPr>
          <a:r>
            <a:rPr lang="en-US">
              <a:solidFill>
                <a:srgbClr val="404040"/>
              </a:solidFill>
            </a:rPr>
            <a:t>Doesn't work with B2B:</a:t>
          </a:r>
          <a:endParaRPr lang="en-US">
            <a:solidFill>
              <a:srgbClr val="000000"/>
            </a:solidFill>
          </a:endParaRPr>
        </a:p>
      </dgm:t>
    </dgm:pt>
    <dgm:pt modelId="{99F21229-6576-4FED-A40C-7DFE540CDB0E}" type="parTrans" cxnId="{70C3249F-EA9B-4CC0-9711-7B98D2A28B77}">
      <dgm:prSet/>
      <dgm:spPr/>
    </dgm:pt>
    <dgm:pt modelId="{6DF816F3-963C-4746-8FF7-485D18F5DC8F}" type="sibTrans" cxnId="{70C3249F-EA9B-4CC0-9711-7B98D2A28B77}">
      <dgm:prSet/>
      <dgm:spPr/>
    </dgm:pt>
    <dgm:pt modelId="{5B066037-CE1A-48E6-9E5C-1F313C3DC902}">
      <dgm:prSet phldr="0"/>
      <dgm:spPr/>
      <dgm:t>
        <a:bodyPr/>
        <a:lstStyle/>
        <a:p>
          <a:pPr algn="l">
            <a:lnSpc>
              <a:spcPct val="140000"/>
            </a:lnSpc>
          </a:pPr>
          <a:r>
            <a:rPr lang="en-US">
              <a:solidFill>
                <a:srgbClr val="404040"/>
              </a:solidFill>
            </a:rPr>
            <a:t>What is the reason you do not work with business clients? Are you interested in expanding to business clients?</a:t>
          </a:r>
          <a:endParaRPr lang="en-US">
            <a:solidFill>
              <a:srgbClr val="000000"/>
            </a:solidFill>
          </a:endParaRPr>
        </a:p>
      </dgm:t>
    </dgm:pt>
    <dgm:pt modelId="{27E37F1C-C225-4B7B-B3F3-2C4FBD1393FC}" type="parTrans" cxnId="{33046AED-D9D3-473A-9AFE-81B7DEEA37F4}">
      <dgm:prSet/>
      <dgm:spPr/>
    </dgm:pt>
    <dgm:pt modelId="{7BFA57F9-D2E8-4BB6-A119-2B9506F21CC5}" type="sibTrans" cxnId="{33046AED-D9D3-473A-9AFE-81B7DEEA37F4}">
      <dgm:prSet/>
      <dgm:spPr/>
    </dgm:pt>
    <dgm:pt modelId="{19CE0922-F33E-4B58-ABE4-8A65A8E5663A}" type="pres">
      <dgm:prSet presAssocID="{AA6ABE8B-13C6-4BBA-BBEB-E04756A92BFE}" presName="linear" presStyleCnt="0">
        <dgm:presLayoutVars>
          <dgm:dir/>
          <dgm:animLvl val="lvl"/>
          <dgm:resizeHandles val="exact"/>
        </dgm:presLayoutVars>
      </dgm:prSet>
      <dgm:spPr/>
    </dgm:pt>
    <dgm:pt modelId="{C57459F0-B175-4BBA-90E2-3423F0F4773A}" type="pres">
      <dgm:prSet presAssocID="{D346F0A7-3B4C-4153-9046-EDEA3CC6DF7C}" presName="parentLin" presStyleCnt="0"/>
      <dgm:spPr/>
    </dgm:pt>
    <dgm:pt modelId="{394BC68A-9236-484E-ADD5-DAB2DC7831AB}" type="pres">
      <dgm:prSet presAssocID="{D346F0A7-3B4C-4153-9046-EDEA3CC6DF7C}" presName="parentLeftMargin" presStyleLbl="node1" presStyleIdx="0" presStyleCnt="2"/>
      <dgm:spPr/>
    </dgm:pt>
    <dgm:pt modelId="{D8DA72BF-44C5-48BD-9DF9-67338B98C211}" type="pres">
      <dgm:prSet presAssocID="{D346F0A7-3B4C-4153-9046-EDEA3CC6DF7C}" presName="parentText" presStyleLbl="node1" presStyleIdx="0" presStyleCnt="2">
        <dgm:presLayoutVars>
          <dgm:chMax val="0"/>
          <dgm:bulletEnabled val="1"/>
        </dgm:presLayoutVars>
      </dgm:prSet>
      <dgm:spPr>
        <a:solidFill>
          <a:schemeClr val="tx2">
            <a:lumMod val="60000"/>
            <a:lumOff val="40000"/>
          </a:schemeClr>
        </a:solidFill>
      </dgm:spPr>
    </dgm:pt>
    <dgm:pt modelId="{C236C1E0-7588-4099-B621-F2FE287323F7}" type="pres">
      <dgm:prSet presAssocID="{D346F0A7-3B4C-4153-9046-EDEA3CC6DF7C}" presName="negativeSpace" presStyleCnt="0"/>
      <dgm:spPr/>
    </dgm:pt>
    <dgm:pt modelId="{5BB74545-E294-48DB-83C3-B521F37E1407}" type="pres">
      <dgm:prSet presAssocID="{D346F0A7-3B4C-4153-9046-EDEA3CC6DF7C}" presName="childText" presStyleLbl="conFgAcc1" presStyleIdx="0" presStyleCnt="2">
        <dgm:presLayoutVars>
          <dgm:bulletEnabled val="1"/>
        </dgm:presLayoutVars>
      </dgm:prSet>
      <dgm:spPr/>
    </dgm:pt>
    <dgm:pt modelId="{9E813DDB-73F7-46EE-9D40-D6340F268E18}" type="pres">
      <dgm:prSet presAssocID="{7EDC189D-0396-4871-9077-A03ABCEC69AE}" presName="spaceBetweenRectangles" presStyleCnt="0"/>
      <dgm:spPr/>
    </dgm:pt>
    <dgm:pt modelId="{01A1BC00-7C6C-4257-8628-4A73BA14192A}" type="pres">
      <dgm:prSet presAssocID="{9ECF88C9-8741-4D5B-B062-8FD66E2D518E}" presName="parentLin" presStyleCnt="0"/>
      <dgm:spPr/>
    </dgm:pt>
    <dgm:pt modelId="{3E44B899-A849-4CF3-ADEB-2265DAC62A53}" type="pres">
      <dgm:prSet presAssocID="{9ECF88C9-8741-4D5B-B062-8FD66E2D518E}" presName="parentLeftMargin" presStyleLbl="node1" presStyleIdx="0" presStyleCnt="2"/>
      <dgm:spPr/>
    </dgm:pt>
    <dgm:pt modelId="{BA81422B-2062-46E8-B348-485D25F7A83F}" type="pres">
      <dgm:prSet presAssocID="{9ECF88C9-8741-4D5B-B062-8FD66E2D518E}" presName="parentText" presStyleLbl="node1" presStyleIdx="1" presStyleCnt="2">
        <dgm:presLayoutVars>
          <dgm:chMax val="0"/>
          <dgm:bulletEnabled val="1"/>
        </dgm:presLayoutVars>
      </dgm:prSet>
      <dgm:spPr>
        <a:solidFill>
          <a:schemeClr val="tx2">
            <a:lumMod val="60000"/>
            <a:lumOff val="40000"/>
          </a:schemeClr>
        </a:solidFill>
      </dgm:spPr>
    </dgm:pt>
    <dgm:pt modelId="{AD72C463-B8E9-460D-B773-2DFCBE3F1D73}" type="pres">
      <dgm:prSet presAssocID="{9ECF88C9-8741-4D5B-B062-8FD66E2D518E}" presName="negativeSpace" presStyleCnt="0"/>
      <dgm:spPr/>
    </dgm:pt>
    <dgm:pt modelId="{B248F48F-BE55-4DAB-8067-9A6A2CA1FF35}" type="pres">
      <dgm:prSet presAssocID="{9ECF88C9-8741-4D5B-B062-8FD66E2D518E}" presName="childText" presStyleLbl="conFgAcc1" presStyleIdx="1" presStyleCnt="2">
        <dgm:presLayoutVars>
          <dgm:bulletEnabled val="1"/>
        </dgm:presLayoutVars>
      </dgm:prSet>
      <dgm:spPr/>
    </dgm:pt>
  </dgm:ptLst>
  <dgm:cxnLst>
    <dgm:cxn modelId="{50EE143F-4D87-4981-9120-7E595DC72683}" type="presOf" srcId="{AA6ABE8B-13C6-4BBA-BBEB-E04756A92BFE}" destId="{19CE0922-F33E-4B58-ABE4-8A65A8E5663A}" srcOrd="0" destOrd="0" presId="urn:microsoft.com/office/officeart/2005/8/layout/list1"/>
    <dgm:cxn modelId="{07559C47-E069-41A9-A473-FFEC849F1538}" type="presOf" srcId="{9ECF88C9-8741-4D5B-B062-8FD66E2D518E}" destId="{3E44B899-A849-4CF3-ADEB-2265DAC62A53}" srcOrd="0" destOrd="0" presId="urn:microsoft.com/office/officeart/2005/8/layout/list1"/>
    <dgm:cxn modelId="{B03AC147-82A4-4E34-A77E-32298096C5DC}" type="presOf" srcId="{5D72B102-49D7-4FEA-B00A-4A6905A93E8B}" destId="{5BB74545-E294-48DB-83C3-B521F37E1407}" srcOrd="0" destOrd="0" presId="urn:microsoft.com/office/officeart/2005/8/layout/list1"/>
    <dgm:cxn modelId="{F0EB2B72-BE8B-4F00-A231-0E1304CEF6E2}" type="presOf" srcId="{5B066037-CE1A-48E6-9E5C-1F313C3DC902}" destId="{B248F48F-BE55-4DAB-8067-9A6A2CA1FF35}" srcOrd="0" destOrd="0" presId="urn:microsoft.com/office/officeart/2005/8/layout/list1"/>
    <dgm:cxn modelId="{0D6FA27F-3342-4012-A8EE-2611ED72F335}" srcId="{D346F0A7-3B4C-4153-9046-EDEA3CC6DF7C}" destId="{5D72B102-49D7-4FEA-B00A-4A6905A93E8B}" srcOrd="0" destOrd="0" parTransId="{23C68ADE-BD06-46A0-BA73-5C962AF42821}" sibTransId="{33BA2783-67D0-4581-B664-5DD999C96899}"/>
    <dgm:cxn modelId="{0F8CEB80-FAAA-4590-BD79-72E70AC253D4}" type="presOf" srcId="{9ECF88C9-8741-4D5B-B062-8FD66E2D518E}" destId="{BA81422B-2062-46E8-B348-485D25F7A83F}" srcOrd="1" destOrd="0" presId="urn:microsoft.com/office/officeart/2005/8/layout/list1"/>
    <dgm:cxn modelId="{76767895-A4C5-4945-8898-FD3CE66F0036}" srcId="{AA6ABE8B-13C6-4BBA-BBEB-E04756A92BFE}" destId="{D346F0A7-3B4C-4153-9046-EDEA3CC6DF7C}" srcOrd="0" destOrd="0" parTransId="{01DF131B-CB0C-425D-819E-2FE70CAFAF17}" sibTransId="{7EDC189D-0396-4871-9077-A03ABCEC69AE}"/>
    <dgm:cxn modelId="{70C3249F-EA9B-4CC0-9711-7B98D2A28B77}" srcId="{AA6ABE8B-13C6-4BBA-BBEB-E04756A92BFE}" destId="{9ECF88C9-8741-4D5B-B062-8FD66E2D518E}" srcOrd="1" destOrd="0" parTransId="{99F21229-6576-4FED-A40C-7DFE540CDB0E}" sibTransId="{6DF816F3-963C-4746-8FF7-485D18F5DC8F}"/>
    <dgm:cxn modelId="{166542B4-82D7-4FA4-BBA0-FDFE9F8D223C}" type="presOf" srcId="{D346F0A7-3B4C-4153-9046-EDEA3CC6DF7C}" destId="{394BC68A-9236-484E-ADD5-DAB2DC7831AB}" srcOrd="0" destOrd="0" presId="urn:microsoft.com/office/officeart/2005/8/layout/list1"/>
    <dgm:cxn modelId="{958DC8DC-A0DB-4E97-9812-5E6004EFF7AB}" type="presOf" srcId="{D346F0A7-3B4C-4153-9046-EDEA3CC6DF7C}" destId="{D8DA72BF-44C5-48BD-9DF9-67338B98C211}" srcOrd="1" destOrd="0" presId="urn:microsoft.com/office/officeart/2005/8/layout/list1"/>
    <dgm:cxn modelId="{33046AED-D9D3-473A-9AFE-81B7DEEA37F4}" srcId="{9ECF88C9-8741-4D5B-B062-8FD66E2D518E}" destId="{5B066037-CE1A-48E6-9E5C-1F313C3DC902}" srcOrd="0" destOrd="0" parTransId="{27E37F1C-C225-4B7B-B3F3-2C4FBD1393FC}" sibTransId="{7BFA57F9-D2E8-4BB6-A119-2B9506F21CC5}"/>
    <dgm:cxn modelId="{6CA8733C-8BD8-43EB-9B2E-8FCF5C7F6FBF}" type="presParOf" srcId="{19CE0922-F33E-4B58-ABE4-8A65A8E5663A}" destId="{C57459F0-B175-4BBA-90E2-3423F0F4773A}" srcOrd="0" destOrd="0" presId="urn:microsoft.com/office/officeart/2005/8/layout/list1"/>
    <dgm:cxn modelId="{5CA8CFD5-B2C1-4D34-92CC-3D4E8995B81B}" type="presParOf" srcId="{C57459F0-B175-4BBA-90E2-3423F0F4773A}" destId="{394BC68A-9236-484E-ADD5-DAB2DC7831AB}" srcOrd="0" destOrd="0" presId="urn:microsoft.com/office/officeart/2005/8/layout/list1"/>
    <dgm:cxn modelId="{F0E40F5C-86BE-4793-AE4B-B52E1EBD1059}" type="presParOf" srcId="{C57459F0-B175-4BBA-90E2-3423F0F4773A}" destId="{D8DA72BF-44C5-48BD-9DF9-67338B98C211}" srcOrd="1" destOrd="0" presId="urn:microsoft.com/office/officeart/2005/8/layout/list1"/>
    <dgm:cxn modelId="{74FD6403-4F05-4EC6-B80B-B7C0B883D799}" type="presParOf" srcId="{19CE0922-F33E-4B58-ABE4-8A65A8E5663A}" destId="{C236C1E0-7588-4099-B621-F2FE287323F7}" srcOrd="1" destOrd="0" presId="urn:microsoft.com/office/officeart/2005/8/layout/list1"/>
    <dgm:cxn modelId="{9EDF02E8-8ACF-4658-81C2-A1A0C550B254}" type="presParOf" srcId="{19CE0922-F33E-4B58-ABE4-8A65A8E5663A}" destId="{5BB74545-E294-48DB-83C3-B521F37E1407}" srcOrd="2" destOrd="0" presId="urn:microsoft.com/office/officeart/2005/8/layout/list1"/>
    <dgm:cxn modelId="{07B142D5-B651-499A-A27E-A2A4FB1703B6}" type="presParOf" srcId="{19CE0922-F33E-4B58-ABE4-8A65A8E5663A}" destId="{9E813DDB-73F7-46EE-9D40-D6340F268E18}" srcOrd="3" destOrd="0" presId="urn:microsoft.com/office/officeart/2005/8/layout/list1"/>
    <dgm:cxn modelId="{81FC6501-D095-4C13-984E-99D7E7E8E635}" type="presParOf" srcId="{19CE0922-F33E-4B58-ABE4-8A65A8E5663A}" destId="{01A1BC00-7C6C-4257-8628-4A73BA14192A}" srcOrd="4" destOrd="0" presId="urn:microsoft.com/office/officeart/2005/8/layout/list1"/>
    <dgm:cxn modelId="{CCAA5485-B672-4DBD-8586-D1A6D881EEE0}" type="presParOf" srcId="{01A1BC00-7C6C-4257-8628-4A73BA14192A}" destId="{3E44B899-A849-4CF3-ADEB-2265DAC62A53}" srcOrd="0" destOrd="0" presId="urn:microsoft.com/office/officeart/2005/8/layout/list1"/>
    <dgm:cxn modelId="{F2A4BD34-942D-426A-95B4-D628F3543CC8}" type="presParOf" srcId="{01A1BC00-7C6C-4257-8628-4A73BA14192A}" destId="{BA81422B-2062-46E8-B348-485D25F7A83F}" srcOrd="1" destOrd="0" presId="urn:microsoft.com/office/officeart/2005/8/layout/list1"/>
    <dgm:cxn modelId="{7BC3C20B-466E-424C-869E-E215BAE8DB2F}" type="presParOf" srcId="{19CE0922-F33E-4B58-ABE4-8A65A8E5663A}" destId="{AD72C463-B8E9-460D-B773-2DFCBE3F1D73}" srcOrd="5" destOrd="0" presId="urn:microsoft.com/office/officeart/2005/8/layout/list1"/>
    <dgm:cxn modelId="{0D5E4898-43E2-480F-B620-FD4CF51381E9}" type="presParOf" srcId="{19CE0922-F33E-4B58-ABE4-8A65A8E5663A}" destId="{B248F48F-BE55-4DAB-8067-9A6A2CA1FF35}"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FCFD6-611A-4C68-A6AB-8F428266CBF7}">
      <dsp:nvSpPr>
        <dsp:cNvPr id="0" name=""/>
        <dsp:cNvSpPr/>
      </dsp:nvSpPr>
      <dsp:spPr>
        <a:xfrm>
          <a:off x="0" y="0"/>
          <a:ext cx="5271804" cy="0"/>
        </a:xfrm>
        <a:prstGeom prst="line">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0000"/>
                <a:satMod val="120000"/>
                <a:lumMod val="99000"/>
              </a:schemeClr>
            </a:gs>
          </a:gsLst>
          <a:path path="circle">
            <a:fillToRect l="100000" t="100000" r="100000" b="100000"/>
          </a:path>
        </a:gradFill>
        <a:ln w="9525" cap="flat" cmpd="sng" algn="ctr">
          <a:solidFill>
            <a:schemeClr val="accent2">
              <a:hueOff val="0"/>
              <a:satOff val="0"/>
              <a:lumOff val="0"/>
              <a:alphaOff val="0"/>
            </a:schemeClr>
          </a:solidFill>
          <a:prstDash val="solid"/>
        </a:ln>
        <a:effectLst>
          <a:outerShdw blurRad="57150" dist="25400" dir="5400000" algn="ctr" rotWithShape="0">
            <a:srgbClr val="000000">
              <a:alpha val="20000"/>
            </a:srgbClr>
          </a:outerShdw>
        </a:effectLst>
      </dsp:spPr>
      <dsp:style>
        <a:lnRef idx="1">
          <a:scrgbClr r="0" g="0" b="0"/>
        </a:lnRef>
        <a:fillRef idx="3">
          <a:scrgbClr r="0" g="0" b="0"/>
        </a:fillRef>
        <a:effectRef idx="3">
          <a:scrgbClr r="0" g="0" b="0"/>
        </a:effectRef>
        <a:fontRef idx="minor">
          <a:schemeClr val="lt1"/>
        </a:fontRef>
      </dsp:style>
    </dsp:sp>
    <dsp:sp modelId="{F8CB42D8-102D-4E20-BE31-71CA84BFB037}">
      <dsp:nvSpPr>
        <dsp:cNvPr id="0" name=""/>
        <dsp:cNvSpPr/>
      </dsp:nvSpPr>
      <dsp:spPr>
        <a:xfrm>
          <a:off x="0" y="0"/>
          <a:ext cx="5271804" cy="91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rtl="0">
            <a:lnSpc>
              <a:spcPct val="90000"/>
            </a:lnSpc>
            <a:spcBef>
              <a:spcPct val="0"/>
            </a:spcBef>
            <a:spcAft>
              <a:spcPct val="35000"/>
            </a:spcAft>
            <a:buNone/>
          </a:pPr>
          <a:r>
            <a:rPr lang="en-US" sz="2900" b="0" kern="1200" baseline="0">
              <a:latin typeface="Calibri"/>
              <a:ea typeface="Calibri"/>
              <a:cs typeface="Calibri"/>
            </a:rPr>
            <a:t>Iris Nycz</a:t>
          </a:r>
          <a:endParaRPr lang="en-US" sz="2900" b="0" kern="1200" baseline="0">
            <a:latin typeface="Meiryo"/>
          </a:endParaRPr>
        </a:p>
      </dsp:txBody>
      <dsp:txXfrm>
        <a:off x="0" y="0"/>
        <a:ext cx="5271804" cy="912812"/>
      </dsp:txXfrm>
    </dsp:sp>
    <dsp:sp modelId="{9C60FD43-F3C0-4111-A1E5-88FB1E38D430}">
      <dsp:nvSpPr>
        <dsp:cNvPr id="0" name=""/>
        <dsp:cNvSpPr/>
      </dsp:nvSpPr>
      <dsp:spPr>
        <a:xfrm>
          <a:off x="0" y="912812"/>
          <a:ext cx="5271804" cy="0"/>
        </a:xfrm>
        <a:prstGeom prst="line">
          <a:avLst/>
        </a:prstGeom>
        <a:gradFill rotWithShape="0">
          <a:gsLst>
            <a:gs pos="0">
              <a:schemeClr val="accent2">
                <a:hueOff val="-279338"/>
                <a:satOff val="-2983"/>
                <a:lumOff val="-1046"/>
                <a:alphaOff val="0"/>
                <a:tint val="94000"/>
                <a:satMod val="103000"/>
                <a:lumMod val="102000"/>
              </a:schemeClr>
            </a:gs>
            <a:gs pos="50000">
              <a:schemeClr val="accent2">
                <a:hueOff val="-279338"/>
                <a:satOff val="-2983"/>
                <a:lumOff val="-1046"/>
                <a:alphaOff val="0"/>
                <a:shade val="100000"/>
                <a:satMod val="110000"/>
                <a:lumMod val="100000"/>
              </a:schemeClr>
            </a:gs>
            <a:gs pos="100000">
              <a:schemeClr val="accent2">
                <a:hueOff val="-279338"/>
                <a:satOff val="-2983"/>
                <a:lumOff val="-1046"/>
                <a:alphaOff val="0"/>
                <a:shade val="70000"/>
                <a:satMod val="120000"/>
                <a:lumMod val="99000"/>
              </a:schemeClr>
            </a:gs>
          </a:gsLst>
          <a:path path="circle">
            <a:fillToRect l="100000" t="100000" r="100000" b="100000"/>
          </a:path>
        </a:gradFill>
        <a:ln w="9525" cap="flat" cmpd="sng" algn="ctr">
          <a:solidFill>
            <a:schemeClr val="accent2">
              <a:hueOff val="-279338"/>
              <a:satOff val="-2983"/>
              <a:lumOff val="-1046"/>
              <a:alphaOff val="0"/>
            </a:schemeClr>
          </a:solidFill>
          <a:prstDash val="solid"/>
        </a:ln>
        <a:effectLst>
          <a:outerShdw blurRad="57150" dist="25400" dir="5400000" algn="ctr" rotWithShape="0">
            <a:srgbClr val="000000">
              <a:alpha val="20000"/>
            </a:srgbClr>
          </a:outerShdw>
        </a:effectLst>
      </dsp:spPr>
      <dsp:style>
        <a:lnRef idx="1">
          <a:scrgbClr r="0" g="0" b="0"/>
        </a:lnRef>
        <a:fillRef idx="3">
          <a:scrgbClr r="0" g="0" b="0"/>
        </a:fillRef>
        <a:effectRef idx="3">
          <a:scrgbClr r="0" g="0" b="0"/>
        </a:effectRef>
        <a:fontRef idx="minor">
          <a:schemeClr val="lt1"/>
        </a:fontRef>
      </dsp:style>
    </dsp:sp>
    <dsp:sp modelId="{2B15EF50-2920-495E-8428-860348E02F6F}">
      <dsp:nvSpPr>
        <dsp:cNvPr id="0" name=""/>
        <dsp:cNvSpPr/>
      </dsp:nvSpPr>
      <dsp:spPr>
        <a:xfrm>
          <a:off x="0" y="912812"/>
          <a:ext cx="5271804" cy="91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b="0" kern="1200" baseline="0"/>
            <a:t>John Chau</a:t>
          </a:r>
          <a:endParaRPr lang="en-US" sz="2900" kern="1200"/>
        </a:p>
      </dsp:txBody>
      <dsp:txXfrm>
        <a:off x="0" y="912812"/>
        <a:ext cx="5271804" cy="912812"/>
      </dsp:txXfrm>
    </dsp:sp>
    <dsp:sp modelId="{6C817BE1-85C0-432D-BC5A-285A00924F44}">
      <dsp:nvSpPr>
        <dsp:cNvPr id="0" name=""/>
        <dsp:cNvSpPr/>
      </dsp:nvSpPr>
      <dsp:spPr>
        <a:xfrm>
          <a:off x="0" y="1825624"/>
          <a:ext cx="5271804" cy="0"/>
        </a:xfrm>
        <a:prstGeom prst="line">
          <a:avLst/>
        </a:prstGeom>
        <a:gradFill rotWithShape="0">
          <a:gsLst>
            <a:gs pos="0">
              <a:schemeClr val="accent2">
                <a:hueOff val="-558676"/>
                <a:satOff val="-5967"/>
                <a:lumOff val="-2092"/>
                <a:alphaOff val="0"/>
                <a:tint val="94000"/>
                <a:satMod val="103000"/>
                <a:lumMod val="102000"/>
              </a:schemeClr>
            </a:gs>
            <a:gs pos="50000">
              <a:schemeClr val="accent2">
                <a:hueOff val="-558676"/>
                <a:satOff val="-5967"/>
                <a:lumOff val="-2092"/>
                <a:alphaOff val="0"/>
                <a:shade val="100000"/>
                <a:satMod val="110000"/>
                <a:lumMod val="100000"/>
              </a:schemeClr>
            </a:gs>
            <a:gs pos="100000">
              <a:schemeClr val="accent2">
                <a:hueOff val="-558676"/>
                <a:satOff val="-5967"/>
                <a:lumOff val="-2092"/>
                <a:alphaOff val="0"/>
                <a:shade val="70000"/>
                <a:satMod val="120000"/>
                <a:lumMod val="99000"/>
              </a:schemeClr>
            </a:gs>
          </a:gsLst>
          <a:path path="circle">
            <a:fillToRect l="100000" t="100000" r="100000" b="100000"/>
          </a:path>
        </a:gradFill>
        <a:ln w="9525" cap="flat" cmpd="sng" algn="ctr">
          <a:solidFill>
            <a:schemeClr val="accent2">
              <a:hueOff val="-558676"/>
              <a:satOff val="-5967"/>
              <a:lumOff val="-2092"/>
              <a:alphaOff val="0"/>
            </a:schemeClr>
          </a:solidFill>
          <a:prstDash val="solid"/>
        </a:ln>
        <a:effectLst>
          <a:outerShdw blurRad="57150" dist="25400" dir="5400000" algn="ctr" rotWithShape="0">
            <a:srgbClr val="000000">
              <a:alpha val="20000"/>
            </a:srgbClr>
          </a:outerShdw>
        </a:effectLst>
      </dsp:spPr>
      <dsp:style>
        <a:lnRef idx="1">
          <a:scrgbClr r="0" g="0" b="0"/>
        </a:lnRef>
        <a:fillRef idx="3">
          <a:scrgbClr r="0" g="0" b="0"/>
        </a:fillRef>
        <a:effectRef idx="3">
          <a:scrgbClr r="0" g="0" b="0"/>
        </a:effectRef>
        <a:fontRef idx="minor">
          <a:schemeClr val="lt1"/>
        </a:fontRef>
      </dsp:style>
    </dsp:sp>
    <dsp:sp modelId="{E29BBA3A-AD05-42D5-9C79-7631C2228698}">
      <dsp:nvSpPr>
        <dsp:cNvPr id="0" name=""/>
        <dsp:cNvSpPr/>
      </dsp:nvSpPr>
      <dsp:spPr>
        <a:xfrm>
          <a:off x="0" y="1825625"/>
          <a:ext cx="5271804" cy="91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rtl="0">
            <a:lnSpc>
              <a:spcPct val="90000"/>
            </a:lnSpc>
            <a:spcBef>
              <a:spcPct val="0"/>
            </a:spcBef>
            <a:spcAft>
              <a:spcPct val="35000"/>
            </a:spcAft>
            <a:buNone/>
          </a:pPr>
          <a:r>
            <a:rPr lang="en-US" sz="2900" b="0" kern="1200" baseline="0"/>
            <a:t>Mila Mejia</a:t>
          </a:r>
          <a:endParaRPr lang="en-US" sz="2900" kern="1200">
            <a:latin typeface="Meiryo"/>
          </a:endParaRPr>
        </a:p>
      </dsp:txBody>
      <dsp:txXfrm>
        <a:off x="0" y="1825625"/>
        <a:ext cx="5271804" cy="912812"/>
      </dsp:txXfrm>
    </dsp:sp>
    <dsp:sp modelId="{A51E2614-3F82-46A7-BC0C-66E7B568E367}">
      <dsp:nvSpPr>
        <dsp:cNvPr id="0" name=""/>
        <dsp:cNvSpPr/>
      </dsp:nvSpPr>
      <dsp:spPr>
        <a:xfrm>
          <a:off x="0" y="2738437"/>
          <a:ext cx="5271804" cy="0"/>
        </a:xfrm>
        <a:prstGeom prst="line">
          <a:avLst/>
        </a:prstGeom>
        <a:gradFill rotWithShape="0">
          <a:gsLst>
            <a:gs pos="0">
              <a:schemeClr val="accent2">
                <a:hueOff val="-838013"/>
                <a:satOff val="-8950"/>
                <a:lumOff val="-3138"/>
                <a:alphaOff val="0"/>
                <a:tint val="94000"/>
                <a:satMod val="103000"/>
                <a:lumMod val="102000"/>
              </a:schemeClr>
            </a:gs>
            <a:gs pos="50000">
              <a:schemeClr val="accent2">
                <a:hueOff val="-838013"/>
                <a:satOff val="-8950"/>
                <a:lumOff val="-3138"/>
                <a:alphaOff val="0"/>
                <a:shade val="100000"/>
                <a:satMod val="110000"/>
                <a:lumMod val="100000"/>
              </a:schemeClr>
            </a:gs>
            <a:gs pos="100000">
              <a:schemeClr val="accent2">
                <a:hueOff val="-838013"/>
                <a:satOff val="-8950"/>
                <a:lumOff val="-3138"/>
                <a:alphaOff val="0"/>
                <a:shade val="70000"/>
                <a:satMod val="120000"/>
                <a:lumMod val="99000"/>
              </a:schemeClr>
            </a:gs>
          </a:gsLst>
          <a:path path="circle">
            <a:fillToRect l="100000" t="100000" r="100000" b="100000"/>
          </a:path>
        </a:gradFill>
        <a:ln w="9525" cap="flat" cmpd="sng" algn="ctr">
          <a:solidFill>
            <a:schemeClr val="accent2">
              <a:hueOff val="-838013"/>
              <a:satOff val="-8950"/>
              <a:lumOff val="-3138"/>
              <a:alphaOff val="0"/>
            </a:schemeClr>
          </a:solidFill>
          <a:prstDash val="solid"/>
        </a:ln>
        <a:effectLst>
          <a:outerShdw blurRad="57150" dist="25400" dir="5400000" algn="ctr" rotWithShape="0">
            <a:srgbClr val="000000">
              <a:alpha val="20000"/>
            </a:srgbClr>
          </a:outerShdw>
        </a:effectLst>
      </dsp:spPr>
      <dsp:style>
        <a:lnRef idx="1">
          <a:scrgbClr r="0" g="0" b="0"/>
        </a:lnRef>
        <a:fillRef idx="3">
          <a:scrgbClr r="0" g="0" b="0"/>
        </a:fillRef>
        <a:effectRef idx="3">
          <a:scrgbClr r="0" g="0" b="0"/>
        </a:effectRef>
        <a:fontRef idx="minor">
          <a:schemeClr val="lt1"/>
        </a:fontRef>
      </dsp:style>
    </dsp:sp>
    <dsp:sp modelId="{3EFC512A-68DF-4B48-97B0-BD7024E34552}">
      <dsp:nvSpPr>
        <dsp:cNvPr id="0" name=""/>
        <dsp:cNvSpPr/>
      </dsp:nvSpPr>
      <dsp:spPr>
        <a:xfrm>
          <a:off x="0" y="2738437"/>
          <a:ext cx="5271804" cy="9128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b="0" kern="1200" baseline="0"/>
            <a:t>Chris </a:t>
          </a:r>
          <a:r>
            <a:rPr lang="en-US" sz="2900" b="0" kern="1200" baseline="0" err="1"/>
            <a:t>Sakellariadis</a:t>
          </a:r>
          <a:endParaRPr lang="en-US" sz="2900" kern="1200" err="1"/>
        </a:p>
      </dsp:txBody>
      <dsp:txXfrm>
        <a:off x="0" y="2738437"/>
        <a:ext cx="5271804" cy="9128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B74545-E294-48DB-83C3-B521F37E1407}">
      <dsp:nvSpPr>
        <dsp:cNvPr id="0" name=""/>
        <dsp:cNvSpPr/>
      </dsp:nvSpPr>
      <dsp:spPr>
        <a:xfrm>
          <a:off x="0" y="583487"/>
          <a:ext cx="6953250" cy="1984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649" tIns="312420" rIns="539649" bIns="106680" numCol="1" spcCol="1270" anchor="t" anchorCtr="0">
          <a:noAutofit/>
        </a:bodyPr>
        <a:lstStyle/>
        <a:p>
          <a:pPr marL="114300" lvl="1" indent="-114300" algn="l" defTabSz="666750">
            <a:lnSpc>
              <a:spcPct val="140000"/>
            </a:lnSpc>
            <a:spcBef>
              <a:spcPct val="0"/>
            </a:spcBef>
            <a:spcAft>
              <a:spcPct val="15000"/>
            </a:spcAft>
            <a:buChar char="•"/>
          </a:pPr>
          <a:r>
            <a:rPr lang="en-US" sz="1500" kern="1200">
              <a:solidFill>
                <a:srgbClr val="404040"/>
              </a:solidFill>
            </a:rPr>
            <a:t>What are the biggest difficulties in working with businesses? Is there any way the hub could be laid out to address those difficulties?</a:t>
          </a:r>
          <a:endParaRPr lang="en-US" sz="1500" kern="1200">
            <a:solidFill>
              <a:srgbClr val="000000"/>
            </a:solidFill>
          </a:endParaRPr>
        </a:p>
      </dsp:txBody>
      <dsp:txXfrm>
        <a:off x="0" y="583487"/>
        <a:ext cx="6953250" cy="1984500"/>
      </dsp:txXfrm>
    </dsp:sp>
    <dsp:sp modelId="{D8DA72BF-44C5-48BD-9DF9-67338B98C211}">
      <dsp:nvSpPr>
        <dsp:cNvPr id="0" name=""/>
        <dsp:cNvSpPr/>
      </dsp:nvSpPr>
      <dsp:spPr>
        <a:xfrm>
          <a:off x="347662" y="362087"/>
          <a:ext cx="4867275" cy="442800"/>
        </a:xfrm>
        <a:prstGeom prst="roundRect">
          <a:avLst/>
        </a:prstGeom>
        <a:solidFill>
          <a:schemeClr val="tx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971" tIns="0" rIns="183971" bIns="0" numCol="1" spcCol="1270" anchor="ctr" anchorCtr="0">
          <a:noAutofit/>
        </a:bodyPr>
        <a:lstStyle/>
        <a:p>
          <a:pPr marL="0" lvl="0" indent="0" algn="l" defTabSz="666750" rtl="0">
            <a:lnSpc>
              <a:spcPct val="140000"/>
            </a:lnSpc>
            <a:spcBef>
              <a:spcPct val="0"/>
            </a:spcBef>
            <a:spcAft>
              <a:spcPct val="35000"/>
            </a:spcAft>
            <a:buNone/>
          </a:pPr>
          <a:r>
            <a:rPr lang="en-US" sz="1500" kern="1200">
              <a:solidFill>
                <a:srgbClr val="404040"/>
              </a:solidFill>
            </a:rPr>
            <a:t>Works with B2B:</a:t>
          </a:r>
          <a:endParaRPr lang="en-US" sz="1500" kern="1200">
            <a:solidFill>
              <a:srgbClr val="000000"/>
            </a:solidFill>
          </a:endParaRPr>
        </a:p>
      </dsp:txBody>
      <dsp:txXfrm>
        <a:off x="369278" y="383703"/>
        <a:ext cx="4824043" cy="399568"/>
      </dsp:txXfrm>
    </dsp:sp>
    <dsp:sp modelId="{B248F48F-BE55-4DAB-8067-9A6A2CA1FF35}">
      <dsp:nvSpPr>
        <dsp:cNvPr id="0" name=""/>
        <dsp:cNvSpPr/>
      </dsp:nvSpPr>
      <dsp:spPr>
        <a:xfrm>
          <a:off x="0" y="2870387"/>
          <a:ext cx="6953250" cy="144112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9649" tIns="312420" rIns="539649" bIns="106680" numCol="1" spcCol="1270" anchor="t" anchorCtr="0">
          <a:noAutofit/>
        </a:bodyPr>
        <a:lstStyle/>
        <a:p>
          <a:pPr marL="114300" lvl="1" indent="-114300" algn="l" defTabSz="666750">
            <a:lnSpc>
              <a:spcPct val="140000"/>
            </a:lnSpc>
            <a:spcBef>
              <a:spcPct val="0"/>
            </a:spcBef>
            <a:spcAft>
              <a:spcPct val="15000"/>
            </a:spcAft>
            <a:buChar char="•"/>
          </a:pPr>
          <a:r>
            <a:rPr lang="en-US" sz="1500" kern="1200">
              <a:solidFill>
                <a:srgbClr val="404040"/>
              </a:solidFill>
            </a:rPr>
            <a:t>What is the reason you do not work with business clients? Are you interested in expanding to business clients?</a:t>
          </a:r>
          <a:endParaRPr lang="en-US" sz="1500" kern="1200">
            <a:solidFill>
              <a:srgbClr val="000000"/>
            </a:solidFill>
          </a:endParaRPr>
        </a:p>
      </dsp:txBody>
      <dsp:txXfrm>
        <a:off x="0" y="2870387"/>
        <a:ext cx="6953250" cy="1441125"/>
      </dsp:txXfrm>
    </dsp:sp>
    <dsp:sp modelId="{BA81422B-2062-46E8-B348-485D25F7A83F}">
      <dsp:nvSpPr>
        <dsp:cNvPr id="0" name=""/>
        <dsp:cNvSpPr/>
      </dsp:nvSpPr>
      <dsp:spPr>
        <a:xfrm>
          <a:off x="347662" y="2648987"/>
          <a:ext cx="4867275" cy="442800"/>
        </a:xfrm>
        <a:prstGeom prst="roundRect">
          <a:avLst/>
        </a:prstGeom>
        <a:solidFill>
          <a:schemeClr val="tx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971" tIns="0" rIns="183971" bIns="0" numCol="1" spcCol="1270" anchor="ctr" anchorCtr="0">
          <a:noAutofit/>
        </a:bodyPr>
        <a:lstStyle/>
        <a:p>
          <a:pPr marL="0" lvl="0" indent="0" algn="l" defTabSz="666750">
            <a:lnSpc>
              <a:spcPct val="140000"/>
            </a:lnSpc>
            <a:spcBef>
              <a:spcPct val="0"/>
            </a:spcBef>
            <a:spcAft>
              <a:spcPct val="35000"/>
            </a:spcAft>
            <a:buNone/>
          </a:pPr>
          <a:r>
            <a:rPr lang="en-US" sz="1500" kern="1200">
              <a:solidFill>
                <a:srgbClr val="404040"/>
              </a:solidFill>
            </a:rPr>
            <a:t>Doesn't work with B2B:</a:t>
          </a:r>
          <a:endParaRPr lang="en-US" sz="1500" kern="1200">
            <a:solidFill>
              <a:srgbClr val="000000"/>
            </a:solidFill>
          </a:endParaRPr>
        </a:p>
      </dsp:txBody>
      <dsp:txXfrm>
        <a:off x="369278" y="2670603"/>
        <a:ext cx="4824043" cy="39956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C3F4D9-FF49-47D1-A3EE-90EDE339B451}" type="datetimeFigureOut">
              <a:t>3/4/2024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485E0D-4759-472C-8327-FC3C096D8CA9}" type="slidenum">
              <a:t>‹#›</a:t>
            </a:fld>
            <a:endParaRPr lang="en-US"/>
          </a:p>
        </p:txBody>
      </p:sp>
    </p:spTree>
    <p:extLst>
      <p:ext uri="{BB962C8B-B14F-4D97-AF65-F5344CB8AC3E}">
        <p14:creationId xmlns:p14="http://schemas.microsoft.com/office/powerpoint/2010/main" val="405466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Introduce project</a:t>
            </a:r>
          </a:p>
        </p:txBody>
      </p:sp>
      <p:sp>
        <p:nvSpPr>
          <p:cNvPr id="4" name="Slide Number Placeholder 3"/>
          <p:cNvSpPr>
            <a:spLocks noGrp="1"/>
          </p:cNvSpPr>
          <p:nvPr>
            <p:ph type="sldNum" sz="quarter" idx="5"/>
          </p:nvPr>
        </p:nvSpPr>
        <p:spPr/>
        <p:txBody>
          <a:bodyPr/>
          <a:lstStyle/>
          <a:p>
            <a:fld id="{04485E0D-4759-472C-8327-FC3C096D8CA9}" type="slidenum">
              <a:rPr lang="en-US"/>
              <a:t>1</a:t>
            </a:fld>
            <a:endParaRPr lang="en-US"/>
          </a:p>
        </p:txBody>
      </p:sp>
    </p:spTree>
    <p:extLst>
      <p:ext uri="{BB962C8B-B14F-4D97-AF65-F5344CB8AC3E}">
        <p14:creationId xmlns:p14="http://schemas.microsoft.com/office/powerpoint/2010/main" val="31444274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Say </a:t>
            </a:r>
            <a:r>
              <a:rPr lang="en-US" err="1">
                <a:ea typeface="Calibri"/>
                <a:cs typeface="Calibri"/>
              </a:rPr>
              <a:t>youre</a:t>
            </a:r>
            <a:r>
              <a:rPr lang="en-US">
                <a:ea typeface="Calibri"/>
                <a:cs typeface="Calibri"/>
              </a:rPr>
              <a:t> a financial coach....</a:t>
            </a:r>
          </a:p>
          <a:p>
            <a:r>
              <a:rPr lang="en-US">
                <a:ea typeface="Calibri"/>
                <a:cs typeface="Calibri"/>
              </a:rPr>
              <a:t>Would you benefit from seeing information on the client beforehand? Do you ever turn away clients? What information would you need to know about clients beforehand to know if they can work with you? Would you be alright with the platform requiring more effort to get to the match? Have you tried to get client information before working with them beforehand? How important is this problem for you to resolve?</a:t>
            </a:r>
          </a:p>
        </p:txBody>
      </p:sp>
      <p:sp>
        <p:nvSpPr>
          <p:cNvPr id="4" name="Slide Number Placeholder 3"/>
          <p:cNvSpPr>
            <a:spLocks noGrp="1"/>
          </p:cNvSpPr>
          <p:nvPr>
            <p:ph type="sldNum" sz="quarter" idx="5"/>
          </p:nvPr>
        </p:nvSpPr>
        <p:spPr/>
        <p:txBody>
          <a:bodyPr/>
          <a:lstStyle/>
          <a:p>
            <a:fld id="{04485E0D-4759-472C-8327-FC3C096D8CA9}" type="slidenum">
              <a:rPr lang="en-US"/>
              <a:t>14</a:t>
            </a:fld>
            <a:endParaRPr lang="en-US"/>
          </a:p>
        </p:txBody>
      </p:sp>
    </p:spTree>
    <p:extLst>
      <p:ext uri="{BB962C8B-B14F-4D97-AF65-F5344CB8AC3E}">
        <p14:creationId xmlns:p14="http://schemas.microsoft.com/office/powerpoint/2010/main" val="3547602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Client Profile: Reduces time load for both mentors and clients. Mentors don't have to set up questionnaire upon platform adoption, client's don't have to do any extra work to initiate match</a:t>
            </a:r>
          </a:p>
          <a:p>
            <a:endParaRPr lang="en-US">
              <a:ea typeface="Calibri"/>
              <a:cs typeface="Calibri"/>
            </a:endParaRPr>
          </a:p>
          <a:p>
            <a:r>
              <a:rPr lang="en-US">
                <a:ea typeface="Calibri"/>
                <a:cs typeface="Calibri"/>
              </a:rPr>
              <a:t>Client Questionnaire: Allows for question personalization based on differing needs. Allows for sensitive information to reach only targeted eyes. Increases client security. Places minimal time load on mentors, and changes time load for clients from initial to pre-match.</a:t>
            </a:r>
          </a:p>
          <a:p>
            <a:endParaRPr lang="en-US">
              <a:ea typeface="Calibri"/>
              <a:cs typeface="Calibri"/>
            </a:endParaRPr>
          </a:p>
          <a:p>
            <a:r>
              <a:rPr lang="en-US">
                <a:ea typeface="Calibri"/>
                <a:cs typeface="Calibri"/>
              </a:rPr>
              <a:t>Would you rather see a profile or a questionnaire to identify clients you can work with? Would you be alright with the time investment needed to design the questionnaires yourself? What questions would be on your questionnaire? What information would you like to see on the client profile/questionnaire? Is time a worthy trade off for client information for you?</a:t>
            </a:r>
          </a:p>
          <a:p>
            <a:endParaRPr lang="en-US">
              <a:ea typeface="Calibri"/>
              <a:cs typeface="Calibri"/>
            </a:endParaRPr>
          </a:p>
          <a:p>
            <a:r>
              <a:rPr lang="en-US"/>
              <a:t>Third option:15-20 minute zoom meeting Preparation meeting/Filter interviews</a:t>
            </a:r>
            <a:endParaRPr lang="en-US">
              <a:ea typeface="Calibri"/>
              <a:cs typeface="Calibri"/>
            </a:endParaRPr>
          </a:p>
        </p:txBody>
      </p:sp>
      <p:sp>
        <p:nvSpPr>
          <p:cNvPr id="4" name="Slide Number Placeholder 3"/>
          <p:cNvSpPr>
            <a:spLocks noGrp="1"/>
          </p:cNvSpPr>
          <p:nvPr>
            <p:ph type="sldNum" sz="quarter" idx="5"/>
          </p:nvPr>
        </p:nvSpPr>
        <p:spPr/>
        <p:txBody>
          <a:bodyPr/>
          <a:lstStyle/>
          <a:p>
            <a:fld id="{04485E0D-4759-472C-8327-FC3C096D8CA9}" type="slidenum">
              <a:rPr lang="en-US"/>
              <a:t>15</a:t>
            </a:fld>
            <a:endParaRPr lang="en-US"/>
          </a:p>
        </p:txBody>
      </p:sp>
    </p:spTree>
    <p:extLst>
      <p:ext uri="{BB962C8B-B14F-4D97-AF65-F5344CB8AC3E}">
        <p14:creationId xmlns:p14="http://schemas.microsoft.com/office/powerpoint/2010/main" val="4278602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What could we add to the profile to be the most beneficial? What do you need to advertise yourself? How much time are you willing to invest in your profile creation? How can we make profile creation as easy as possible for you? </a:t>
            </a:r>
            <a:endParaRPr lang="en-US">
              <a:cs typeface="Calibri"/>
            </a:endParaRPr>
          </a:p>
        </p:txBody>
      </p:sp>
      <p:sp>
        <p:nvSpPr>
          <p:cNvPr id="4" name="Slide Number Placeholder 3"/>
          <p:cNvSpPr>
            <a:spLocks noGrp="1"/>
          </p:cNvSpPr>
          <p:nvPr>
            <p:ph type="sldNum" sz="quarter" idx="5"/>
          </p:nvPr>
        </p:nvSpPr>
        <p:spPr/>
        <p:txBody>
          <a:bodyPr/>
          <a:lstStyle/>
          <a:p>
            <a:fld id="{04485E0D-4759-472C-8327-FC3C096D8CA9}" type="slidenum">
              <a:rPr lang="en-US"/>
              <a:t>16</a:t>
            </a:fld>
            <a:endParaRPr lang="en-US"/>
          </a:p>
        </p:txBody>
      </p:sp>
    </p:spTree>
    <p:extLst>
      <p:ext uri="{BB962C8B-B14F-4D97-AF65-F5344CB8AC3E}">
        <p14:creationId xmlns:p14="http://schemas.microsoft.com/office/powerpoint/2010/main" val="3397658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Design your ideal rating system that you think would provide the most information about you. Pick however many of these types as you want, as well as any additional information, and draw out what you think would be the best rating system to show who you are.</a:t>
            </a:r>
          </a:p>
          <a:p>
            <a:endParaRPr lang="en-US">
              <a:ea typeface="Calibri"/>
              <a:cs typeface="Calibri"/>
            </a:endParaRPr>
          </a:p>
        </p:txBody>
      </p:sp>
      <p:sp>
        <p:nvSpPr>
          <p:cNvPr id="4" name="Slide Number Placeholder 3"/>
          <p:cNvSpPr>
            <a:spLocks noGrp="1"/>
          </p:cNvSpPr>
          <p:nvPr>
            <p:ph type="sldNum" sz="quarter" idx="5"/>
          </p:nvPr>
        </p:nvSpPr>
        <p:spPr/>
        <p:txBody>
          <a:bodyPr/>
          <a:lstStyle/>
          <a:p>
            <a:fld id="{04485E0D-4759-472C-8327-FC3C096D8CA9}" type="slidenum">
              <a:rPr lang="en-US"/>
              <a:t>19</a:t>
            </a:fld>
            <a:endParaRPr lang="en-US"/>
          </a:p>
        </p:txBody>
      </p:sp>
    </p:spTree>
    <p:extLst>
      <p:ext uri="{BB962C8B-B14F-4D97-AF65-F5344CB8AC3E}">
        <p14:creationId xmlns:p14="http://schemas.microsoft.com/office/powerpoint/2010/main" val="1166726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Mentor will have their calendar filled out and client will have their calendar filled out. After then both will be able to see what available time slots </a:t>
            </a:r>
            <a:r>
              <a:rPr lang="en-US" err="1">
                <a:cs typeface="Calibri"/>
              </a:rPr>
              <a:t>willl</a:t>
            </a:r>
            <a:r>
              <a:rPr lang="en-US">
                <a:cs typeface="Calibri"/>
              </a:rPr>
              <a:t> be free through </a:t>
            </a:r>
            <a:r>
              <a:rPr lang="en-US" err="1">
                <a:cs typeface="Calibri"/>
              </a:rPr>
              <a:t>calendaly</a:t>
            </a:r>
            <a:r>
              <a:rPr lang="en-US">
                <a:cs typeface="Calibri"/>
              </a:rPr>
              <a:t>/third party integration.</a:t>
            </a:r>
          </a:p>
          <a:p>
            <a:endParaRPr lang="en-US">
              <a:ea typeface="Calibri"/>
              <a:cs typeface="Calibri"/>
            </a:endParaRPr>
          </a:p>
          <a:p>
            <a:r>
              <a:rPr lang="en-US">
                <a:ea typeface="Calibri"/>
                <a:cs typeface="Calibri"/>
              </a:rPr>
              <a:t>Is this a high priority option for you? </a:t>
            </a:r>
          </a:p>
          <a:p>
            <a:endParaRPr lang="en-US">
              <a:ea typeface="Calibri"/>
              <a:cs typeface="Calibri"/>
            </a:endParaRPr>
          </a:p>
          <a:p>
            <a:r>
              <a:rPr lang="en-US">
                <a:ea typeface="Calibri"/>
                <a:cs typeface="Calibri"/>
              </a:rPr>
              <a:t>How often are you running into scheduling difficulties? Have you tried to solve them before with other platforms? What are the failings of the solutions you've tried? How important of an issue/time waste is this for you?</a:t>
            </a:r>
          </a:p>
        </p:txBody>
      </p:sp>
      <p:sp>
        <p:nvSpPr>
          <p:cNvPr id="4" name="Slide Number Placeholder 3"/>
          <p:cNvSpPr>
            <a:spLocks noGrp="1"/>
          </p:cNvSpPr>
          <p:nvPr>
            <p:ph type="sldNum" sz="quarter" idx="5"/>
          </p:nvPr>
        </p:nvSpPr>
        <p:spPr/>
        <p:txBody>
          <a:bodyPr/>
          <a:lstStyle/>
          <a:p>
            <a:fld id="{04485E0D-4759-472C-8327-FC3C096D8CA9}" type="slidenum">
              <a:rPr lang="en-US"/>
              <a:t>20</a:t>
            </a:fld>
            <a:endParaRPr lang="en-US"/>
          </a:p>
        </p:txBody>
      </p:sp>
    </p:spTree>
    <p:extLst>
      <p:ext uri="{BB962C8B-B14F-4D97-AF65-F5344CB8AC3E}">
        <p14:creationId xmlns:p14="http://schemas.microsoft.com/office/powerpoint/2010/main" val="2413593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Say you're a psychologist...</a:t>
            </a:r>
          </a:p>
        </p:txBody>
      </p:sp>
      <p:sp>
        <p:nvSpPr>
          <p:cNvPr id="4" name="Slide Number Placeholder 3"/>
          <p:cNvSpPr>
            <a:spLocks noGrp="1"/>
          </p:cNvSpPr>
          <p:nvPr>
            <p:ph type="sldNum" sz="quarter" idx="5"/>
          </p:nvPr>
        </p:nvSpPr>
        <p:spPr/>
        <p:txBody>
          <a:bodyPr/>
          <a:lstStyle/>
          <a:p>
            <a:fld id="{04485E0D-4759-472C-8327-FC3C096D8CA9}" type="slidenum">
              <a:rPr lang="en-US"/>
              <a:t>21</a:t>
            </a:fld>
            <a:endParaRPr lang="en-US"/>
          </a:p>
        </p:txBody>
      </p:sp>
    </p:spTree>
    <p:extLst>
      <p:ext uri="{BB962C8B-B14F-4D97-AF65-F5344CB8AC3E}">
        <p14:creationId xmlns:p14="http://schemas.microsoft.com/office/powerpoint/2010/main" val="1490566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Introduce ourselves, maybe share our majors and something we enjoy doing? Idk we just </a:t>
            </a:r>
            <a:r>
              <a:rPr lang="en-US" err="1">
                <a:cs typeface="Calibri"/>
              </a:rPr>
              <a:t>gotta</a:t>
            </a:r>
            <a:r>
              <a:rPr lang="en-US">
                <a:cs typeface="Calibri"/>
              </a:rPr>
              <a:t> break the ice</a:t>
            </a:r>
          </a:p>
        </p:txBody>
      </p:sp>
      <p:sp>
        <p:nvSpPr>
          <p:cNvPr id="4" name="Slide Number Placeholder 3"/>
          <p:cNvSpPr>
            <a:spLocks noGrp="1"/>
          </p:cNvSpPr>
          <p:nvPr>
            <p:ph type="sldNum" sz="quarter" idx="5"/>
          </p:nvPr>
        </p:nvSpPr>
        <p:spPr/>
        <p:txBody>
          <a:bodyPr/>
          <a:lstStyle/>
          <a:p>
            <a:fld id="{04485E0D-4759-472C-8327-FC3C096D8CA9}" type="slidenum">
              <a:rPr lang="en-US"/>
              <a:t>3</a:t>
            </a:fld>
            <a:endParaRPr lang="en-US"/>
          </a:p>
        </p:txBody>
      </p:sp>
    </p:spTree>
    <p:extLst>
      <p:ext uri="{BB962C8B-B14F-4D97-AF65-F5344CB8AC3E}">
        <p14:creationId xmlns:p14="http://schemas.microsoft.com/office/powerpoint/2010/main" val="1041702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Background info about this initiative</a:t>
            </a:r>
          </a:p>
        </p:txBody>
      </p:sp>
      <p:sp>
        <p:nvSpPr>
          <p:cNvPr id="4" name="Slide Number Placeholder 3"/>
          <p:cNvSpPr>
            <a:spLocks noGrp="1"/>
          </p:cNvSpPr>
          <p:nvPr>
            <p:ph type="sldNum" sz="quarter" idx="5"/>
          </p:nvPr>
        </p:nvSpPr>
        <p:spPr/>
        <p:txBody>
          <a:bodyPr/>
          <a:lstStyle/>
          <a:p>
            <a:fld id="{04485E0D-4759-472C-8327-FC3C096D8CA9}" type="slidenum">
              <a:rPr lang="en-US"/>
              <a:t>4</a:t>
            </a:fld>
            <a:endParaRPr lang="en-US"/>
          </a:p>
        </p:txBody>
      </p:sp>
    </p:spTree>
    <p:extLst>
      <p:ext uri="{BB962C8B-B14F-4D97-AF65-F5344CB8AC3E}">
        <p14:creationId xmlns:p14="http://schemas.microsoft.com/office/powerpoint/2010/main" val="2738519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Then potentially group the post-its together and create categories</a:t>
            </a:r>
          </a:p>
        </p:txBody>
      </p:sp>
      <p:sp>
        <p:nvSpPr>
          <p:cNvPr id="4" name="Slide Number Placeholder 3"/>
          <p:cNvSpPr>
            <a:spLocks noGrp="1"/>
          </p:cNvSpPr>
          <p:nvPr>
            <p:ph type="sldNum" sz="quarter" idx="5"/>
          </p:nvPr>
        </p:nvSpPr>
        <p:spPr/>
        <p:txBody>
          <a:bodyPr/>
          <a:lstStyle/>
          <a:p>
            <a:fld id="{04485E0D-4759-472C-8327-FC3C096D8CA9}" type="slidenum">
              <a:rPr lang="en-US"/>
              <a:t>7</a:t>
            </a:fld>
            <a:endParaRPr lang="en-US"/>
          </a:p>
        </p:txBody>
      </p:sp>
    </p:spTree>
    <p:extLst>
      <p:ext uri="{BB962C8B-B14F-4D97-AF65-F5344CB8AC3E}">
        <p14:creationId xmlns:p14="http://schemas.microsoft.com/office/powerpoint/2010/main" val="1930975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Is there an existing platform that you imagine the VVCR Hub would look like or function similar to?</a:t>
            </a:r>
          </a:p>
        </p:txBody>
      </p:sp>
      <p:sp>
        <p:nvSpPr>
          <p:cNvPr id="4" name="Slide Number Placeholder 3"/>
          <p:cNvSpPr>
            <a:spLocks noGrp="1"/>
          </p:cNvSpPr>
          <p:nvPr>
            <p:ph type="sldNum" sz="quarter" idx="5"/>
          </p:nvPr>
        </p:nvSpPr>
        <p:spPr/>
        <p:txBody>
          <a:bodyPr/>
          <a:lstStyle/>
          <a:p>
            <a:fld id="{04485E0D-4759-472C-8327-FC3C096D8CA9}" type="slidenum">
              <a:rPr lang="en-US"/>
              <a:t>8</a:t>
            </a:fld>
            <a:endParaRPr lang="en-US"/>
          </a:p>
        </p:txBody>
      </p:sp>
    </p:spTree>
    <p:extLst>
      <p:ext uri="{BB962C8B-B14F-4D97-AF65-F5344CB8AC3E}">
        <p14:creationId xmlns:p14="http://schemas.microsoft.com/office/powerpoint/2010/main" val="3159434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Maximum 5 features</a:t>
            </a:r>
          </a:p>
        </p:txBody>
      </p:sp>
      <p:sp>
        <p:nvSpPr>
          <p:cNvPr id="4" name="Slide Number Placeholder 3"/>
          <p:cNvSpPr>
            <a:spLocks noGrp="1"/>
          </p:cNvSpPr>
          <p:nvPr>
            <p:ph type="sldNum" sz="quarter" idx="5"/>
          </p:nvPr>
        </p:nvSpPr>
        <p:spPr/>
        <p:txBody>
          <a:bodyPr/>
          <a:lstStyle/>
          <a:p>
            <a:fld id="{04485E0D-4759-472C-8327-FC3C096D8CA9}" type="slidenum">
              <a:rPr lang="en-US"/>
              <a:t>9</a:t>
            </a:fld>
            <a:endParaRPr lang="en-US"/>
          </a:p>
        </p:txBody>
      </p:sp>
    </p:spTree>
    <p:extLst>
      <p:ext uri="{BB962C8B-B14F-4D97-AF65-F5344CB8AC3E}">
        <p14:creationId xmlns:p14="http://schemas.microsoft.com/office/powerpoint/2010/main" val="1822992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Would you rather have a commission or a flat monthly fee payment method? </a:t>
            </a:r>
          </a:p>
          <a:p>
            <a:endParaRPr lang="en-US">
              <a:ea typeface="Calibri"/>
              <a:cs typeface="Calibri"/>
            </a:endParaRPr>
          </a:p>
          <a:p>
            <a:r>
              <a:rPr lang="en-US">
                <a:ea typeface="Calibri"/>
                <a:cs typeface="Calibri"/>
              </a:rPr>
              <a:t>Would you be willing to pay a repeat commission fee if you have multiple meeting with a client you got through the platform? Reduced?</a:t>
            </a:r>
          </a:p>
          <a:p>
            <a:r>
              <a:rPr lang="en-US">
                <a:ea typeface="Calibri"/>
                <a:cs typeface="Calibri"/>
              </a:rPr>
              <a:t>What services would you pay an additional subscription fee for</a:t>
            </a:r>
          </a:p>
        </p:txBody>
      </p:sp>
      <p:sp>
        <p:nvSpPr>
          <p:cNvPr id="4" name="Slide Number Placeholder 3"/>
          <p:cNvSpPr>
            <a:spLocks noGrp="1"/>
          </p:cNvSpPr>
          <p:nvPr>
            <p:ph type="sldNum" sz="quarter" idx="5"/>
          </p:nvPr>
        </p:nvSpPr>
        <p:spPr/>
        <p:txBody>
          <a:bodyPr/>
          <a:lstStyle/>
          <a:p>
            <a:fld id="{04485E0D-4759-472C-8327-FC3C096D8CA9}" type="slidenum">
              <a:rPr lang="en-US"/>
              <a:t>11</a:t>
            </a:fld>
            <a:endParaRPr lang="en-US"/>
          </a:p>
        </p:txBody>
      </p:sp>
    </p:spTree>
    <p:extLst>
      <p:ext uri="{BB962C8B-B14F-4D97-AF65-F5344CB8AC3E}">
        <p14:creationId xmlns:p14="http://schemas.microsoft.com/office/powerpoint/2010/main" val="2058187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Do you feel like your network is large enough to be able to refer a client you can't serve to a specific other person you know?</a:t>
            </a:r>
          </a:p>
          <a:p>
            <a:endParaRPr lang="en-US"/>
          </a:p>
          <a:p>
            <a:r>
              <a:rPr lang="en-US"/>
              <a:t>Say you are working with a client that needs a service you are not able to provide. For example, you are a life coach, but your client is suffering through intense emotions/trauma. Would you be willing to refer your client elsewhere? Do you know enough other mentors that you would be able to refer a client elsewhere in the case they didn't match</a:t>
            </a:r>
            <a:endParaRPr lang="en-US">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04485E0D-4759-472C-8327-FC3C096D8CA9}" type="slidenum">
              <a:t>12</a:t>
            </a:fld>
            <a:endParaRPr lang="en-US"/>
          </a:p>
        </p:txBody>
      </p:sp>
    </p:spTree>
    <p:extLst>
      <p:ext uri="{BB962C8B-B14F-4D97-AF65-F5344CB8AC3E}">
        <p14:creationId xmlns:p14="http://schemas.microsoft.com/office/powerpoint/2010/main" val="2547435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What do you envision the VVCR hub as? An advertising hub, Marketplace, pseudo-employer or something else.</a:t>
            </a:r>
          </a:p>
        </p:txBody>
      </p:sp>
      <p:sp>
        <p:nvSpPr>
          <p:cNvPr id="4" name="Slide Number Placeholder 3"/>
          <p:cNvSpPr>
            <a:spLocks noGrp="1"/>
          </p:cNvSpPr>
          <p:nvPr>
            <p:ph type="sldNum" sz="quarter" idx="5"/>
          </p:nvPr>
        </p:nvSpPr>
        <p:spPr/>
        <p:txBody>
          <a:bodyPr/>
          <a:lstStyle/>
          <a:p>
            <a:fld id="{04485E0D-4759-472C-8327-FC3C096D8CA9}" type="slidenum">
              <a:rPr lang="en-US"/>
              <a:t>13</a:t>
            </a:fld>
            <a:endParaRPr lang="en-US"/>
          </a:p>
        </p:txBody>
      </p:sp>
    </p:spTree>
    <p:extLst>
      <p:ext uri="{BB962C8B-B14F-4D97-AF65-F5344CB8AC3E}">
        <p14:creationId xmlns:p14="http://schemas.microsoft.com/office/powerpoint/2010/main" val="1444285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9B0F7D69-D93C-4C38-A23D-76E000D691CD}"/>
              </a:ext>
            </a:extLst>
          </p:cNvPr>
          <p:cNvSpPr/>
          <p:nvPr/>
        </p:nvSpPr>
        <p:spPr>
          <a:xfrm>
            <a:off x="0" y="0"/>
            <a:ext cx="3496422" cy="6858000"/>
          </a:xfrm>
          <a:custGeom>
            <a:avLst/>
            <a:gdLst>
              <a:gd name="connsiteX0" fmla="*/ 0 w 3496422"/>
              <a:gd name="connsiteY0" fmla="*/ 0 h 6858000"/>
              <a:gd name="connsiteX1" fmla="*/ 1873399 w 3496422"/>
              <a:gd name="connsiteY1" fmla="*/ 0 h 6858000"/>
              <a:gd name="connsiteX2" fmla="*/ 1895523 w 3496422"/>
              <a:gd name="connsiteY2" fmla="*/ 14997 h 6858000"/>
              <a:gd name="connsiteX3" fmla="*/ 3496422 w 3496422"/>
              <a:gd name="connsiteY3" fmla="*/ 3621656 h 6858000"/>
              <a:gd name="connsiteX4" fmla="*/ 1622072 w 3496422"/>
              <a:gd name="connsiteY4" fmla="*/ 6374814 h 6858000"/>
              <a:gd name="connsiteX5" fmla="*/ 1105424 w 3496422"/>
              <a:gd name="connsiteY5" fmla="*/ 6780599 h 6858000"/>
              <a:gd name="connsiteX6" fmla="*/ 993668 w 3496422"/>
              <a:gd name="connsiteY6" fmla="*/ 6858000 h 6858000"/>
              <a:gd name="connsiteX7" fmla="*/ 0 w 3496422"/>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ctrTitle"/>
          </p:nvPr>
        </p:nvSpPr>
        <p:spPr>
          <a:xfrm>
            <a:off x="4654295" y="1346268"/>
            <a:ext cx="7060135" cy="3285207"/>
          </a:xfrm>
        </p:spPr>
        <p:txBody>
          <a:bodyPr anchor="b">
            <a:noAutofit/>
          </a:bodyPr>
          <a:lstStyle>
            <a:lvl1pPr algn="l">
              <a:lnSpc>
                <a:spcPct val="120000"/>
              </a:lnSpc>
              <a:defRPr sz="540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4662312" y="4631475"/>
            <a:ext cx="7052117" cy="1150200"/>
          </a:xfrm>
        </p:spPr>
        <p:txBody>
          <a:bodyPr lIns="109728" tIns="109728" rIns="109728" bIns="91440" anchor="t">
            <a:normAutofit/>
          </a:bodyPr>
          <a:lstStyle>
            <a:lvl1pPr marL="0" indent="0" algn="l">
              <a:lnSpc>
                <a:spcPct val="130000"/>
              </a:lnSpc>
              <a:buNone/>
              <a:defRPr sz="2400" baseline="0">
                <a:solidFill>
                  <a:schemeClr val="tx1">
                    <a:lumMod val="85000"/>
                    <a:lumOff val="1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Date Placeholder 9">
            <a:extLst>
              <a:ext uri="{FF2B5EF4-FFF2-40B4-BE49-F238E27FC236}">
                <a16:creationId xmlns:a16="http://schemas.microsoft.com/office/drawing/2014/main" id="{123E5C65-E22A-4865-9449-10140D62B655}"/>
              </a:ext>
            </a:extLst>
          </p:cNvPr>
          <p:cNvSpPr>
            <a:spLocks noGrp="1"/>
          </p:cNvSpPr>
          <p:nvPr>
            <p:ph type="dt" sz="half" idx="10"/>
          </p:nvPr>
        </p:nvSpPr>
        <p:spPr>
          <a:xfrm>
            <a:off x="4654295" y="617415"/>
            <a:ext cx="7123723" cy="457200"/>
          </a:xfrm>
        </p:spPr>
        <p:txBody>
          <a:bodyPr/>
          <a:lstStyle>
            <a:lvl1pPr algn="l">
              <a:defRPr/>
            </a:lvl1pPr>
          </a:lstStyle>
          <a:p>
            <a:fld id="{12241623-A064-4BED-B073-BA4D61433402}" type="datetime1">
              <a:rPr lang="en-US" smtClean="0"/>
              <a:t>3/4/2024</a:t>
            </a:fld>
            <a:endParaRPr lang="en-US"/>
          </a:p>
        </p:txBody>
      </p:sp>
      <p:sp>
        <p:nvSpPr>
          <p:cNvPr id="24" name="Footer Placeholder 23">
            <a:extLst>
              <a:ext uri="{FF2B5EF4-FFF2-40B4-BE49-F238E27FC236}">
                <a16:creationId xmlns:a16="http://schemas.microsoft.com/office/drawing/2014/main" id="{EF9C3DE0-E7F5-4B4D-B5AF-CDE724CE79A3}"/>
              </a:ext>
            </a:extLst>
          </p:cNvPr>
          <p:cNvSpPr>
            <a:spLocks noGrp="1"/>
          </p:cNvSpPr>
          <p:nvPr>
            <p:ph type="ftr" sz="quarter" idx="11"/>
          </p:nvPr>
        </p:nvSpPr>
        <p:spPr>
          <a:xfrm>
            <a:off x="4654295" y="6170490"/>
            <a:ext cx="5588349" cy="457200"/>
          </a:xfrm>
        </p:spPr>
        <p:txBody>
          <a:bodyPr/>
          <a:lstStyle/>
          <a:p>
            <a:endParaRPr lang="en-US"/>
          </a:p>
        </p:txBody>
      </p:sp>
      <p:sp>
        <p:nvSpPr>
          <p:cNvPr id="25" name="Slide Number Placeholder 24">
            <a:extLst>
              <a:ext uri="{FF2B5EF4-FFF2-40B4-BE49-F238E27FC236}">
                <a16:creationId xmlns:a16="http://schemas.microsoft.com/office/drawing/2014/main" id="{48C1E146-840A-4217-B63E-62E5CF8909C2}"/>
              </a:ext>
            </a:extLst>
          </p:cNvPr>
          <p:cNvSpPr>
            <a:spLocks noGrp="1"/>
          </p:cNvSpPr>
          <p:nvPr>
            <p:ph type="sldNum" sz="quarter" idx="12"/>
          </p:nvPr>
        </p:nvSpPr>
        <p:spPr>
          <a:xfrm>
            <a:off x="10515600" y="6170490"/>
            <a:ext cx="1198829" cy="457200"/>
          </a:xfrm>
        </p:spPr>
        <p:txBody>
          <a:bodyPr/>
          <a:lstStyle>
            <a:lvl1pPr algn="r">
              <a:defRPr/>
            </a:lvl1pPr>
          </a:lstStyle>
          <a:p>
            <a:fld id="{FAEF9944-A4F6-4C59-AEBD-678D6480B8EA}" type="slidenum">
              <a:rPr lang="en-US" smtClean="0"/>
              <a:pPr/>
              <a:t>‹#›</a:t>
            </a:fld>
            <a:endParaRPr lang="en-US"/>
          </a:p>
        </p:txBody>
      </p:sp>
      <p:sp>
        <p:nvSpPr>
          <p:cNvPr id="4" name="Freeform: Shape 3">
            <a:extLst>
              <a:ext uri="{FF2B5EF4-FFF2-40B4-BE49-F238E27FC236}">
                <a16:creationId xmlns:a16="http://schemas.microsoft.com/office/drawing/2014/main" id="{8CD419D4-EA9D-42D9-BF62-B07F0B7B672B}"/>
              </a:ext>
            </a:extLst>
          </p:cNvPr>
          <p:cNvSpPr/>
          <p:nvPr/>
        </p:nvSpPr>
        <p:spPr>
          <a:xfrm>
            <a:off x="1375409"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 name="Freeform: Shape 4">
            <a:extLst>
              <a:ext uri="{FF2B5EF4-FFF2-40B4-BE49-F238E27FC236}">
                <a16:creationId xmlns:a16="http://schemas.microsoft.com/office/drawing/2014/main" id="{1C6FEC9B-9608-4181-A9E5-A1B80E72021C}"/>
              </a:ext>
            </a:extLst>
          </p:cNvPr>
          <p:cNvSpPr/>
          <p:nvPr/>
        </p:nvSpPr>
        <p:spPr>
          <a:xfrm>
            <a:off x="1155402"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 name="Freeform: Shape 5">
            <a:extLst>
              <a:ext uri="{FF2B5EF4-FFF2-40B4-BE49-F238E27FC236}">
                <a16:creationId xmlns:a16="http://schemas.microsoft.com/office/drawing/2014/main" id="{AB1564ED-F26F-451D-97D6-A6EC3E83FD55}"/>
              </a:ext>
            </a:extLst>
          </p:cNvPr>
          <p:cNvSpPr/>
          <p:nvPr/>
        </p:nvSpPr>
        <p:spPr>
          <a:xfrm>
            <a:off x="924161" y="0"/>
            <a:ext cx="2261351"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643918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397E4A-EB6A-4FA6-AA4F-69EA0C70FDC9}"/>
              </a:ext>
            </a:extLst>
          </p:cNvPr>
          <p:cNvSpPr>
            <a:spLocks noGrp="1"/>
          </p:cNvSpPr>
          <p:nvPr>
            <p:ph type="dt" sz="half" idx="10"/>
          </p:nvPr>
        </p:nvSpPr>
        <p:spPr/>
        <p:txBody>
          <a:bodyPr/>
          <a:lstStyle/>
          <a:p>
            <a:fld id="{6F86ED0C-1DA7-41F0-94CF-6218B1FEDFF1}" type="datetime1">
              <a:rPr lang="en-US" smtClean="0"/>
              <a:t>3/4/2024</a:t>
            </a:fld>
            <a:endParaRPr lang="en-US"/>
          </a:p>
        </p:txBody>
      </p:sp>
      <p:sp>
        <p:nvSpPr>
          <p:cNvPr id="8" name="Footer Placeholder 7">
            <a:extLst>
              <a:ext uri="{FF2B5EF4-FFF2-40B4-BE49-F238E27FC236}">
                <a16:creationId xmlns:a16="http://schemas.microsoft.com/office/drawing/2014/main" id="{051A2F5D-7AC4-4F91-965A-7B6A45D6F4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6E8B86-CDB8-482F-9D9F-1BFDA3638B3E}"/>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441724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77965" y="507037"/>
            <a:ext cx="1571626" cy="533993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9277965" y="6296615"/>
            <a:ext cx="2505996" cy="365125"/>
          </a:xfrm>
        </p:spPr>
        <p:txBody>
          <a:bodyPr/>
          <a:lstStyle/>
          <a:p>
            <a:fld id="{EECF02AB-6034-4B88-BC5A-7C17CB0EF809}" type="datetime1">
              <a:rPr lang="en-US" smtClean="0"/>
              <a:t>3/4/2024</a:t>
            </a:fld>
            <a:endParaRPr lang="en-US"/>
          </a:p>
        </p:txBody>
      </p:sp>
      <p:sp>
        <p:nvSpPr>
          <p:cNvPr id="5" name="Footer Placeholder 4"/>
          <p:cNvSpPr>
            <a:spLocks noGrp="1"/>
          </p:cNvSpPr>
          <p:nvPr>
            <p:ph type="ftr" sz="quarter" idx="11"/>
          </p:nvPr>
        </p:nvSpPr>
        <p:spPr>
          <a:xfrm>
            <a:off x="2933699" y="6296615"/>
            <a:ext cx="5959577" cy="365125"/>
          </a:xfrm>
        </p:spPr>
        <p:txBody>
          <a:bodyPr/>
          <a:lstStyle/>
          <a:p>
            <a:endParaRPr lang="en-US"/>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smtClean="0"/>
              <a:pPr/>
              <a:t>‹#›</a:t>
            </a:fld>
            <a:endParaRPr lang="en-US"/>
          </a:p>
        </p:txBody>
      </p:sp>
      <p:cxnSp>
        <p:nvCxnSpPr>
          <p:cNvPr id="7" name="Straight Connector 6" title="Rule Line">
            <a:extLst>
              <a:ext uri="{FF2B5EF4-FFF2-40B4-BE49-F238E27FC236}">
                <a16:creationId xmlns:a16="http://schemas.microsoft.com/office/drawing/2014/main" id="{A1005B08-D2D4-455C-AA62-1200E43E7AF9}"/>
              </a:ext>
            </a:extLst>
          </p:cNvPr>
          <p:cNvCxnSpPr/>
          <p:nvPr/>
        </p:nvCxnSpPr>
        <p:spPr>
          <a:xfrm>
            <a:off x="9111582" y="571502"/>
            <a:ext cx="0" cy="5275467"/>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5532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a:extLst>
              <a:ext uri="{FF2B5EF4-FFF2-40B4-BE49-F238E27FC236}">
                <a16:creationId xmlns:a16="http://schemas.microsoft.com/office/drawing/2014/main" id="{6923EF53-7767-4C94-BEF6-D452927945DA}"/>
              </a:ext>
            </a:extLst>
          </p:cNvPr>
          <p:cNvSpPr>
            <a:spLocks noGrp="1"/>
          </p:cNvSpPr>
          <p:nvPr>
            <p:ph type="dt" sz="half" idx="10"/>
          </p:nvPr>
        </p:nvSpPr>
        <p:spPr/>
        <p:txBody>
          <a:bodyPr/>
          <a:lstStyle/>
          <a:p>
            <a:fld id="{22F3E5F3-28EE-488F-BD53-B744C06C3DEC}" type="datetime1">
              <a:rPr lang="en-US" smtClean="0"/>
              <a:t>3/4/2024</a:t>
            </a:fld>
            <a:endParaRPr lang="en-US"/>
          </a:p>
        </p:txBody>
      </p:sp>
      <p:sp>
        <p:nvSpPr>
          <p:cNvPr id="11" name="Footer Placeholder 10">
            <a:extLst>
              <a:ext uri="{FF2B5EF4-FFF2-40B4-BE49-F238E27FC236}">
                <a16:creationId xmlns:a16="http://schemas.microsoft.com/office/drawing/2014/main" id="{ACF12700-F905-4CFA-970C-C81E05A64D5B}"/>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DA1B1EE2-BCA3-432B-A32D-B04C7F1DD93F}"/>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1140045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B84A89F5-6982-40AE-8108-88B93E85C8FF}"/>
              </a:ext>
            </a:extLst>
          </p:cNvPr>
          <p:cNvGrpSpPr/>
          <p:nvPr/>
        </p:nvGrpSpPr>
        <p:grpSpPr>
          <a:xfrm>
            <a:off x="3124577" y="0"/>
            <a:ext cx="4389519" cy="2916937"/>
            <a:chOff x="3124577" y="0"/>
            <a:chExt cx="4389519" cy="2916937"/>
          </a:xfrm>
        </p:grpSpPr>
        <p:sp>
          <p:nvSpPr>
            <p:cNvPr id="49" name="Freeform: Shape 48">
              <a:extLst>
                <a:ext uri="{FF2B5EF4-FFF2-40B4-BE49-F238E27FC236}">
                  <a16:creationId xmlns:a16="http://schemas.microsoft.com/office/drawing/2014/main" id="{B80BED93-E30B-4492-A268-84C33CA4F067}"/>
                </a:ext>
              </a:extLst>
            </p:cNvPr>
            <p:cNvSpPr/>
            <p:nvPr/>
          </p:nvSpPr>
          <p:spPr>
            <a:xfrm>
              <a:off x="3320637" y="0"/>
              <a:ext cx="4013331" cy="2742133"/>
            </a:xfrm>
            <a:custGeom>
              <a:avLst/>
              <a:gdLst>
                <a:gd name="connsiteX0" fmla="*/ 294151 w 4013331"/>
                <a:gd name="connsiteY0" fmla="*/ 0 h 2742133"/>
                <a:gd name="connsiteX1" fmla="*/ 3844057 w 4013331"/>
                <a:gd name="connsiteY1" fmla="*/ 0 h 2742133"/>
                <a:gd name="connsiteX2" fmla="*/ 3892490 w 4013331"/>
                <a:gd name="connsiteY2" fmla="*/ 131440 h 2742133"/>
                <a:gd name="connsiteX3" fmla="*/ 4013331 w 4013331"/>
                <a:gd name="connsiteY3" fmla="*/ 941251 h 2742133"/>
                <a:gd name="connsiteX4" fmla="*/ 3804827 w 4013331"/>
                <a:gd name="connsiteY4" fmla="*/ 1540292 h 2742133"/>
                <a:gd name="connsiteX5" fmla="*/ 3187498 w 4013331"/>
                <a:gd name="connsiteY5" fmla="*/ 2098087 h 2742133"/>
                <a:gd name="connsiteX6" fmla="*/ 3051769 w 4013331"/>
                <a:gd name="connsiteY6" fmla="*/ 2204787 h 2742133"/>
                <a:gd name="connsiteX7" fmla="*/ 1936476 w 4013331"/>
                <a:gd name="connsiteY7" fmla="*/ 2742133 h 2742133"/>
                <a:gd name="connsiteX8" fmla="*/ 467303 w 4013331"/>
                <a:gd name="connsiteY8" fmla="*/ 1868695 h 2742133"/>
                <a:gd name="connsiteX9" fmla="*/ 310732 w 4013331"/>
                <a:gd name="connsiteY9" fmla="*/ 1645244 h 2742133"/>
                <a:gd name="connsiteX10" fmla="*/ 0 w 4013331"/>
                <a:gd name="connsiteY10" fmla="*/ 941251 h 2742133"/>
                <a:gd name="connsiteX11" fmla="*/ 187749 w 4013331"/>
                <a:gd name="connsiteY11" fmla="*/ 183076 h 2742133"/>
                <a:gd name="connsiteX12" fmla="*/ 288888 w 4013331"/>
                <a:gd name="connsiteY12" fmla="*/ 7329 h 2742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13331" h="2742133">
                  <a:moveTo>
                    <a:pt x="294151" y="0"/>
                  </a:moveTo>
                  <a:lnTo>
                    <a:pt x="3844057" y="0"/>
                  </a:lnTo>
                  <a:lnTo>
                    <a:pt x="3892490" y="131440"/>
                  </a:lnTo>
                  <a:cubicBezTo>
                    <a:pt x="3971777" y="378867"/>
                    <a:pt x="4013331" y="652783"/>
                    <a:pt x="4013331" y="941251"/>
                  </a:cubicBezTo>
                  <a:cubicBezTo>
                    <a:pt x="4013331" y="1171430"/>
                    <a:pt x="3948997" y="1356167"/>
                    <a:pt x="3804827" y="1540292"/>
                  </a:cubicBezTo>
                  <a:cubicBezTo>
                    <a:pt x="3654026" y="1732895"/>
                    <a:pt x="3427436" y="1910292"/>
                    <a:pt x="3187498" y="2098087"/>
                  </a:cubicBezTo>
                  <a:cubicBezTo>
                    <a:pt x="3143231" y="2132693"/>
                    <a:pt x="3097499" y="2168522"/>
                    <a:pt x="3051769" y="2204787"/>
                  </a:cubicBezTo>
                  <a:cubicBezTo>
                    <a:pt x="2642425" y="2529345"/>
                    <a:pt x="2343664" y="2742133"/>
                    <a:pt x="1936476" y="2742133"/>
                  </a:cubicBezTo>
                  <a:cubicBezTo>
                    <a:pt x="1316045" y="2742133"/>
                    <a:pt x="876647" y="2480932"/>
                    <a:pt x="467303" y="1868695"/>
                  </a:cubicBezTo>
                  <a:cubicBezTo>
                    <a:pt x="413736" y="1788559"/>
                    <a:pt x="361372" y="1715679"/>
                    <a:pt x="310732" y="1645244"/>
                  </a:cubicBezTo>
                  <a:cubicBezTo>
                    <a:pt x="100850" y="1353195"/>
                    <a:pt x="0" y="1201315"/>
                    <a:pt x="0" y="941251"/>
                  </a:cubicBezTo>
                  <a:cubicBezTo>
                    <a:pt x="0" y="683021"/>
                    <a:pt x="63214" y="427935"/>
                    <a:pt x="187749" y="183076"/>
                  </a:cubicBezTo>
                  <a:cubicBezTo>
                    <a:pt x="218215" y="123194"/>
                    <a:pt x="251953" y="64578"/>
                    <a:pt x="288888" y="7329"/>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0" name="Freeform: Shape 49">
              <a:extLst>
                <a:ext uri="{FF2B5EF4-FFF2-40B4-BE49-F238E27FC236}">
                  <a16:creationId xmlns:a16="http://schemas.microsoft.com/office/drawing/2014/main" id="{965F60C1-CD8B-4326-9B24-3D197CF382A6}"/>
                </a:ext>
              </a:extLst>
            </p:cNvPr>
            <p:cNvSpPr/>
            <p:nvPr/>
          </p:nvSpPr>
          <p:spPr>
            <a:xfrm>
              <a:off x="3566319" y="0"/>
              <a:ext cx="3401415" cy="2440484"/>
            </a:xfrm>
            <a:custGeom>
              <a:avLst/>
              <a:gdLst>
                <a:gd name="connsiteX0" fmla="*/ 332917 w 3401415"/>
                <a:gd name="connsiteY0" fmla="*/ 0 h 2440484"/>
                <a:gd name="connsiteX1" fmla="*/ 3207137 w 3401415"/>
                <a:gd name="connsiteY1" fmla="*/ 0 h 2440484"/>
                <a:gd name="connsiteX2" fmla="*/ 3242654 w 3401415"/>
                <a:gd name="connsiteY2" fmla="*/ 74937 h 2440484"/>
                <a:gd name="connsiteX3" fmla="*/ 3401415 w 3401415"/>
                <a:gd name="connsiteY3" fmla="*/ 914184 h 2440484"/>
                <a:gd name="connsiteX4" fmla="*/ 3224702 w 3401415"/>
                <a:gd name="connsiteY4" fmla="*/ 1421888 h 2440484"/>
                <a:gd name="connsiteX5" fmla="*/ 2701498 w 3401415"/>
                <a:gd name="connsiteY5" fmla="*/ 1894635 h 2440484"/>
                <a:gd name="connsiteX6" fmla="*/ 2586463 w 3401415"/>
                <a:gd name="connsiteY6" fmla="*/ 1985068 h 2440484"/>
                <a:gd name="connsiteX7" fmla="*/ 1641219 w 3401415"/>
                <a:gd name="connsiteY7" fmla="*/ 2440484 h 2440484"/>
                <a:gd name="connsiteX8" fmla="*/ 396053 w 3401415"/>
                <a:gd name="connsiteY8" fmla="*/ 1700219 h 2440484"/>
                <a:gd name="connsiteX9" fmla="*/ 263354 w 3401415"/>
                <a:gd name="connsiteY9" fmla="*/ 1510839 h 2440484"/>
                <a:gd name="connsiteX10" fmla="*/ 0 w 3401415"/>
                <a:gd name="connsiteY10" fmla="*/ 914184 h 2440484"/>
                <a:gd name="connsiteX11" fmla="*/ 159122 w 3401415"/>
                <a:gd name="connsiteY11" fmla="*/ 271610 h 2440484"/>
                <a:gd name="connsiteX12" fmla="*/ 244841 w 3401415"/>
                <a:gd name="connsiteY12" fmla="*/ 122658 h 2440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01415" h="2440484">
                  <a:moveTo>
                    <a:pt x="332917" y="0"/>
                  </a:moveTo>
                  <a:lnTo>
                    <a:pt x="3207137" y="0"/>
                  </a:lnTo>
                  <a:lnTo>
                    <a:pt x="3242654" y="74937"/>
                  </a:lnTo>
                  <a:cubicBezTo>
                    <a:pt x="3346386" y="322243"/>
                    <a:pt x="3401415" y="608579"/>
                    <a:pt x="3401415" y="914184"/>
                  </a:cubicBezTo>
                  <a:cubicBezTo>
                    <a:pt x="3401415" y="1109268"/>
                    <a:pt x="3346890" y="1265837"/>
                    <a:pt x="3224702" y="1421888"/>
                  </a:cubicBezTo>
                  <a:cubicBezTo>
                    <a:pt x="3096894" y="1585125"/>
                    <a:pt x="2904852" y="1735475"/>
                    <a:pt x="2701498" y="1894635"/>
                  </a:cubicBezTo>
                  <a:cubicBezTo>
                    <a:pt x="2663980" y="1923966"/>
                    <a:pt x="2625221" y="1954332"/>
                    <a:pt x="2586463" y="1985068"/>
                  </a:cubicBezTo>
                  <a:cubicBezTo>
                    <a:pt x="2239532" y="2260140"/>
                    <a:pt x="1986324" y="2440484"/>
                    <a:pt x="1641219" y="2440484"/>
                  </a:cubicBezTo>
                  <a:cubicBezTo>
                    <a:pt x="1115386" y="2440484"/>
                    <a:pt x="742984" y="2219109"/>
                    <a:pt x="396053" y="1700219"/>
                  </a:cubicBezTo>
                  <a:cubicBezTo>
                    <a:pt x="350653" y="1632303"/>
                    <a:pt x="306273" y="1570535"/>
                    <a:pt x="263354" y="1510839"/>
                  </a:cubicBezTo>
                  <a:cubicBezTo>
                    <a:pt x="85473" y="1263318"/>
                    <a:pt x="0" y="1134597"/>
                    <a:pt x="0" y="914184"/>
                  </a:cubicBezTo>
                  <a:cubicBezTo>
                    <a:pt x="0" y="695327"/>
                    <a:pt x="53576" y="479135"/>
                    <a:pt x="159122" y="271610"/>
                  </a:cubicBezTo>
                  <a:cubicBezTo>
                    <a:pt x="184943" y="220858"/>
                    <a:pt x="213538" y="171179"/>
                    <a:pt x="244841" y="122658"/>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1" name="Freeform: Shape 50">
              <a:extLst>
                <a:ext uri="{FF2B5EF4-FFF2-40B4-BE49-F238E27FC236}">
                  <a16:creationId xmlns:a16="http://schemas.microsoft.com/office/drawing/2014/main" id="{69511D06-104E-440E-8049-4CDCE4B87E96}"/>
                </a:ext>
              </a:extLst>
            </p:cNvPr>
            <p:cNvSpPr/>
            <p:nvPr/>
          </p:nvSpPr>
          <p:spPr>
            <a:xfrm>
              <a:off x="3232490" y="0"/>
              <a:ext cx="4164597" cy="2817185"/>
            </a:xfrm>
            <a:custGeom>
              <a:avLst/>
              <a:gdLst>
                <a:gd name="connsiteX0" fmla="*/ 237339 w 4130517"/>
                <a:gd name="connsiteY0" fmla="*/ 0 h 2806419"/>
                <a:gd name="connsiteX1" fmla="*/ 3997489 w 4130517"/>
                <a:gd name="connsiteY1" fmla="*/ 0 h 2806419"/>
                <a:gd name="connsiteX2" fmla="*/ 4006148 w 4130517"/>
                <a:gd name="connsiteY2" fmla="*/ 24333 h 2806419"/>
                <a:gd name="connsiteX3" fmla="*/ 4130517 w 4130517"/>
                <a:gd name="connsiteY3" fmla="*/ 887307 h 2806419"/>
                <a:gd name="connsiteX4" fmla="*/ 3915925 w 4130517"/>
                <a:gd name="connsiteY4" fmla="*/ 1525677 h 2806419"/>
                <a:gd name="connsiteX5" fmla="*/ 3280571 w 4130517"/>
                <a:gd name="connsiteY5" fmla="*/ 2120090 h 2806419"/>
                <a:gd name="connsiteX6" fmla="*/ 3140878 w 4130517"/>
                <a:gd name="connsiteY6" fmla="*/ 2233796 h 2806419"/>
                <a:gd name="connsiteX7" fmla="*/ 1993019 w 4130517"/>
                <a:gd name="connsiteY7" fmla="*/ 2806419 h 2806419"/>
                <a:gd name="connsiteX8" fmla="*/ 480948 w 4130517"/>
                <a:gd name="connsiteY8" fmla="*/ 1875638 h 2806419"/>
                <a:gd name="connsiteX9" fmla="*/ 319805 w 4130517"/>
                <a:gd name="connsiteY9" fmla="*/ 1637519 h 2806419"/>
                <a:gd name="connsiteX10" fmla="*/ 0 w 4130517"/>
                <a:gd name="connsiteY10" fmla="*/ 887307 h 2806419"/>
                <a:gd name="connsiteX11" fmla="*/ 193231 w 4130517"/>
                <a:gd name="connsiteY11" fmla="*/ 79360 h 2806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30517" h="2806419">
                  <a:moveTo>
                    <a:pt x="237339" y="0"/>
                  </a:moveTo>
                  <a:lnTo>
                    <a:pt x="3997489" y="0"/>
                  </a:lnTo>
                  <a:lnTo>
                    <a:pt x="4006148" y="24333"/>
                  </a:lnTo>
                  <a:cubicBezTo>
                    <a:pt x="4087750" y="288004"/>
                    <a:pt x="4130517" y="579903"/>
                    <a:pt x="4130517" y="887307"/>
                  </a:cubicBezTo>
                  <a:cubicBezTo>
                    <a:pt x="4130517" y="1132599"/>
                    <a:pt x="4064304" y="1329464"/>
                    <a:pt x="3915925" y="1525677"/>
                  </a:cubicBezTo>
                  <a:cubicBezTo>
                    <a:pt x="3760721" y="1730924"/>
                    <a:pt x="3527514" y="1919967"/>
                    <a:pt x="3280571" y="2120090"/>
                  </a:cubicBezTo>
                  <a:cubicBezTo>
                    <a:pt x="3235011" y="2156968"/>
                    <a:pt x="3187944" y="2195151"/>
                    <a:pt x="3140878" y="2233796"/>
                  </a:cubicBezTo>
                  <a:cubicBezTo>
                    <a:pt x="2719582" y="2579662"/>
                    <a:pt x="2412097" y="2806419"/>
                    <a:pt x="1993019" y="2806419"/>
                  </a:cubicBezTo>
                  <a:cubicBezTo>
                    <a:pt x="1354472" y="2806419"/>
                    <a:pt x="902244" y="2528070"/>
                    <a:pt x="480948" y="1875638"/>
                  </a:cubicBezTo>
                  <a:cubicBezTo>
                    <a:pt x="425816" y="1790244"/>
                    <a:pt x="371924" y="1712578"/>
                    <a:pt x="319805" y="1637519"/>
                  </a:cubicBezTo>
                  <a:cubicBezTo>
                    <a:pt x="103795" y="1326296"/>
                    <a:pt x="0" y="1164446"/>
                    <a:pt x="0" y="887307"/>
                  </a:cubicBezTo>
                  <a:cubicBezTo>
                    <a:pt x="0" y="612125"/>
                    <a:pt x="65060" y="340293"/>
                    <a:pt x="193231" y="7936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2" name="Freeform: Shape 51">
              <a:extLst>
                <a:ext uri="{FF2B5EF4-FFF2-40B4-BE49-F238E27FC236}">
                  <a16:creationId xmlns:a16="http://schemas.microsoft.com/office/drawing/2014/main" id="{164F6B39-7B0A-4839-9F52-1FFA2044F248}"/>
                </a:ext>
              </a:extLst>
            </p:cNvPr>
            <p:cNvSpPr/>
            <p:nvPr/>
          </p:nvSpPr>
          <p:spPr>
            <a:xfrm>
              <a:off x="3124577" y="0"/>
              <a:ext cx="4389519" cy="2916937"/>
            </a:xfrm>
            <a:custGeom>
              <a:avLst/>
              <a:gdLst>
                <a:gd name="connsiteX0" fmla="*/ 208215 w 4389519"/>
                <a:gd name="connsiteY0" fmla="*/ 0 h 2916937"/>
                <a:gd name="connsiteX1" fmla="*/ 4284014 w 4389519"/>
                <a:gd name="connsiteY1" fmla="*/ 0 h 2916937"/>
                <a:gd name="connsiteX2" fmla="*/ 4335794 w 4389519"/>
                <a:gd name="connsiteY2" fmla="*/ 207911 h 2916937"/>
                <a:gd name="connsiteX3" fmla="*/ 4376420 w 4389519"/>
                <a:gd name="connsiteY3" fmla="*/ 1078865 h 2916937"/>
                <a:gd name="connsiteX4" fmla="*/ 4090147 w 4389519"/>
                <a:gd name="connsiteY4" fmla="*/ 1734728 h 2916937"/>
                <a:gd name="connsiteX5" fmla="*/ 3362552 w 4389519"/>
                <a:gd name="connsiteY5" fmla="*/ 2305097 h 2916937"/>
                <a:gd name="connsiteX6" fmla="*/ 3204152 w 4389519"/>
                <a:gd name="connsiteY6" fmla="*/ 2412521 h 2916937"/>
                <a:gd name="connsiteX7" fmla="*/ 1936072 w 4389519"/>
                <a:gd name="connsiteY7" fmla="*/ 2912360 h 2916937"/>
                <a:gd name="connsiteX8" fmla="*/ 421690 w 4389519"/>
                <a:gd name="connsiteY8" fmla="*/ 1787063 h 2916937"/>
                <a:gd name="connsiteX9" fmla="*/ 273167 w 4389519"/>
                <a:gd name="connsiteY9" fmla="*/ 1520080 h 2916937"/>
                <a:gd name="connsiteX10" fmla="*/ 4118 w 4389519"/>
                <a:gd name="connsiteY10" fmla="*/ 696338 h 2916937"/>
                <a:gd name="connsiteX11" fmla="*/ 175984 w 4389519"/>
                <a:gd name="connsiteY11" fmla="*/ 60381 h 2916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89519" h="2916937">
                  <a:moveTo>
                    <a:pt x="208215" y="0"/>
                  </a:moveTo>
                  <a:lnTo>
                    <a:pt x="4284014" y="0"/>
                  </a:lnTo>
                  <a:lnTo>
                    <a:pt x="4335794" y="207911"/>
                  </a:lnTo>
                  <a:cubicBezTo>
                    <a:pt x="4388748" y="479686"/>
                    <a:pt x="4403109" y="773803"/>
                    <a:pt x="4376420" y="1078865"/>
                  </a:cubicBezTo>
                  <a:cubicBezTo>
                    <a:pt x="4353703" y="1338514"/>
                    <a:pt x="4265383" y="1540772"/>
                    <a:pt x="4090147" y="1734728"/>
                  </a:cubicBezTo>
                  <a:cubicBezTo>
                    <a:pt x="3906850" y="1937616"/>
                    <a:pt x="3642485" y="2116128"/>
                    <a:pt x="3362552" y="2305097"/>
                  </a:cubicBezTo>
                  <a:cubicBezTo>
                    <a:pt x="3310910" y="2339914"/>
                    <a:pt x="3257553" y="2375972"/>
                    <a:pt x="3204152" y="2412521"/>
                  </a:cubicBezTo>
                  <a:cubicBezTo>
                    <a:pt x="2726165" y="2739616"/>
                    <a:pt x="2379682" y="2951171"/>
                    <a:pt x="1936072" y="2912360"/>
                  </a:cubicBezTo>
                  <a:cubicBezTo>
                    <a:pt x="1260148" y="2853224"/>
                    <a:pt x="807225" y="2516700"/>
                    <a:pt x="421690" y="1787063"/>
                  </a:cubicBezTo>
                  <a:cubicBezTo>
                    <a:pt x="371240" y="1691563"/>
                    <a:pt x="321385" y="1604361"/>
                    <a:pt x="273167" y="1520080"/>
                  </a:cubicBezTo>
                  <a:cubicBezTo>
                    <a:pt x="73334" y="1170636"/>
                    <a:pt x="-21548" y="989700"/>
                    <a:pt x="4118" y="696338"/>
                  </a:cubicBezTo>
                  <a:cubicBezTo>
                    <a:pt x="23232" y="477870"/>
                    <a:pt x="80908" y="264786"/>
                    <a:pt x="175984" y="60381"/>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grpSp>
        <p:nvGrpSpPr>
          <p:cNvPr id="8" name="Group 7">
            <a:extLst>
              <a:ext uri="{FF2B5EF4-FFF2-40B4-BE49-F238E27FC236}">
                <a16:creationId xmlns:a16="http://schemas.microsoft.com/office/drawing/2014/main" id="{03099122-D80B-4389-A1CF-52C635217F4B}"/>
              </a:ext>
            </a:extLst>
          </p:cNvPr>
          <p:cNvGrpSpPr/>
          <p:nvPr/>
        </p:nvGrpSpPr>
        <p:grpSpPr>
          <a:xfrm>
            <a:off x="8122942" y="0"/>
            <a:ext cx="4069058" cy="3547008"/>
            <a:chOff x="8122942" y="0"/>
            <a:chExt cx="4069058" cy="3547008"/>
          </a:xfrm>
        </p:grpSpPr>
        <p:sp>
          <p:nvSpPr>
            <p:cNvPr id="54" name="Freeform: Shape 53">
              <a:extLst>
                <a:ext uri="{FF2B5EF4-FFF2-40B4-BE49-F238E27FC236}">
                  <a16:creationId xmlns:a16="http://schemas.microsoft.com/office/drawing/2014/main" id="{CA535D59-CDAA-4AA9-84AC-A6142E857FE2}"/>
                </a:ext>
              </a:extLst>
            </p:cNvPr>
            <p:cNvSpPr/>
            <p:nvPr/>
          </p:nvSpPr>
          <p:spPr>
            <a:xfrm>
              <a:off x="8122942" y="0"/>
              <a:ext cx="4069058" cy="3547008"/>
            </a:xfrm>
            <a:custGeom>
              <a:avLst/>
              <a:gdLst>
                <a:gd name="connsiteX0" fmla="*/ 305212 w 4069058"/>
                <a:gd name="connsiteY0" fmla="*/ 0 h 3547008"/>
                <a:gd name="connsiteX1" fmla="*/ 4069058 w 4069058"/>
                <a:gd name="connsiteY1" fmla="*/ 0 h 3547008"/>
                <a:gd name="connsiteX2" fmla="*/ 4069058 w 4069058"/>
                <a:gd name="connsiteY2" fmla="*/ 2865785 h 3547008"/>
                <a:gd name="connsiteX3" fmla="*/ 3996814 w 4069058"/>
                <a:gd name="connsiteY3" fmla="*/ 2947457 h 3547008"/>
                <a:gd name="connsiteX4" fmla="*/ 2732780 w 4069058"/>
                <a:gd name="connsiteY4" fmla="*/ 3541640 h 3547008"/>
                <a:gd name="connsiteX5" fmla="*/ 1317550 w 4069058"/>
                <a:gd name="connsiteY5" fmla="*/ 3015110 h 3547008"/>
                <a:gd name="connsiteX6" fmla="*/ 1140977 w 4069058"/>
                <a:gd name="connsiteY6" fmla="*/ 2901419 h 3547008"/>
                <a:gd name="connsiteX7" fmla="*/ 330269 w 4069058"/>
                <a:gd name="connsiteY7" fmla="*/ 2297252 h 3547008"/>
                <a:gd name="connsiteX8" fmla="*/ 13299 w 4069058"/>
                <a:gd name="connsiteY8" fmla="*/ 1599966 h 3547008"/>
                <a:gd name="connsiteX9" fmla="*/ 217457 w 4069058"/>
                <a:gd name="connsiteY9" fmla="*/ 178659 h 3547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69058" h="3547008">
                  <a:moveTo>
                    <a:pt x="305212" y="0"/>
                  </a:moveTo>
                  <a:lnTo>
                    <a:pt x="4069058" y="0"/>
                  </a:lnTo>
                  <a:lnTo>
                    <a:pt x="4069058" y="2865785"/>
                  </a:lnTo>
                  <a:lnTo>
                    <a:pt x="3996814" y="2947457"/>
                  </a:lnTo>
                  <a:cubicBezTo>
                    <a:pt x="3654887" y="3311545"/>
                    <a:pt x="3252443" y="3496175"/>
                    <a:pt x="2732780" y="3541640"/>
                  </a:cubicBezTo>
                  <a:cubicBezTo>
                    <a:pt x="2236701" y="3585041"/>
                    <a:pt x="1850359" y="3361306"/>
                    <a:pt x="1317550" y="3015110"/>
                  </a:cubicBezTo>
                  <a:cubicBezTo>
                    <a:pt x="1258026" y="2976425"/>
                    <a:pt x="1198546" y="2938265"/>
                    <a:pt x="1140977" y="2901419"/>
                  </a:cubicBezTo>
                  <a:cubicBezTo>
                    <a:pt x="828927" y="2701433"/>
                    <a:pt x="534230" y="2512513"/>
                    <a:pt x="330269" y="2297252"/>
                  </a:cubicBezTo>
                  <a:cubicBezTo>
                    <a:pt x="135278" y="2091465"/>
                    <a:pt x="37487" y="1876435"/>
                    <a:pt x="13299" y="1599966"/>
                  </a:cubicBezTo>
                  <a:cubicBezTo>
                    <a:pt x="-32170" y="1080250"/>
                    <a:pt x="39709" y="589889"/>
                    <a:pt x="217457" y="178659"/>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55" name="Freeform: Shape 54">
              <a:extLst>
                <a:ext uri="{FF2B5EF4-FFF2-40B4-BE49-F238E27FC236}">
                  <a16:creationId xmlns:a16="http://schemas.microsoft.com/office/drawing/2014/main" id="{CD6948CC-6D51-4092-887C-B0664DC102C7}"/>
                </a:ext>
              </a:extLst>
            </p:cNvPr>
            <p:cNvSpPr/>
            <p:nvPr/>
          </p:nvSpPr>
          <p:spPr>
            <a:xfrm flipH="1">
              <a:off x="8319994" y="0"/>
              <a:ext cx="3872006" cy="3321595"/>
            </a:xfrm>
            <a:custGeom>
              <a:avLst/>
              <a:gdLst>
                <a:gd name="connsiteX0" fmla="*/ 3466434 w 3872006"/>
                <a:gd name="connsiteY0" fmla="*/ 0 h 3321595"/>
                <a:gd name="connsiteX1" fmla="*/ 65800 w 3872006"/>
                <a:gd name="connsiteY1" fmla="*/ 0 h 3321595"/>
                <a:gd name="connsiteX2" fmla="*/ 0 w 3872006"/>
                <a:gd name="connsiteY2" fmla="*/ 59511 h 3321595"/>
                <a:gd name="connsiteX3" fmla="*/ 0 w 3872006"/>
                <a:gd name="connsiteY3" fmla="*/ 2518435 h 3321595"/>
                <a:gd name="connsiteX4" fmla="*/ 80122 w 3872006"/>
                <a:gd name="connsiteY4" fmla="*/ 2618704 h 3321595"/>
                <a:gd name="connsiteX5" fmla="*/ 1549501 w 3872006"/>
                <a:gd name="connsiteY5" fmla="*/ 3321595 h 3321595"/>
                <a:gd name="connsiteX6" fmla="*/ 2796711 w 3872006"/>
                <a:gd name="connsiteY6" fmla="*/ 2749441 h 3321595"/>
                <a:gd name="connsiteX7" fmla="*/ 2948494 w 3872006"/>
                <a:gd name="connsiteY7" fmla="*/ 2635829 h 3321595"/>
                <a:gd name="connsiteX8" fmla="*/ 3638840 w 3872006"/>
                <a:gd name="connsiteY8" fmla="*/ 2041901 h 3321595"/>
                <a:gd name="connsiteX9" fmla="*/ 3872006 w 3872006"/>
                <a:gd name="connsiteY9" fmla="*/ 1404055 h 3321595"/>
                <a:gd name="connsiteX10" fmla="*/ 3467973 w 3872006"/>
                <a:gd name="connsiteY10" fmla="*/ 1974 h 3321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72006" h="3321595">
                  <a:moveTo>
                    <a:pt x="3466434" y="0"/>
                  </a:moveTo>
                  <a:lnTo>
                    <a:pt x="65800" y="0"/>
                  </a:lnTo>
                  <a:lnTo>
                    <a:pt x="0" y="59511"/>
                  </a:lnTo>
                  <a:lnTo>
                    <a:pt x="0" y="2518435"/>
                  </a:lnTo>
                  <a:lnTo>
                    <a:pt x="80122" y="2618704"/>
                  </a:lnTo>
                  <a:cubicBezTo>
                    <a:pt x="490323" y="3108658"/>
                    <a:pt x="942414" y="3321595"/>
                    <a:pt x="1549501" y="3321595"/>
                  </a:cubicBezTo>
                  <a:cubicBezTo>
                    <a:pt x="2004852" y="3321595"/>
                    <a:pt x="2338950" y="3095023"/>
                    <a:pt x="2796711" y="2749441"/>
                  </a:cubicBezTo>
                  <a:cubicBezTo>
                    <a:pt x="2847850" y="2710827"/>
                    <a:pt x="2898991" y="2672676"/>
                    <a:pt x="2948494" y="2635829"/>
                  </a:cubicBezTo>
                  <a:cubicBezTo>
                    <a:pt x="3216812" y="2435869"/>
                    <a:pt x="3470203" y="2246981"/>
                    <a:pt x="3638840" y="2041901"/>
                  </a:cubicBezTo>
                  <a:cubicBezTo>
                    <a:pt x="3800062" y="1845849"/>
                    <a:pt x="3872006" y="1649145"/>
                    <a:pt x="3872006" y="1404055"/>
                  </a:cubicBezTo>
                  <a:cubicBezTo>
                    <a:pt x="3872006" y="866538"/>
                    <a:pt x="3729694" y="376466"/>
                    <a:pt x="3467973" y="1974"/>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6" name="Freeform: Shape 55">
              <a:extLst>
                <a:ext uri="{FF2B5EF4-FFF2-40B4-BE49-F238E27FC236}">
                  <a16:creationId xmlns:a16="http://schemas.microsoft.com/office/drawing/2014/main" id="{F5F9FD94-99CC-42AD-8E66-CF99E8FD5A94}"/>
                </a:ext>
              </a:extLst>
            </p:cNvPr>
            <p:cNvSpPr/>
            <p:nvPr/>
          </p:nvSpPr>
          <p:spPr>
            <a:xfrm flipH="1">
              <a:off x="8729240" y="9274"/>
              <a:ext cx="3462454" cy="3010961"/>
            </a:xfrm>
            <a:custGeom>
              <a:avLst/>
              <a:gdLst>
                <a:gd name="connsiteX0" fmla="*/ 2953507 w 3462454"/>
                <a:gd name="connsiteY0" fmla="*/ 0 h 3010961"/>
                <a:gd name="connsiteX1" fmla="*/ 477652 w 3462454"/>
                <a:gd name="connsiteY1" fmla="*/ 0 h 3010961"/>
                <a:gd name="connsiteX2" fmla="*/ 327396 w 3462454"/>
                <a:gd name="connsiteY2" fmla="*/ 113681 h 3010961"/>
                <a:gd name="connsiteX3" fmla="*/ 46554 w 3462454"/>
                <a:gd name="connsiteY3" fmla="*/ 391785 h 3010961"/>
                <a:gd name="connsiteX4" fmla="*/ 0 w 3462454"/>
                <a:gd name="connsiteY4" fmla="*/ 453516 h 3010961"/>
                <a:gd name="connsiteX5" fmla="*/ 0 w 3462454"/>
                <a:gd name="connsiteY5" fmla="*/ 2083461 h 3010961"/>
                <a:gd name="connsiteX6" fmla="*/ 26382 w 3462454"/>
                <a:gd name="connsiteY6" fmla="*/ 2118637 h 3010961"/>
                <a:gd name="connsiteX7" fmla="*/ 101620 w 3462454"/>
                <a:gd name="connsiteY7" fmla="*/ 2222744 h 3010961"/>
                <a:gd name="connsiteX8" fmla="*/ 1494064 w 3462454"/>
                <a:gd name="connsiteY8" fmla="*/ 3010961 h 3010961"/>
                <a:gd name="connsiteX9" fmla="*/ 2551110 w 3462454"/>
                <a:gd name="connsiteY9" fmla="*/ 2526044 h 3010961"/>
                <a:gd name="connsiteX10" fmla="*/ 2679751 w 3462454"/>
                <a:gd name="connsiteY10" fmla="*/ 2429754 h 3010961"/>
                <a:gd name="connsiteX11" fmla="*/ 3264840 w 3462454"/>
                <a:gd name="connsiteY11" fmla="*/ 1926383 h 3010961"/>
                <a:gd name="connsiteX12" fmla="*/ 3462454 w 3462454"/>
                <a:gd name="connsiteY12" fmla="*/ 1385790 h 3010961"/>
                <a:gd name="connsiteX13" fmla="*/ 3018820 w 3462454"/>
                <a:gd name="connsiteY13" fmla="*/ 67626 h 301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2454" h="3010961">
                  <a:moveTo>
                    <a:pt x="2953507" y="0"/>
                  </a:moveTo>
                  <a:lnTo>
                    <a:pt x="477652" y="0"/>
                  </a:lnTo>
                  <a:lnTo>
                    <a:pt x="327396" y="113681"/>
                  </a:lnTo>
                  <a:cubicBezTo>
                    <a:pt x="222344" y="200626"/>
                    <a:pt x="128536" y="293564"/>
                    <a:pt x="46554" y="391785"/>
                  </a:cubicBezTo>
                  <a:lnTo>
                    <a:pt x="0" y="453516"/>
                  </a:lnTo>
                  <a:lnTo>
                    <a:pt x="0" y="2083461"/>
                  </a:lnTo>
                  <a:lnTo>
                    <a:pt x="26382" y="2118637"/>
                  </a:lnTo>
                  <a:cubicBezTo>
                    <a:pt x="51135" y="2152065"/>
                    <a:pt x="76235" y="2186586"/>
                    <a:pt x="101620" y="2222744"/>
                  </a:cubicBezTo>
                  <a:cubicBezTo>
                    <a:pt x="489585" y="2775245"/>
                    <a:pt x="906035" y="3010961"/>
                    <a:pt x="1494064" y="3010961"/>
                  </a:cubicBezTo>
                  <a:cubicBezTo>
                    <a:pt x="1879987" y="3010961"/>
                    <a:pt x="2163144" y="2818935"/>
                    <a:pt x="2551110" y="2526044"/>
                  </a:cubicBezTo>
                  <a:cubicBezTo>
                    <a:pt x="2594452" y="2493317"/>
                    <a:pt x="2637795" y="2460984"/>
                    <a:pt x="2679751" y="2429754"/>
                  </a:cubicBezTo>
                  <a:cubicBezTo>
                    <a:pt x="2907158" y="2260282"/>
                    <a:pt x="3121914" y="2100194"/>
                    <a:pt x="3264840" y="1926383"/>
                  </a:cubicBezTo>
                  <a:cubicBezTo>
                    <a:pt x="3401480" y="1760224"/>
                    <a:pt x="3462454" y="1593511"/>
                    <a:pt x="3462454" y="1385790"/>
                  </a:cubicBezTo>
                  <a:cubicBezTo>
                    <a:pt x="3462454" y="865148"/>
                    <a:pt x="3304918" y="397028"/>
                    <a:pt x="3018820" y="67626"/>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7" name="Freeform: Shape 56">
              <a:extLst>
                <a:ext uri="{FF2B5EF4-FFF2-40B4-BE49-F238E27FC236}">
                  <a16:creationId xmlns:a16="http://schemas.microsoft.com/office/drawing/2014/main" id="{F47D3E70-A759-410D-B5DB-855218E138C3}"/>
                </a:ext>
              </a:extLst>
            </p:cNvPr>
            <p:cNvSpPr/>
            <p:nvPr/>
          </p:nvSpPr>
          <p:spPr>
            <a:xfrm flipH="1">
              <a:off x="8243247" y="9274"/>
              <a:ext cx="3948447" cy="3411460"/>
            </a:xfrm>
            <a:custGeom>
              <a:avLst/>
              <a:gdLst>
                <a:gd name="connsiteX0" fmla="*/ 3564894 w 3904481"/>
                <a:gd name="connsiteY0" fmla="*/ 0 h 3411460"/>
                <a:gd name="connsiteX1" fmla="*/ 0 w 3904481"/>
                <a:gd name="connsiteY1" fmla="*/ 0 h 3411460"/>
                <a:gd name="connsiteX2" fmla="*/ 0 w 3904481"/>
                <a:gd name="connsiteY2" fmla="*/ 2659993 h 3411460"/>
                <a:gd name="connsiteX3" fmla="*/ 1876 w 3904481"/>
                <a:gd name="connsiteY3" fmla="*/ 2662425 h 3411460"/>
                <a:gd name="connsiteX4" fmla="*/ 1514161 w 3904481"/>
                <a:gd name="connsiteY4" fmla="*/ 3411460 h 3411460"/>
                <a:gd name="connsiteX5" fmla="*/ 2797788 w 3904481"/>
                <a:gd name="connsiteY5" fmla="*/ 2801744 h 3411460"/>
                <a:gd name="connsiteX6" fmla="*/ 2954004 w 3904481"/>
                <a:gd name="connsiteY6" fmla="*/ 2680673 h 3411460"/>
                <a:gd name="connsiteX7" fmla="*/ 3664508 w 3904481"/>
                <a:gd name="connsiteY7" fmla="*/ 2047754 h 3411460"/>
                <a:gd name="connsiteX8" fmla="*/ 3904481 w 3904481"/>
                <a:gd name="connsiteY8" fmla="*/ 1368033 h 3411460"/>
                <a:gd name="connsiteX9" fmla="*/ 3596499 w 3904481"/>
                <a:gd name="connsiteY9" fmla="*/ 52268 h 341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04481" h="3411460">
                  <a:moveTo>
                    <a:pt x="3564894" y="0"/>
                  </a:moveTo>
                  <a:lnTo>
                    <a:pt x="0" y="0"/>
                  </a:lnTo>
                  <a:lnTo>
                    <a:pt x="0" y="2659993"/>
                  </a:lnTo>
                  <a:lnTo>
                    <a:pt x="1876" y="2662425"/>
                  </a:lnTo>
                  <a:cubicBezTo>
                    <a:pt x="424055" y="3184544"/>
                    <a:pt x="889346" y="3411460"/>
                    <a:pt x="1514161" y="3411460"/>
                  </a:cubicBezTo>
                  <a:cubicBezTo>
                    <a:pt x="1982808" y="3411460"/>
                    <a:pt x="2326661" y="3170014"/>
                    <a:pt x="2797788" y="2801744"/>
                  </a:cubicBezTo>
                  <a:cubicBezTo>
                    <a:pt x="2850420" y="2760595"/>
                    <a:pt x="2903054" y="2719940"/>
                    <a:pt x="2954004" y="2680673"/>
                  </a:cubicBezTo>
                  <a:cubicBezTo>
                    <a:pt x="3230156" y="2467586"/>
                    <a:pt x="3490946" y="2266297"/>
                    <a:pt x="3664508" y="2047754"/>
                  </a:cubicBezTo>
                  <a:cubicBezTo>
                    <a:pt x="3830437" y="1838832"/>
                    <a:pt x="3904481" y="1629214"/>
                    <a:pt x="3904481" y="1368033"/>
                  </a:cubicBezTo>
                  <a:cubicBezTo>
                    <a:pt x="3904481" y="877057"/>
                    <a:pt x="3796872" y="423228"/>
                    <a:pt x="3596499" y="52268"/>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grpSp>
        <p:nvGrpSpPr>
          <p:cNvPr id="9" name="Group 8">
            <a:extLst>
              <a:ext uri="{FF2B5EF4-FFF2-40B4-BE49-F238E27FC236}">
                <a16:creationId xmlns:a16="http://schemas.microsoft.com/office/drawing/2014/main" id="{90302A25-2D4F-4AD5-B0E9-C12184C3599E}"/>
              </a:ext>
            </a:extLst>
          </p:cNvPr>
          <p:cNvGrpSpPr/>
          <p:nvPr/>
        </p:nvGrpSpPr>
        <p:grpSpPr>
          <a:xfrm>
            <a:off x="-1" y="1355238"/>
            <a:ext cx="4381339" cy="5510713"/>
            <a:chOff x="0" y="1347287"/>
            <a:chExt cx="4259808" cy="5510713"/>
          </a:xfrm>
        </p:grpSpPr>
        <p:sp>
          <p:nvSpPr>
            <p:cNvPr id="59" name="Freeform: Shape 58">
              <a:extLst>
                <a:ext uri="{FF2B5EF4-FFF2-40B4-BE49-F238E27FC236}">
                  <a16:creationId xmlns:a16="http://schemas.microsoft.com/office/drawing/2014/main" id="{E227AF03-773A-4B1E-8FED-67198038E60D}"/>
                </a:ext>
              </a:extLst>
            </p:cNvPr>
            <p:cNvSpPr/>
            <p:nvPr/>
          </p:nvSpPr>
          <p:spPr>
            <a:xfrm>
              <a:off x="0" y="1676545"/>
              <a:ext cx="4174269" cy="5181455"/>
            </a:xfrm>
            <a:custGeom>
              <a:avLst/>
              <a:gdLst>
                <a:gd name="connsiteX0" fmla="*/ 1155130 w 4174269"/>
                <a:gd name="connsiteY0" fmla="*/ 990 h 5181455"/>
                <a:gd name="connsiteX1" fmla="*/ 2396955 w 4174269"/>
                <a:gd name="connsiteY1" fmla="*/ 367328 h 5181455"/>
                <a:gd name="connsiteX2" fmla="*/ 3827960 w 4174269"/>
                <a:gd name="connsiteY2" fmla="*/ 4749328 h 5181455"/>
                <a:gd name="connsiteX3" fmla="*/ 3561502 w 4174269"/>
                <a:gd name="connsiteY3" fmla="*/ 5090948 h 5181455"/>
                <a:gd name="connsiteX4" fmla="*/ 3452726 w 4174269"/>
                <a:gd name="connsiteY4" fmla="*/ 5181455 h 5181455"/>
                <a:gd name="connsiteX5" fmla="*/ 0 w 4174269"/>
                <a:gd name="connsiteY5" fmla="*/ 5181455 h 5181455"/>
                <a:gd name="connsiteX6" fmla="*/ 0 w 4174269"/>
                <a:gd name="connsiteY6" fmla="*/ 251605 h 5181455"/>
                <a:gd name="connsiteX7" fmla="*/ 157396 w 4174269"/>
                <a:gd name="connsiteY7" fmla="*/ 182600 h 5181455"/>
                <a:gd name="connsiteX8" fmla="*/ 1155130 w 4174269"/>
                <a:gd name="connsiteY8" fmla="*/ 990 h 5181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4269" h="5181455">
                  <a:moveTo>
                    <a:pt x="1155130" y="990"/>
                  </a:moveTo>
                  <a:cubicBezTo>
                    <a:pt x="1564667" y="12730"/>
                    <a:pt x="1984593" y="129250"/>
                    <a:pt x="2396955" y="367328"/>
                  </a:cubicBezTo>
                  <a:cubicBezTo>
                    <a:pt x="3871760" y="1218807"/>
                    <a:pt x="4678347" y="3276416"/>
                    <a:pt x="3827960" y="4749328"/>
                  </a:cubicBezTo>
                  <a:cubicBezTo>
                    <a:pt x="3748235" y="4887417"/>
                    <a:pt x="3658928" y="4998272"/>
                    <a:pt x="3561502" y="5090948"/>
                  </a:cubicBezTo>
                  <a:lnTo>
                    <a:pt x="3452726" y="5181455"/>
                  </a:lnTo>
                  <a:lnTo>
                    <a:pt x="0" y="5181455"/>
                  </a:lnTo>
                  <a:lnTo>
                    <a:pt x="0" y="251605"/>
                  </a:lnTo>
                  <a:lnTo>
                    <a:pt x="157396" y="182600"/>
                  </a:lnTo>
                  <a:cubicBezTo>
                    <a:pt x="475610" y="54980"/>
                    <a:pt x="811718" y="-8854"/>
                    <a:pt x="1155130" y="990"/>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0" name="Freeform: Shape 59">
              <a:extLst>
                <a:ext uri="{FF2B5EF4-FFF2-40B4-BE49-F238E27FC236}">
                  <a16:creationId xmlns:a16="http://schemas.microsoft.com/office/drawing/2014/main" id="{D6FE8FAD-8A4A-49E1-AFAF-A074482295A9}"/>
                </a:ext>
              </a:extLst>
            </p:cNvPr>
            <p:cNvSpPr/>
            <p:nvPr/>
          </p:nvSpPr>
          <p:spPr>
            <a:xfrm>
              <a:off x="0" y="1347287"/>
              <a:ext cx="4259808" cy="5510713"/>
            </a:xfrm>
            <a:custGeom>
              <a:avLst/>
              <a:gdLst>
                <a:gd name="connsiteX0" fmla="*/ 948905 w 4259808"/>
                <a:gd name="connsiteY0" fmla="*/ 1556 h 5510713"/>
                <a:gd name="connsiteX1" fmla="*/ 2304106 w 4259808"/>
                <a:gd name="connsiteY1" fmla="*/ 405867 h 5510713"/>
                <a:gd name="connsiteX2" fmla="*/ 3890982 w 4259808"/>
                <a:gd name="connsiteY2" fmla="*/ 5156588 h 5510713"/>
                <a:gd name="connsiteX3" fmla="*/ 3680329 w 4259808"/>
                <a:gd name="connsiteY3" fmla="*/ 5445948 h 5510713"/>
                <a:gd name="connsiteX4" fmla="*/ 3616504 w 4259808"/>
                <a:gd name="connsiteY4" fmla="*/ 5510713 h 5510713"/>
                <a:gd name="connsiteX5" fmla="*/ 0 w 4259808"/>
                <a:gd name="connsiteY5" fmla="*/ 5510713 h 5510713"/>
                <a:gd name="connsiteX6" fmla="*/ 0 w 4259808"/>
                <a:gd name="connsiteY6" fmla="*/ 144797 h 5510713"/>
                <a:gd name="connsiteX7" fmla="*/ 164164 w 4259808"/>
                <a:gd name="connsiteY7" fmla="*/ 92266 h 5510713"/>
                <a:gd name="connsiteX8" fmla="*/ 948905 w 4259808"/>
                <a:gd name="connsiteY8" fmla="*/ 1556 h 55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9808" h="5510713">
                  <a:moveTo>
                    <a:pt x="948905" y="1556"/>
                  </a:moveTo>
                  <a:cubicBezTo>
                    <a:pt x="1395136" y="16867"/>
                    <a:pt x="1853354" y="145625"/>
                    <a:pt x="2304106" y="405867"/>
                  </a:cubicBezTo>
                  <a:cubicBezTo>
                    <a:pt x="3916211" y="1336616"/>
                    <a:pt x="4808028" y="3568218"/>
                    <a:pt x="3890982" y="5156588"/>
                  </a:cubicBezTo>
                  <a:cubicBezTo>
                    <a:pt x="3826502" y="5268272"/>
                    <a:pt x="3756052" y="5363347"/>
                    <a:pt x="3680329" y="5445948"/>
                  </a:cubicBezTo>
                  <a:lnTo>
                    <a:pt x="3616504" y="5510713"/>
                  </a:lnTo>
                  <a:lnTo>
                    <a:pt x="0" y="5510713"/>
                  </a:lnTo>
                  <a:lnTo>
                    <a:pt x="0" y="144797"/>
                  </a:lnTo>
                  <a:lnTo>
                    <a:pt x="164164" y="92266"/>
                  </a:lnTo>
                  <a:cubicBezTo>
                    <a:pt x="418657" y="23914"/>
                    <a:pt x="681631" y="-7614"/>
                    <a:pt x="948905" y="1556"/>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1" name="Freeform: Shape 60">
              <a:extLst>
                <a:ext uri="{FF2B5EF4-FFF2-40B4-BE49-F238E27FC236}">
                  <a16:creationId xmlns:a16="http://schemas.microsoft.com/office/drawing/2014/main" id="{0A7C4DFB-FDFD-4F28-8B00-287EB75C79EB}"/>
                </a:ext>
              </a:extLst>
            </p:cNvPr>
            <p:cNvSpPr/>
            <p:nvPr/>
          </p:nvSpPr>
          <p:spPr>
            <a:xfrm>
              <a:off x="0" y="1592806"/>
              <a:ext cx="4029221" cy="5265194"/>
            </a:xfrm>
            <a:custGeom>
              <a:avLst/>
              <a:gdLst>
                <a:gd name="connsiteX0" fmla="*/ 812878 w 4029221"/>
                <a:gd name="connsiteY0" fmla="*/ 840 h 5265194"/>
                <a:gd name="connsiteX1" fmla="*/ 960980 w 4029221"/>
                <a:gd name="connsiteY1" fmla="*/ 1442 h 5265194"/>
                <a:gd name="connsiteX2" fmla="*/ 2216856 w 4029221"/>
                <a:gd name="connsiteY2" fmla="*/ 376120 h 5265194"/>
                <a:gd name="connsiteX3" fmla="*/ 3687427 w 4029221"/>
                <a:gd name="connsiteY3" fmla="*/ 4778650 h 5265194"/>
                <a:gd name="connsiteX4" fmla="*/ 3267677 w 4029221"/>
                <a:gd name="connsiteY4" fmla="*/ 5245601 h 5265194"/>
                <a:gd name="connsiteX5" fmla="*/ 3237167 w 4029221"/>
                <a:gd name="connsiteY5" fmla="*/ 5265194 h 5265194"/>
                <a:gd name="connsiteX6" fmla="*/ 0 w 4029221"/>
                <a:gd name="connsiteY6" fmla="*/ 5265194 h 5265194"/>
                <a:gd name="connsiteX7" fmla="*/ 0 w 4029221"/>
                <a:gd name="connsiteY7" fmla="*/ 162790 h 5265194"/>
                <a:gd name="connsiteX8" fmla="*/ 58408 w 4029221"/>
                <a:gd name="connsiteY8" fmla="*/ 139352 h 5265194"/>
                <a:gd name="connsiteX9" fmla="*/ 812878 w 4029221"/>
                <a:gd name="connsiteY9" fmla="*/ 840 h 5265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9221" h="5265194">
                  <a:moveTo>
                    <a:pt x="812878" y="840"/>
                  </a:moveTo>
                  <a:cubicBezTo>
                    <a:pt x="862065" y="-449"/>
                    <a:pt x="911443" y="-258"/>
                    <a:pt x="960980" y="1442"/>
                  </a:cubicBezTo>
                  <a:cubicBezTo>
                    <a:pt x="1374507" y="15631"/>
                    <a:pt x="1799140" y="134952"/>
                    <a:pt x="2216856" y="376120"/>
                  </a:cubicBezTo>
                  <a:cubicBezTo>
                    <a:pt x="3710806" y="1238652"/>
                    <a:pt x="4537261" y="3306696"/>
                    <a:pt x="3687427" y="4778650"/>
                  </a:cubicBezTo>
                  <a:cubicBezTo>
                    <a:pt x="3567917" y="4985647"/>
                    <a:pt x="3426282" y="5131074"/>
                    <a:pt x="3267677" y="5245601"/>
                  </a:cubicBezTo>
                  <a:lnTo>
                    <a:pt x="3237167" y="5265194"/>
                  </a:lnTo>
                  <a:lnTo>
                    <a:pt x="0" y="5265194"/>
                  </a:lnTo>
                  <a:lnTo>
                    <a:pt x="0" y="162790"/>
                  </a:lnTo>
                  <a:lnTo>
                    <a:pt x="58408" y="139352"/>
                  </a:lnTo>
                  <a:cubicBezTo>
                    <a:pt x="301661" y="55163"/>
                    <a:pt x="554646" y="7607"/>
                    <a:pt x="812878" y="840"/>
                  </a:cubicBezTo>
                  <a:close/>
                </a:path>
              </a:pathLst>
            </a:custGeom>
            <a:noFill/>
            <a:ln w="190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2" name="Freeform: Shape 61">
              <a:extLst>
                <a:ext uri="{FF2B5EF4-FFF2-40B4-BE49-F238E27FC236}">
                  <a16:creationId xmlns:a16="http://schemas.microsoft.com/office/drawing/2014/main" id="{B6E867DF-0B62-429A-A554-CBE585048439}"/>
                </a:ext>
              </a:extLst>
            </p:cNvPr>
            <p:cNvSpPr/>
            <p:nvPr/>
          </p:nvSpPr>
          <p:spPr>
            <a:xfrm>
              <a:off x="0" y="2147333"/>
              <a:ext cx="3702048" cy="4710667"/>
            </a:xfrm>
            <a:custGeom>
              <a:avLst/>
              <a:gdLst>
                <a:gd name="connsiteX0" fmla="*/ 1057511 w 3702048"/>
                <a:gd name="connsiteY0" fmla="*/ 1243 h 4710667"/>
                <a:gd name="connsiteX1" fmla="*/ 2139959 w 3702048"/>
                <a:gd name="connsiteY1" fmla="*/ 324180 h 4710667"/>
                <a:gd name="connsiteX2" fmla="*/ 3407455 w 3702048"/>
                <a:gd name="connsiteY2" fmla="*/ 4118750 h 4710667"/>
                <a:gd name="connsiteX3" fmla="*/ 2754080 w 3702048"/>
                <a:gd name="connsiteY3" fmla="*/ 4690965 h 4710667"/>
                <a:gd name="connsiteX4" fmla="*/ 2711405 w 3702048"/>
                <a:gd name="connsiteY4" fmla="*/ 4710667 h 4710667"/>
                <a:gd name="connsiteX5" fmla="*/ 0 w 3702048"/>
                <a:gd name="connsiteY5" fmla="*/ 4710667 h 4710667"/>
                <a:gd name="connsiteX6" fmla="*/ 0 w 3702048"/>
                <a:gd name="connsiteY6" fmla="*/ 239601 h 4710667"/>
                <a:gd name="connsiteX7" fmla="*/ 72857 w 3702048"/>
                <a:gd name="connsiteY7" fmla="*/ 203063 h 4710667"/>
                <a:gd name="connsiteX8" fmla="*/ 1057511 w 3702048"/>
                <a:gd name="connsiteY8" fmla="*/ 1243 h 4710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02048" h="4710667">
                  <a:moveTo>
                    <a:pt x="1057511" y="1243"/>
                  </a:moveTo>
                  <a:cubicBezTo>
                    <a:pt x="1413932" y="13473"/>
                    <a:pt x="1779927" y="116316"/>
                    <a:pt x="2139959" y="324180"/>
                  </a:cubicBezTo>
                  <a:cubicBezTo>
                    <a:pt x="3427605" y="1067603"/>
                    <a:pt x="4139931" y="2850064"/>
                    <a:pt x="3407455" y="4118750"/>
                  </a:cubicBezTo>
                  <a:cubicBezTo>
                    <a:pt x="3235777" y="4416105"/>
                    <a:pt x="3011128" y="4566048"/>
                    <a:pt x="2754080" y="4690965"/>
                  </a:cubicBezTo>
                  <a:lnTo>
                    <a:pt x="2711405" y="4710667"/>
                  </a:lnTo>
                  <a:lnTo>
                    <a:pt x="0" y="4710667"/>
                  </a:lnTo>
                  <a:lnTo>
                    <a:pt x="0" y="239601"/>
                  </a:lnTo>
                  <a:lnTo>
                    <a:pt x="72857" y="203063"/>
                  </a:lnTo>
                  <a:cubicBezTo>
                    <a:pt x="383165" y="61024"/>
                    <a:pt x="715942" y="-10476"/>
                    <a:pt x="1057511" y="1243"/>
                  </a:cubicBezTo>
                  <a:close/>
                </a:path>
              </a:pathLst>
            </a:custGeom>
            <a:noFill/>
            <a:ln w="158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sp>
        <p:nvSpPr>
          <p:cNvPr id="2" name="Title 1"/>
          <p:cNvSpPr>
            <a:spLocks noGrp="1"/>
          </p:cNvSpPr>
          <p:nvPr>
            <p:ph type="title"/>
          </p:nvPr>
        </p:nvSpPr>
        <p:spPr>
          <a:xfrm>
            <a:off x="4654296" y="3420734"/>
            <a:ext cx="6665976" cy="2129674"/>
          </a:xfrm>
        </p:spPr>
        <p:txBody>
          <a:bodyPr anchor="b">
            <a:noAutofit/>
          </a:bodyPr>
          <a:lstStyle>
            <a:lvl1pPr algn="l">
              <a:lnSpc>
                <a:spcPct val="110000"/>
              </a:lnSpc>
              <a:defRPr sz="4800" cap="none" baseline="0">
                <a:solidFill>
                  <a:schemeClr val="tx1">
                    <a:lumMod val="75000"/>
                    <a:lumOff val="25000"/>
                  </a:schemeClr>
                </a:solidFill>
              </a:defRPr>
            </a:lvl1pPr>
          </a:lstStyle>
          <a:p>
            <a:r>
              <a:rPr lang="en-US"/>
              <a:t>Click to edit Master title style</a:t>
            </a:r>
          </a:p>
        </p:txBody>
      </p:sp>
      <p:sp>
        <p:nvSpPr>
          <p:cNvPr id="23" name="Footer Placeholder 22">
            <a:extLst>
              <a:ext uri="{FF2B5EF4-FFF2-40B4-BE49-F238E27FC236}">
                <a16:creationId xmlns:a16="http://schemas.microsoft.com/office/drawing/2014/main" id="{E197B67B-BA44-4D2A-B31D-35A89323C4B1}"/>
              </a:ext>
            </a:extLst>
          </p:cNvPr>
          <p:cNvSpPr>
            <a:spLocks noGrp="1"/>
          </p:cNvSpPr>
          <p:nvPr>
            <p:ph type="ftr" sz="quarter" idx="11"/>
          </p:nvPr>
        </p:nvSpPr>
        <p:spPr>
          <a:xfrm>
            <a:off x="4654296" y="6170490"/>
            <a:ext cx="5713314" cy="457200"/>
          </a:xfrm>
        </p:spPr>
        <p:txBody>
          <a:bodyPr/>
          <a:lstStyle/>
          <a:p>
            <a:endParaRPr lang="en-US"/>
          </a:p>
        </p:txBody>
      </p:sp>
      <p:sp>
        <p:nvSpPr>
          <p:cNvPr id="27" name="Slide Number Placeholder 26">
            <a:extLst>
              <a:ext uri="{FF2B5EF4-FFF2-40B4-BE49-F238E27FC236}">
                <a16:creationId xmlns:a16="http://schemas.microsoft.com/office/drawing/2014/main" id="{1D718595-24D3-4517-A62E-C1F493407AAE}"/>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
        <p:nvSpPr>
          <p:cNvPr id="3" name="Text Placeholder 2"/>
          <p:cNvSpPr>
            <a:spLocks noGrp="1"/>
          </p:cNvSpPr>
          <p:nvPr>
            <p:ph type="body" idx="1"/>
          </p:nvPr>
        </p:nvSpPr>
        <p:spPr>
          <a:xfrm>
            <a:off x="4654295" y="5550408"/>
            <a:ext cx="6665975" cy="512064"/>
          </a:xfrm>
        </p:spPr>
        <p:txBody>
          <a:bodyPr>
            <a:normAutofit/>
          </a:bodyPr>
          <a:lstStyle>
            <a:lvl1pPr marL="0" indent="0" algn="l">
              <a:lnSpc>
                <a:spcPct val="130000"/>
              </a:lnSpc>
              <a:spcBef>
                <a:spcPts val="0"/>
              </a:spcBef>
              <a:buNone/>
              <a:defRPr sz="2000" baseline="0">
                <a:solidFill>
                  <a:schemeClr val="tx1">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8" name="Date Placeholder 17">
            <a:extLst>
              <a:ext uri="{FF2B5EF4-FFF2-40B4-BE49-F238E27FC236}">
                <a16:creationId xmlns:a16="http://schemas.microsoft.com/office/drawing/2014/main" id="{3C6217BB-A228-414D-92D9-E1D1EFEB8BE6}"/>
              </a:ext>
            </a:extLst>
          </p:cNvPr>
          <p:cNvSpPr>
            <a:spLocks noGrp="1"/>
          </p:cNvSpPr>
          <p:nvPr>
            <p:ph type="dt" sz="half" idx="10"/>
          </p:nvPr>
        </p:nvSpPr>
        <p:spPr>
          <a:xfrm>
            <a:off x="640080" y="6170491"/>
            <a:ext cx="2840083" cy="457200"/>
          </a:xfrm>
        </p:spPr>
        <p:txBody>
          <a:bodyPr/>
          <a:lstStyle>
            <a:lvl1pPr algn="l">
              <a:defRPr/>
            </a:lvl1pPr>
          </a:lstStyle>
          <a:p>
            <a:fld id="{E72EB70D-CD01-44DA-83B3-8FEB3383D307}" type="datetime1">
              <a:rPr lang="en-US" smtClean="0"/>
              <a:t>3/4/2024</a:t>
            </a:fld>
            <a:endParaRPr lang="en-US"/>
          </a:p>
        </p:txBody>
      </p:sp>
    </p:spTree>
    <p:extLst>
      <p:ext uri="{BB962C8B-B14F-4D97-AF65-F5344CB8AC3E}">
        <p14:creationId xmlns:p14="http://schemas.microsoft.com/office/powerpoint/2010/main" val="2698478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92024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30290" y="2438399"/>
            <a:ext cx="416052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a:extLst>
              <a:ext uri="{FF2B5EF4-FFF2-40B4-BE49-F238E27FC236}">
                <a16:creationId xmlns:a16="http://schemas.microsoft.com/office/drawing/2014/main" id="{7C1D6427-F07F-4D50-B151-455100AF70FF}"/>
              </a:ext>
            </a:extLst>
          </p:cNvPr>
          <p:cNvSpPr>
            <a:spLocks noGrp="1"/>
          </p:cNvSpPr>
          <p:nvPr>
            <p:ph type="dt" sz="half" idx="10"/>
          </p:nvPr>
        </p:nvSpPr>
        <p:spPr/>
        <p:txBody>
          <a:bodyPr/>
          <a:lstStyle/>
          <a:p>
            <a:fld id="{D0158CFD-9357-46BE-A189-D637A67C8730}" type="datetime1">
              <a:rPr lang="en-US" smtClean="0"/>
              <a:t>3/4/2024</a:t>
            </a:fld>
            <a:endParaRPr lang="en-US"/>
          </a:p>
        </p:txBody>
      </p:sp>
      <p:sp>
        <p:nvSpPr>
          <p:cNvPr id="9" name="Footer Placeholder 8">
            <a:extLst>
              <a:ext uri="{FF2B5EF4-FFF2-40B4-BE49-F238E27FC236}">
                <a16:creationId xmlns:a16="http://schemas.microsoft.com/office/drawing/2014/main" id="{479EFBB2-C5E0-4D57-AB1D-3AA907ECFD72}"/>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7AE6B7E1-F60B-4D08-9052-423D6FBFAD64}"/>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1637265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1" y="2456408"/>
            <a:ext cx="4160520" cy="823912"/>
          </a:xfrm>
        </p:spPr>
        <p:txBody>
          <a:bodyPr anchor="b">
            <a:normAutofit/>
          </a:bodyPr>
          <a:lstStyle>
            <a:lvl1pPr marL="0" indent="0">
              <a:lnSpc>
                <a:spcPct val="130000"/>
              </a:lnSpc>
              <a:buNone/>
              <a:defRPr sz="18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20241"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30290" y="2456408"/>
            <a:ext cx="4160520" cy="823912"/>
          </a:xfrm>
        </p:spPr>
        <p:txBody>
          <a:bodyPr anchor="b">
            <a:normAutofit/>
          </a:bodyPr>
          <a:lstStyle>
            <a:lvl1pPr marL="0" indent="0">
              <a:lnSpc>
                <a:spcPct val="99000"/>
              </a:lnSpc>
              <a:buNone/>
              <a:defRPr lang="en-US" sz="1800" b="1" kern="1200" cap="all" spc="150"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30000"/>
              </a:lnSpc>
              <a:spcBef>
                <a:spcPts val="930"/>
              </a:spcBef>
              <a:buFont typeface="Corbel" panose="020B0503020204020204" pitchFamily="34" charset="0"/>
              <a:buNone/>
            </a:pPr>
            <a:r>
              <a:rPr lang="en-US"/>
              <a:t>Click to edit Master text styles</a:t>
            </a:r>
          </a:p>
        </p:txBody>
      </p:sp>
      <p:sp>
        <p:nvSpPr>
          <p:cNvPr id="6" name="Content Placeholder 5"/>
          <p:cNvSpPr>
            <a:spLocks noGrp="1"/>
          </p:cNvSpPr>
          <p:nvPr>
            <p:ph sz="quarter" idx="4"/>
          </p:nvPr>
        </p:nvSpPr>
        <p:spPr>
          <a:xfrm>
            <a:off x="6530290" y="3316639"/>
            <a:ext cx="416052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a:extLst>
              <a:ext uri="{FF2B5EF4-FFF2-40B4-BE49-F238E27FC236}">
                <a16:creationId xmlns:a16="http://schemas.microsoft.com/office/drawing/2014/main" id="{3771BF97-4D2A-43A4-8CDC-2250017EB045}"/>
              </a:ext>
            </a:extLst>
          </p:cNvPr>
          <p:cNvSpPr>
            <a:spLocks noGrp="1"/>
          </p:cNvSpPr>
          <p:nvPr>
            <p:ph type="dt" sz="half" idx="10"/>
          </p:nvPr>
        </p:nvSpPr>
        <p:spPr/>
        <p:txBody>
          <a:bodyPr/>
          <a:lstStyle/>
          <a:p>
            <a:fld id="{7B4742EE-B331-4632-BD10-A82FED6B6FC0}" type="datetime1">
              <a:rPr lang="en-US" smtClean="0"/>
              <a:t>3/4/2024</a:t>
            </a:fld>
            <a:endParaRPr lang="en-US"/>
          </a:p>
        </p:txBody>
      </p:sp>
      <p:sp>
        <p:nvSpPr>
          <p:cNvPr id="11" name="Footer Placeholder 10">
            <a:extLst>
              <a:ext uri="{FF2B5EF4-FFF2-40B4-BE49-F238E27FC236}">
                <a16:creationId xmlns:a16="http://schemas.microsoft.com/office/drawing/2014/main" id="{6020661A-DA07-4679-9226-945B5DD2480C}"/>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EEFCE38B-E087-4988-BC3A-FE3B55E70D7E}"/>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
        <p:nvSpPr>
          <p:cNvPr id="13" name="Title 12">
            <a:extLst>
              <a:ext uri="{FF2B5EF4-FFF2-40B4-BE49-F238E27FC236}">
                <a16:creationId xmlns:a16="http://schemas.microsoft.com/office/drawing/2014/main" id="{D3BC439C-E995-4E1F-8DE9-75C32785E00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53488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CF30096C-3491-4EF2-ABB2-D57F3F4B5BD5}"/>
              </a:ext>
            </a:extLst>
          </p:cNvPr>
          <p:cNvSpPr>
            <a:spLocks noGrp="1"/>
          </p:cNvSpPr>
          <p:nvPr>
            <p:ph type="dt" sz="half" idx="10"/>
          </p:nvPr>
        </p:nvSpPr>
        <p:spPr/>
        <p:txBody>
          <a:bodyPr/>
          <a:lstStyle/>
          <a:p>
            <a:fld id="{451BA835-D13F-49F4-8F11-5D576AC65FAD}" type="datetime1">
              <a:rPr lang="en-US" smtClean="0"/>
              <a:t>3/4/2024</a:t>
            </a:fld>
            <a:endParaRPr lang="en-US"/>
          </a:p>
        </p:txBody>
      </p:sp>
      <p:sp>
        <p:nvSpPr>
          <p:cNvPr id="7" name="Footer Placeholder 6">
            <a:extLst>
              <a:ext uri="{FF2B5EF4-FFF2-40B4-BE49-F238E27FC236}">
                <a16:creationId xmlns:a16="http://schemas.microsoft.com/office/drawing/2014/main" id="{79DA3A85-7147-4F32-944A-B079AF5147E2}"/>
              </a:ext>
            </a:extLst>
          </p:cNvPr>
          <p:cNvSpPr>
            <a:spLocks noGrp="1"/>
          </p:cNvSpPr>
          <p:nvPr>
            <p:ph type="ftr" sz="quarter" idx="11"/>
          </p:nvPr>
        </p:nvSpPr>
        <p:spPr/>
        <p:txBody>
          <a:bodyPr/>
          <a:lstStyle/>
          <a:p>
            <a:endParaRPr lang="en-US"/>
          </a:p>
        </p:txBody>
      </p:sp>
      <p:sp>
        <p:nvSpPr>
          <p:cNvPr id="8" name="Slide Number Placeholder 7">
            <a:extLst>
              <a:ext uri="{FF2B5EF4-FFF2-40B4-BE49-F238E27FC236}">
                <a16:creationId xmlns:a16="http://schemas.microsoft.com/office/drawing/2014/main" id="{EEDDF50D-95C0-4DA2-BBC6-41774FAC1404}"/>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3523966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209BEFCA-6D6F-4F26-823F-C86CA694B830}"/>
              </a:ext>
            </a:extLst>
          </p:cNvPr>
          <p:cNvSpPr>
            <a:spLocks noGrp="1"/>
          </p:cNvSpPr>
          <p:nvPr>
            <p:ph type="dt" sz="half" idx="10"/>
          </p:nvPr>
        </p:nvSpPr>
        <p:spPr/>
        <p:txBody>
          <a:bodyPr/>
          <a:lstStyle/>
          <a:p>
            <a:fld id="{ADBD1799-ACB5-4CB2-86A2-5C574F1C8706}" type="datetime1">
              <a:rPr lang="en-US" smtClean="0"/>
              <a:t>3/4/2024</a:t>
            </a:fld>
            <a:endParaRPr lang="en-US"/>
          </a:p>
        </p:txBody>
      </p:sp>
      <p:sp>
        <p:nvSpPr>
          <p:cNvPr id="6" name="Footer Placeholder 5">
            <a:extLst>
              <a:ext uri="{FF2B5EF4-FFF2-40B4-BE49-F238E27FC236}">
                <a16:creationId xmlns:a16="http://schemas.microsoft.com/office/drawing/2014/main" id="{BC2EE2C9-E87D-4495-9EDA-6BC0EDC270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5557A9-903F-4B36-8B06-D9EADF230508}"/>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2573815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76488" y="640080"/>
            <a:ext cx="3227715" cy="2551751"/>
          </a:xfrm>
        </p:spPr>
        <p:txBody>
          <a:bodyPr anchor="b">
            <a:normAutofit/>
          </a:bodyPr>
          <a:lstStyle>
            <a:lvl1pPr>
              <a:lnSpc>
                <a:spcPct val="104000"/>
              </a:lnSpc>
              <a:defRPr sz="3400"/>
            </a:lvl1pPr>
          </a:lstStyle>
          <a:p>
            <a:r>
              <a:rPr lang="en-US"/>
              <a:t>Click to edit Master title style</a:t>
            </a:r>
          </a:p>
        </p:txBody>
      </p:sp>
      <p:sp>
        <p:nvSpPr>
          <p:cNvPr id="3" name="Content Placeholder 2"/>
          <p:cNvSpPr>
            <a:spLocks noGrp="1"/>
          </p:cNvSpPr>
          <p:nvPr>
            <p:ph idx="1"/>
          </p:nvPr>
        </p:nvSpPr>
        <p:spPr>
          <a:xfrm>
            <a:off x="1280160" y="640080"/>
            <a:ext cx="6949440" cy="5455919"/>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BB904BE8-2080-4FFA-9239-A8929E28FAD9}"/>
              </a:ext>
            </a:extLst>
          </p:cNvPr>
          <p:cNvSpPr>
            <a:spLocks noGrp="1"/>
          </p:cNvSpPr>
          <p:nvPr>
            <p:ph type="dt" sz="half" idx="10"/>
          </p:nvPr>
        </p:nvSpPr>
        <p:spPr>
          <a:xfrm>
            <a:off x="8476488" y="6170491"/>
            <a:ext cx="2214322" cy="457200"/>
          </a:xfrm>
        </p:spPr>
        <p:txBody>
          <a:bodyPr/>
          <a:lstStyle/>
          <a:p>
            <a:fld id="{ED5DD0D6-7A82-473E-879B-C6ECD6CCCFEC}" type="datetime1">
              <a:rPr lang="en-US" smtClean="0"/>
              <a:t>3/4/2024</a:t>
            </a:fld>
            <a:endParaRPr lang="en-US"/>
          </a:p>
        </p:txBody>
      </p:sp>
      <p:sp>
        <p:nvSpPr>
          <p:cNvPr id="9" name="Footer Placeholder 8">
            <a:extLst>
              <a:ext uri="{FF2B5EF4-FFF2-40B4-BE49-F238E27FC236}">
                <a16:creationId xmlns:a16="http://schemas.microsoft.com/office/drawing/2014/main" id="{ED5580C6-5CD7-4CDD-977D-0533C84F2F45}"/>
              </a:ext>
            </a:extLst>
          </p:cNvPr>
          <p:cNvSpPr>
            <a:spLocks noGrp="1"/>
          </p:cNvSpPr>
          <p:nvPr>
            <p:ph type="ftr" sz="quarter" idx="11"/>
          </p:nvPr>
        </p:nvSpPr>
        <p:spPr>
          <a:xfrm>
            <a:off x="1280160" y="6170490"/>
            <a:ext cx="6949440" cy="457200"/>
          </a:xfrm>
        </p:spPr>
        <p:txBody>
          <a:bodyPr/>
          <a:lstStyle/>
          <a:p>
            <a:endParaRPr lang="en-US"/>
          </a:p>
        </p:txBody>
      </p:sp>
      <p:sp>
        <p:nvSpPr>
          <p:cNvPr id="10" name="Slide Number Placeholder 9">
            <a:extLst>
              <a:ext uri="{FF2B5EF4-FFF2-40B4-BE49-F238E27FC236}">
                <a16:creationId xmlns:a16="http://schemas.microsoft.com/office/drawing/2014/main" id="{518D0320-9B66-443F-8E28-8BCF07E082BD}"/>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320041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0"/>
            <a:ext cx="8102651" cy="6857999"/>
          </a:xfrm>
          <a:solidFill>
            <a:schemeClr val="bg2">
              <a:lumMod val="9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a:t>Click to edit Master title style</a:t>
            </a:r>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10">
            <a:extLst>
              <a:ext uri="{FF2B5EF4-FFF2-40B4-BE49-F238E27FC236}">
                <a16:creationId xmlns:a16="http://schemas.microsoft.com/office/drawing/2014/main" id="{41C2A9DB-B176-4069-8734-5B4ED352BA2B}"/>
              </a:ext>
            </a:extLst>
          </p:cNvPr>
          <p:cNvSpPr>
            <a:spLocks noGrp="1"/>
          </p:cNvSpPr>
          <p:nvPr>
            <p:ph type="dt" sz="half" idx="10"/>
          </p:nvPr>
        </p:nvSpPr>
        <p:spPr>
          <a:xfrm>
            <a:off x="8476488" y="6170491"/>
            <a:ext cx="2214322" cy="457200"/>
          </a:xfrm>
        </p:spPr>
        <p:txBody>
          <a:bodyPr/>
          <a:lstStyle/>
          <a:p>
            <a:fld id="{D4605E03-BC17-41A7-854C-DFAB672737DC}" type="datetime1">
              <a:rPr lang="en-US" smtClean="0"/>
              <a:t>3/4/2024</a:t>
            </a:fld>
            <a:endParaRPr lang="en-US"/>
          </a:p>
        </p:txBody>
      </p:sp>
      <p:sp>
        <p:nvSpPr>
          <p:cNvPr id="12" name="Footer Placeholder 11">
            <a:extLst>
              <a:ext uri="{FF2B5EF4-FFF2-40B4-BE49-F238E27FC236}">
                <a16:creationId xmlns:a16="http://schemas.microsoft.com/office/drawing/2014/main" id="{430F9A2F-C2C4-4E1C-B4B3-07ED84F28CE8}"/>
              </a:ext>
            </a:extLst>
          </p:cNvPr>
          <p:cNvSpPr>
            <a:spLocks noGrp="1"/>
          </p:cNvSpPr>
          <p:nvPr>
            <p:ph type="ftr" sz="quarter" idx="11"/>
          </p:nvPr>
        </p:nvSpPr>
        <p:spPr>
          <a:xfrm>
            <a:off x="1280160" y="6170490"/>
            <a:ext cx="6464410" cy="457200"/>
          </a:xfrm>
        </p:spPr>
        <p:txBody>
          <a:bodyPr/>
          <a:lstStyle>
            <a:lvl1pPr>
              <a:defRPr b="1">
                <a:solidFill>
                  <a:srgbClr val="FFFFFF"/>
                </a:solidFill>
                <a:effectLst>
                  <a:outerShdw blurRad="50800" dist="38100" dir="2700000" algn="tl" rotWithShape="0">
                    <a:prstClr val="black">
                      <a:alpha val="43000"/>
                    </a:prstClr>
                  </a:outerShdw>
                </a:effectLst>
              </a:defRPr>
            </a:lvl1pPr>
          </a:lstStyle>
          <a:p>
            <a:endParaRPr lang="en-US"/>
          </a:p>
        </p:txBody>
      </p:sp>
      <p:sp>
        <p:nvSpPr>
          <p:cNvPr id="13" name="Slide Number Placeholder 12">
            <a:extLst>
              <a:ext uri="{FF2B5EF4-FFF2-40B4-BE49-F238E27FC236}">
                <a16:creationId xmlns:a16="http://schemas.microsoft.com/office/drawing/2014/main" id="{F9BFA0A0-2117-4A10-9DAA-080C21559CF3}"/>
              </a:ext>
            </a:extLst>
          </p:cNvPr>
          <p:cNvSpPr>
            <a:spLocks noGrp="1"/>
          </p:cNvSpPr>
          <p:nvPr>
            <p:ph type="sldNum" sz="quarter" idx="12"/>
          </p:nvPr>
        </p:nvSpPr>
        <p:spPr/>
        <p:txBody>
          <a:bodyPr/>
          <a:lstStyle/>
          <a:p>
            <a:pPr algn="l"/>
            <a:fld id="{FAEF9944-A4F6-4C59-AEBD-678D6480B8EA}" type="slidenum">
              <a:rPr lang="en-US" smtClean="0"/>
              <a:pPr algn="l"/>
              <a:t>‹#›</a:t>
            </a:fld>
            <a:endParaRPr lang="en-US"/>
          </a:p>
        </p:txBody>
      </p:sp>
    </p:spTree>
    <p:extLst>
      <p:ext uri="{BB962C8B-B14F-4D97-AF65-F5344CB8AC3E}">
        <p14:creationId xmlns:p14="http://schemas.microsoft.com/office/powerpoint/2010/main" val="4064206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442220"/>
            <a:ext cx="8770571" cy="1345269"/>
          </a:xfrm>
          <a:prstGeom prst="rect">
            <a:avLst/>
          </a:prstGeom>
        </p:spPr>
        <p:txBody>
          <a:bodyPr vert="horz" lIns="109728" tIns="109728" rIns="109728" bIns="91440" rtlCol="0" anchor="b">
            <a:normAutofit/>
          </a:bodyPr>
          <a:lstStyle/>
          <a:p>
            <a:r>
              <a:rPr lang="en-US"/>
              <a:t>Click to edit Master title style</a:t>
            </a:r>
          </a:p>
        </p:txBody>
      </p:sp>
      <p:sp>
        <p:nvSpPr>
          <p:cNvPr id="3" name="Text Placeholder 2"/>
          <p:cNvSpPr>
            <a:spLocks noGrp="1"/>
          </p:cNvSpPr>
          <p:nvPr>
            <p:ph type="body" idx="1"/>
          </p:nvPr>
        </p:nvSpPr>
        <p:spPr>
          <a:xfrm>
            <a:off x="1920240" y="2312276"/>
            <a:ext cx="8770571" cy="3651504"/>
          </a:xfrm>
          <a:prstGeom prst="rect">
            <a:avLst/>
          </a:prstGeom>
        </p:spPr>
        <p:txBody>
          <a:bodyPr vert="horz" lIns="109728" tIns="109728" rIns="109728" bIns="9144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850727" y="6170491"/>
            <a:ext cx="2840083" cy="457200"/>
          </a:xfrm>
          <a:prstGeom prst="rect">
            <a:avLst/>
          </a:prstGeom>
        </p:spPr>
        <p:txBody>
          <a:bodyPr vert="horz" lIns="109728" tIns="109728" rIns="109728" bIns="91440" rtlCol="0" anchor="ctr"/>
          <a:lstStyle>
            <a:lvl1pPr algn="r">
              <a:defRPr sz="1100" spc="150" baseline="0">
                <a:solidFill>
                  <a:schemeClr val="tx1">
                    <a:lumMod val="75000"/>
                    <a:lumOff val="25000"/>
                  </a:schemeClr>
                </a:solidFill>
                <a:latin typeface="+mj-lt"/>
              </a:defRPr>
            </a:lvl1pPr>
          </a:lstStyle>
          <a:p>
            <a:fld id="{C4408324-A84C-4A45-93B6-78D079CCE772}" type="datetime1">
              <a:rPr lang="en-US" smtClean="0"/>
              <a:t>3/4/2024</a:t>
            </a:fld>
            <a:endParaRPr lang="en-US"/>
          </a:p>
        </p:txBody>
      </p:sp>
      <p:sp>
        <p:nvSpPr>
          <p:cNvPr id="5" name="Footer Placeholder 4"/>
          <p:cNvSpPr>
            <a:spLocks noGrp="1"/>
          </p:cNvSpPr>
          <p:nvPr>
            <p:ph type="ftr" sz="quarter" idx="3"/>
          </p:nvPr>
        </p:nvSpPr>
        <p:spPr>
          <a:xfrm>
            <a:off x="1920240" y="6170490"/>
            <a:ext cx="5667375" cy="457200"/>
          </a:xfrm>
          <a:prstGeom prst="rect">
            <a:avLst/>
          </a:prstGeom>
        </p:spPr>
        <p:txBody>
          <a:bodyPr vert="horz" lIns="109728" tIns="109728" rIns="109728" bIns="91440" rtlCol="0" anchor="ctr"/>
          <a:lstStyle>
            <a:lvl1pPr algn="l">
              <a:defRPr sz="1100" spc="150" baseline="0">
                <a:solidFill>
                  <a:schemeClr val="tx1">
                    <a:lumMod val="75000"/>
                    <a:lumOff val="25000"/>
                  </a:schemeClr>
                </a:solidFill>
                <a:latin typeface="+mj-lt"/>
              </a:defRPr>
            </a:lvl1pPr>
          </a:lstStyle>
          <a:p>
            <a:endParaRPr lang="en-US"/>
          </a:p>
        </p:txBody>
      </p:sp>
      <p:sp>
        <p:nvSpPr>
          <p:cNvPr id="6" name="Slide Number Placeholder 5"/>
          <p:cNvSpPr>
            <a:spLocks noGrp="1"/>
          </p:cNvSpPr>
          <p:nvPr>
            <p:ph type="sldNum" sz="quarter" idx="4"/>
          </p:nvPr>
        </p:nvSpPr>
        <p:spPr>
          <a:xfrm>
            <a:off x="10853744" y="6170490"/>
            <a:ext cx="1188720" cy="457200"/>
          </a:xfrm>
          <a:prstGeom prst="rect">
            <a:avLst/>
          </a:prstGeom>
        </p:spPr>
        <p:txBody>
          <a:bodyPr vert="horz" lIns="109728" tIns="109728" rIns="109728" bIns="91440" rtlCol="0" anchor="b"/>
          <a:lstStyle>
            <a:lvl1pPr algn="r">
              <a:defRPr sz="1600" b="1" baseline="0">
                <a:solidFill>
                  <a:schemeClr val="tx1">
                    <a:lumMod val="75000"/>
                    <a:lumOff val="25000"/>
                  </a:schemeClr>
                </a:solidFill>
                <a:latin typeface="+mj-lt"/>
              </a:defRPr>
            </a:lvl1pPr>
          </a:lstStyle>
          <a:p>
            <a:pPr algn="l"/>
            <a:fld id="{FAEF9944-A4F6-4C59-AEBD-678D6480B8EA}" type="slidenum">
              <a:rPr lang="en-US" smtClean="0"/>
              <a:pPr algn="l"/>
              <a:t>‹#›</a:t>
            </a:fld>
            <a:endParaRPr lang="en-US"/>
          </a:p>
        </p:txBody>
      </p:sp>
      <p:cxnSp>
        <p:nvCxnSpPr>
          <p:cNvPr id="9" name="Straight Connector 8" title="Rule Line">
            <a:extLst>
              <a:ext uri="{FF2B5EF4-FFF2-40B4-BE49-F238E27FC236}">
                <a16:creationId xmlns:a16="http://schemas.microsoft.com/office/drawing/2014/main" id="{430127AE-B29E-4FDF-99D2-A2F1E7003F74}"/>
              </a:ext>
            </a:extLst>
          </p:cNvPr>
          <p:cNvCxnSpPr/>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734050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26" r:id="rId5"/>
    <p:sldLayoutId id="2147483731" r:id="rId6"/>
    <p:sldLayoutId id="2147483727" r:id="rId7"/>
    <p:sldLayoutId id="2147483728" r:id="rId8"/>
    <p:sldLayoutId id="2147483729" r:id="rId9"/>
    <p:sldLayoutId id="2147483730" r:id="rId10"/>
    <p:sldLayoutId id="2147483732" r:id="rId11"/>
  </p:sldLayoutIdLst>
  <p:hf sldNum="0" hdr="0" ftr="0" dt="0"/>
  <p:txStyles>
    <p:titleStyle>
      <a:lvl1pPr algn="l" defTabSz="914400" rtl="0" eaLnBrk="1" latinLnBrk="0" hangingPunct="1">
        <a:lnSpc>
          <a:spcPct val="130000"/>
        </a:lnSpc>
        <a:spcBef>
          <a:spcPct val="0"/>
        </a:spcBef>
        <a:buNone/>
        <a:defRPr sz="3200" b="1" kern="1200" spc="150" baseline="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140000"/>
        </a:lnSpc>
        <a:spcBef>
          <a:spcPts val="930"/>
        </a:spcBef>
        <a:buFont typeface="Corbel" panose="020B0503020204020204" pitchFamily="34" charset="0"/>
        <a:buNone/>
        <a:defRPr sz="1800" b="0" kern="1200" spc="150" baseline="0">
          <a:solidFill>
            <a:schemeClr val="tx1">
              <a:lumMod val="75000"/>
              <a:lumOff val="25000"/>
            </a:schemeClr>
          </a:solidFill>
          <a:latin typeface="+mn-lt"/>
          <a:ea typeface="+mn-ea"/>
          <a:cs typeface="+mn-cs"/>
        </a:defRPr>
      </a:lvl1pPr>
      <a:lvl2pPr marL="0" indent="0" algn="l"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2pPr>
      <a:lvl3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3pPr>
      <a:lvl4pPr marL="0" indent="-320040" algn="l" defTabSz="914400" rtl="0" eaLnBrk="1" latinLnBrk="0" hangingPunct="1">
        <a:lnSpc>
          <a:spcPct val="140000"/>
        </a:lnSpc>
        <a:spcBef>
          <a:spcPts val="930"/>
        </a:spcBef>
        <a:buFont typeface="Corbel" panose="020B0503020204020204" pitchFamily="34" charset="0"/>
        <a:buChar char="–"/>
        <a:defRPr sz="1400" kern="1200" spc="150" baseline="0">
          <a:solidFill>
            <a:schemeClr val="tx1">
              <a:lumMod val="75000"/>
              <a:lumOff val="25000"/>
            </a:schemeClr>
          </a:solidFill>
          <a:latin typeface="+mn-lt"/>
          <a:ea typeface="+mn-ea"/>
          <a:cs typeface="+mn-cs"/>
        </a:defRPr>
      </a:lvl4pPr>
      <a:lvl5pPr marL="0" indent="-320040" algn="l" defTabSz="914400" rtl="0" eaLnBrk="1" latinLnBrk="0" hangingPunct="1">
        <a:lnSpc>
          <a:spcPct val="140000"/>
        </a:lnSpc>
        <a:spcBef>
          <a:spcPts val="930"/>
        </a:spcBef>
        <a:buFont typeface="Corbel" panose="020B0503020204020204" pitchFamily="34" charset="0"/>
        <a:buChar char="–"/>
        <a:defRPr sz="1400" i="1" kern="1200" spc="150" baseline="0">
          <a:solidFill>
            <a:schemeClr val="tx1">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DBF1ABE-8590-450D-BB49-BDDCCF3EE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5" name="Picture 4" descr="Q&amp;A: Exploring the Importance of Connection at the Positive Business ...">
            <a:extLst>
              <a:ext uri="{FF2B5EF4-FFF2-40B4-BE49-F238E27FC236}">
                <a16:creationId xmlns:a16="http://schemas.microsoft.com/office/drawing/2014/main" id="{60DDD446-37C0-59D4-6FA7-08F0C3E3C9EA}"/>
              </a:ext>
            </a:extLst>
          </p:cNvPr>
          <p:cNvPicPr>
            <a:picLocks noChangeAspect="1"/>
          </p:cNvPicPr>
          <p:nvPr/>
        </p:nvPicPr>
        <p:blipFill rotWithShape="1">
          <a:blip r:embed="rId3"/>
          <a:srcRect l="15371" r="21617"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2" name="Freeform: Shape 21">
            <a:extLst>
              <a:ext uri="{FF2B5EF4-FFF2-40B4-BE49-F238E27FC236}">
                <a16:creationId xmlns:a16="http://schemas.microsoft.com/office/drawing/2014/main" id="{DCD36D47-40B7-494B-B249-3CBA333DE2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475746" cy="6858000"/>
          </a:xfrm>
          <a:custGeom>
            <a:avLst/>
            <a:gdLst>
              <a:gd name="connsiteX0" fmla="*/ 0 w 7475746"/>
              <a:gd name="connsiteY0" fmla="*/ 0 h 6858000"/>
              <a:gd name="connsiteX1" fmla="*/ 5859459 w 7475746"/>
              <a:gd name="connsiteY1" fmla="*/ 0 h 6858000"/>
              <a:gd name="connsiteX2" fmla="*/ 5874848 w 7475746"/>
              <a:gd name="connsiteY2" fmla="*/ 10445 h 6858000"/>
              <a:gd name="connsiteX3" fmla="*/ 7475746 w 7475746"/>
              <a:gd name="connsiteY3" fmla="*/ 3621913 h 6858000"/>
              <a:gd name="connsiteX4" fmla="*/ 5601397 w 7475746"/>
              <a:gd name="connsiteY4" fmla="*/ 6378742 h 6858000"/>
              <a:gd name="connsiteX5" fmla="*/ 5084748 w 7475746"/>
              <a:gd name="connsiteY5" fmla="*/ 6785068 h 6858000"/>
              <a:gd name="connsiteX6" fmla="*/ 4979585 w 7475746"/>
              <a:gd name="connsiteY6" fmla="*/ 6858000 h 6858000"/>
              <a:gd name="connsiteX7" fmla="*/ 0 w 747574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5746" h="6858000">
                <a:moveTo>
                  <a:pt x="0" y="0"/>
                </a:moveTo>
                <a:lnTo>
                  <a:pt x="5859459" y="0"/>
                </a:lnTo>
                <a:lnTo>
                  <a:pt x="5874848" y="10445"/>
                </a:lnTo>
                <a:cubicBezTo>
                  <a:pt x="6902010" y="751075"/>
                  <a:pt x="7475746" y="2091411"/>
                  <a:pt x="7475746" y="3621913"/>
                </a:cubicBezTo>
                <a:cubicBezTo>
                  <a:pt x="7475746" y="4971185"/>
                  <a:pt x="6547021" y="5605738"/>
                  <a:pt x="5601397" y="6378742"/>
                </a:cubicBezTo>
                <a:cubicBezTo>
                  <a:pt x="5429193" y="6519512"/>
                  <a:pt x="5258566" y="6657407"/>
                  <a:pt x="5084748" y="6785068"/>
                </a:cubicBezTo>
                <a:lnTo>
                  <a:pt x="4979585"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24" name="Freeform: Shape 23">
            <a:extLst>
              <a:ext uri="{FF2B5EF4-FFF2-40B4-BE49-F238E27FC236}">
                <a16:creationId xmlns:a16="http://schemas.microsoft.com/office/drawing/2014/main" id="{03AD0D1C-F8BA-4CD1-BC4D-BE1823F3EB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7283242" cy="6858000"/>
          </a:xfrm>
          <a:custGeom>
            <a:avLst/>
            <a:gdLst>
              <a:gd name="connsiteX0" fmla="*/ 0 w 7163694"/>
              <a:gd name="connsiteY0" fmla="*/ 0 h 6858000"/>
              <a:gd name="connsiteX1" fmla="*/ 5525402 w 7163694"/>
              <a:gd name="connsiteY1" fmla="*/ 0 h 6858000"/>
              <a:gd name="connsiteX2" fmla="*/ 5541001 w 7163694"/>
              <a:gd name="connsiteY2" fmla="*/ 10445 h 6858000"/>
              <a:gd name="connsiteX3" fmla="*/ 7163694 w 7163694"/>
              <a:gd name="connsiteY3" fmla="*/ 3621913 h 6858000"/>
              <a:gd name="connsiteX4" fmla="*/ 5263827 w 7163694"/>
              <a:gd name="connsiteY4" fmla="*/ 6378742 h 6858000"/>
              <a:gd name="connsiteX5" fmla="*/ 4740144 w 7163694"/>
              <a:gd name="connsiteY5" fmla="*/ 6785068 h 6858000"/>
              <a:gd name="connsiteX6" fmla="*/ 4633550 w 7163694"/>
              <a:gd name="connsiteY6" fmla="*/ 6858000 h 6858000"/>
              <a:gd name="connsiteX7" fmla="*/ 0 w 7163694"/>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3694" h="6858000">
                <a:moveTo>
                  <a:pt x="0" y="0"/>
                </a:moveTo>
                <a:lnTo>
                  <a:pt x="5525402" y="0"/>
                </a:lnTo>
                <a:lnTo>
                  <a:pt x="5541001" y="10445"/>
                </a:lnTo>
                <a:cubicBezTo>
                  <a:pt x="6582147" y="751075"/>
                  <a:pt x="7163694" y="2091411"/>
                  <a:pt x="7163694" y="3621913"/>
                </a:cubicBezTo>
                <a:cubicBezTo>
                  <a:pt x="7163694" y="4971185"/>
                  <a:pt x="6222325" y="5605738"/>
                  <a:pt x="5263827" y="6378742"/>
                </a:cubicBezTo>
                <a:cubicBezTo>
                  <a:pt x="5089279" y="6519512"/>
                  <a:pt x="4916329" y="6657407"/>
                  <a:pt x="4740144" y="6785068"/>
                </a:cubicBezTo>
                <a:lnTo>
                  <a:pt x="4633550"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6" name="Freeform: Shape 25">
            <a:extLst>
              <a:ext uri="{FF2B5EF4-FFF2-40B4-BE49-F238E27FC236}">
                <a16:creationId xmlns:a16="http://schemas.microsoft.com/office/drawing/2014/main" id="{FBA7E51E-7B6A-4A79-8F84-47C845C7A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98368"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p:cNvSpPr>
            <a:spLocks noGrp="1"/>
          </p:cNvSpPr>
          <p:nvPr>
            <p:ph type="ctrTitle"/>
          </p:nvPr>
        </p:nvSpPr>
        <p:spPr>
          <a:xfrm>
            <a:off x="1180531" y="1346268"/>
            <a:ext cx="5274860" cy="3066706"/>
          </a:xfrm>
        </p:spPr>
        <p:txBody>
          <a:bodyPr anchor="b">
            <a:normAutofit/>
          </a:bodyPr>
          <a:lstStyle/>
          <a:p>
            <a:r>
              <a:rPr lang="en-US" sz="6000"/>
              <a:t>VVCR Focus Group</a:t>
            </a:r>
          </a:p>
        </p:txBody>
      </p:sp>
      <p:sp>
        <p:nvSpPr>
          <p:cNvPr id="3" name="Subtitle 2"/>
          <p:cNvSpPr>
            <a:spLocks noGrp="1"/>
          </p:cNvSpPr>
          <p:nvPr>
            <p:ph type="subTitle" idx="1"/>
          </p:nvPr>
        </p:nvSpPr>
        <p:spPr>
          <a:xfrm>
            <a:off x="1201212" y="4412974"/>
            <a:ext cx="4162357" cy="1576188"/>
          </a:xfrm>
        </p:spPr>
        <p:txBody>
          <a:bodyPr vert="horz" lIns="91440" tIns="45720" rIns="91440" bIns="45720" rtlCol="0" anchor="t">
            <a:normAutofit/>
          </a:bodyPr>
          <a:lstStyle/>
          <a:p>
            <a:r>
              <a:rPr lang="en-US"/>
              <a:t>Identifying mentor preferences </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F8A6B-3D76-0A22-DA10-2E89D8D4EAD7}"/>
              </a:ext>
            </a:extLst>
          </p:cNvPr>
          <p:cNvSpPr>
            <a:spLocks noGrp="1"/>
          </p:cNvSpPr>
          <p:nvPr>
            <p:ph type="title"/>
          </p:nvPr>
        </p:nvSpPr>
        <p:spPr/>
        <p:txBody>
          <a:bodyPr/>
          <a:lstStyle/>
          <a:p>
            <a:r>
              <a:rPr lang="en-US">
                <a:ea typeface="Meiryo"/>
              </a:rPr>
              <a:t>3rd vs 1st Party Hosting</a:t>
            </a:r>
            <a:endParaRPr lang="en-US"/>
          </a:p>
        </p:txBody>
      </p:sp>
      <p:sp>
        <p:nvSpPr>
          <p:cNvPr id="3" name="Content Placeholder 2">
            <a:extLst>
              <a:ext uri="{FF2B5EF4-FFF2-40B4-BE49-F238E27FC236}">
                <a16:creationId xmlns:a16="http://schemas.microsoft.com/office/drawing/2014/main" id="{FD3B9234-9354-6DFD-DDF2-E842828F4675}"/>
              </a:ext>
            </a:extLst>
          </p:cNvPr>
          <p:cNvSpPr>
            <a:spLocks noGrp="1"/>
          </p:cNvSpPr>
          <p:nvPr>
            <p:ph idx="1"/>
          </p:nvPr>
        </p:nvSpPr>
        <p:spPr/>
        <p:txBody>
          <a:bodyPr vert="horz" lIns="109728" tIns="109728" rIns="109728" bIns="91440" rtlCol="0" anchor="t">
            <a:normAutofit/>
          </a:bodyPr>
          <a:lstStyle/>
          <a:p>
            <a:r>
              <a:rPr lang="en-US">
                <a:ea typeface="Meiryo"/>
              </a:rPr>
              <a:t>Would you be willing to sacrifice client volume if VVCR could handle paperwork and administrative tasks for you? Would you be willing to go through a vetting process for the same benefit? Should VVCR prioritize client volume or mentor relationships?</a:t>
            </a:r>
            <a:endParaRPr lang="en-US"/>
          </a:p>
        </p:txBody>
      </p:sp>
    </p:spTree>
    <p:extLst>
      <p:ext uri="{BB962C8B-B14F-4D97-AF65-F5344CB8AC3E}">
        <p14:creationId xmlns:p14="http://schemas.microsoft.com/office/powerpoint/2010/main" val="1964813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E5C8E-0E19-7E5C-81BE-F161E25A31CD}"/>
              </a:ext>
            </a:extLst>
          </p:cNvPr>
          <p:cNvSpPr>
            <a:spLocks noGrp="1"/>
          </p:cNvSpPr>
          <p:nvPr>
            <p:ph type="title"/>
          </p:nvPr>
        </p:nvSpPr>
        <p:spPr/>
        <p:txBody>
          <a:bodyPr/>
          <a:lstStyle/>
          <a:p>
            <a:r>
              <a:rPr lang="en-US">
                <a:ea typeface="Meiryo"/>
              </a:rPr>
              <a:t>Billing Models</a:t>
            </a:r>
            <a:endParaRPr lang="en-US"/>
          </a:p>
        </p:txBody>
      </p:sp>
      <p:sp>
        <p:nvSpPr>
          <p:cNvPr id="3" name="Content Placeholder 2">
            <a:extLst>
              <a:ext uri="{FF2B5EF4-FFF2-40B4-BE49-F238E27FC236}">
                <a16:creationId xmlns:a16="http://schemas.microsoft.com/office/drawing/2014/main" id="{E8AB89AC-A1BB-6431-8FB7-AEAB8EF14EC9}"/>
              </a:ext>
            </a:extLst>
          </p:cNvPr>
          <p:cNvSpPr>
            <a:spLocks noGrp="1"/>
          </p:cNvSpPr>
          <p:nvPr>
            <p:ph idx="1"/>
          </p:nvPr>
        </p:nvSpPr>
        <p:spPr/>
        <p:txBody>
          <a:bodyPr vert="horz" lIns="109728" tIns="109728" rIns="109728" bIns="91440" rtlCol="0" anchor="t">
            <a:normAutofit/>
          </a:bodyPr>
          <a:lstStyle/>
          <a:p>
            <a:pPr marL="285750" indent="-285750">
              <a:buFont typeface="Arial" panose="020B0503020204020204" pitchFamily="34" charset="0"/>
              <a:buChar char="•"/>
            </a:pPr>
            <a:r>
              <a:rPr lang="en-US">
                <a:ea typeface="Meiryo"/>
              </a:rPr>
              <a:t>Commission vs. Flat Monthly Fee</a:t>
            </a:r>
          </a:p>
          <a:p>
            <a:pPr marL="285750" indent="-285750">
              <a:buFont typeface="Arial" panose="020B0503020204020204" pitchFamily="34" charset="0"/>
              <a:buChar char="•"/>
            </a:pPr>
            <a:r>
              <a:rPr lang="en-US">
                <a:ea typeface="Meiryo"/>
              </a:rPr>
              <a:t>Repeat Meeting Commission</a:t>
            </a:r>
          </a:p>
          <a:p>
            <a:pPr marL="285750" indent="-285750">
              <a:buFont typeface="Arial" panose="020B0503020204020204" pitchFamily="34" charset="0"/>
              <a:buChar char="•"/>
            </a:pPr>
            <a:r>
              <a:rPr lang="en-US">
                <a:ea typeface="Meiryo"/>
              </a:rPr>
              <a:t>Additional Subscription Services</a:t>
            </a:r>
          </a:p>
        </p:txBody>
      </p:sp>
    </p:spTree>
    <p:extLst>
      <p:ext uri="{BB962C8B-B14F-4D97-AF65-F5344CB8AC3E}">
        <p14:creationId xmlns:p14="http://schemas.microsoft.com/office/powerpoint/2010/main" val="3038908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49BB7E9A-6937-4BF0-9F51-A20F197B5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E0939753-89D7-48A8-8441-B9FF25CE8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4167" y="0"/>
            <a:ext cx="5687681" cy="5708856"/>
          </a:xfrm>
          <a:custGeom>
            <a:avLst/>
            <a:gdLst>
              <a:gd name="connsiteX0" fmla="*/ 2787282 w 5687681"/>
              <a:gd name="connsiteY0" fmla="*/ 0 h 5708856"/>
              <a:gd name="connsiteX1" fmla="*/ 3988996 w 5687681"/>
              <a:gd name="connsiteY1" fmla="*/ 0 h 5708856"/>
              <a:gd name="connsiteX2" fmla="*/ 4236253 w 5687681"/>
              <a:gd name="connsiteY2" fmla="*/ 68070 h 5708856"/>
              <a:gd name="connsiteX3" fmla="*/ 4483543 w 5687681"/>
              <a:gd name="connsiteY3" fmla="*/ 168573 h 5708856"/>
              <a:gd name="connsiteX4" fmla="*/ 5265611 w 5687681"/>
              <a:gd name="connsiteY4" fmla="*/ 790441 h 5708856"/>
              <a:gd name="connsiteX5" fmla="*/ 5682608 w 5687681"/>
              <a:gd name="connsiteY5" fmla="*/ 1499885 h 5708856"/>
              <a:gd name="connsiteX6" fmla="*/ 5687681 w 5687681"/>
              <a:gd name="connsiteY6" fmla="*/ 1513862 h 5708856"/>
              <a:gd name="connsiteX7" fmla="*/ 5687681 w 5687681"/>
              <a:gd name="connsiteY7" fmla="*/ 3841322 h 5708856"/>
              <a:gd name="connsiteX8" fmla="*/ 5651147 w 5687681"/>
              <a:gd name="connsiteY8" fmla="*/ 3896489 h 5708856"/>
              <a:gd name="connsiteX9" fmla="*/ 4734255 w 5687681"/>
              <a:gd name="connsiteY9" fmla="*/ 4737639 h 5708856"/>
              <a:gd name="connsiteX10" fmla="*/ 4532663 w 5687681"/>
              <a:gd name="connsiteY10" fmla="*/ 4898543 h 5708856"/>
              <a:gd name="connsiteX11" fmla="*/ 2876165 w 5687681"/>
              <a:gd name="connsiteY11" fmla="*/ 5708856 h 5708856"/>
              <a:gd name="connsiteX12" fmla="*/ 694066 w 5687681"/>
              <a:gd name="connsiteY12" fmla="*/ 4391717 h 5708856"/>
              <a:gd name="connsiteX13" fmla="*/ 461517 w 5687681"/>
              <a:gd name="connsiteY13" fmla="*/ 4054756 h 5708856"/>
              <a:gd name="connsiteX14" fmla="*/ 0 w 5687681"/>
              <a:gd name="connsiteY14" fmla="*/ 2993139 h 5708856"/>
              <a:gd name="connsiteX15" fmla="*/ 278855 w 5687681"/>
              <a:gd name="connsiteY15" fmla="*/ 1849819 h 5708856"/>
              <a:gd name="connsiteX16" fmla="*/ 1047879 w 5687681"/>
              <a:gd name="connsiteY16" fmla="*/ 867400 h 5708856"/>
              <a:gd name="connsiteX17" fmla="*/ 2159714 w 5687681"/>
              <a:gd name="connsiteY17" fmla="*/ 186098 h 5708856"/>
              <a:gd name="connsiteX18" fmla="*/ 2785137 w 5687681"/>
              <a:gd name="connsiteY18" fmla="*/ 372 h 570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7681" h="5708856">
                <a:moveTo>
                  <a:pt x="2787282" y="0"/>
                </a:moveTo>
                <a:lnTo>
                  <a:pt x="3988996" y="0"/>
                </a:lnTo>
                <a:lnTo>
                  <a:pt x="4236253" y="68070"/>
                </a:lnTo>
                <a:cubicBezTo>
                  <a:pt x="4321147" y="96843"/>
                  <a:pt x="4403628" y="130356"/>
                  <a:pt x="4483543" y="168573"/>
                </a:cubicBezTo>
                <a:cubicBezTo>
                  <a:pt x="4783119" y="311949"/>
                  <a:pt x="5046239" y="521215"/>
                  <a:pt x="5265611" y="790441"/>
                </a:cubicBezTo>
                <a:cubicBezTo>
                  <a:pt x="5433740" y="996857"/>
                  <a:pt x="5573537" y="1235870"/>
                  <a:pt x="5682608" y="1499885"/>
                </a:cubicBezTo>
                <a:lnTo>
                  <a:pt x="5687681" y="1513862"/>
                </a:lnTo>
                <a:lnTo>
                  <a:pt x="5687681" y="3841322"/>
                </a:lnTo>
                <a:lnTo>
                  <a:pt x="5651147" y="3896489"/>
                </a:lnTo>
                <a:cubicBezTo>
                  <a:pt x="5427171" y="4186934"/>
                  <a:pt x="5090625" y="4454446"/>
                  <a:pt x="4734255" y="4737639"/>
                </a:cubicBezTo>
                <a:cubicBezTo>
                  <a:pt x="4668506" y="4789825"/>
                  <a:pt x="4600584" y="4843856"/>
                  <a:pt x="4532663" y="4898543"/>
                </a:cubicBezTo>
                <a:cubicBezTo>
                  <a:pt x="3924681" y="5387974"/>
                  <a:pt x="3480945" y="5708856"/>
                  <a:pt x="2876165" y="5708856"/>
                </a:cubicBezTo>
                <a:cubicBezTo>
                  <a:pt x="1954665" y="5708856"/>
                  <a:pt x="1302047" y="5314966"/>
                  <a:pt x="694066" y="4391717"/>
                </a:cubicBezTo>
                <a:cubicBezTo>
                  <a:pt x="614503" y="4270875"/>
                  <a:pt x="536731" y="4160972"/>
                  <a:pt x="461517" y="4054756"/>
                </a:cubicBezTo>
                <a:cubicBezTo>
                  <a:pt x="149788" y="3614348"/>
                  <a:pt x="0" y="3385316"/>
                  <a:pt x="0" y="2993139"/>
                </a:cubicBezTo>
                <a:cubicBezTo>
                  <a:pt x="0" y="2603731"/>
                  <a:pt x="93889" y="2219065"/>
                  <a:pt x="278855" y="1849819"/>
                </a:cubicBezTo>
                <a:cubicBezTo>
                  <a:pt x="459854" y="1488610"/>
                  <a:pt x="718625" y="1157977"/>
                  <a:pt x="1047879" y="867400"/>
                </a:cubicBezTo>
                <a:cubicBezTo>
                  <a:pt x="1371504" y="581701"/>
                  <a:pt x="1755887" y="346080"/>
                  <a:pt x="2159714" y="186098"/>
                </a:cubicBezTo>
                <a:cubicBezTo>
                  <a:pt x="2367064" y="103803"/>
                  <a:pt x="2576044" y="41801"/>
                  <a:pt x="2785137" y="372"/>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9F5CCFC5-858F-4B45-9B10-D49DD0280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5450" y="0"/>
            <a:ext cx="5866550" cy="5788550"/>
          </a:xfrm>
          <a:custGeom>
            <a:avLst/>
            <a:gdLst>
              <a:gd name="connsiteX0" fmla="*/ 2331396 w 5798121"/>
              <a:gd name="connsiteY0" fmla="*/ 0 h 5788550"/>
              <a:gd name="connsiteX1" fmla="*/ 4658651 w 5798121"/>
              <a:gd name="connsiteY1" fmla="*/ 0 h 5788550"/>
              <a:gd name="connsiteX2" fmla="*/ 4682835 w 5798121"/>
              <a:gd name="connsiteY2" fmla="*/ 9816 h 5788550"/>
              <a:gd name="connsiteX3" fmla="*/ 5499667 w 5798121"/>
              <a:gd name="connsiteY3" fmla="*/ 658449 h 5788550"/>
              <a:gd name="connsiteX4" fmla="*/ 5665313 w 5798121"/>
              <a:gd name="connsiteY4" fmla="*/ 884789 h 5788550"/>
              <a:gd name="connsiteX5" fmla="*/ 5798121 w 5798121"/>
              <a:gd name="connsiteY5" fmla="*/ 1110681 h 5788550"/>
              <a:gd name="connsiteX6" fmla="*/ 5798121 w 5798121"/>
              <a:gd name="connsiteY6" fmla="*/ 4016954 h 5788550"/>
              <a:gd name="connsiteX7" fmla="*/ 5706359 w 5798121"/>
              <a:gd name="connsiteY7" fmla="*/ 4121532 h 5788550"/>
              <a:gd name="connsiteX8" fmla="*/ 4944692 w 5798121"/>
              <a:gd name="connsiteY8" fmla="*/ 4775532 h 5788550"/>
              <a:gd name="connsiteX9" fmla="*/ 4734137 w 5798121"/>
              <a:gd name="connsiteY9" fmla="*/ 4943362 h 5788550"/>
              <a:gd name="connsiteX10" fmla="*/ 3004009 w 5798121"/>
              <a:gd name="connsiteY10" fmla="*/ 5788550 h 5788550"/>
              <a:gd name="connsiteX11" fmla="*/ 724917 w 5798121"/>
              <a:gd name="connsiteY11" fmla="*/ 4414722 h 5788550"/>
              <a:gd name="connsiteX12" fmla="*/ 482031 w 5798121"/>
              <a:gd name="connsiteY12" fmla="*/ 4063258 h 5788550"/>
              <a:gd name="connsiteX13" fmla="*/ 0 w 5798121"/>
              <a:gd name="connsiteY13" fmla="*/ 2955950 h 5788550"/>
              <a:gd name="connsiteX14" fmla="*/ 291250 w 5798121"/>
              <a:gd name="connsiteY14" fmla="*/ 1763422 h 5788550"/>
              <a:gd name="connsiteX15" fmla="*/ 1094457 w 5798121"/>
              <a:gd name="connsiteY15" fmla="*/ 738720 h 5788550"/>
              <a:gd name="connsiteX16" fmla="*/ 2255713 w 5798121"/>
              <a:gd name="connsiteY16" fmla="*/ 28095 h 578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798121" h="5788550">
                <a:moveTo>
                  <a:pt x="2331396" y="0"/>
                </a:moveTo>
                <a:lnTo>
                  <a:pt x="4658651" y="0"/>
                </a:lnTo>
                <a:lnTo>
                  <a:pt x="4682835" y="9816"/>
                </a:lnTo>
                <a:cubicBezTo>
                  <a:pt x="4995727" y="159362"/>
                  <a:pt x="5270543" y="377635"/>
                  <a:pt x="5499667" y="658449"/>
                </a:cubicBezTo>
                <a:cubicBezTo>
                  <a:pt x="5558201" y="730215"/>
                  <a:pt x="5613447" y="805760"/>
                  <a:pt x="5665313" y="884789"/>
                </a:cubicBezTo>
                <a:lnTo>
                  <a:pt x="5798121" y="1110681"/>
                </a:lnTo>
                <a:lnTo>
                  <a:pt x="5798121" y="4016954"/>
                </a:lnTo>
                <a:lnTo>
                  <a:pt x="5706359" y="4121532"/>
                </a:lnTo>
                <a:cubicBezTo>
                  <a:pt x="5491360" y="4341659"/>
                  <a:pt x="5223849" y="4553996"/>
                  <a:pt x="4944692" y="4775532"/>
                </a:cubicBezTo>
                <a:cubicBezTo>
                  <a:pt x="4876021" y="4829964"/>
                  <a:pt x="4805079" y="4886320"/>
                  <a:pt x="4734137" y="4943362"/>
                </a:cubicBezTo>
                <a:cubicBezTo>
                  <a:pt x="4099133" y="5453857"/>
                  <a:pt x="3635672" y="5788550"/>
                  <a:pt x="3004009" y="5788550"/>
                </a:cubicBezTo>
                <a:cubicBezTo>
                  <a:pt x="2041550" y="5788550"/>
                  <a:pt x="1359922" y="5377707"/>
                  <a:pt x="724917" y="4414722"/>
                </a:cubicBezTo>
                <a:cubicBezTo>
                  <a:pt x="641818" y="4288679"/>
                  <a:pt x="560588" y="4174046"/>
                  <a:pt x="482031" y="4063258"/>
                </a:cubicBezTo>
                <a:cubicBezTo>
                  <a:pt x="156446" y="3603895"/>
                  <a:pt x="0" y="3365006"/>
                  <a:pt x="0" y="2955950"/>
                </a:cubicBezTo>
                <a:cubicBezTo>
                  <a:pt x="0" y="2549782"/>
                  <a:pt x="98062" y="2148559"/>
                  <a:pt x="291250" y="1763422"/>
                </a:cubicBezTo>
                <a:cubicBezTo>
                  <a:pt x="480295" y="1386666"/>
                  <a:pt x="750568" y="1041802"/>
                  <a:pt x="1094457" y="738720"/>
                </a:cubicBezTo>
                <a:cubicBezTo>
                  <a:pt x="1432467" y="440725"/>
                  <a:pt x="1833935" y="194963"/>
                  <a:pt x="2255713" y="28095"/>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D87AAC84-6089-E2FA-E692-ABBDA6F89DB9}"/>
              </a:ext>
            </a:extLst>
          </p:cNvPr>
          <p:cNvSpPr>
            <a:spLocks noGrp="1"/>
          </p:cNvSpPr>
          <p:nvPr>
            <p:ph type="title"/>
          </p:nvPr>
        </p:nvSpPr>
        <p:spPr>
          <a:xfrm>
            <a:off x="914400" y="442912"/>
            <a:ext cx="5411050" cy="1822123"/>
          </a:xfrm>
        </p:spPr>
        <p:txBody>
          <a:bodyPr anchor="b">
            <a:normAutofit/>
          </a:bodyPr>
          <a:lstStyle/>
          <a:p>
            <a:r>
              <a:rPr lang="en-US" sz="3000">
                <a:ea typeface="Meiryo"/>
              </a:rPr>
              <a:t>Mentor Interconnectivity</a:t>
            </a:r>
          </a:p>
        </p:txBody>
      </p:sp>
      <p:sp>
        <p:nvSpPr>
          <p:cNvPr id="8" name="Content Placeholder 7">
            <a:extLst>
              <a:ext uri="{FF2B5EF4-FFF2-40B4-BE49-F238E27FC236}">
                <a16:creationId xmlns:a16="http://schemas.microsoft.com/office/drawing/2014/main" id="{3603AF6B-E7B9-638F-FE05-7AFBEE6098A2}"/>
              </a:ext>
            </a:extLst>
          </p:cNvPr>
          <p:cNvSpPr>
            <a:spLocks noGrp="1"/>
          </p:cNvSpPr>
          <p:nvPr>
            <p:ph idx="1"/>
          </p:nvPr>
        </p:nvSpPr>
        <p:spPr>
          <a:xfrm>
            <a:off x="914400" y="2266682"/>
            <a:ext cx="5181599" cy="4015473"/>
          </a:xfrm>
        </p:spPr>
        <p:txBody>
          <a:bodyPr anchor="t">
            <a:normAutofit/>
          </a:bodyPr>
          <a:lstStyle/>
          <a:p>
            <a:endParaRPr lang="en-US" sz="2000">
              <a:ea typeface="Meiryo"/>
            </a:endParaRPr>
          </a:p>
          <a:p>
            <a:r>
              <a:rPr lang="en-US" sz="2000">
                <a:solidFill>
                  <a:srgbClr val="000000"/>
                </a:solidFill>
                <a:latin typeface="Calibri"/>
                <a:ea typeface="Calibri"/>
                <a:cs typeface="Calibri"/>
              </a:rPr>
              <a:t>Do you feel like your network is large enough to be able to refer a client you cannot serve to a specific other person you know? Do you feel competitive or collaborative with other mentors in your field?</a:t>
            </a:r>
            <a:endParaRPr lang="en-US" sz="2000"/>
          </a:p>
        </p:txBody>
      </p:sp>
      <p:sp>
        <p:nvSpPr>
          <p:cNvPr id="17" name="Freeform: Shape 16">
            <a:extLst>
              <a:ext uri="{FF2B5EF4-FFF2-40B4-BE49-F238E27FC236}">
                <a16:creationId xmlns:a16="http://schemas.microsoft.com/office/drawing/2014/main" id="{2348ECDC-D455-4B71-90F6-2ECC12B798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23734" y="0"/>
            <a:ext cx="5568114" cy="5577748"/>
          </a:xfrm>
          <a:custGeom>
            <a:avLst/>
            <a:gdLst>
              <a:gd name="connsiteX0" fmla="*/ 2959946 w 5568114"/>
              <a:gd name="connsiteY0" fmla="*/ 0 h 5577748"/>
              <a:gd name="connsiteX1" fmla="*/ 3614224 w 5568114"/>
              <a:gd name="connsiteY1" fmla="*/ 0 h 5577748"/>
              <a:gd name="connsiteX2" fmla="*/ 3844432 w 5568114"/>
              <a:gd name="connsiteY2" fmla="*/ 36392 h 5577748"/>
              <a:gd name="connsiteX3" fmla="*/ 4336826 w 5568114"/>
              <a:gd name="connsiteY3" fmla="*/ 203778 h 5577748"/>
              <a:gd name="connsiteX4" fmla="*/ 5093304 w 5568114"/>
              <a:gd name="connsiteY4" fmla="*/ 806978 h 5577748"/>
              <a:gd name="connsiteX5" fmla="*/ 5496656 w 5568114"/>
              <a:gd name="connsiteY5" fmla="*/ 1495125 h 5577748"/>
              <a:gd name="connsiteX6" fmla="*/ 5568114 w 5568114"/>
              <a:gd name="connsiteY6" fmla="*/ 1692569 h 5577748"/>
              <a:gd name="connsiteX7" fmla="*/ 5568114 w 5568114"/>
              <a:gd name="connsiteY7" fmla="*/ 3665503 h 5577748"/>
              <a:gd name="connsiteX8" fmla="*/ 5466225 w 5568114"/>
              <a:gd name="connsiteY8" fmla="*/ 3819786 h 5577748"/>
              <a:gd name="connsiteX9" fmla="*/ 4579336 w 5568114"/>
              <a:gd name="connsiteY9" fmla="*/ 4635686 h 5577748"/>
              <a:gd name="connsiteX10" fmla="*/ 4384340 w 5568114"/>
              <a:gd name="connsiteY10" fmla="*/ 4791760 h 5577748"/>
              <a:gd name="connsiteX11" fmla="*/ 2782048 w 5568114"/>
              <a:gd name="connsiteY11" fmla="*/ 5577748 h 5577748"/>
              <a:gd name="connsiteX12" fmla="*/ 671354 w 5568114"/>
              <a:gd name="connsiteY12" fmla="*/ 4300148 h 5577748"/>
              <a:gd name="connsiteX13" fmla="*/ 446415 w 5568114"/>
              <a:gd name="connsiteY13" fmla="*/ 3973302 h 5577748"/>
              <a:gd name="connsiteX14" fmla="*/ 0 w 5568114"/>
              <a:gd name="connsiteY14" fmla="*/ 2943554 h 5577748"/>
              <a:gd name="connsiteX15" fmla="*/ 269730 w 5568114"/>
              <a:gd name="connsiteY15" fmla="*/ 1834555 h 5577748"/>
              <a:gd name="connsiteX16" fmla="*/ 1013589 w 5568114"/>
              <a:gd name="connsiteY16" fmla="*/ 881627 h 5577748"/>
              <a:gd name="connsiteX17" fmla="*/ 2089042 w 5568114"/>
              <a:gd name="connsiteY17" fmla="*/ 220777 h 5577748"/>
              <a:gd name="connsiteX18" fmla="*/ 2845684 w 5568114"/>
              <a:gd name="connsiteY18" fmla="*/ 14234 h 5577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568114" h="5577748">
                <a:moveTo>
                  <a:pt x="2959946" y="0"/>
                </a:moveTo>
                <a:lnTo>
                  <a:pt x="3614224" y="0"/>
                </a:lnTo>
                <a:lnTo>
                  <a:pt x="3844432" y="36392"/>
                </a:lnTo>
                <a:cubicBezTo>
                  <a:pt x="4017699" y="73748"/>
                  <a:pt x="4182227" y="129639"/>
                  <a:pt x="4336826" y="203778"/>
                </a:cubicBezTo>
                <a:cubicBezTo>
                  <a:pt x="4626600" y="342850"/>
                  <a:pt x="4881111" y="545834"/>
                  <a:pt x="5093304" y="806978"/>
                </a:cubicBezTo>
                <a:cubicBezTo>
                  <a:pt x="5255931" y="1007198"/>
                  <a:pt x="5391154" y="1239036"/>
                  <a:pt x="5496656" y="1495125"/>
                </a:cubicBezTo>
                <a:lnTo>
                  <a:pt x="5568114" y="1692569"/>
                </a:lnTo>
                <a:lnTo>
                  <a:pt x="5568114" y="3665503"/>
                </a:lnTo>
                <a:lnTo>
                  <a:pt x="5466225" y="3819786"/>
                </a:lnTo>
                <a:cubicBezTo>
                  <a:pt x="5249576" y="4101511"/>
                  <a:pt x="4924044" y="4360994"/>
                  <a:pt x="4579336" y="4635686"/>
                </a:cubicBezTo>
                <a:cubicBezTo>
                  <a:pt x="4515738" y="4686305"/>
                  <a:pt x="4450038" y="4738713"/>
                  <a:pt x="4384340" y="4791760"/>
                </a:cubicBezTo>
                <a:cubicBezTo>
                  <a:pt x="3796254" y="5266498"/>
                  <a:pt x="3367038" y="5577748"/>
                  <a:pt x="2782048" y="5577748"/>
                </a:cubicBezTo>
                <a:cubicBezTo>
                  <a:pt x="1890703" y="5577748"/>
                  <a:pt x="1259439" y="5195682"/>
                  <a:pt x="671354" y="4300148"/>
                </a:cubicBezTo>
                <a:cubicBezTo>
                  <a:pt x="594395" y="4182934"/>
                  <a:pt x="519167" y="4076330"/>
                  <a:pt x="446415" y="3973302"/>
                </a:cubicBezTo>
                <a:cubicBezTo>
                  <a:pt x="144886" y="3546115"/>
                  <a:pt x="0" y="3323958"/>
                  <a:pt x="0" y="2943554"/>
                </a:cubicBezTo>
                <a:cubicBezTo>
                  <a:pt x="0" y="2565835"/>
                  <a:pt x="90816" y="2192716"/>
                  <a:pt x="269730" y="1834555"/>
                </a:cubicBezTo>
                <a:cubicBezTo>
                  <a:pt x="444806" y="1484188"/>
                  <a:pt x="695109" y="1163480"/>
                  <a:pt x="1013589" y="881627"/>
                </a:cubicBezTo>
                <a:cubicBezTo>
                  <a:pt x="1326624" y="604505"/>
                  <a:pt x="1698428" y="375956"/>
                  <a:pt x="2089042" y="220777"/>
                </a:cubicBezTo>
                <a:cubicBezTo>
                  <a:pt x="2339747" y="120996"/>
                  <a:pt x="2592918" y="51971"/>
                  <a:pt x="2845684" y="14234"/>
                </a:cubicBez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4" name="Content Placeholder 3" descr="For social media, AI powered content recognition expands possibilities ...">
            <a:extLst>
              <a:ext uri="{FF2B5EF4-FFF2-40B4-BE49-F238E27FC236}">
                <a16:creationId xmlns:a16="http://schemas.microsoft.com/office/drawing/2014/main" id="{5F615ED9-E077-58D8-E5E6-59EA93361D7E}"/>
              </a:ext>
            </a:extLst>
          </p:cNvPr>
          <p:cNvPicPr>
            <a:picLocks noChangeAspect="1"/>
          </p:cNvPicPr>
          <p:nvPr/>
        </p:nvPicPr>
        <p:blipFill rotWithShape="1">
          <a:blip r:embed="rId3"/>
          <a:srcRect l="31255" r="1" b="1"/>
          <a:stretch/>
        </p:blipFill>
        <p:spPr>
          <a:xfrm>
            <a:off x="6877878" y="294199"/>
            <a:ext cx="5150794" cy="5001370"/>
          </a:xfrm>
          <a:custGeom>
            <a:avLst/>
            <a:gdLst/>
            <a:ahLst/>
            <a:cxnLst/>
            <a:rect l="l" t="t" r="r" b="b"/>
            <a:pathLst>
              <a:path w="5044104" h="4896924">
                <a:moveTo>
                  <a:pt x="2886613" y="0"/>
                </a:moveTo>
                <a:cubicBezTo>
                  <a:pt x="3218269" y="0"/>
                  <a:pt x="3523512" y="65865"/>
                  <a:pt x="3794011" y="195584"/>
                </a:cubicBezTo>
                <a:cubicBezTo>
                  <a:pt x="4047516" y="317247"/>
                  <a:pt x="4270172" y="494825"/>
                  <a:pt x="4455804" y="723284"/>
                </a:cubicBezTo>
                <a:cubicBezTo>
                  <a:pt x="4835198" y="1190375"/>
                  <a:pt x="5044104" y="1854168"/>
                  <a:pt x="5044104" y="2592438"/>
                </a:cubicBezTo>
                <a:cubicBezTo>
                  <a:pt x="5044104" y="2886985"/>
                  <a:pt x="4963247" y="3123382"/>
                  <a:pt x="4782050" y="3358996"/>
                </a:cubicBezTo>
                <a:cubicBezTo>
                  <a:pt x="4592516" y="3605460"/>
                  <a:pt x="4307730" y="3832465"/>
                  <a:pt x="4006167" y="4072775"/>
                </a:cubicBezTo>
                <a:cubicBezTo>
                  <a:pt x="3950530" y="4117058"/>
                  <a:pt x="3893052" y="4162907"/>
                  <a:pt x="3835576" y="4209314"/>
                </a:cubicBezTo>
                <a:cubicBezTo>
                  <a:pt x="3321099" y="4624632"/>
                  <a:pt x="2945605" y="4896924"/>
                  <a:pt x="2433835" y="4896924"/>
                </a:cubicBezTo>
                <a:cubicBezTo>
                  <a:pt x="1654054" y="4896924"/>
                  <a:pt x="1101803" y="4562680"/>
                  <a:pt x="587325" y="3779234"/>
                </a:cubicBezTo>
                <a:cubicBezTo>
                  <a:pt x="519999" y="3676690"/>
                  <a:pt x="454187" y="3583430"/>
                  <a:pt x="390540" y="3493298"/>
                </a:cubicBezTo>
                <a:cubicBezTo>
                  <a:pt x="126752" y="3119579"/>
                  <a:pt x="0" y="2925228"/>
                  <a:pt x="0" y="2592438"/>
                </a:cubicBezTo>
                <a:cubicBezTo>
                  <a:pt x="0" y="2261996"/>
                  <a:pt x="79450" y="1935577"/>
                  <a:pt x="235969" y="1622244"/>
                </a:cubicBezTo>
                <a:cubicBezTo>
                  <a:pt x="389133" y="1315731"/>
                  <a:pt x="608107" y="1035165"/>
                  <a:pt x="886724" y="788590"/>
                </a:cubicBezTo>
                <a:cubicBezTo>
                  <a:pt x="1160578" y="546153"/>
                  <a:pt x="1485846" y="346211"/>
                  <a:pt x="1827568" y="210454"/>
                </a:cubicBezTo>
                <a:cubicBezTo>
                  <a:pt x="2178491" y="70787"/>
                  <a:pt x="2534934" y="0"/>
                  <a:pt x="2886613" y="0"/>
                </a:cubicBezTo>
                <a:close/>
              </a:path>
            </a:pathLst>
          </a:custGeom>
        </p:spPr>
      </p:pic>
    </p:spTree>
    <p:extLst>
      <p:ext uri="{BB962C8B-B14F-4D97-AF65-F5344CB8AC3E}">
        <p14:creationId xmlns:p14="http://schemas.microsoft.com/office/powerpoint/2010/main" val="2801529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430127AE-B29E-4FDF-99D2-A2F1E7003F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47FC6A8B-34F9-40FB-AA2D-E34168F52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8" name="Freeform: Shape 17">
            <a:extLst>
              <a:ext uri="{FF2B5EF4-FFF2-40B4-BE49-F238E27FC236}">
                <a16:creationId xmlns:a16="http://schemas.microsoft.com/office/drawing/2014/main" id="{1EC86DB4-572A-4F71-AF8A-2395B4CA7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756583" y="0"/>
            <a:ext cx="11435265" cy="6858000"/>
          </a:xfrm>
          <a:custGeom>
            <a:avLst/>
            <a:gdLst>
              <a:gd name="connsiteX0" fmla="*/ 9925983 w 11435265"/>
              <a:gd name="connsiteY0" fmla="*/ 6858000 h 6858000"/>
              <a:gd name="connsiteX1" fmla="*/ 0 w 11435265"/>
              <a:gd name="connsiteY1" fmla="*/ 6858000 h 6858000"/>
              <a:gd name="connsiteX2" fmla="*/ 0 w 11435265"/>
              <a:gd name="connsiteY2" fmla="*/ 0 h 6858000"/>
              <a:gd name="connsiteX3" fmla="*/ 996904 w 11435265"/>
              <a:gd name="connsiteY3" fmla="*/ 0 h 6858000"/>
              <a:gd name="connsiteX4" fmla="*/ 2426875 w 11435265"/>
              <a:gd name="connsiteY4" fmla="*/ 0 h 6858000"/>
              <a:gd name="connsiteX5" fmla="*/ 4014127 w 11435265"/>
              <a:gd name="connsiteY5" fmla="*/ 0 h 6858000"/>
              <a:gd name="connsiteX6" fmla="*/ 4359595 w 11435265"/>
              <a:gd name="connsiteY6" fmla="*/ 0 h 6858000"/>
              <a:gd name="connsiteX7" fmla="*/ 4647960 w 11435265"/>
              <a:gd name="connsiteY7" fmla="*/ 0 h 6858000"/>
              <a:gd name="connsiteX8" fmla="*/ 4691093 w 11435265"/>
              <a:gd name="connsiteY8" fmla="*/ 0 h 6858000"/>
              <a:gd name="connsiteX9" fmla="*/ 5558544 w 11435265"/>
              <a:gd name="connsiteY9" fmla="*/ 0 h 6858000"/>
              <a:gd name="connsiteX10" fmla="*/ 5570664 w 11435265"/>
              <a:gd name="connsiteY10" fmla="*/ 0 h 6858000"/>
              <a:gd name="connsiteX11" fmla="*/ 5695183 w 11435265"/>
              <a:gd name="connsiteY11" fmla="*/ 0 h 6858000"/>
              <a:gd name="connsiteX12" fmla="*/ 7177357 w 11435265"/>
              <a:gd name="connsiteY12" fmla="*/ 0 h 6858000"/>
              <a:gd name="connsiteX13" fmla="*/ 9824163 w 11435265"/>
              <a:gd name="connsiteY13" fmla="*/ 0 h 6858000"/>
              <a:gd name="connsiteX14" fmla="*/ 9846125 w 11435265"/>
              <a:gd name="connsiteY14" fmla="*/ 16892 h 6858000"/>
              <a:gd name="connsiteX15" fmla="*/ 11435265 w 11435265"/>
              <a:gd name="connsiteY15" fmla="*/ 4079318 h 6858000"/>
              <a:gd name="connsiteX16" fmla="*/ 10261404 w 11435265"/>
              <a:gd name="connsiteY16" fmla="*/ 654244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435265" h="6858000">
                <a:moveTo>
                  <a:pt x="9925983" y="6858000"/>
                </a:moveTo>
                <a:lnTo>
                  <a:pt x="0" y="6858000"/>
                </a:lnTo>
                <a:lnTo>
                  <a:pt x="0" y="0"/>
                </a:lnTo>
                <a:lnTo>
                  <a:pt x="996904" y="0"/>
                </a:lnTo>
                <a:lnTo>
                  <a:pt x="2426875" y="0"/>
                </a:lnTo>
                <a:lnTo>
                  <a:pt x="4014127" y="0"/>
                </a:lnTo>
                <a:lnTo>
                  <a:pt x="4359595" y="0"/>
                </a:lnTo>
                <a:lnTo>
                  <a:pt x="4647960" y="0"/>
                </a:lnTo>
                <a:lnTo>
                  <a:pt x="4691093" y="0"/>
                </a:lnTo>
                <a:lnTo>
                  <a:pt x="5558544" y="0"/>
                </a:lnTo>
                <a:lnTo>
                  <a:pt x="5570664" y="0"/>
                </a:lnTo>
                <a:lnTo>
                  <a:pt x="5695183" y="0"/>
                </a:lnTo>
                <a:lnTo>
                  <a:pt x="7177357" y="0"/>
                </a:lnTo>
                <a:lnTo>
                  <a:pt x="9824163" y="0"/>
                </a:lnTo>
                <a:lnTo>
                  <a:pt x="9846125" y="16892"/>
                </a:lnTo>
                <a:cubicBezTo>
                  <a:pt x="10865743" y="850004"/>
                  <a:pt x="11435265" y="2357705"/>
                  <a:pt x="11435265" y="4079318"/>
                </a:cubicBezTo>
                <a:cubicBezTo>
                  <a:pt x="11435265" y="5217633"/>
                  <a:pt x="10916694" y="5903717"/>
                  <a:pt x="10261404" y="6542447"/>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Shape 19">
            <a:extLst>
              <a:ext uri="{FF2B5EF4-FFF2-40B4-BE49-F238E27FC236}">
                <a16:creationId xmlns:a16="http://schemas.microsoft.com/office/drawing/2014/main" id="{71BA53A4-C4B7-4189-9FC1-6350B1AB5D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341199" y="0"/>
            <a:ext cx="1518348" cy="6858000"/>
          </a:xfrm>
          <a:custGeom>
            <a:avLst/>
            <a:gdLst>
              <a:gd name="connsiteX0" fmla="*/ 19178 w 1518348"/>
              <a:gd name="connsiteY0" fmla="*/ 6858000 h 6858000"/>
              <a:gd name="connsiteX1" fmla="*/ 0 w 1518348"/>
              <a:gd name="connsiteY1" fmla="*/ 6858000 h 6858000"/>
              <a:gd name="connsiteX2" fmla="*/ 241394 w 1518348"/>
              <a:gd name="connsiteY2" fmla="*/ 6638611 h 6858000"/>
              <a:gd name="connsiteX3" fmla="*/ 1493356 w 1518348"/>
              <a:gd name="connsiteY3" fmla="*/ 4142424 h 6858000"/>
              <a:gd name="connsiteX4" fmla="*/ 282053 w 1518348"/>
              <a:gd name="connsiteY4" fmla="*/ 26474 h 6858000"/>
              <a:gd name="connsiteX5" fmla="*/ 256233 w 1518348"/>
              <a:gd name="connsiteY5" fmla="*/ 0 h 6858000"/>
              <a:gd name="connsiteX6" fmla="*/ 273463 w 1518348"/>
              <a:gd name="connsiteY6" fmla="*/ 0 h 6858000"/>
              <a:gd name="connsiteX7" fmla="*/ 300199 w 1518348"/>
              <a:gd name="connsiteY7" fmla="*/ 27414 h 6858000"/>
              <a:gd name="connsiteX8" fmla="*/ 1511501 w 1518348"/>
              <a:gd name="connsiteY8" fmla="*/ 4143362 h 6858000"/>
              <a:gd name="connsiteX9" fmla="*/ 259539 w 1518348"/>
              <a:gd name="connsiteY9" fmla="*/ 663954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18348" h="6858000">
                <a:moveTo>
                  <a:pt x="19178" y="6858000"/>
                </a:moveTo>
                <a:lnTo>
                  <a:pt x="0" y="6858000"/>
                </a:lnTo>
                <a:lnTo>
                  <a:pt x="241394" y="6638611"/>
                </a:lnTo>
                <a:cubicBezTo>
                  <a:pt x="909582" y="6009084"/>
                  <a:pt x="1445892" y="5323498"/>
                  <a:pt x="1493356" y="4142424"/>
                </a:cubicBezTo>
                <a:cubicBezTo>
                  <a:pt x="1560655" y="2467784"/>
                  <a:pt x="1130049" y="962858"/>
                  <a:pt x="282053" y="26474"/>
                </a:cubicBezTo>
                <a:lnTo>
                  <a:pt x="256233" y="0"/>
                </a:lnTo>
                <a:lnTo>
                  <a:pt x="273463" y="0"/>
                </a:lnTo>
                <a:lnTo>
                  <a:pt x="300199" y="27414"/>
                </a:lnTo>
                <a:cubicBezTo>
                  <a:pt x="1148195" y="963796"/>
                  <a:pt x="1578800" y="2468723"/>
                  <a:pt x="1511501" y="4143362"/>
                </a:cubicBezTo>
                <a:cubicBezTo>
                  <a:pt x="1464037" y="5324436"/>
                  <a:pt x="927728" y="6010023"/>
                  <a:pt x="259539" y="6639549"/>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2" name="Freeform: Shape 21">
            <a:extLst>
              <a:ext uri="{FF2B5EF4-FFF2-40B4-BE49-F238E27FC236}">
                <a16:creationId xmlns:a16="http://schemas.microsoft.com/office/drawing/2014/main" id="{5558AD6E-B070-4640-AA07-87E208983E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552928" y="0"/>
            <a:ext cx="1644534" cy="6858000"/>
          </a:xfrm>
          <a:custGeom>
            <a:avLst/>
            <a:gdLst>
              <a:gd name="connsiteX0" fmla="*/ 135252 w 1644534"/>
              <a:gd name="connsiteY0" fmla="*/ 6858000 h 6858000"/>
              <a:gd name="connsiteX1" fmla="*/ 101819 w 1644534"/>
              <a:gd name="connsiteY1" fmla="*/ 6858000 h 6858000"/>
              <a:gd name="connsiteX2" fmla="*/ 437240 w 1644534"/>
              <a:gd name="connsiteY2" fmla="*/ 6542447 h 6858000"/>
              <a:gd name="connsiteX3" fmla="*/ 1611101 w 1644534"/>
              <a:gd name="connsiteY3" fmla="*/ 4079318 h 6858000"/>
              <a:gd name="connsiteX4" fmla="*/ 21961 w 1644534"/>
              <a:gd name="connsiteY4" fmla="*/ 16892 h 6858000"/>
              <a:gd name="connsiteX5" fmla="*/ 0 w 1644534"/>
              <a:gd name="connsiteY5" fmla="*/ 0 h 6858000"/>
              <a:gd name="connsiteX6" fmla="*/ 33433 w 1644534"/>
              <a:gd name="connsiteY6" fmla="*/ 0 h 6858000"/>
              <a:gd name="connsiteX7" fmla="*/ 55394 w 1644534"/>
              <a:gd name="connsiteY7" fmla="*/ 16892 h 6858000"/>
              <a:gd name="connsiteX8" fmla="*/ 1644534 w 1644534"/>
              <a:gd name="connsiteY8" fmla="*/ 4079318 h 6858000"/>
              <a:gd name="connsiteX9" fmla="*/ 470673 w 1644534"/>
              <a:gd name="connsiteY9" fmla="*/ 654244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44534" h="6858000">
                <a:moveTo>
                  <a:pt x="135252" y="6858000"/>
                </a:moveTo>
                <a:lnTo>
                  <a:pt x="101819" y="6858000"/>
                </a:lnTo>
                <a:lnTo>
                  <a:pt x="437240" y="6542447"/>
                </a:lnTo>
                <a:cubicBezTo>
                  <a:pt x="1092531" y="5903717"/>
                  <a:pt x="1611101" y="5217633"/>
                  <a:pt x="1611101" y="4079318"/>
                </a:cubicBezTo>
                <a:cubicBezTo>
                  <a:pt x="1611101" y="2357705"/>
                  <a:pt x="1041580" y="850004"/>
                  <a:pt x="21961" y="16892"/>
                </a:cubicBezTo>
                <a:lnTo>
                  <a:pt x="0" y="0"/>
                </a:lnTo>
                <a:lnTo>
                  <a:pt x="33433" y="0"/>
                </a:lnTo>
                <a:lnTo>
                  <a:pt x="55394" y="16892"/>
                </a:lnTo>
                <a:cubicBezTo>
                  <a:pt x="1075012" y="850004"/>
                  <a:pt x="1644534" y="2357705"/>
                  <a:pt x="1644534" y="4079318"/>
                </a:cubicBezTo>
                <a:cubicBezTo>
                  <a:pt x="1644534" y="5217633"/>
                  <a:pt x="1125963" y="5903717"/>
                  <a:pt x="470673" y="654244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4" name="Freeform: Shape 23">
            <a:extLst>
              <a:ext uri="{FF2B5EF4-FFF2-40B4-BE49-F238E27FC236}">
                <a16:creationId xmlns:a16="http://schemas.microsoft.com/office/drawing/2014/main" id="{36ACFB69-D148-449E-AC5A-C55AA20A7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988858" y="0"/>
            <a:ext cx="1461546" cy="6858000"/>
          </a:xfrm>
          <a:custGeom>
            <a:avLst/>
            <a:gdLst>
              <a:gd name="connsiteX0" fmla="*/ 107940 w 1461546"/>
              <a:gd name="connsiteY0" fmla="*/ 6858000 h 6858000"/>
              <a:gd name="connsiteX1" fmla="*/ 91317 w 1461546"/>
              <a:gd name="connsiteY1" fmla="*/ 6858000 h 6858000"/>
              <a:gd name="connsiteX2" fmla="*/ 392141 w 1461546"/>
              <a:gd name="connsiteY2" fmla="*/ 6542447 h 6858000"/>
              <a:gd name="connsiteX3" fmla="*/ 1444924 w 1461546"/>
              <a:gd name="connsiteY3" fmla="*/ 4079318 h 6858000"/>
              <a:gd name="connsiteX4" fmla="*/ 19696 w 1461546"/>
              <a:gd name="connsiteY4" fmla="*/ 16892 h 6858000"/>
              <a:gd name="connsiteX5" fmla="*/ 0 w 1461546"/>
              <a:gd name="connsiteY5" fmla="*/ 0 h 6858000"/>
              <a:gd name="connsiteX6" fmla="*/ 16622 w 1461546"/>
              <a:gd name="connsiteY6" fmla="*/ 0 h 6858000"/>
              <a:gd name="connsiteX7" fmla="*/ 36319 w 1461546"/>
              <a:gd name="connsiteY7" fmla="*/ 16892 h 6858000"/>
              <a:gd name="connsiteX8" fmla="*/ 1461546 w 1461546"/>
              <a:gd name="connsiteY8" fmla="*/ 4079318 h 6858000"/>
              <a:gd name="connsiteX9" fmla="*/ 408763 w 1461546"/>
              <a:gd name="connsiteY9" fmla="*/ 654244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1546" h="6858000">
                <a:moveTo>
                  <a:pt x="107940" y="6858000"/>
                </a:moveTo>
                <a:lnTo>
                  <a:pt x="91317" y="6858000"/>
                </a:lnTo>
                <a:lnTo>
                  <a:pt x="392141" y="6542447"/>
                </a:lnTo>
                <a:cubicBezTo>
                  <a:pt x="979841" y="5903717"/>
                  <a:pt x="1444924" y="5217633"/>
                  <a:pt x="1444924" y="4079318"/>
                </a:cubicBezTo>
                <a:cubicBezTo>
                  <a:pt x="1444924" y="2357705"/>
                  <a:pt x="934146" y="850004"/>
                  <a:pt x="19696" y="16892"/>
                </a:cubicBezTo>
                <a:lnTo>
                  <a:pt x="0" y="0"/>
                </a:lnTo>
                <a:lnTo>
                  <a:pt x="16622" y="0"/>
                </a:lnTo>
                <a:lnTo>
                  <a:pt x="36319" y="16892"/>
                </a:lnTo>
                <a:cubicBezTo>
                  <a:pt x="950768" y="850004"/>
                  <a:pt x="1461546" y="2357705"/>
                  <a:pt x="1461546" y="4079318"/>
                </a:cubicBezTo>
                <a:cubicBezTo>
                  <a:pt x="1461546" y="5217633"/>
                  <a:pt x="996464" y="5903717"/>
                  <a:pt x="408763" y="654244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0CC3E54B-10C7-A25F-B58B-72D46419D133}"/>
              </a:ext>
            </a:extLst>
          </p:cNvPr>
          <p:cNvSpPr>
            <a:spLocks noGrp="1"/>
          </p:cNvSpPr>
          <p:nvPr>
            <p:ph type="title"/>
          </p:nvPr>
        </p:nvSpPr>
        <p:spPr>
          <a:xfrm>
            <a:off x="2377440" y="442220"/>
            <a:ext cx="8397987" cy="1345269"/>
          </a:xfrm>
        </p:spPr>
        <p:txBody>
          <a:bodyPr vert="horz" lIns="109728" tIns="109728" rIns="109728" bIns="91440" rtlCol="0" anchor="b">
            <a:normAutofit/>
          </a:bodyPr>
          <a:lstStyle/>
          <a:p>
            <a:r>
              <a:rPr lang="en-US"/>
              <a:t>3 Business models:</a:t>
            </a:r>
          </a:p>
        </p:txBody>
      </p:sp>
      <p:sp>
        <p:nvSpPr>
          <p:cNvPr id="4" name="Text Placeholder 3">
            <a:extLst>
              <a:ext uri="{FF2B5EF4-FFF2-40B4-BE49-F238E27FC236}">
                <a16:creationId xmlns:a16="http://schemas.microsoft.com/office/drawing/2014/main" id="{A9F7BFCA-8E66-4938-6A48-6D229D58AAFA}"/>
              </a:ext>
            </a:extLst>
          </p:cNvPr>
          <p:cNvSpPr>
            <a:spLocks/>
          </p:cNvSpPr>
          <p:nvPr/>
        </p:nvSpPr>
        <p:spPr>
          <a:xfrm>
            <a:off x="5371709" y="2514484"/>
            <a:ext cx="2992212" cy="621301"/>
          </a:xfrm>
          <a:prstGeom prst="rect">
            <a:avLst/>
          </a:prstGeom>
        </p:spPr>
        <p:txBody>
          <a:bodyPr lIns="91440" tIns="45720" rIns="91440" bIns="45720" anchor="t">
            <a:normAutofit lnSpcReduction="10000"/>
          </a:bodyPr>
          <a:lstStyle/>
          <a:p>
            <a:pPr defTabSz="621792">
              <a:lnSpc>
                <a:spcPct val="90000"/>
              </a:lnSpc>
              <a:spcAft>
                <a:spcPts val="600"/>
              </a:spcAft>
            </a:pPr>
            <a:r>
              <a:rPr lang="en-US" sz="1100" b="1" kern="1200">
                <a:solidFill>
                  <a:srgbClr val="404040"/>
                </a:solidFill>
                <a:latin typeface="+mn-lt"/>
                <a:ea typeface="+mn-lt"/>
                <a:cs typeface="+mn-lt"/>
              </a:rPr>
              <a:t> </a:t>
            </a:r>
            <a:r>
              <a:rPr lang="en-US" sz="1400" b="1" kern="1200">
                <a:solidFill>
                  <a:srgbClr val="404040"/>
                </a:solidFill>
                <a:latin typeface="+mn-lt"/>
                <a:ea typeface="+mn-lt"/>
                <a:cs typeface="+mn-lt"/>
              </a:rPr>
              <a:t>Marketplace:</a:t>
            </a:r>
            <a:r>
              <a:rPr lang="en-US" sz="1400" kern="1200">
                <a:solidFill>
                  <a:srgbClr val="404040"/>
                </a:solidFill>
                <a:latin typeface="+mn-lt"/>
                <a:ea typeface="+mn-lt"/>
                <a:cs typeface="+mn-lt"/>
              </a:rPr>
              <a:t> Assists with matching and facilitating transactions </a:t>
            </a:r>
            <a:endParaRPr lang="en-US" sz="1400">
              <a:ea typeface="Meiryo"/>
            </a:endParaRPr>
          </a:p>
        </p:txBody>
      </p:sp>
      <p:sp>
        <p:nvSpPr>
          <p:cNvPr id="3" name="Content Placeholder 2">
            <a:extLst>
              <a:ext uri="{FF2B5EF4-FFF2-40B4-BE49-F238E27FC236}">
                <a16:creationId xmlns:a16="http://schemas.microsoft.com/office/drawing/2014/main" id="{5B63F4E4-658A-9156-2923-1B4A925A6476}"/>
              </a:ext>
            </a:extLst>
          </p:cNvPr>
          <p:cNvSpPr>
            <a:spLocks/>
          </p:cNvSpPr>
          <p:nvPr/>
        </p:nvSpPr>
        <p:spPr>
          <a:xfrm>
            <a:off x="5427127" y="3097277"/>
            <a:ext cx="2935271" cy="2425751"/>
          </a:xfrm>
          <a:prstGeom prst="rect">
            <a:avLst/>
          </a:prstGeom>
        </p:spPr>
        <p:txBody>
          <a:bodyPr vert="horz" lIns="109728" tIns="109728" rIns="109728" bIns="91440" rtlCol="0" anchor="t">
            <a:noAutofit/>
          </a:bodyPr>
          <a:lstStyle/>
          <a:p>
            <a:pPr defTabSz="621792">
              <a:spcAft>
                <a:spcPts val="600"/>
              </a:spcAft>
            </a:pPr>
            <a:r>
              <a:rPr lang="en-US" sz="1400" kern="1200">
                <a:latin typeface="+mn-lt"/>
                <a:ea typeface="Meiryo"/>
                <a:cs typeface="+mn-cs"/>
              </a:rPr>
              <a:t>-</a:t>
            </a:r>
            <a:r>
              <a:rPr lang="en-US" sz="1400" kern="1200">
                <a:latin typeface="+mn-lt"/>
                <a:ea typeface="+mn-lt"/>
                <a:cs typeface="+mn-lt"/>
              </a:rPr>
              <a:t>Airbnb</a:t>
            </a:r>
          </a:p>
          <a:p>
            <a:pPr defTabSz="621792">
              <a:spcAft>
                <a:spcPts val="600"/>
              </a:spcAft>
            </a:pPr>
            <a:r>
              <a:rPr lang="en-US" sz="1400" kern="1200">
                <a:latin typeface="+mn-lt"/>
                <a:ea typeface="+mn-lt"/>
                <a:cs typeface="+mn-lt"/>
              </a:rPr>
              <a:t>-</a:t>
            </a:r>
            <a:r>
              <a:rPr lang="en-US" sz="1400">
                <a:ea typeface="+mn-lt"/>
                <a:cs typeface="+mn-lt"/>
              </a:rPr>
              <a:t>Amazon Turk</a:t>
            </a:r>
            <a:endParaRPr lang="en-US" sz="1400" kern="1200">
              <a:latin typeface="+mn-lt"/>
              <a:ea typeface="+mn-lt"/>
              <a:cs typeface="+mn-lt"/>
            </a:endParaRPr>
          </a:p>
          <a:p>
            <a:pPr defTabSz="621792">
              <a:spcAft>
                <a:spcPts val="600"/>
              </a:spcAft>
            </a:pPr>
            <a:r>
              <a:rPr lang="en-US" sz="1400" kern="1200">
                <a:latin typeface="+mn-lt"/>
                <a:ea typeface="+mn-lt"/>
                <a:cs typeface="+mn-lt"/>
              </a:rPr>
              <a:t>-Amazon Retail</a:t>
            </a:r>
          </a:p>
          <a:p>
            <a:pPr defTabSz="621792">
              <a:spcAft>
                <a:spcPts val="600"/>
              </a:spcAft>
            </a:pPr>
            <a:r>
              <a:rPr lang="en-US" sz="1400" kern="1200">
                <a:latin typeface="+mn-lt"/>
                <a:ea typeface="+mn-lt"/>
                <a:cs typeface="+mn-lt"/>
              </a:rPr>
              <a:t>-Expedia</a:t>
            </a:r>
          </a:p>
          <a:p>
            <a:pPr defTabSz="621792">
              <a:spcAft>
                <a:spcPts val="600"/>
              </a:spcAft>
            </a:pPr>
            <a:r>
              <a:rPr lang="en-US" sz="1400" kern="1200">
                <a:latin typeface="+mn-lt"/>
                <a:ea typeface="+mn-lt"/>
                <a:cs typeface="+mn-lt"/>
              </a:rPr>
              <a:t>-Fiver</a:t>
            </a:r>
          </a:p>
          <a:p>
            <a:pPr defTabSz="621792">
              <a:spcAft>
                <a:spcPts val="600"/>
              </a:spcAft>
            </a:pPr>
            <a:r>
              <a:rPr lang="en-US" sz="1400" kern="1200">
                <a:latin typeface="+mn-lt"/>
                <a:ea typeface="+mn-lt"/>
                <a:cs typeface="+mn-lt"/>
              </a:rPr>
              <a:t>-Huli Health</a:t>
            </a:r>
          </a:p>
          <a:p>
            <a:pPr defTabSz="621792">
              <a:spcAft>
                <a:spcPts val="600"/>
              </a:spcAft>
            </a:pPr>
            <a:r>
              <a:rPr lang="en-US" sz="1400" kern="1200">
                <a:latin typeface="+mn-lt"/>
                <a:ea typeface="+mn-lt"/>
                <a:cs typeface="+mn-lt"/>
              </a:rPr>
              <a:t>-TaskRabbit</a:t>
            </a:r>
          </a:p>
          <a:p>
            <a:pPr defTabSz="621792">
              <a:spcAft>
                <a:spcPts val="600"/>
              </a:spcAft>
            </a:pPr>
            <a:r>
              <a:rPr lang="en-US" sz="1400" kern="1200">
                <a:latin typeface="+mn-lt"/>
                <a:ea typeface="+mn-lt"/>
                <a:cs typeface="+mn-lt"/>
              </a:rPr>
              <a:t>-Upwork</a:t>
            </a:r>
            <a:endParaRPr lang="en-US" sz="1400">
              <a:ea typeface="Meiryo"/>
            </a:endParaRPr>
          </a:p>
        </p:txBody>
      </p:sp>
      <p:sp>
        <p:nvSpPr>
          <p:cNvPr id="5" name="Text Placeholder 4">
            <a:extLst>
              <a:ext uri="{FF2B5EF4-FFF2-40B4-BE49-F238E27FC236}">
                <a16:creationId xmlns:a16="http://schemas.microsoft.com/office/drawing/2014/main" id="{44B0298A-D2D6-3BC3-68BF-E52ADCD6369E}"/>
              </a:ext>
            </a:extLst>
          </p:cNvPr>
          <p:cNvSpPr>
            <a:spLocks/>
          </p:cNvSpPr>
          <p:nvPr/>
        </p:nvSpPr>
        <p:spPr>
          <a:xfrm>
            <a:off x="8800287" y="2464952"/>
            <a:ext cx="3219973" cy="635481"/>
          </a:xfrm>
          <a:prstGeom prst="rect">
            <a:avLst/>
          </a:prstGeom>
        </p:spPr>
        <p:txBody>
          <a:bodyPr lIns="91440" tIns="45720" rIns="91440" bIns="45720" anchor="t">
            <a:normAutofit lnSpcReduction="10000"/>
          </a:bodyPr>
          <a:lstStyle/>
          <a:p>
            <a:pPr defTabSz="621792">
              <a:lnSpc>
                <a:spcPct val="90000"/>
              </a:lnSpc>
              <a:spcAft>
                <a:spcPts val="600"/>
              </a:spcAft>
            </a:pPr>
            <a:r>
              <a:rPr lang="en-US" sz="1400" b="1">
                <a:solidFill>
                  <a:srgbClr val="404040"/>
                </a:solidFill>
                <a:ea typeface="+mn-lt"/>
                <a:cs typeface="+mn-lt"/>
              </a:rPr>
              <a:t>Partner-facilitated matching</a:t>
            </a:r>
            <a:r>
              <a:rPr lang="en-US" sz="1400" b="1" kern="1200">
                <a:solidFill>
                  <a:srgbClr val="404040"/>
                </a:solidFill>
                <a:latin typeface="+mn-lt"/>
                <a:ea typeface="+mn-lt"/>
                <a:cs typeface="+mn-lt"/>
              </a:rPr>
              <a:t>:</a:t>
            </a:r>
            <a:r>
              <a:rPr lang="en-US" sz="1400" b="1">
                <a:solidFill>
                  <a:srgbClr val="404040"/>
                </a:solidFill>
                <a:ea typeface="+mn-lt"/>
                <a:cs typeface="+mn-lt"/>
              </a:rPr>
              <a:t> </a:t>
            </a:r>
            <a:r>
              <a:rPr lang="en-US" sz="1400" kern="1200">
                <a:solidFill>
                  <a:srgbClr val="404040"/>
                </a:solidFill>
                <a:latin typeface="+mn-lt"/>
                <a:ea typeface="+mn-lt"/>
                <a:cs typeface="+mn-lt"/>
              </a:rPr>
              <a:t>Fully controls matching and pricing</a:t>
            </a:r>
            <a:endParaRPr lang="en-US" sz="1400"/>
          </a:p>
        </p:txBody>
      </p:sp>
      <p:sp>
        <p:nvSpPr>
          <p:cNvPr id="6" name="Content Placeholder 5">
            <a:extLst>
              <a:ext uri="{FF2B5EF4-FFF2-40B4-BE49-F238E27FC236}">
                <a16:creationId xmlns:a16="http://schemas.microsoft.com/office/drawing/2014/main" id="{905A28F6-DF79-1C34-1BF9-EDA41C95954D}"/>
              </a:ext>
            </a:extLst>
          </p:cNvPr>
          <p:cNvSpPr>
            <a:spLocks/>
          </p:cNvSpPr>
          <p:nvPr/>
        </p:nvSpPr>
        <p:spPr>
          <a:xfrm>
            <a:off x="8885138" y="3152695"/>
            <a:ext cx="2849861" cy="1903798"/>
          </a:xfrm>
          <a:prstGeom prst="rect">
            <a:avLst/>
          </a:prstGeom>
        </p:spPr>
        <p:txBody>
          <a:bodyPr vert="horz" lIns="109728" tIns="109728" rIns="109728" bIns="91440" rtlCol="0" anchor="t">
            <a:normAutofit/>
          </a:bodyPr>
          <a:lstStyle/>
          <a:p>
            <a:pPr defTabSz="621792">
              <a:spcAft>
                <a:spcPts val="600"/>
              </a:spcAft>
            </a:pPr>
            <a:r>
              <a:rPr lang="en-US" sz="1400" kern="1200">
                <a:latin typeface="+mn-lt"/>
                <a:ea typeface="Meiryo"/>
                <a:cs typeface="+mn-cs"/>
              </a:rPr>
              <a:t>-Uber</a:t>
            </a:r>
            <a:endParaRPr lang="en-US" sz="1400" kern="1200">
              <a:latin typeface="+mn-lt"/>
              <a:ea typeface="Meiryo"/>
            </a:endParaRPr>
          </a:p>
          <a:p>
            <a:pPr defTabSz="621792">
              <a:spcAft>
                <a:spcPts val="600"/>
              </a:spcAft>
            </a:pPr>
            <a:r>
              <a:rPr lang="en-US" sz="1400" kern="1200">
                <a:latin typeface="+mn-lt"/>
                <a:ea typeface="Meiryo"/>
                <a:cs typeface="+mn-cs"/>
              </a:rPr>
              <a:t>-</a:t>
            </a:r>
            <a:r>
              <a:rPr lang="en-US" sz="1400" kern="1200" err="1">
                <a:latin typeface="+mn-lt"/>
                <a:ea typeface="Meiryo"/>
                <a:cs typeface="+mn-cs"/>
              </a:rPr>
              <a:t>Betterhelp</a:t>
            </a:r>
            <a:endParaRPr lang="en-US" sz="1400" kern="1200">
              <a:latin typeface="+mn-lt"/>
              <a:ea typeface="Meiryo"/>
            </a:endParaRPr>
          </a:p>
          <a:p>
            <a:pPr defTabSz="621792">
              <a:spcAft>
                <a:spcPts val="600"/>
              </a:spcAft>
            </a:pPr>
            <a:r>
              <a:rPr lang="en-US" sz="1400">
                <a:ea typeface="Meiryo"/>
              </a:rPr>
              <a:t>-</a:t>
            </a:r>
            <a:r>
              <a:rPr lang="en-US" sz="1400" err="1">
                <a:ea typeface="Meiryo"/>
              </a:rPr>
              <a:t>EAPLatina</a:t>
            </a:r>
          </a:p>
        </p:txBody>
      </p:sp>
      <p:sp>
        <p:nvSpPr>
          <p:cNvPr id="8" name="TextBox 7">
            <a:extLst>
              <a:ext uri="{FF2B5EF4-FFF2-40B4-BE49-F238E27FC236}">
                <a16:creationId xmlns:a16="http://schemas.microsoft.com/office/drawing/2014/main" id="{F3539A88-9252-35FE-2274-38E11B8AA0EB}"/>
              </a:ext>
            </a:extLst>
          </p:cNvPr>
          <p:cNvSpPr txBox="1"/>
          <p:nvPr/>
        </p:nvSpPr>
        <p:spPr>
          <a:xfrm>
            <a:off x="1393767" y="2510594"/>
            <a:ext cx="3138064"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621792">
              <a:spcAft>
                <a:spcPts val="600"/>
              </a:spcAft>
            </a:pPr>
            <a:r>
              <a:rPr lang="en-US" sz="1400" b="1">
                <a:ea typeface="+mn-lt"/>
                <a:cs typeface="+mn-lt"/>
              </a:rPr>
              <a:t>Advertising hub</a:t>
            </a:r>
            <a:r>
              <a:rPr lang="en-US" sz="1400" kern="1200">
                <a:latin typeface="+mn-lt"/>
                <a:ea typeface="+mn-lt"/>
                <a:cs typeface="+mn-lt"/>
              </a:rPr>
              <a:t>: Serves only as a place for </a:t>
            </a:r>
            <a:r>
              <a:rPr lang="en-US" sz="1400" kern="1200">
                <a:solidFill>
                  <a:srgbClr val="404040"/>
                </a:solidFill>
                <a:latin typeface="+mn-lt"/>
                <a:ea typeface="+mn-lt"/>
                <a:cs typeface="+mn-lt"/>
              </a:rPr>
              <a:t>clients and providers to connect.</a:t>
            </a:r>
            <a:endParaRPr lang="en-US" sz="1400">
              <a:solidFill>
                <a:srgbClr val="404040"/>
              </a:solidFill>
              <a:ea typeface="Meiryo"/>
            </a:endParaRPr>
          </a:p>
        </p:txBody>
      </p:sp>
      <p:sp>
        <p:nvSpPr>
          <p:cNvPr id="9" name="TextBox 8">
            <a:extLst>
              <a:ext uri="{FF2B5EF4-FFF2-40B4-BE49-F238E27FC236}">
                <a16:creationId xmlns:a16="http://schemas.microsoft.com/office/drawing/2014/main" id="{009174B0-5310-9039-8EF8-B4187E53CAD5}"/>
              </a:ext>
            </a:extLst>
          </p:cNvPr>
          <p:cNvSpPr txBox="1"/>
          <p:nvPr/>
        </p:nvSpPr>
        <p:spPr>
          <a:xfrm>
            <a:off x="1571487" y="3263446"/>
            <a:ext cx="1984779" cy="16927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621792">
              <a:spcAft>
                <a:spcPts val="600"/>
              </a:spcAft>
            </a:pPr>
            <a:r>
              <a:rPr lang="en-US" sz="1400" kern="1200">
                <a:latin typeface="+mn-lt"/>
                <a:ea typeface="Meiryo"/>
                <a:cs typeface="+mn-cs"/>
              </a:rPr>
              <a:t>-</a:t>
            </a:r>
            <a:r>
              <a:rPr lang="en-US" sz="1400" kern="1200">
                <a:latin typeface="+mn-lt"/>
                <a:ea typeface="+mn-lt"/>
                <a:cs typeface="+mn-lt"/>
              </a:rPr>
              <a:t>Craigslist</a:t>
            </a:r>
            <a:r>
              <a:rPr lang="en-US" sz="1400">
                <a:ea typeface="+mn-lt"/>
                <a:cs typeface="+mn-lt"/>
              </a:rPr>
              <a:t> </a:t>
            </a:r>
            <a:endParaRPr lang="en-US" sz="1400" kern="1200">
              <a:latin typeface="+mn-lt"/>
              <a:ea typeface="+mn-lt"/>
              <a:cs typeface="+mn-lt"/>
            </a:endParaRPr>
          </a:p>
          <a:p>
            <a:pPr defTabSz="621792">
              <a:spcAft>
                <a:spcPts val="600"/>
              </a:spcAft>
            </a:pPr>
            <a:r>
              <a:rPr lang="en-US" sz="1400" kern="1200">
                <a:latin typeface="+mn-lt"/>
                <a:ea typeface="Meiryo"/>
                <a:cs typeface="+mn-cs"/>
              </a:rPr>
              <a:t>-Facebook Marketplace</a:t>
            </a:r>
            <a:endParaRPr lang="en-US" sz="1400" kern="1200">
              <a:latin typeface="+mn-lt"/>
              <a:ea typeface="Meiryo"/>
            </a:endParaRPr>
          </a:p>
          <a:p>
            <a:pPr defTabSz="621792">
              <a:spcAft>
                <a:spcPts val="600"/>
              </a:spcAft>
            </a:pPr>
            <a:r>
              <a:rPr lang="en-US" sz="1400" kern="1200">
                <a:latin typeface="+mn-lt"/>
                <a:ea typeface="Meiryo"/>
                <a:cs typeface="+mn-cs"/>
              </a:rPr>
              <a:t>-Instagram</a:t>
            </a:r>
            <a:endParaRPr lang="en-US" sz="1400" kern="1200">
              <a:latin typeface="+mn-lt"/>
              <a:ea typeface="Meiryo"/>
            </a:endParaRPr>
          </a:p>
          <a:p>
            <a:pPr defTabSz="621792">
              <a:spcAft>
                <a:spcPts val="600"/>
              </a:spcAft>
            </a:pPr>
            <a:r>
              <a:rPr lang="en-US" sz="1400" kern="1200">
                <a:latin typeface="+mn-lt"/>
                <a:ea typeface="Meiryo"/>
                <a:cs typeface="+mn-cs"/>
              </a:rPr>
              <a:t>-</a:t>
            </a:r>
            <a:r>
              <a:rPr lang="en-US" sz="1400" kern="1200" err="1">
                <a:latin typeface="+mn-lt"/>
                <a:ea typeface="Meiryo"/>
                <a:cs typeface="+mn-cs"/>
              </a:rPr>
              <a:t>Linkedin</a:t>
            </a:r>
            <a:endParaRPr lang="en-US" sz="1400" kern="1200">
              <a:latin typeface="+mn-lt"/>
              <a:ea typeface="Meiryo"/>
            </a:endParaRPr>
          </a:p>
          <a:p>
            <a:pPr defTabSz="621792">
              <a:spcAft>
                <a:spcPts val="600"/>
              </a:spcAft>
            </a:pPr>
            <a:r>
              <a:rPr lang="en-US" sz="1400" kern="1200">
                <a:latin typeface="+mn-lt"/>
                <a:ea typeface="Meiryo"/>
                <a:cs typeface="+mn-cs"/>
              </a:rPr>
              <a:t>-Psychology Today</a:t>
            </a:r>
            <a:endParaRPr lang="en-US" sz="1400">
              <a:ea typeface="Meiryo"/>
            </a:endParaRPr>
          </a:p>
        </p:txBody>
      </p:sp>
    </p:spTree>
    <p:extLst>
      <p:ext uri="{BB962C8B-B14F-4D97-AF65-F5344CB8AC3E}">
        <p14:creationId xmlns:p14="http://schemas.microsoft.com/office/powerpoint/2010/main" val="4227397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016BB-C271-E28D-58AD-8C9AC5CC3C4E}"/>
              </a:ext>
            </a:extLst>
          </p:cNvPr>
          <p:cNvSpPr>
            <a:spLocks noGrp="1"/>
          </p:cNvSpPr>
          <p:nvPr>
            <p:ph type="title"/>
          </p:nvPr>
        </p:nvSpPr>
        <p:spPr/>
        <p:txBody>
          <a:bodyPr/>
          <a:lstStyle/>
          <a:p>
            <a:r>
              <a:rPr lang="en-US">
                <a:ea typeface="Meiryo"/>
              </a:rPr>
              <a:t>Pre-Match Information</a:t>
            </a:r>
            <a:endParaRPr lang="en-US"/>
          </a:p>
        </p:txBody>
      </p:sp>
      <p:sp>
        <p:nvSpPr>
          <p:cNvPr id="6" name="Content Placeholder 5">
            <a:extLst>
              <a:ext uri="{FF2B5EF4-FFF2-40B4-BE49-F238E27FC236}">
                <a16:creationId xmlns:a16="http://schemas.microsoft.com/office/drawing/2014/main" id="{67833D58-57D3-DD3B-8FD9-FA8B20E9F368}"/>
              </a:ext>
            </a:extLst>
          </p:cNvPr>
          <p:cNvSpPr>
            <a:spLocks noGrp="1"/>
          </p:cNvSpPr>
          <p:nvPr>
            <p:ph sz="half" idx="2"/>
          </p:nvPr>
        </p:nvSpPr>
        <p:spPr>
          <a:xfrm>
            <a:off x="2178546" y="2309249"/>
            <a:ext cx="8131960" cy="2779361"/>
          </a:xfrm>
        </p:spPr>
        <p:txBody>
          <a:bodyPr vert="horz" lIns="109728" tIns="109728" rIns="109728" bIns="91440" rtlCol="0" anchor="t">
            <a:normAutofit/>
          </a:bodyPr>
          <a:lstStyle/>
          <a:p>
            <a:r>
              <a:rPr lang="en-US">
                <a:ea typeface="Meiryo"/>
              </a:rPr>
              <a:t>How often are you turning away clients because you can't work with them? Would you like information on the client before you accept a match? Are you ok trading matching speed for the ability to save time on mismatched clients?</a:t>
            </a:r>
            <a:endParaRPr lang="en-US"/>
          </a:p>
        </p:txBody>
      </p:sp>
    </p:spTree>
    <p:extLst>
      <p:ext uri="{BB962C8B-B14F-4D97-AF65-F5344CB8AC3E}">
        <p14:creationId xmlns:p14="http://schemas.microsoft.com/office/powerpoint/2010/main" val="3475478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D6A657-9360-7ABA-5A03-0486575A1364}"/>
              </a:ext>
            </a:extLst>
          </p:cNvPr>
          <p:cNvSpPr>
            <a:spLocks noGrp="1"/>
          </p:cNvSpPr>
          <p:nvPr>
            <p:ph type="body" idx="1"/>
          </p:nvPr>
        </p:nvSpPr>
        <p:spPr>
          <a:xfrm>
            <a:off x="2541" y="2278608"/>
            <a:ext cx="4160520" cy="823912"/>
          </a:xfrm>
        </p:spPr>
        <p:txBody>
          <a:bodyPr/>
          <a:lstStyle/>
          <a:p>
            <a:r>
              <a:rPr lang="en-US">
                <a:ea typeface="Meiryo"/>
              </a:rPr>
              <a:t>Option 1: Client Profile</a:t>
            </a:r>
            <a:endParaRPr lang="en-US"/>
          </a:p>
        </p:txBody>
      </p:sp>
      <p:sp>
        <p:nvSpPr>
          <p:cNvPr id="3" name="Content Placeholder 2">
            <a:extLst>
              <a:ext uri="{FF2B5EF4-FFF2-40B4-BE49-F238E27FC236}">
                <a16:creationId xmlns:a16="http://schemas.microsoft.com/office/drawing/2014/main" id="{7F57F9E7-ACBE-5EA0-452A-ECBE5DF9BB45}"/>
              </a:ext>
            </a:extLst>
          </p:cNvPr>
          <p:cNvSpPr>
            <a:spLocks noGrp="1"/>
          </p:cNvSpPr>
          <p:nvPr>
            <p:ph sz="half" idx="2"/>
          </p:nvPr>
        </p:nvSpPr>
        <p:spPr>
          <a:xfrm>
            <a:off x="104141" y="3824639"/>
            <a:ext cx="4668520" cy="2931761"/>
          </a:xfrm>
        </p:spPr>
        <p:txBody>
          <a:bodyPr vert="horz" lIns="109728" tIns="109728" rIns="109728" bIns="91440" rtlCol="0" anchor="t">
            <a:normAutofit/>
          </a:bodyPr>
          <a:lstStyle/>
          <a:p>
            <a:pPr>
              <a:lnSpc>
                <a:spcPct val="100000"/>
              </a:lnSpc>
              <a:spcBef>
                <a:spcPts val="0"/>
              </a:spcBef>
            </a:pPr>
            <a:r>
              <a:rPr lang="en-US" sz="2000" u="sng">
                <a:solidFill>
                  <a:srgbClr val="000000"/>
                </a:solidFill>
                <a:latin typeface="Segoe UI"/>
                <a:cs typeface="Segoe UI"/>
              </a:rPr>
              <a:t>Client Profile:</a:t>
            </a:r>
          </a:p>
          <a:p>
            <a:pPr>
              <a:lnSpc>
                <a:spcPct val="100000"/>
              </a:lnSpc>
              <a:spcBef>
                <a:spcPts val="0"/>
              </a:spcBef>
            </a:pPr>
            <a:r>
              <a:rPr lang="en-US" sz="2000">
                <a:solidFill>
                  <a:srgbClr val="000000"/>
                </a:solidFill>
                <a:latin typeface="Segoe UI"/>
                <a:cs typeface="Segoe UI"/>
              </a:rPr>
              <a:t>Name:</a:t>
            </a:r>
            <a:endParaRPr lang="en-US" sz="2000">
              <a:solidFill>
                <a:srgbClr val="808080"/>
              </a:solidFill>
              <a:latin typeface="Segoe UI"/>
              <a:cs typeface="Segoe UI"/>
            </a:endParaRPr>
          </a:p>
          <a:p>
            <a:pPr>
              <a:lnSpc>
                <a:spcPct val="100000"/>
              </a:lnSpc>
              <a:spcBef>
                <a:spcPts val="0"/>
              </a:spcBef>
            </a:pPr>
            <a:r>
              <a:rPr lang="en-US" sz="2000">
                <a:solidFill>
                  <a:srgbClr val="000000"/>
                </a:solidFill>
                <a:latin typeface="Segoe UI"/>
                <a:cs typeface="Segoe UI"/>
              </a:rPr>
              <a:t>Age:</a:t>
            </a:r>
            <a:endParaRPr lang="en-US" sz="2000">
              <a:solidFill>
                <a:srgbClr val="808080"/>
              </a:solidFill>
              <a:latin typeface="Segoe UI"/>
              <a:cs typeface="Segoe UI"/>
            </a:endParaRPr>
          </a:p>
          <a:p>
            <a:pPr>
              <a:lnSpc>
                <a:spcPct val="100000"/>
              </a:lnSpc>
              <a:spcBef>
                <a:spcPts val="0"/>
              </a:spcBef>
            </a:pPr>
            <a:r>
              <a:rPr lang="en-US" sz="2000">
                <a:solidFill>
                  <a:srgbClr val="000000"/>
                </a:solidFill>
                <a:latin typeface="Segoe UI"/>
                <a:cs typeface="Segoe UI"/>
              </a:rPr>
              <a:t>Location:</a:t>
            </a:r>
            <a:endParaRPr lang="en-US" sz="2000">
              <a:solidFill>
                <a:srgbClr val="808080"/>
              </a:solidFill>
              <a:latin typeface="Segoe UI"/>
              <a:cs typeface="Segoe UI"/>
            </a:endParaRPr>
          </a:p>
          <a:p>
            <a:pPr>
              <a:lnSpc>
                <a:spcPct val="100000"/>
              </a:lnSpc>
              <a:spcBef>
                <a:spcPts val="0"/>
              </a:spcBef>
            </a:pPr>
            <a:r>
              <a:rPr lang="en-US" sz="2000">
                <a:solidFill>
                  <a:srgbClr val="000000"/>
                </a:solidFill>
                <a:latin typeface="Segoe UI"/>
                <a:cs typeface="Segoe UI"/>
              </a:rPr>
              <a:t>Cost Budget:</a:t>
            </a:r>
            <a:endParaRPr lang="en-US" sz="2000">
              <a:solidFill>
                <a:srgbClr val="808080"/>
              </a:solidFill>
              <a:latin typeface="Segoe UI"/>
              <a:cs typeface="Segoe UI"/>
            </a:endParaRPr>
          </a:p>
          <a:p>
            <a:pPr>
              <a:lnSpc>
                <a:spcPct val="100000"/>
              </a:lnSpc>
              <a:spcBef>
                <a:spcPts val="0"/>
              </a:spcBef>
            </a:pPr>
            <a:r>
              <a:rPr lang="en-US" sz="2000">
                <a:solidFill>
                  <a:srgbClr val="000000"/>
                </a:solidFill>
                <a:latin typeface="Segoe UI"/>
                <a:cs typeface="Segoe UI"/>
              </a:rPr>
              <a:t>Seeking:</a:t>
            </a:r>
            <a:endParaRPr lang="en-US" sz="2000">
              <a:solidFill>
                <a:srgbClr val="808080"/>
              </a:solidFill>
              <a:latin typeface="Segoe UI"/>
              <a:cs typeface="Segoe UI"/>
            </a:endParaRPr>
          </a:p>
          <a:p>
            <a:pPr>
              <a:lnSpc>
                <a:spcPct val="100000"/>
              </a:lnSpc>
              <a:spcBef>
                <a:spcPts val="0"/>
              </a:spcBef>
            </a:pPr>
            <a:r>
              <a:rPr lang="en-US" sz="2000">
                <a:solidFill>
                  <a:srgbClr val="000000"/>
                </a:solidFill>
                <a:latin typeface="Segoe UI"/>
                <a:cs typeface="Segoe UI"/>
              </a:rPr>
              <a:t>Skills:</a:t>
            </a:r>
            <a:endParaRPr lang="en-US" sz="2000"/>
          </a:p>
        </p:txBody>
      </p:sp>
      <p:sp>
        <p:nvSpPr>
          <p:cNvPr id="5" name="Text Placeholder 4">
            <a:extLst>
              <a:ext uri="{FF2B5EF4-FFF2-40B4-BE49-F238E27FC236}">
                <a16:creationId xmlns:a16="http://schemas.microsoft.com/office/drawing/2014/main" id="{1CCFC577-C5F9-26D1-7F9E-2D1B4BA8D0B2}"/>
              </a:ext>
            </a:extLst>
          </p:cNvPr>
          <p:cNvSpPr>
            <a:spLocks noGrp="1"/>
          </p:cNvSpPr>
          <p:nvPr>
            <p:ph type="body" sz="quarter" idx="3"/>
          </p:nvPr>
        </p:nvSpPr>
        <p:spPr>
          <a:xfrm>
            <a:off x="6314390" y="2189708"/>
            <a:ext cx="5494020" cy="823912"/>
          </a:xfrm>
        </p:spPr>
        <p:txBody>
          <a:bodyPr/>
          <a:lstStyle/>
          <a:p>
            <a:r>
              <a:rPr lang="en-US">
                <a:ea typeface="Meiryo"/>
              </a:rPr>
              <a:t>Option 2: Client Questionnaire</a:t>
            </a:r>
            <a:endParaRPr lang="en-US"/>
          </a:p>
        </p:txBody>
      </p:sp>
      <p:sp>
        <p:nvSpPr>
          <p:cNvPr id="6" name="Content Placeholder 5">
            <a:extLst>
              <a:ext uri="{FF2B5EF4-FFF2-40B4-BE49-F238E27FC236}">
                <a16:creationId xmlns:a16="http://schemas.microsoft.com/office/drawing/2014/main" id="{372CFDA2-161B-9707-8692-2699F9B5A3A2}"/>
              </a:ext>
            </a:extLst>
          </p:cNvPr>
          <p:cNvSpPr>
            <a:spLocks noGrp="1"/>
          </p:cNvSpPr>
          <p:nvPr>
            <p:ph sz="quarter" idx="4"/>
          </p:nvPr>
        </p:nvSpPr>
        <p:spPr>
          <a:xfrm>
            <a:off x="6377890" y="3875439"/>
            <a:ext cx="4655820" cy="2538061"/>
          </a:xfrm>
        </p:spPr>
        <p:txBody>
          <a:bodyPr vert="horz" lIns="109728" tIns="109728" rIns="109728" bIns="91440" rtlCol="0" anchor="t">
            <a:normAutofit/>
          </a:bodyPr>
          <a:lstStyle/>
          <a:p>
            <a:pPr>
              <a:lnSpc>
                <a:spcPct val="100000"/>
              </a:lnSpc>
              <a:spcBef>
                <a:spcPts val="0"/>
              </a:spcBef>
            </a:pPr>
            <a:r>
              <a:rPr lang="en-US" sz="2000" u="sng">
                <a:solidFill>
                  <a:srgbClr val="000000"/>
                </a:solidFill>
                <a:latin typeface="Segoe UI"/>
                <a:cs typeface="Segoe UI"/>
              </a:rPr>
              <a:t>Client Questionnaire:</a:t>
            </a:r>
          </a:p>
          <a:p>
            <a:pPr>
              <a:lnSpc>
                <a:spcPct val="100000"/>
              </a:lnSpc>
              <a:spcBef>
                <a:spcPts val="0"/>
              </a:spcBef>
            </a:pPr>
            <a:r>
              <a:rPr lang="en-US" sz="2000">
                <a:solidFill>
                  <a:srgbClr val="000000"/>
                </a:solidFill>
                <a:latin typeface="Segoe UI"/>
                <a:cs typeface="Segoe UI"/>
              </a:rPr>
              <a:t>-1st Mentor(Financial Advisor):Income, Networth, </a:t>
            </a:r>
            <a:endParaRPr lang="en-US" sz="2000">
              <a:solidFill>
                <a:srgbClr val="808080"/>
              </a:solidFill>
              <a:latin typeface="Segoe UI"/>
              <a:cs typeface="Segoe UI"/>
            </a:endParaRPr>
          </a:p>
          <a:p>
            <a:pPr>
              <a:lnSpc>
                <a:spcPct val="100000"/>
              </a:lnSpc>
              <a:spcBef>
                <a:spcPts val="0"/>
              </a:spcBef>
            </a:pPr>
            <a:r>
              <a:rPr lang="en-US" sz="2000">
                <a:solidFill>
                  <a:srgbClr val="000000"/>
                </a:solidFill>
                <a:latin typeface="Segoe UI"/>
                <a:cs typeface="Segoe UI"/>
              </a:rPr>
              <a:t>-2nd Mentor(Therapist):Life Goals, Goals from Therapy</a:t>
            </a:r>
            <a:endParaRPr lang="en-US" sz="2000"/>
          </a:p>
        </p:txBody>
      </p:sp>
      <p:sp>
        <p:nvSpPr>
          <p:cNvPr id="2" name="Title 1">
            <a:extLst>
              <a:ext uri="{FF2B5EF4-FFF2-40B4-BE49-F238E27FC236}">
                <a16:creationId xmlns:a16="http://schemas.microsoft.com/office/drawing/2014/main" id="{9ADD9D50-B8B1-38A0-A72A-42EF4C68CE7E}"/>
              </a:ext>
            </a:extLst>
          </p:cNvPr>
          <p:cNvSpPr>
            <a:spLocks noGrp="1"/>
          </p:cNvSpPr>
          <p:nvPr>
            <p:ph type="title"/>
          </p:nvPr>
        </p:nvSpPr>
        <p:spPr/>
        <p:txBody>
          <a:bodyPr/>
          <a:lstStyle/>
          <a:p>
            <a:r>
              <a:rPr lang="en-US">
                <a:ea typeface="Meiryo"/>
              </a:rPr>
              <a:t>Client Profiles/Questionnaires</a:t>
            </a:r>
            <a:endParaRPr lang="en-US" err="1"/>
          </a:p>
        </p:txBody>
      </p:sp>
      <p:sp>
        <p:nvSpPr>
          <p:cNvPr id="14" name="TextBox 13">
            <a:extLst>
              <a:ext uri="{FF2B5EF4-FFF2-40B4-BE49-F238E27FC236}">
                <a16:creationId xmlns:a16="http://schemas.microsoft.com/office/drawing/2014/main" id="{9B1D83A1-4392-F57C-EADF-54DEF5889486}"/>
              </a:ext>
            </a:extLst>
          </p:cNvPr>
          <p:cNvSpPr txBox="1"/>
          <p:nvPr/>
        </p:nvSpPr>
        <p:spPr>
          <a:xfrm>
            <a:off x="4846" y="3109005"/>
            <a:ext cx="548191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-Client creates their own profile based on their information</a:t>
            </a:r>
            <a:endParaRPr lang="en-US"/>
          </a:p>
        </p:txBody>
      </p:sp>
      <p:sp>
        <p:nvSpPr>
          <p:cNvPr id="15" name="TextBox 14">
            <a:extLst>
              <a:ext uri="{FF2B5EF4-FFF2-40B4-BE49-F238E27FC236}">
                <a16:creationId xmlns:a16="http://schemas.microsoft.com/office/drawing/2014/main" id="{CDB2CFBD-A799-5CD3-A564-B28B87C05D34}"/>
              </a:ext>
            </a:extLst>
          </p:cNvPr>
          <p:cNvSpPr txBox="1"/>
          <p:nvPr/>
        </p:nvSpPr>
        <p:spPr>
          <a:xfrm>
            <a:off x="6310036" y="3014321"/>
            <a:ext cx="523221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Meiryo"/>
                <a:ea typeface="Meiryo"/>
                <a:cs typeface="Segoe UI"/>
              </a:rPr>
              <a:t>-Mentor Creates questions related to their service for clients to answer.</a:t>
            </a:r>
            <a:endParaRPr lang="en-US">
              <a:latin typeface="Meiryo"/>
              <a:ea typeface="Meiryo"/>
            </a:endParaRPr>
          </a:p>
        </p:txBody>
      </p:sp>
      <p:sp>
        <p:nvSpPr>
          <p:cNvPr id="7" name="TextBox 6">
            <a:extLst>
              <a:ext uri="{FF2B5EF4-FFF2-40B4-BE49-F238E27FC236}">
                <a16:creationId xmlns:a16="http://schemas.microsoft.com/office/drawing/2014/main" id="{C7DAE2B4-83E6-7B06-FD02-5D5080443D0A}"/>
              </a:ext>
            </a:extLst>
          </p:cNvPr>
          <p:cNvSpPr txBox="1"/>
          <p:nvPr/>
        </p:nvSpPr>
        <p:spPr>
          <a:xfrm>
            <a:off x="2437864" y="6084835"/>
            <a:ext cx="720476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cap="all">
                <a:solidFill>
                  <a:srgbClr val="0F6FC6"/>
                </a:solidFill>
                <a:ea typeface="+mn-lt"/>
                <a:cs typeface="+mn-lt"/>
              </a:rPr>
              <a:t>Option 3: Preparation Meeting/Filter Interviews</a:t>
            </a:r>
            <a:endParaRPr lang="en-US">
              <a:solidFill>
                <a:srgbClr val="000000"/>
              </a:solidFill>
              <a:ea typeface="+mn-lt"/>
              <a:cs typeface="+mn-lt"/>
            </a:endParaRPr>
          </a:p>
          <a:p>
            <a:r>
              <a:rPr lang="en-US" cap="all">
                <a:ea typeface="+mn-lt"/>
                <a:cs typeface="+mn-lt"/>
              </a:rPr>
              <a:t>-15 to 20 Zoom minute meeting with mentor</a:t>
            </a:r>
            <a:endParaRPr lang="en-US">
              <a:ea typeface="Meiryo"/>
            </a:endParaRPr>
          </a:p>
        </p:txBody>
      </p:sp>
    </p:spTree>
    <p:extLst>
      <p:ext uri="{BB962C8B-B14F-4D97-AF65-F5344CB8AC3E}">
        <p14:creationId xmlns:p14="http://schemas.microsoft.com/office/powerpoint/2010/main" val="34751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6413-CF0E-A8CA-A57B-316B94145C3F}"/>
              </a:ext>
            </a:extLst>
          </p:cNvPr>
          <p:cNvSpPr>
            <a:spLocks noGrp="1"/>
          </p:cNvSpPr>
          <p:nvPr>
            <p:ph type="title"/>
          </p:nvPr>
        </p:nvSpPr>
        <p:spPr/>
        <p:txBody>
          <a:bodyPr/>
          <a:lstStyle/>
          <a:p>
            <a:r>
              <a:rPr lang="en-US">
                <a:ea typeface="Meiryo"/>
              </a:rPr>
              <a:t>Mentor Profile:</a:t>
            </a:r>
            <a:endParaRPr lang="en-US"/>
          </a:p>
        </p:txBody>
      </p:sp>
      <p:sp>
        <p:nvSpPr>
          <p:cNvPr id="3" name="Content Placeholder 2">
            <a:extLst>
              <a:ext uri="{FF2B5EF4-FFF2-40B4-BE49-F238E27FC236}">
                <a16:creationId xmlns:a16="http://schemas.microsoft.com/office/drawing/2014/main" id="{5F8BBC91-8392-2426-46DE-08E72C4CF417}"/>
              </a:ext>
            </a:extLst>
          </p:cNvPr>
          <p:cNvSpPr>
            <a:spLocks noGrp="1"/>
          </p:cNvSpPr>
          <p:nvPr>
            <p:ph idx="1"/>
          </p:nvPr>
        </p:nvSpPr>
        <p:spPr>
          <a:xfrm>
            <a:off x="108550" y="2538209"/>
            <a:ext cx="4454415" cy="3152324"/>
          </a:xfrm>
          <a:ln w="28575">
            <a:solidFill>
              <a:schemeClr val="tx1"/>
            </a:solidFill>
          </a:ln>
        </p:spPr>
        <p:txBody>
          <a:bodyPr vert="horz" lIns="109728" tIns="109728" rIns="109728" bIns="91440" rtlCol="0" anchor="t">
            <a:noAutofit/>
          </a:bodyPr>
          <a:lstStyle/>
          <a:p>
            <a:pPr>
              <a:lnSpc>
                <a:spcPct val="100000"/>
              </a:lnSpc>
            </a:pPr>
            <a:r>
              <a:rPr lang="en-US" sz="1400">
                <a:latin typeface="Segoe UI"/>
                <a:cs typeface="Segoe UI"/>
              </a:rPr>
              <a:t>Name:</a:t>
            </a:r>
            <a:endParaRPr lang="en-US" sz="1400">
              <a:solidFill>
                <a:srgbClr val="000000"/>
              </a:solidFill>
              <a:latin typeface="Segoe UI"/>
              <a:cs typeface="Segoe UI"/>
            </a:endParaRPr>
          </a:p>
          <a:p>
            <a:pPr>
              <a:lnSpc>
                <a:spcPct val="100000"/>
              </a:lnSpc>
            </a:pPr>
            <a:r>
              <a:rPr lang="en-US" sz="1400">
                <a:latin typeface="Segoe UI"/>
                <a:cs typeface="Segoe UI"/>
              </a:rPr>
              <a:t>Languages:</a:t>
            </a:r>
          </a:p>
          <a:p>
            <a:pPr>
              <a:lnSpc>
                <a:spcPct val="100000"/>
              </a:lnSpc>
            </a:pPr>
            <a:r>
              <a:rPr lang="en-US" sz="1400">
                <a:latin typeface="Segoe UI"/>
                <a:cs typeface="Segoe UI"/>
              </a:rPr>
              <a:t>Location:</a:t>
            </a:r>
            <a:endParaRPr lang="en-US" sz="1400">
              <a:solidFill>
                <a:srgbClr val="000000"/>
              </a:solidFill>
              <a:latin typeface="Segoe UI"/>
              <a:cs typeface="Segoe UI"/>
            </a:endParaRPr>
          </a:p>
          <a:p>
            <a:pPr>
              <a:lnSpc>
                <a:spcPct val="100000"/>
              </a:lnSpc>
            </a:pPr>
            <a:r>
              <a:rPr lang="en-US" sz="1400">
                <a:latin typeface="Segoe UI"/>
                <a:cs typeface="Segoe UI"/>
              </a:rPr>
              <a:t>Where I Expand my Services to:</a:t>
            </a:r>
          </a:p>
          <a:p>
            <a:pPr>
              <a:lnSpc>
                <a:spcPct val="100000"/>
              </a:lnSpc>
            </a:pPr>
            <a:r>
              <a:rPr lang="en-US" sz="1400">
                <a:latin typeface="Segoe UI"/>
                <a:cs typeface="Segoe UI"/>
              </a:rPr>
              <a:t>Preference: Online/In Person/Hybrid</a:t>
            </a:r>
          </a:p>
          <a:p>
            <a:pPr>
              <a:lnSpc>
                <a:spcPct val="100000"/>
              </a:lnSpc>
            </a:pPr>
            <a:r>
              <a:rPr lang="en-US" sz="1400">
                <a:latin typeface="Segoe UI"/>
                <a:cs typeface="Segoe UI"/>
              </a:rPr>
              <a:t>Expertise:</a:t>
            </a:r>
            <a:endParaRPr lang="en-US" sz="1400">
              <a:ea typeface="Meiryo"/>
            </a:endParaRPr>
          </a:p>
          <a:p>
            <a:pPr>
              <a:lnSpc>
                <a:spcPct val="100000"/>
              </a:lnSpc>
            </a:pPr>
            <a:r>
              <a:rPr lang="en-US" sz="1400">
                <a:latin typeface="Segoe UI"/>
                <a:cs typeface="Segoe UI"/>
              </a:rPr>
              <a:t>Years Of Experience:</a:t>
            </a:r>
            <a:endParaRPr lang="en-US" sz="1400">
              <a:solidFill>
                <a:srgbClr val="000000"/>
              </a:solidFill>
              <a:latin typeface="Segoe UI"/>
              <a:cs typeface="Segoe UI"/>
            </a:endParaRPr>
          </a:p>
          <a:p>
            <a:pPr>
              <a:lnSpc>
                <a:spcPct val="100000"/>
              </a:lnSpc>
            </a:pPr>
            <a:r>
              <a:rPr lang="en-US" sz="1400">
                <a:solidFill>
                  <a:srgbClr val="404040"/>
                </a:solidFill>
                <a:latin typeface="Segoe UI"/>
                <a:cs typeface="Segoe UI"/>
              </a:rPr>
              <a:t>Experience:</a:t>
            </a:r>
            <a:endParaRPr lang="en-US" sz="1400">
              <a:ea typeface="Meiryo"/>
            </a:endParaRPr>
          </a:p>
          <a:p>
            <a:pPr>
              <a:lnSpc>
                <a:spcPct val="100000"/>
              </a:lnSpc>
            </a:pPr>
            <a:r>
              <a:rPr lang="en-US" sz="1400">
                <a:latin typeface="Segoe UI"/>
                <a:cs typeface="Segoe UI"/>
              </a:rPr>
              <a:t>Charge/Cost:</a:t>
            </a:r>
            <a:endParaRPr lang="en-US" sz="1400">
              <a:ea typeface="Meiryo"/>
            </a:endParaRPr>
          </a:p>
        </p:txBody>
      </p:sp>
      <p:sp>
        <p:nvSpPr>
          <p:cNvPr id="6" name="TextBox 5">
            <a:extLst>
              <a:ext uri="{FF2B5EF4-FFF2-40B4-BE49-F238E27FC236}">
                <a16:creationId xmlns:a16="http://schemas.microsoft.com/office/drawing/2014/main" id="{125F07CF-0C92-69B5-9F72-793953A4A6C4}"/>
              </a:ext>
            </a:extLst>
          </p:cNvPr>
          <p:cNvSpPr txBox="1"/>
          <p:nvPr/>
        </p:nvSpPr>
        <p:spPr>
          <a:xfrm>
            <a:off x="4636600" y="6309359"/>
            <a:ext cx="967312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Calibri"/>
                <a:cs typeface="Calibri"/>
              </a:rPr>
              <a:t>*Mentor Profiles are not limited to only this information; more information can be added through mentors.</a:t>
            </a:r>
          </a:p>
          <a:p>
            <a:r>
              <a:rPr lang="en-US" sz="1200">
                <a:latin typeface="Calibri"/>
                <a:cs typeface="Calibri"/>
              </a:rPr>
              <a:t>What as a mentor do you need to best represent yourself to the client? (And how do you do that on your profile?)</a:t>
            </a:r>
            <a:endParaRPr lang="en-US">
              <a:ea typeface="Meiryo"/>
            </a:endParaRPr>
          </a:p>
        </p:txBody>
      </p:sp>
      <p:grpSp>
        <p:nvGrpSpPr>
          <p:cNvPr id="12" name="Group 11">
            <a:extLst>
              <a:ext uri="{FF2B5EF4-FFF2-40B4-BE49-F238E27FC236}">
                <a16:creationId xmlns:a16="http://schemas.microsoft.com/office/drawing/2014/main" id="{036CC9FB-12CC-09E4-CB44-1003E30EDBA3}"/>
              </a:ext>
            </a:extLst>
          </p:cNvPr>
          <p:cNvGrpSpPr/>
          <p:nvPr/>
        </p:nvGrpSpPr>
        <p:grpSpPr>
          <a:xfrm>
            <a:off x="5517265" y="3380770"/>
            <a:ext cx="1504708" cy="1446835"/>
            <a:chOff x="8507392" y="1258746"/>
            <a:chExt cx="1041721" cy="1003139"/>
          </a:xfrm>
        </p:grpSpPr>
        <p:sp>
          <p:nvSpPr>
            <p:cNvPr id="9" name="Oval 8">
              <a:extLst>
                <a:ext uri="{FF2B5EF4-FFF2-40B4-BE49-F238E27FC236}">
                  <a16:creationId xmlns:a16="http://schemas.microsoft.com/office/drawing/2014/main" id="{2D244994-48FD-2EFD-931B-D79F2B2B8217}"/>
                </a:ext>
              </a:extLst>
            </p:cNvPr>
            <p:cNvSpPr/>
            <p:nvPr/>
          </p:nvSpPr>
          <p:spPr>
            <a:xfrm>
              <a:off x="8507392" y="1258746"/>
              <a:ext cx="1041721" cy="1003139"/>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a:extLst>
                <a:ext uri="{FF2B5EF4-FFF2-40B4-BE49-F238E27FC236}">
                  <a16:creationId xmlns:a16="http://schemas.microsoft.com/office/drawing/2014/main" id="{C9C24E27-15DD-8A51-6FEE-D91B57054A02}"/>
                </a:ext>
              </a:extLst>
            </p:cNvPr>
            <p:cNvSpPr/>
            <p:nvPr/>
          </p:nvSpPr>
          <p:spPr>
            <a:xfrm rot="5400000">
              <a:off x="8885052" y="1581872"/>
              <a:ext cx="376177" cy="356886"/>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9ADB957C-3596-D480-2363-8FAA47D7D958}"/>
              </a:ext>
            </a:extLst>
          </p:cNvPr>
          <p:cNvSpPr/>
          <p:nvPr/>
        </p:nvSpPr>
        <p:spPr>
          <a:xfrm>
            <a:off x="4866189" y="2536784"/>
            <a:ext cx="2816505" cy="3125164"/>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9FBD2A4-2CEB-D164-528F-7AF85E499B94}"/>
              </a:ext>
            </a:extLst>
          </p:cNvPr>
          <p:cNvSpPr/>
          <p:nvPr/>
        </p:nvSpPr>
        <p:spPr>
          <a:xfrm>
            <a:off x="8068518" y="2536783"/>
            <a:ext cx="2816505" cy="3125164"/>
          </a:xfrm>
          <a:prstGeom prst="rect">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10FEA303-2C37-3171-069E-6692F37BF337}"/>
              </a:ext>
            </a:extLst>
          </p:cNvPr>
          <p:cNvGrpSpPr/>
          <p:nvPr/>
        </p:nvGrpSpPr>
        <p:grpSpPr>
          <a:xfrm>
            <a:off x="8294949" y="3126370"/>
            <a:ext cx="2389711" cy="394987"/>
            <a:chOff x="6568392" y="840370"/>
            <a:chExt cx="4887913" cy="800100"/>
          </a:xfrm>
        </p:grpSpPr>
        <p:sp>
          <p:nvSpPr>
            <p:cNvPr id="17" name="Star: 5 Points 16">
              <a:extLst>
                <a:ext uri="{FF2B5EF4-FFF2-40B4-BE49-F238E27FC236}">
                  <a16:creationId xmlns:a16="http://schemas.microsoft.com/office/drawing/2014/main" id="{875032CD-DA8A-071A-CE97-66D918BB8468}"/>
                </a:ext>
              </a:extLst>
            </p:cNvPr>
            <p:cNvSpPr/>
            <p:nvPr/>
          </p:nvSpPr>
          <p:spPr>
            <a:xfrm>
              <a:off x="10587942" y="840370"/>
              <a:ext cx="868363" cy="800100"/>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9B68BC41-12E7-7BFA-2367-7863DF2DDAAA}"/>
                </a:ext>
              </a:extLst>
            </p:cNvPr>
            <p:cNvSpPr/>
            <p:nvPr/>
          </p:nvSpPr>
          <p:spPr>
            <a:xfrm>
              <a:off x="9583055" y="840370"/>
              <a:ext cx="868363" cy="800100"/>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tar: 5 Points 18">
              <a:extLst>
                <a:ext uri="{FF2B5EF4-FFF2-40B4-BE49-F238E27FC236}">
                  <a16:creationId xmlns:a16="http://schemas.microsoft.com/office/drawing/2014/main" id="{684EB653-6347-4914-83D2-5B62CB8A7A09}"/>
                </a:ext>
              </a:extLst>
            </p:cNvPr>
            <p:cNvSpPr/>
            <p:nvPr/>
          </p:nvSpPr>
          <p:spPr>
            <a:xfrm>
              <a:off x="6568392" y="840370"/>
              <a:ext cx="868363" cy="800100"/>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tar: 5 Points 19">
              <a:extLst>
                <a:ext uri="{FF2B5EF4-FFF2-40B4-BE49-F238E27FC236}">
                  <a16:creationId xmlns:a16="http://schemas.microsoft.com/office/drawing/2014/main" id="{26263906-9714-DBF4-DFE6-217F0081A2EF}"/>
                </a:ext>
              </a:extLst>
            </p:cNvPr>
            <p:cNvSpPr/>
            <p:nvPr/>
          </p:nvSpPr>
          <p:spPr>
            <a:xfrm>
              <a:off x="7573280" y="840370"/>
              <a:ext cx="868363" cy="800100"/>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tar: 5 Points 20">
              <a:extLst>
                <a:ext uri="{FF2B5EF4-FFF2-40B4-BE49-F238E27FC236}">
                  <a16:creationId xmlns:a16="http://schemas.microsoft.com/office/drawing/2014/main" id="{3620CA5D-28CC-CA98-5973-E2739EF6AB97}"/>
                </a:ext>
              </a:extLst>
            </p:cNvPr>
            <p:cNvSpPr/>
            <p:nvPr/>
          </p:nvSpPr>
          <p:spPr>
            <a:xfrm>
              <a:off x="8578167" y="840370"/>
              <a:ext cx="868363" cy="800100"/>
            </a:xfrm>
            <a:prstGeom prst="star5">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a:extLst>
              <a:ext uri="{FF2B5EF4-FFF2-40B4-BE49-F238E27FC236}">
                <a16:creationId xmlns:a16="http://schemas.microsoft.com/office/drawing/2014/main" id="{316BA17A-A9B8-0962-3C2C-A4973EF37EE3}"/>
              </a:ext>
            </a:extLst>
          </p:cNvPr>
          <p:cNvSpPr txBox="1"/>
          <p:nvPr/>
        </p:nvSpPr>
        <p:spPr>
          <a:xfrm>
            <a:off x="8338594" y="3732835"/>
            <a:ext cx="227153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A good mentoring experience</a:t>
            </a:r>
          </a:p>
          <a:p>
            <a:r>
              <a:rPr lang="en-US">
                <a:ea typeface="Meiryo"/>
              </a:rPr>
              <a:t>-A client</a:t>
            </a:r>
          </a:p>
        </p:txBody>
      </p:sp>
    </p:spTree>
    <p:extLst>
      <p:ext uri="{BB962C8B-B14F-4D97-AF65-F5344CB8AC3E}">
        <p14:creationId xmlns:p14="http://schemas.microsoft.com/office/powerpoint/2010/main" val="256551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950AD4C-6AF3-49F8-94E1-DBCAFB394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screenshot of a search engine&#10;&#10;Description automatically generated">
            <a:extLst>
              <a:ext uri="{FF2B5EF4-FFF2-40B4-BE49-F238E27FC236}">
                <a16:creationId xmlns:a16="http://schemas.microsoft.com/office/drawing/2014/main" id="{0F0AB449-5B40-B184-A5A7-A436D1F7993E}"/>
              </a:ext>
            </a:extLst>
          </p:cNvPr>
          <p:cNvPicPr>
            <a:picLocks noGrp="1" noChangeAspect="1"/>
          </p:cNvPicPr>
          <p:nvPr>
            <p:ph idx="1"/>
          </p:nvPr>
        </p:nvPicPr>
        <p:blipFill rotWithShape="1">
          <a:blip r:embed="rId2"/>
          <a:srcRect l="444"/>
          <a:stretch/>
        </p:blipFill>
        <p:spPr>
          <a:xfrm>
            <a:off x="-1" y="10"/>
            <a:ext cx="12192000" cy="6857990"/>
          </a:xfrm>
          <a:prstGeom prst="rect">
            <a:avLst/>
          </a:prstGeom>
        </p:spPr>
      </p:pic>
    </p:spTree>
    <p:extLst>
      <p:ext uri="{BB962C8B-B14F-4D97-AF65-F5344CB8AC3E}">
        <p14:creationId xmlns:p14="http://schemas.microsoft.com/office/powerpoint/2010/main" val="24281550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93B4D24-F4A8-4141-A20A-E0575D1996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4" name="Picture 3" descr="Elasticsearch requirements in production - what you need to know">
            <a:extLst>
              <a:ext uri="{FF2B5EF4-FFF2-40B4-BE49-F238E27FC236}">
                <a16:creationId xmlns:a16="http://schemas.microsoft.com/office/drawing/2014/main" id="{DF4E27F9-6D0B-3C40-2568-0B710205F38E}"/>
              </a:ext>
            </a:extLst>
          </p:cNvPr>
          <p:cNvPicPr>
            <a:picLocks noChangeAspect="1"/>
          </p:cNvPicPr>
          <p:nvPr/>
        </p:nvPicPr>
        <p:blipFill rotWithShape="1">
          <a:blip r:embed="rId2"/>
          <a:srcRect t="10486" r="-1" b="9136"/>
          <a:stretch/>
        </p:blipFill>
        <p:spPr>
          <a:xfrm>
            <a:off x="1524" y="10"/>
            <a:ext cx="12188952" cy="6857990"/>
          </a:xfrm>
          <a:prstGeom prst="rect">
            <a:avLst/>
          </a:prstGeom>
        </p:spPr>
      </p:pic>
      <p:sp>
        <p:nvSpPr>
          <p:cNvPr id="11" name="Freeform: Shape 10">
            <a:extLst>
              <a:ext uri="{FF2B5EF4-FFF2-40B4-BE49-F238E27FC236}">
                <a16:creationId xmlns:a16="http://schemas.microsoft.com/office/drawing/2014/main" id="{55A741C2-AB82-4BF5-9324-5D0B56A3D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167675" y="-3167677"/>
            <a:ext cx="5856341" cy="12191695"/>
          </a:xfrm>
          <a:custGeom>
            <a:avLst/>
            <a:gdLst>
              <a:gd name="connsiteX0" fmla="*/ 0 w 5856341"/>
              <a:gd name="connsiteY0" fmla="*/ 12191695 h 12191695"/>
              <a:gd name="connsiteX1" fmla="*/ 0 w 5856341"/>
              <a:gd name="connsiteY1" fmla="*/ 0 h 12191695"/>
              <a:gd name="connsiteX2" fmla="*/ 243849 w 5856341"/>
              <a:gd name="connsiteY2" fmla="*/ 0 h 12191695"/>
              <a:gd name="connsiteX3" fmla="*/ 505121 w 5856341"/>
              <a:gd name="connsiteY3" fmla="*/ 0 h 12191695"/>
              <a:gd name="connsiteX4" fmla="*/ 723207 w 5856341"/>
              <a:gd name="connsiteY4" fmla="*/ 0 h 12191695"/>
              <a:gd name="connsiteX5" fmla="*/ 755828 w 5856341"/>
              <a:gd name="connsiteY5" fmla="*/ 0 h 12191695"/>
              <a:gd name="connsiteX6" fmla="*/ 1411868 w 5856341"/>
              <a:gd name="connsiteY6" fmla="*/ 0 h 12191695"/>
              <a:gd name="connsiteX7" fmla="*/ 1421034 w 5856341"/>
              <a:gd name="connsiteY7" fmla="*/ 0 h 12191695"/>
              <a:gd name="connsiteX8" fmla="*/ 1515206 w 5856341"/>
              <a:gd name="connsiteY8" fmla="*/ 0 h 12191695"/>
              <a:gd name="connsiteX9" fmla="*/ 2636151 w 5856341"/>
              <a:gd name="connsiteY9" fmla="*/ 0 h 12191695"/>
              <a:gd name="connsiteX10" fmla="*/ 4637890 w 5856341"/>
              <a:gd name="connsiteY10" fmla="*/ 0 h 12191695"/>
              <a:gd name="connsiteX11" fmla="*/ 4654499 w 5856341"/>
              <a:gd name="connsiteY11" fmla="*/ 26661 h 12191695"/>
              <a:gd name="connsiteX12" fmla="*/ 5856341 w 5856341"/>
              <a:gd name="connsiteY12" fmla="*/ 6438338 h 12191695"/>
              <a:gd name="connsiteX13" fmla="*/ 4449211 w 5856341"/>
              <a:gd name="connsiteY13" fmla="*/ 11332719 h 12191695"/>
              <a:gd name="connsiteX14" fmla="*/ 4061349 w 5856341"/>
              <a:gd name="connsiteY14" fmla="*/ 12054097 h 12191695"/>
              <a:gd name="connsiteX15" fmla="*/ 3977450 w 5856341"/>
              <a:gd name="connsiteY15" fmla="*/ 12191695 h 12191695"/>
              <a:gd name="connsiteX16" fmla="*/ 2636151 w 5856341"/>
              <a:gd name="connsiteY16" fmla="*/ 12191695 h 12191695"/>
              <a:gd name="connsiteX17" fmla="*/ 1421034 w 5856341"/>
              <a:gd name="connsiteY17" fmla="*/ 12191695 h 12191695"/>
              <a:gd name="connsiteX18" fmla="*/ 1411868 w 5856341"/>
              <a:gd name="connsiteY18" fmla="*/ 12191695 h 12191695"/>
              <a:gd name="connsiteX19" fmla="*/ 1283685 w 5856341"/>
              <a:gd name="connsiteY19" fmla="*/ 12191695 h 12191695"/>
              <a:gd name="connsiteX20" fmla="*/ 755828 w 5856341"/>
              <a:gd name="connsiteY20" fmla="*/ 12191695 h 12191695"/>
              <a:gd name="connsiteX21" fmla="*/ 723207 w 5856341"/>
              <a:gd name="connsiteY21" fmla="*/ 12191695 h 12191695"/>
              <a:gd name="connsiteX22" fmla="*/ 505121 w 5856341"/>
              <a:gd name="connsiteY22" fmla="*/ 12191695 h 12191695"/>
              <a:gd name="connsiteX23" fmla="*/ 243849 w 5856341"/>
              <a:gd name="connsiteY23" fmla="*/ 12191695 h 1219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56341" h="12191695">
                <a:moveTo>
                  <a:pt x="0" y="12191695"/>
                </a:moveTo>
                <a:lnTo>
                  <a:pt x="0" y="0"/>
                </a:lnTo>
                <a:lnTo>
                  <a:pt x="243849" y="0"/>
                </a:lnTo>
                <a:lnTo>
                  <a:pt x="505121" y="0"/>
                </a:lnTo>
                <a:lnTo>
                  <a:pt x="723207" y="0"/>
                </a:lnTo>
                <a:lnTo>
                  <a:pt x="755828" y="0"/>
                </a:lnTo>
                <a:lnTo>
                  <a:pt x="1411868" y="0"/>
                </a:lnTo>
                <a:lnTo>
                  <a:pt x="1421034" y="0"/>
                </a:lnTo>
                <a:lnTo>
                  <a:pt x="1515206" y="0"/>
                </a:lnTo>
                <a:lnTo>
                  <a:pt x="2636151" y="0"/>
                </a:lnTo>
                <a:lnTo>
                  <a:pt x="4637890" y="0"/>
                </a:lnTo>
                <a:lnTo>
                  <a:pt x="4654499" y="26661"/>
                </a:lnTo>
                <a:cubicBezTo>
                  <a:pt x="5425621" y="1341551"/>
                  <a:pt x="5856341" y="3721137"/>
                  <a:pt x="5856341" y="6438338"/>
                </a:cubicBezTo>
                <a:cubicBezTo>
                  <a:pt x="5856341" y="8833790"/>
                  <a:pt x="5159120" y="9960353"/>
                  <a:pt x="4449211" y="11332719"/>
                </a:cubicBezTo>
                <a:cubicBezTo>
                  <a:pt x="4319934" y="11582638"/>
                  <a:pt x="4191839" y="11827452"/>
                  <a:pt x="4061349" y="12054097"/>
                </a:cubicBezTo>
                <a:lnTo>
                  <a:pt x="3977450" y="12191695"/>
                </a:lnTo>
                <a:lnTo>
                  <a:pt x="2636151" y="12191695"/>
                </a:lnTo>
                <a:lnTo>
                  <a:pt x="1421034" y="12191695"/>
                </a:lnTo>
                <a:lnTo>
                  <a:pt x="1411868" y="12191695"/>
                </a:lnTo>
                <a:lnTo>
                  <a:pt x="1283685" y="12191695"/>
                </a:lnTo>
                <a:lnTo>
                  <a:pt x="755828" y="12191695"/>
                </a:lnTo>
                <a:lnTo>
                  <a:pt x="723207" y="12191695"/>
                </a:lnTo>
                <a:lnTo>
                  <a:pt x="505121" y="12191695"/>
                </a:lnTo>
                <a:lnTo>
                  <a:pt x="243849" y="12191695"/>
                </a:lnTo>
                <a:close/>
              </a:path>
            </a:pathLst>
          </a:cu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9526D1E-AA6B-56D3-B92F-323F9E603432}"/>
              </a:ext>
            </a:extLst>
          </p:cNvPr>
          <p:cNvSpPr>
            <a:spLocks noGrp="1"/>
          </p:cNvSpPr>
          <p:nvPr>
            <p:ph type="title"/>
          </p:nvPr>
        </p:nvSpPr>
        <p:spPr>
          <a:xfrm>
            <a:off x="1920875" y="442913"/>
            <a:ext cx="8391967" cy="1344612"/>
          </a:xfrm>
        </p:spPr>
        <p:txBody>
          <a:bodyPr anchor="b">
            <a:normAutofit/>
          </a:bodyPr>
          <a:lstStyle/>
          <a:p>
            <a:r>
              <a:rPr lang="en-US">
                <a:ea typeface="Meiryo"/>
              </a:rPr>
              <a:t>Match Initiation</a:t>
            </a:r>
          </a:p>
        </p:txBody>
      </p:sp>
      <p:sp>
        <p:nvSpPr>
          <p:cNvPr id="13" name="Freeform: Shape 12">
            <a:extLst>
              <a:ext uri="{FF2B5EF4-FFF2-40B4-BE49-F238E27FC236}">
                <a16:creationId xmlns:a16="http://schemas.microsoft.com/office/drawing/2014/main" id="{DCD46807-BF17-4E5D-90A8-A062604C00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146277" y="-874927"/>
            <a:ext cx="1899138" cy="12191695"/>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823926DB-76C8-474A-B5FB-F43C59E33F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143758" y="-1037574"/>
            <a:ext cx="1904176" cy="12191695"/>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3" name="Content Placeholder 2">
            <a:extLst>
              <a:ext uri="{FF2B5EF4-FFF2-40B4-BE49-F238E27FC236}">
                <a16:creationId xmlns:a16="http://schemas.microsoft.com/office/drawing/2014/main" id="{AC8ABFF9-21D8-1B9F-72F2-5C10104E0172}"/>
              </a:ext>
            </a:extLst>
          </p:cNvPr>
          <p:cNvSpPr>
            <a:spLocks noGrp="1"/>
          </p:cNvSpPr>
          <p:nvPr>
            <p:ph idx="1"/>
          </p:nvPr>
        </p:nvSpPr>
        <p:spPr>
          <a:xfrm>
            <a:off x="1920875" y="2107096"/>
            <a:ext cx="8391967" cy="2846567"/>
          </a:xfrm>
        </p:spPr>
        <p:txBody>
          <a:bodyPr vert="horz" lIns="109728" tIns="109728" rIns="109728" bIns="91440" rtlCol="0" anchor="t">
            <a:normAutofit/>
          </a:bodyPr>
          <a:lstStyle/>
          <a:p>
            <a:r>
              <a:rPr lang="en-US">
                <a:ea typeface="Meiryo"/>
              </a:rPr>
              <a:t>How can a platform best facilitate connection between providers and clients? Can clients exclusively search for mentors, or would you want to be able to search for clients? If providers can search for clients, how should that look?</a:t>
            </a:r>
          </a:p>
          <a:p>
            <a:endParaRPr lang="en-US">
              <a:ea typeface="Meiryo"/>
            </a:endParaRPr>
          </a:p>
          <a:p>
            <a:endParaRPr lang="en-US">
              <a:ea typeface="Meiryo"/>
            </a:endParaRPr>
          </a:p>
          <a:p>
            <a:endParaRPr lang="en-US">
              <a:ea typeface="Meiryo"/>
            </a:endParaRPr>
          </a:p>
          <a:p>
            <a:endParaRPr lang="en-US">
              <a:ea typeface="Meiryo"/>
            </a:endParaRPr>
          </a:p>
        </p:txBody>
      </p:sp>
    </p:spTree>
    <p:extLst>
      <p:ext uri="{BB962C8B-B14F-4D97-AF65-F5344CB8AC3E}">
        <p14:creationId xmlns:p14="http://schemas.microsoft.com/office/powerpoint/2010/main" val="1397065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ve Star Rating png images | PNGWing">
            <a:extLst>
              <a:ext uri="{FF2B5EF4-FFF2-40B4-BE49-F238E27FC236}">
                <a16:creationId xmlns:a16="http://schemas.microsoft.com/office/drawing/2014/main" id="{F7C00CED-71C3-BB5E-ECEC-3CF277C10A4E}"/>
              </a:ext>
            </a:extLst>
          </p:cNvPr>
          <p:cNvPicPr>
            <a:picLocks noChangeAspect="1"/>
          </p:cNvPicPr>
          <p:nvPr/>
        </p:nvPicPr>
        <p:blipFill>
          <a:blip r:embed="rId3"/>
          <a:stretch>
            <a:fillRect/>
          </a:stretch>
        </p:blipFill>
        <p:spPr>
          <a:xfrm>
            <a:off x="865240" y="1669118"/>
            <a:ext cx="2743200" cy="1371600"/>
          </a:xfrm>
          <a:prstGeom prst="rect">
            <a:avLst/>
          </a:prstGeom>
        </p:spPr>
      </p:pic>
      <p:pic>
        <p:nvPicPr>
          <p:cNvPr id="5" name="Picture 4" descr="Stars, Rating, Half, Five, Halves, png thumbnail">
            <a:extLst>
              <a:ext uri="{FF2B5EF4-FFF2-40B4-BE49-F238E27FC236}">
                <a16:creationId xmlns:a16="http://schemas.microsoft.com/office/drawing/2014/main" id="{570C8D66-5DDC-5BE6-8823-2B98A87F642C}"/>
              </a:ext>
            </a:extLst>
          </p:cNvPr>
          <p:cNvPicPr>
            <a:picLocks noChangeAspect="1"/>
          </p:cNvPicPr>
          <p:nvPr/>
        </p:nvPicPr>
        <p:blipFill>
          <a:blip r:embed="rId4"/>
          <a:stretch>
            <a:fillRect/>
          </a:stretch>
        </p:blipFill>
        <p:spPr>
          <a:xfrm>
            <a:off x="8742095" y="1522738"/>
            <a:ext cx="2399686" cy="2467590"/>
          </a:xfrm>
          <a:prstGeom prst="rect">
            <a:avLst/>
          </a:prstGeom>
        </p:spPr>
      </p:pic>
      <p:pic>
        <p:nvPicPr>
          <p:cNvPr id="6" name="Picture 5" descr="Free Word Cloud Generator - Create a Word Cloud Live - Mentimeter">
            <a:extLst>
              <a:ext uri="{FF2B5EF4-FFF2-40B4-BE49-F238E27FC236}">
                <a16:creationId xmlns:a16="http://schemas.microsoft.com/office/drawing/2014/main" id="{47589BB1-A6D1-6526-AA47-B37DAEF565AB}"/>
              </a:ext>
            </a:extLst>
          </p:cNvPr>
          <p:cNvPicPr>
            <a:picLocks noChangeAspect="1"/>
          </p:cNvPicPr>
          <p:nvPr/>
        </p:nvPicPr>
        <p:blipFill>
          <a:blip r:embed="rId5"/>
          <a:stretch>
            <a:fillRect/>
          </a:stretch>
        </p:blipFill>
        <p:spPr>
          <a:xfrm>
            <a:off x="4586167" y="4726951"/>
            <a:ext cx="3000375" cy="1524000"/>
          </a:xfrm>
          <a:prstGeom prst="rect">
            <a:avLst/>
          </a:prstGeom>
        </p:spPr>
      </p:pic>
      <p:pic>
        <p:nvPicPr>
          <p:cNvPr id="7" name="Picture 6" descr="Free Review Cliparts, Download Free Review Cliparts png images, Free  ClipArts on Clipart Library">
            <a:extLst>
              <a:ext uri="{FF2B5EF4-FFF2-40B4-BE49-F238E27FC236}">
                <a16:creationId xmlns:a16="http://schemas.microsoft.com/office/drawing/2014/main" id="{C98AD303-D81B-2546-D037-FC136E189CE1}"/>
              </a:ext>
            </a:extLst>
          </p:cNvPr>
          <p:cNvPicPr>
            <a:picLocks noChangeAspect="1"/>
          </p:cNvPicPr>
          <p:nvPr/>
        </p:nvPicPr>
        <p:blipFill>
          <a:blip r:embed="rId6"/>
          <a:stretch>
            <a:fillRect/>
          </a:stretch>
        </p:blipFill>
        <p:spPr>
          <a:xfrm>
            <a:off x="1020438" y="4422150"/>
            <a:ext cx="2143125" cy="2133600"/>
          </a:xfrm>
          <a:prstGeom prst="rect">
            <a:avLst/>
          </a:prstGeom>
        </p:spPr>
      </p:pic>
      <p:sp>
        <p:nvSpPr>
          <p:cNvPr id="8" name="TextBox 7">
            <a:extLst>
              <a:ext uri="{FF2B5EF4-FFF2-40B4-BE49-F238E27FC236}">
                <a16:creationId xmlns:a16="http://schemas.microsoft.com/office/drawing/2014/main" id="{15FDFE2B-D2E7-3E49-2512-1FB2F0EDAF1A}"/>
              </a:ext>
            </a:extLst>
          </p:cNvPr>
          <p:cNvSpPr txBox="1"/>
          <p:nvPr/>
        </p:nvSpPr>
        <p:spPr>
          <a:xfrm>
            <a:off x="9028359" y="5164120"/>
            <a:ext cx="236092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Results-focused, single sentence</a:t>
            </a:r>
            <a:endParaRPr lang="en-US"/>
          </a:p>
        </p:txBody>
      </p:sp>
      <p:sp>
        <p:nvSpPr>
          <p:cNvPr id="9" name="TextBox 8">
            <a:extLst>
              <a:ext uri="{FF2B5EF4-FFF2-40B4-BE49-F238E27FC236}">
                <a16:creationId xmlns:a16="http://schemas.microsoft.com/office/drawing/2014/main" id="{5FFA47B7-A3E3-3D56-A919-D374F22CE516}"/>
              </a:ext>
            </a:extLst>
          </p:cNvPr>
          <p:cNvSpPr txBox="1"/>
          <p:nvPr/>
        </p:nvSpPr>
        <p:spPr>
          <a:xfrm>
            <a:off x="936929" y="846095"/>
            <a:ext cx="26036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Single-dimensional quantitative</a:t>
            </a:r>
            <a:endParaRPr lang="en-US"/>
          </a:p>
        </p:txBody>
      </p:sp>
      <p:sp>
        <p:nvSpPr>
          <p:cNvPr id="10" name="TextBox 9">
            <a:extLst>
              <a:ext uri="{FF2B5EF4-FFF2-40B4-BE49-F238E27FC236}">
                <a16:creationId xmlns:a16="http://schemas.microsoft.com/office/drawing/2014/main" id="{D6AF74E8-B2E4-1E79-CD2B-02B3DAC88299}"/>
              </a:ext>
            </a:extLst>
          </p:cNvPr>
          <p:cNvSpPr txBox="1"/>
          <p:nvPr/>
        </p:nvSpPr>
        <p:spPr>
          <a:xfrm>
            <a:off x="8643738" y="807512"/>
            <a:ext cx="26036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Multi-dimensional quantitative</a:t>
            </a:r>
            <a:endParaRPr lang="en-US"/>
          </a:p>
        </p:txBody>
      </p:sp>
      <p:sp>
        <p:nvSpPr>
          <p:cNvPr id="11" name="TextBox 10">
            <a:extLst>
              <a:ext uri="{FF2B5EF4-FFF2-40B4-BE49-F238E27FC236}">
                <a16:creationId xmlns:a16="http://schemas.microsoft.com/office/drawing/2014/main" id="{16B04BEB-BB05-C63A-0D33-AB07DA330EF7}"/>
              </a:ext>
            </a:extLst>
          </p:cNvPr>
          <p:cNvSpPr txBox="1"/>
          <p:nvPr/>
        </p:nvSpPr>
        <p:spPr>
          <a:xfrm>
            <a:off x="792245" y="3874804"/>
            <a:ext cx="26036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Long-form qualitative</a:t>
            </a:r>
          </a:p>
        </p:txBody>
      </p:sp>
      <p:sp>
        <p:nvSpPr>
          <p:cNvPr id="12" name="TextBox 11">
            <a:extLst>
              <a:ext uri="{FF2B5EF4-FFF2-40B4-BE49-F238E27FC236}">
                <a16:creationId xmlns:a16="http://schemas.microsoft.com/office/drawing/2014/main" id="{C173F0CA-5420-D36D-BA6F-08BDB2DF5E29}"/>
              </a:ext>
            </a:extLst>
          </p:cNvPr>
          <p:cNvSpPr txBox="1"/>
          <p:nvPr/>
        </p:nvSpPr>
        <p:spPr>
          <a:xfrm>
            <a:off x="4949485" y="4241335"/>
            <a:ext cx="227565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eiryo"/>
              </a:rPr>
              <a:t>Keyword selection</a:t>
            </a:r>
            <a:endParaRPr lang="en-US"/>
          </a:p>
        </p:txBody>
      </p:sp>
      <p:sp>
        <p:nvSpPr>
          <p:cNvPr id="13" name="TextBox 12">
            <a:extLst>
              <a:ext uri="{FF2B5EF4-FFF2-40B4-BE49-F238E27FC236}">
                <a16:creationId xmlns:a16="http://schemas.microsoft.com/office/drawing/2014/main" id="{9805B748-2FD0-DCFA-C77F-99590C12D4B8}"/>
              </a:ext>
            </a:extLst>
          </p:cNvPr>
          <p:cNvSpPr txBox="1"/>
          <p:nvPr/>
        </p:nvSpPr>
        <p:spPr>
          <a:xfrm>
            <a:off x="4494835" y="848810"/>
            <a:ext cx="309622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000">
                <a:ea typeface="Meiryo"/>
              </a:rPr>
              <a:t>Forms of feedback from clients</a:t>
            </a:r>
          </a:p>
        </p:txBody>
      </p:sp>
    </p:spTree>
    <p:extLst>
      <p:ext uri="{BB962C8B-B14F-4D97-AF65-F5344CB8AC3E}">
        <p14:creationId xmlns:p14="http://schemas.microsoft.com/office/powerpoint/2010/main" val="2288771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93D635-3EFD-7869-4F55-551923C8CE8D}"/>
              </a:ext>
            </a:extLst>
          </p:cNvPr>
          <p:cNvSpPr>
            <a:spLocks noGrp="1"/>
          </p:cNvSpPr>
          <p:nvPr>
            <p:ph type="title"/>
          </p:nvPr>
        </p:nvSpPr>
        <p:spPr/>
        <p:txBody>
          <a:bodyPr/>
          <a:lstStyle/>
          <a:p>
            <a:r>
              <a:rPr lang="en-US">
                <a:ea typeface="Meiryo"/>
              </a:rPr>
              <a:t>Agenda:</a:t>
            </a:r>
            <a:endParaRPr lang="en-US"/>
          </a:p>
        </p:txBody>
      </p:sp>
      <p:sp>
        <p:nvSpPr>
          <p:cNvPr id="3" name="Content Placeholder 2">
            <a:extLst>
              <a:ext uri="{FF2B5EF4-FFF2-40B4-BE49-F238E27FC236}">
                <a16:creationId xmlns:a16="http://schemas.microsoft.com/office/drawing/2014/main" id="{3DE38226-CF3B-4403-F76F-518551F71B06}"/>
              </a:ext>
            </a:extLst>
          </p:cNvPr>
          <p:cNvSpPr>
            <a:spLocks noGrp="1"/>
          </p:cNvSpPr>
          <p:nvPr>
            <p:ph idx="1"/>
          </p:nvPr>
        </p:nvSpPr>
        <p:spPr/>
        <p:txBody>
          <a:bodyPr vert="horz" lIns="109728" tIns="109728" rIns="109728" bIns="91440" rtlCol="0" anchor="t">
            <a:normAutofit/>
          </a:bodyPr>
          <a:lstStyle/>
          <a:p>
            <a:pPr marL="285750" indent="-285750">
              <a:buFont typeface="Arial" panose="020B0503020204020204" pitchFamily="34" charset="0"/>
              <a:buChar char="•"/>
            </a:pPr>
            <a:r>
              <a:rPr lang="en-US">
                <a:ea typeface="Meiryo"/>
              </a:rPr>
              <a:t>Introduction</a:t>
            </a:r>
          </a:p>
          <a:p>
            <a:pPr marL="285750" indent="-285750">
              <a:buFont typeface="Arial" panose="020B0503020204020204" pitchFamily="34" charset="0"/>
              <a:buChar char="•"/>
            </a:pPr>
            <a:r>
              <a:rPr lang="en-US">
                <a:ea typeface="Meiryo"/>
              </a:rPr>
              <a:t>Ice breaker</a:t>
            </a:r>
            <a:endParaRPr lang="en-US"/>
          </a:p>
          <a:p>
            <a:pPr marL="285750" indent="-285750">
              <a:buFont typeface="Arial" panose="020B0503020204020204" pitchFamily="34" charset="0"/>
              <a:buChar char="•"/>
            </a:pPr>
            <a:r>
              <a:rPr lang="en-US">
                <a:ea typeface="Meiryo"/>
              </a:rPr>
              <a:t>Project goal</a:t>
            </a:r>
          </a:p>
          <a:p>
            <a:pPr marL="285750" indent="-285750">
              <a:buFont typeface="Arial" panose="020B0503020204020204" pitchFamily="34" charset="0"/>
              <a:buChar char="•"/>
            </a:pPr>
            <a:r>
              <a:rPr lang="en-US">
                <a:ea typeface="+mn-lt"/>
                <a:cs typeface="+mn-lt"/>
              </a:rPr>
              <a:t>Activity</a:t>
            </a:r>
          </a:p>
          <a:p>
            <a:pPr marL="285750" indent="-285750">
              <a:buFont typeface="Arial" panose="020B0503020204020204" pitchFamily="34" charset="0"/>
              <a:buChar char="•"/>
            </a:pPr>
            <a:r>
              <a:rPr lang="en-US">
                <a:ea typeface="Meiryo"/>
              </a:rPr>
              <a:t>Platform mockup</a:t>
            </a:r>
          </a:p>
          <a:p>
            <a:pPr marL="285750" indent="-285750">
              <a:buFont typeface="Arial" panose="020B0503020204020204" pitchFamily="34" charset="0"/>
              <a:buChar char="•"/>
            </a:pPr>
            <a:r>
              <a:rPr lang="en-US">
                <a:ea typeface="Meiryo"/>
              </a:rPr>
              <a:t>BTB/BTC</a:t>
            </a:r>
          </a:p>
          <a:p>
            <a:pPr marL="285750" indent="-285750">
              <a:buFont typeface="Arial" panose="020B0503020204020204" pitchFamily="34" charset="0"/>
              <a:buChar char="•"/>
            </a:pPr>
            <a:r>
              <a:rPr lang="en-US">
                <a:ea typeface="Meiryo"/>
              </a:rPr>
              <a:t>MVP</a:t>
            </a:r>
          </a:p>
          <a:p>
            <a:pPr marL="285750" indent="-285750">
              <a:buFont typeface="Arial" panose="020B0503020204020204" pitchFamily="34" charset="0"/>
              <a:buChar char="•"/>
            </a:pPr>
            <a:endParaRPr lang="en-US">
              <a:ea typeface="Meiryo"/>
            </a:endParaRPr>
          </a:p>
        </p:txBody>
      </p:sp>
    </p:spTree>
    <p:extLst>
      <p:ext uri="{BB962C8B-B14F-4D97-AF65-F5344CB8AC3E}">
        <p14:creationId xmlns:p14="http://schemas.microsoft.com/office/powerpoint/2010/main" val="4285244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51FEE-E417-182F-EEB5-CAF37EFFA853}"/>
              </a:ext>
            </a:extLst>
          </p:cNvPr>
          <p:cNvSpPr>
            <a:spLocks noGrp="1"/>
          </p:cNvSpPr>
          <p:nvPr>
            <p:ph type="title"/>
          </p:nvPr>
        </p:nvSpPr>
        <p:spPr/>
        <p:txBody>
          <a:bodyPr/>
          <a:lstStyle/>
          <a:p>
            <a:r>
              <a:rPr lang="en-US">
                <a:ea typeface="Meiryo"/>
              </a:rPr>
              <a:t>Availability:</a:t>
            </a:r>
          </a:p>
        </p:txBody>
      </p:sp>
      <p:sp>
        <p:nvSpPr>
          <p:cNvPr id="3" name="Content Placeholder 2">
            <a:extLst>
              <a:ext uri="{FF2B5EF4-FFF2-40B4-BE49-F238E27FC236}">
                <a16:creationId xmlns:a16="http://schemas.microsoft.com/office/drawing/2014/main" id="{3C8CC23B-16B9-1710-1591-E4517F3BD18F}"/>
              </a:ext>
            </a:extLst>
          </p:cNvPr>
          <p:cNvSpPr>
            <a:spLocks noGrp="1"/>
          </p:cNvSpPr>
          <p:nvPr>
            <p:ph sz="half" idx="1"/>
          </p:nvPr>
        </p:nvSpPr>
        <p:spPr/>
        <p:txBody>
          <a:bodyPr vert="horz" lIns="109728" tIns="109728" rIns="109728" bIns="91440" rtlCol="0" anchor="t">
            <a:normAutofit/>
          </a:bodyPr>
          <a:lstStyle/>
          <a:p>
            <a:r>
              <a:rPr lang="en-US">
                <a:ea typeface="Meiryo"/>
              </a:rPr>
              <a:t>Mentor Calendar:</a:t>
            </a:r>
            <a:endParaRPr lang="en-US"/>
          </a:p>
        </p:txBody>
      </p:sp>
      <p:sp>
        <p:nvSpPr>
          <p:cNvPr id="4" name="Content Placeholder 3">
            <a:extLst>
              <a:ext uri="{FF2B5EF4-FFF2-40B4-BE49-F238E27FC236}">
                <a16:creationId xmlns:a16="http://schemas.microsoft.com/office/drawing/2014/main" id="{AC730CED-1DEC-B88A-5CD9-753A6DF8CA4E}"/>
              </a:ext>
            </a:extLst>
          </p:cNvPr>
          <p:cNvSpPr>
            <a:spLocks noGrp="1"/>
          </p:cNvSpPr>
          <p:nvPr>
            <p:ph sz="half" idx="2"/>
          </p:nvPr>
        </p:nvSpPr>
        <p:spPr/>
        <p:txBody>
          <a:bodyPr vert="horz" lIns="109728" tIns="109728" rIns="109728" bIns="91440" rtlCol="0" anchor="t">
            <a:normAutofit/>
          </a:bodyPr>
          <a:lstStyle/>
          <a:p>
            <a:r>
              <a:rPr lang="en-US">
                <a:ea typeface="Meiryo"/>
              </a:rPr>
              <a:t>Client Calendar:</a:t>
            </a:r>
            <a:endParaRPr lang="en-US"/>
          </a:p>
        </p:txBody>
      </p:sp>
      <p:pic>
        <p:nvPicPr>
          <p:cNvPr id="5" name="Picture 4" descr="A screenshot of a calendar&#10;&#10;Description automatically generated">
            <a:extLst>
              <a:ext uri="{FF2B5EF4-FFF2-40B4-BE49-F238E27FC236}">
                <a16:creationId xmlns:a16="http://schemas.microsoft.com/office/drawing/2014/main" id="{FE6B521A-5139-E5AB-2230-24C7F245E950}"/>
              </a:ext>
            </a:extLst>
          </p:cNvPr>
          <p:cNvPicPr>
            <a:picLocks noChangeAspect="1"/>
          </p:cNvPicPr>
          <p:nvPr/>
        </p:nvPicPr>
        <p:blipFill>
          <a:blip r:embed="rId3"/>
          <a:stretch>
            <a:fillRect/>
          </a:stretch>
        </p:blipFill>
        <p:spPr>
          <a:xfrm>
            <a:off x="2032000" y="3088582"/>
            <a:ext cx="7124700" cy="3462135"/>
          </a:xfrm>
          <a:prstGeom prst="rect">
            <a:avLst/>
          </a:prstGeom>
        </p:spPr>
      </p:pic>
    </p:spTree>
    <p:extLst>
      <p:ext uri="{BB962C8B-B14F-4D97-AF65-F5344CB8AC3E}">
        <p14:creationId xmlns:p14="http://schemas.microsoft.com/office/powerpoint/2010/main" val="3150330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430127AE-B29E-4FDF-99D2-A2F1E7003F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20240" y="2176009"/>
            <a:ext cx="8770571"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21" name="Rectangle 20">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3" name="Freeform: Shape 22">
            <a:extLst>
              <a:ext uri="{FF2B5EF4-FFF2-40B4-BE49-F238E27FC236}">
                <a16:creationId xmlns:a16="http://schemas.microsoft.com/office/drawing/2014/main" id="{BC0385E9-02B2-4941-889A-EAD43F5BB0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36139" y="0"/>
            <a:ext cx="5455860" cy="6858000"/>
          </a:xfrm>
          <a:custGeom>
            <a:avLst/>
            <a:gdLst>
              <a:gd name="connsiteX0" fmla="*/ 3832837 w 5455860"/>
              <a:gd name="connsiteY0" fmla="*/ 0 h 6858000"/>
              <a:gd name="connsiteX1" fmla="*/ 2739604 w 5455860"/>
              <a:gd name="connsiteY1" fmla="*/ 0 h 6858000"/>
              <a:gd name="connsiteX2" fmla="*/ 1959438 w 5455860"/>
              <a:gd name="connsiteY2" fmla="*/ 0 h 6858000"/>
              <a:gd name="connsiteX3" fmla="*/ 1895061 w 5455860"/>
              <a:gd name="connsiteY3" fmla="*/ 0 h 6858000"/>
              <a:gd name="connsiteX4" fmla="*/ 249909 w 5455860"/>
              <a:gd name="connsiteY4" fmla="*/ 0 h 6858000"/>
              <a:gd name="connsiteX5" fmla="*/ 0 w 5455860"/>
              <a:gd name="connsiteY5" fmla="*/ 0 h 6858000"/>
              <a:gd name="connsiteX6" fmla="*/ 0 w 5455860"/>
              <a:gd name="connsiteY6" fmla="*/ 6858000 h 6858000"/>
              <a:gd name="connsiteX7" fmla="*/ 249909 w 5455860"/>
              <a:gd name="connsiteY7" fmla="*/ 6858000 h 6858000"/>
              <a:gd name="connsiteX8" fmla="*/ 1895061 w 5455860"/>
              <a:gd name="connsiteY8" fmla="*/ 6858000 h 6858000"/>
              <a:gd name="connsiteX9" fmla="*/ 1959438 w 5455860"/>
              <a:gd name="connsiteY9" fmla="*/ 6858000 h 6858000"/>
              <a:gd name="connsiteX10" fmla="*/ 2739604 w 5455860"/>
              <a:gd name="connsiteY10" fmla="*/ 6858000 h 6858000"/>
              <a:gd name="connsiteX11" fmla="*/ 2953106 w 5455860"/>
              <a:gd name="connsiteY11" fmla="*/ 6858000 h 6858000"/>
              <a:gd name="connsiteX12" fmla="*/ 3064862 w 5455860"/>
              <a:gd name="connsiteY12" fmla="*/ 6780599 h 6858000"/>
              <a:gd name="connsiteX13" fmla="*/ 3581510 w 5455860"/>
              <a:gd name="connsiteY13" fmla="*/ 6374814 h 6858000"/>
              <a:gd name="connsiteX14" fmla="*/ 5455860 w 5455860"/>
              <a:gd name="connsiteY14" fmla="*/ 3621656 h 6858000"/>
              <a:gd name="connsiteX15" fmla="*/ 3854961 w 5455860"/>
              <a:gd name="connsiteY15"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55860" h="6858000">
                <a:moveTo>
                  <a:pt x="3832837" y="0"/>
                </a:moveTo>
                <a:lnTo>
                  <a:pt x="2739604" y="0"/>
                </a:lnTo>
                <a:lnTo>
                  <a:pt x="1959438" y="0"/>
                </a:lnTo>
                <a:lnTo>
                  <a:pt x="1895061" y="0"/>
                </a:lnTo>
                <a:lnTo>
                  <a:pt x="249909" y="0"/>
                </a:lnTo>
                <a:lnTo>
                  <a:pt x="0" y="0"/>
                </a:lnTo>
                <a:lnTo>
                  <a:pt x="0" y="6858000"/>
                </a:lnTo>
                <a:lnTo>
                  <a:pt x="249909" y="6858000"/>
                </a:lnTo>
                <a:lnTo>
                  <a:pt x="1895061" y="6858000"/>
                </a:lnTo>
                <a:lnTo>
                  <a:pt x="1959438" y="6858000"/>
                </a:lnTo>
                <a:lnTo>
                  <a:pt x="2739604" y="6858000"/>
                </a:lnTo>
                <a:lnTo>
                  <a:pt x="2953106" y="6858000"/>
                </a:lnTo>
                <a:lnTo>
                  <a:pt x="3064862" y="6780599"/>
                </a:lnTo>
                <a:cubicBezTo>
                  <a:pt x="3238680" y="6653108"/>
                  <a:pt x="3409307" y="6515397"/>
                  <a:pt x="3581510" y="6374814"/>
                </a:cubicBezTo>
                <a:cubicBezTo>
                  <a:pt x="4527135" y="5602839"/>
                  <a:pt x="5455860" y="4969131"/>
                  <a:pt x="5455860" y="3621656"/>
                </a:cubicBezTo>
                <a:cubicBezTo>
                  <a:pt x="5455860" y="2093192"/>
                  <a:pt x="4882124" y="754641"/>
                  <a:pt x="3854961" y="14997"/>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Shape 24">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255864"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7" name="Freeform: Shape 26">
            <a:extLst>
              <a:ext uri="{FF2B5EF4-FFF2-40B4-BE49-F238E27FC236}">
                <a16:creationId xmlns:a16="http://schemas.microsoft.com/office/drawing/2014/main" id="{55C54A75-E44A-4147-B9D0-FF46CFD31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69160"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1ED8E70D-6CAF-E89A-6A3F-DAC66F969DD4}"/>
              </a:ext>
            </a:extLst>
          </p:cNvPr>
          <p:cNvSpPr>
            <a:spLocks noGrp="1"/>
          </p:cNvSpPr>
          <p:nvPr>
            <p:ph type="title"/>
          </p:nvPr>
        </p:nvSpPr>
        <p:spPr>
          <a:xfrm>
            <a:off x="7348779" y="1034223"/>
            <a:ext cx="4148511" cy="2045334"/>
          </a:xfrm>
        </p:spPr>
        <p:txBody>
          <a:bodyPr vert="horz" lIns="109728" tIns="109728" rIns="109728" bIns="91440" rtlCol="0" anchor="b">
            <a:normAutofit/>
          </a:bodyPr>
          <a:lstStyle/>
          <a:p>
            <a:r>
              <a:rPr lang="en-US"/>
              <a:t>Client Match Information</a:t>
            </a:r>
          </a:p>
        </p:txBody>
      </p:sp>
      <p:pic>
        <p:nvPicPr>
          <p:cNvPr id="11" name="Content Placeholder 10" descr="Tinder Logo, symbol, meaning, history, PNG, brand">
            <a:extLst>
              <a:ext uri="{FF2B5EF4-FFF2-40B4-BE49-F238E27FC236}">
                <a16:creationId xmlns:a16="http://schemas.microsoft.com/office/drawing/2014/main" id="{F506EB49-8B17-CCD4-60B8-F9F4AEECECEE}"/>
              </a:ext>
            </a:extLst>
          </p:cNvPr>
          <p:cNvPicPr>
            <a:picLocks noGrp="1" noChangeAspect="1"/>
          </p:cNvPicPr>
          <p:nvPr>
            <p:ph sz="half" idx="1"/>
          </p:nvPr>
        </p:nvPicPr>
        <p:blipFill>
          <a:blip r:embed="rId3"/>
          <a:stretch>
            <a:fillRect/>
          </a:stretch>
        </p:blipFill>
        <p:spPr>
          <a:xfrm>
            <a:off x="-343698" y="177369"/>
            <a:ext cx="4094103" cy="2302933"/>
          </a:xfrm>
          <a:prstGeom prst="rect">
            <a:avLst/>
          </a:prstGeom>
        </p:spPr>
      </p:pic>
      <p:pic>
        <p:nvPicPr>
          <p:cNvPr id="12" name="Content Placeholder 11" descr="Craigslist Logo, symbol, meaning, history, PNG, brand">
            <a:extLst>
              <a:ext uri="{FF2B5EF4-FFF2-40B4-BE49-F238E27FC236}">
                <a16:creationId xmlns:a16="http://schemas.microsoft.com/office/drawing/2014/main" id="{487370AE-4E42-FB9E-4660-98F5D0BC9C21}"/>
              </a:ext>
            </a:extLst>
          </p:cNvPr>
          <p:cNvPicPr>
            <a:picLocks noChangeAspect="1"/>
          </p:cNvPicPr>
          <p:nvPr/>
        </p:nvPicPr>
        <p:blipFill>
          <a:blip r:embed="rId4"/>
          <a:stretch>
            <a:fillRect/>
          </a:stretch>
        </p:blipFill>
        <p:spPr>
          <a:xfrm>
            <a:off x="-363213" y="3536186"/>
            <a:ext cx="4112129" cy="2313073"/>
          </a:xfrm>
          <a:prstGeom prst="rect">
            <a:avLst/>
          </a:prstGeom>
        </p:spPr>
      </p:pic>
      <p:sp>
        <p:nvSpPr>
          <p:cNvPr id="16" name="Content Placeholder 15">
            <a:extLst>
              <a:ext uri="{FF2B5EF4-FFF2-40B4-BE49-F238E27FC236}">
                <a16:creationId xmlns:a16="http://schemas.microsoft.com/office/drawing/2014/main" id="{092B8A12-9552-05B2-E7E7-D8E43B5E25B3}"/>
              </a:ext>
            </a:extLst>
          </p:cNvPr>
          <p:cNvSpPr>
            <a:spLocks noGrp="1"/>
          </p:cNvSpPr>
          <p:nvPr>
            <p:ph sz="half" idx="2"/>
          </p:nvPr>
        </p:nvSpPr>
        <p:spPr>
          <a:xfrm>
            <a:off x="2995930" y="182369"/>
            <a:ext cx="3996098" cy="2385392"/>
          </a:xfrm>
        </p:spPr>
        <p:txBody>
          <a:bodyPr vert="horz" lIns="109728" tIns="109728" rIns="109728" bIns="91440" rtlCol="0" anchor="t">
            <a:normAutofit/>
          </a:bodyPr>
          <a:lstStyle/>
          <a:p>
            <a:r>
              <a:rPr lang="en-US">
                <a:ea typeface="Meiryo"/>
              </a:rPr>
              <a:t>Tinder is a dating app that creates "matches" between users. A match requires two participants to "like" each other. </a:t>
            </a:r>
            <a:endParaRPr lang="en-US"/>
          </a:p>
        </p:txBody>
      </p:sp>
      <p:sp>
        <p:nvSpPr>
          <p:cNvPr id="13" name="TextBox 12">
            <a:extLst>
              <a:ext uri="{FF2B5EF4-FFF2-40B4-BE49-F238E27FC236}">
                <a16:creationId xmlns:a16="http://schemas.microsoft.com/office/drawing/2014/main" id="{DD9EC5F4-BFD2-4C74-3B82-2877B9233E98}"/>
              </a:ext>
            </a:extLst>
          </p:cNvPr>
          <p:cNvSpPr txBox="1"/>
          <p:nvPr/>
        </p:nvSpPr>
        <p:spPr>
          <a:xfrm>
            <a:off x="3292078" y="3536156"/>
            <a:ext cx="3564730" cy="22390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200000"/>
              </a:lnSpc>
            </a:pPr>
            <a:r>
              <a:rPr lang="en-US">
                <a:ea typeface="Meiryo"/>
              </a:rPr>
              <a:t>Craigslist is a platform where anyone is allowed to post their services, people are also allowed to post their needs.</a:t>
            </a:r>
            <a:endParaRPr lang="en-US"/>
          </a:p>
        </p:txBody>
      </p:sp>
      <p:sp>
        <p:nvSpPr>
          <p:cNvPr id="15" name="TextBox 14">
            <a:extLst>
              <a:ext uri="{FF2B5EF4-FFF2-40B4-BE49-F238E27FC236}">
                <a16:creationId xmlns:a16="http://schemas.microsoft.com/office/drawing/2014/main" id="{AC6C12E5-84D3-59F3-B67A-0CF696D67616}"/>
              </a:ext>
            </a:extLst>
          </p:cNvPr>
          <p:cNvSpPr txBox="1"/>
          <p:nvPr/>
        </p:nvSpPr>
        <p:spPr>
          <a:xfrm>
            <a:off x="7346332" y="3157999"/>
            <a:ext cx="4494662"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ea typeface="Meiryo"/>
              </a:rPr>
              <a:t>Consider these two platforms. Which client matching method is more valuable to you? Why?</a:t>
            </a:r>
          </a:p>
        </p:txBody>
      </p:sp>
    </p:spTree>
    <p:extLst>
      <p:ext uri="{BB962C8B-B14F-4D97-AF65-F5344CB8AC3E}">
        <p14:creationId xmlns:p14="http://schemas.microsoft.com/office/powerpoint/2010/main" val="228553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442BD914-8063-D5A3-AF84-8A4706483F9D}"/>
              </a:ext>
            </a:extLst>
          </p:cNvPr>
          <p:cNvSpPr>
            <a:spLocks noGrp="1"/>
          </p:cNvSpPr>
          <p:nvPr>
            <p:ph type="title"/>
          </p:nvPr>
        </p:nvSpPr>
        <p:spPr>
          <a:xfrm>
            <a:off x="992518" y="442913"/>
            <a:ext cx="5271804" cy="1639888"/>
          </a:xfrm>
        </p:spPr>
        <p:txBody>
          <a:bodyPr anchor="b">
            <a:normAutofit/>
          </a:bodyPr>
          <a:lstStyle/>
          <a:p>
            <a:r>
              <a:rPr lang="en-US">
                <a:ea typeface="Meiryo"/>
              </a:rPr>
              <a:t>Facilitator Introductions</a:t>
            </a:r>
            <a:endParaRPr lang="en-US"/>
          </a:p>
        </p:txBody>
      </p:sp>
      <p:sp>
        <p:nvSpPr>
          <p:cNvPr id="61" name="Freeform: Shape 60">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3" name="Freeform: Shape 62">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77485"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65" name="Freeform: Shape 64">
            <a:extLst>
              <a:ext uri="{FF2B5EF4-FFF2-40B4-BE49-F238E27FC236}">
                <a16:creationId xmlns:a16="http://schemas.microsoft.com/office/drawing/2014/main" id="{55C54A75-E44A-4147-B9D0-FF46CFD31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4925"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54" name="Picture 53" descr="A group of people posing for a photo&#10;&#10;Description automatically generated">
            <a:extLst>
              <a:ext uri="{FF2B5EF4-FFF2-40B4-BE49-F238E27FC236}">
                <a16:creationId xmlns:a16="http://schemas.microsoft.com/office/drawing/2014/main" id="{47B9445C-C18A-4DEE-E6E2-18B06424CB43}"/>
              </a:ext>
            </a:extLst>
          </p:cNvPr>
          <p:cNvPicPr>
            <a:picLocks noChangeAspect="1"/>
          </p:cNvPicPr>
          <p:nvPr/>
        </p:nvPicPr>
        <p:blipFill rotWithShape="1">
          <a:blip r:embed="rId3"/>
          <a:srcRect l="16361" r="29088"/>
          <a:stretch/>
        </p:blipFill>
        <p:spPr>
          <a:xfrm>
            <a:off x="7203882" y="10"/>
            <a:ext cx="4988118" cy="6857990"/>
          </a:xfrm>
          <a:custGeom>
            <a:avLst/>
            <a:gdLst/>
            <a:ahLst/>
            <a:cxnLst/>
            <a:rect l="l" t="t" r="r" b="b"/>
            <a:pathLst>
              <a:path w="4901771" h="6858000">
                <a:moveTo>
                  <a:pt x="1623023" y="0"/>
                </a:moveTo>
                <a:lnTo>
                  <a:pt x="2716256" y="0"/>
                </a:lnTo>
                <a:lnTo>
                  <a:pt x="3496422" y="0"/>
                </a:lnTo>
                <a:lnTo>
                  <a:pt x="4544484" y="0"/>
                </a:lnTo>
                <a:lnTo>
                  <a:pt x="4710787" y="0"/>
                </a:lnTo>
                <a:lnTo>
                  <a:pt x="4901771" y="0"/>
                </a:lnTo>
                <a:lnTo>
                  <a:pt x="4901771" y="6858000"/>
                </a:lnTo>
                <a:lnTo>
                  <a:pt x="4710787" y="6858000"/>
                </a:lnTo>
                <a:lnTo>
                  <a:pt x="4544484" y="6858000"/>
                </a:lnTo>
                <a:lnTo>
                  <a:pt x="3496422"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p:spPr>
      </p:pic>
      <p:graphicFrame>
        <p:nvGraphicFramePr>
          <p:cNvPr id="5" name="Content Placeholder 2">
            <a:extLst>
              <a:ext uri="{FF2B5EF4-FFF2-40B4-BE49-F238E27FC236}">
                <a16:creationId xmlns:a16="http://schemas.microsoft.com/office/drawing/2014/main" id="{05C2E1C3-A448-9F27-C1E0-88D08381D2C4}"/>
              </a:ext>
            </a:extLst>
          </p:cNvPr>
          <p:cNvGraphicFramePr>
            <a:graphicFrameLocks noGrp="1"/>
          </p:cNvGraphicFramePr>
          <p:nvPr>
            <p:ph idx="1"/>
            <p:extLst>
              <p:ext uri="{D42A27DB-BD31-4B8C-83A1-F6EECF244321}">
                <p14:modId xmlns:p14="http://schemas.microsoft.com/office/powerpoint/2010/main" val="3087423634"/>
              </p:ext>
            </p:extLst>
          </p:nvPr>
        </p:nvGraphicFramePr>
        <p:xfrm>
          <a:off x="992519" y="2312988"/>
          <a:ext cx="5271804" cy="36512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9842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47FC6A8B-34F9-40FB-AA2D-E34168F52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1A4946D6-CA6E-B809-21F7-F88999AC105C}"/>
              </a:ext>
            </a:extLst>
          </p:cNvPr>
          <p:cNvSpPr>
            <a:spLocks noGrp="1"/>
          </p:cNvSpPr>
          <p:nvPr>
            <p:ph type="title"/>
          </p:nvPr>
        </p:nvSpPr>
        <p:spPr>
          <a:xfrm>
            <a:off x="1188340" y="1105232"/>
            <a:ext cx="3013545" cy="4277802"/>
          </a:xfrm>
        </p:spPr>
        <p:txBody>
          <a:bodyPr anchor="ctr">
            <a:normAutofit/>
          </a:bodyPr>
          <a:lstStyle/>
          <a:p>
            <a:r>
              <a:rPr lang="en-US">
                <a:ea typeface="Meiryo"/>
              </a:rPr>
              <a:t>What is the goal of this project?</a:t>
            </a:r>
            <a:endParaRPr lang="en-US"/>
          </a:p>
        </p:txBody>
      </p:sp>
      <p:grpSp>
        <p:nvGrpSpPr>
          <p:cNvPr id="25" name="Group 24">
            <a:extLst>
              <a:ext uri="{FF2B5EF4-FFF2-40B4-BE49-F238E27FC236}">
                <a16:creationId xmlns:a16="http://schemas.microsoft.com/office/drawing/2014/main" id="{D4D684F8-91BF-481C-A965-722756A383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4308533" y="0"/>
            <a:ext cx="7883467" cy="6858000"/>
            <a:chOff x="0" y="0"/>
            <a:chExt cx="7883467" cy="6858000"/>
          </a:xfrm>
        </p:grpSpPr>
        <p:sp>
          <p:nvSpPr>
            <p:cNvPr id="11" name="Freeform: Shape 10">
              <a:extLst>
                <a:ext uri="{FF2B5EF4-FFF2-40B4-BE49-F238E27FC236}">
                  <a16:creationId xmlns:a16="http://schemas.microsoft.com/office/drawing/2014/main" id="{05DF7B3C-29EF-4ADC-BFDC-C3A038AC43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7475746" cy="6858000"/>
            </a:xfrm>
            <a:custGeom>
              <a:avLst/>
              <a:gdLst>
                <a:gd name="connsiteX0" fmla="*/ 0 w 7475746"/>
                <a:gd name="connsiteY0" fmla="*/ 0 h 6858000"/>
                <a:gd name="connsiteX1" fmla="*/ 5859459 w 7475746"/>
                <a:gd name="connsiteY1" fmla="*/ 0 h 6858000"/>
                <a:gd name="connsiteX2" fmla="*/ 5874848 w 7475746"/>
                <a:gd name="connsiteY2" fmla="*/ 10445 h 6858000"/>
                <a:gd name="connsiteX3" fmla="*/ 7475746 w 7475746"/>
                <a:gd name="connsiteY3" fmla="*/ 3621913 h 6858000"/>
                <a:gd name="connsiteX4" fmla="*/ 5601397 w 7475746"/>
                <a:gd name="connsiteY4" fmla="*/ 6378742 h 6858000"/>
                <a:gd name="connsiteX5" fmla="*/ 5084748 w 7475746"/>
                <a:gd name="connsiteY5" fmla="*/ 6785068 h 6858000"/>
                <a:gd name="connsiteX6" fmla="*/ 4979585 w 7475746"/>
                <a:gd name="connsiteY6" fmla="*/ 6858000 h 6858000"/>
                <a:gd name="connsiteX7" fmla="*/ 0 w 747574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75746" h="6858000">
                  <a:moveTo>
                    <a:pt x="0" y="0"/>
                  </a:moveTo>
                  <a:lnTo>
                    <a:pt x="5859459" y="0"/>
                  </a:lnTo>
                  <a:lnTo>
                    <a:pt x="5874848" y="10445"/>
                  </a:lnTo>
                  <a:cubicBezTo>
                    <a:pt x="6902010" y="751075"/>
                    <a:pt x="7475746" y="2091411"/>
                    <a:pt x="7475746" y="3621913"/>
                  </a:cubicBezTo>
                  <a:cubicBezTo>
                    <a:pt x="7475746" y="4971185"/>
                    <a:pt x="6547021" y="5605738"/>
                    <a:pt x="5601397" y="6378742"/>
                  </a:cubicBezTo>
                  <a:cubicBezTo>
                    <a:pt x="5429193" y="6519512"/>
                    <a:pt x="5258566" y="6657407"/>
                    <a:pt x="5084748" y="6785068"/>
                  </a:cubicBezTo>
                  <a:lnTo>
                    <a:pt x="4979585" y="6858000"/>
                  </a:lnTo>
                  <a:lnTo>
                    <a:pt x="0" y="6858000"/>
                  </a:ln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Shape 25">
              <a:extLst>
                <a:ext uri="{FF2B5EF4-FFF2-40B4-BE49-F238E27FC236}">
                  <a16:creationId xmlns:a16="http://schemas.microsoft.com/office/drawing/2014/main" id="{20289037-6999-491E-AA63-CC1C3CBBF8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353744"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497CF6DF-9FF9-4D10-B338-0BEFC0AA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33737"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sp>
        <p:nvSpPr>
          <p:cNvPr id="3" name="Content Placeholder 2">
            <a:extLst>
              <a:ext uri="{FF2B5EF4-FFF2-40B4-BE49-F238E27FC236}">
                <a16:creationId xmlns:a16="http://schemas.microsoft.com/office/drawing/2014/main" id="{02299604-B68F-6B17-9548-1D85E925008F}"/>
              </a:ext>
            </a:extLst>
          </p:cNvPr>
          <p:cNvSpPr>
            <a:spLocks noGrp="1"/>
          </p:cNvSpPr>
          <p:nvPr>
            <p:ph idx="1"/>
          </p:nvPr>
        </p:nvSpPr>
        <p:spPr>
          <a:xfrm>
            <a:off x="6096000" y="1105232"/>
            <a:ext cx="5176298" cy="4277802"/>
          </a:xfrm>
        </p:spPr>
        <p:txBody>
          <a:bodyPr vert="horz" lIns="109728" tIns="109728" rIns="109728" bIns="91440" rtlCol="0" anchor="ctr">
            <a:normAutofit/>
          </a:bodyPr>
          <a:lstStyle/>
          <a:p>
            <a:r>
              <a:rPr lang="en-US">
                <a:ea typeface="Meiryo"/>
              </a:rPr>
              <a:t>Work with VVCR to identify a viable business model and specifications </a:t>
            </a:r>
            <a:r>
              <a:rPr lang="en-US">
                <a:ea typeface="+mn-lt"/>
                <a:cs typeface="+mn-lt"/>
              </a:rPr>
              <a:t>for a potential mentor-to-client matching hub.</a:t>
            </a:r>
            <a:endParaRPr lang="en-US"/>
          </a:p>
        </p:txBody>
      </p:sp>
    </p:spTree>
    <p:extLst>
      <p:ext uri="{BB962C8B-B14F-4D97-AF65-F5344CB8AC3E}">
        <p14:creationId xmlns:p14="http://schemas.microsoft.com/office/powerpoint/2010/main" val="37432664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9B0F7D69-D93C-4C38-A23D-76E000D69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6422" cy="6858000"/>
          </a:xfrm>
          <a:custGeom>
            <a:avLst/>
            <a:gdLst/>
            <a:ahLst/>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Shape 10">
            <a:extLst>
              <a:ext uri="{FF2B5EF4-FFF2-40B4-BE49-F238E27FC236}">
                <a16:creationId xmlns:a16="http://schemas.microsoft.com/office/drawing/2014/main" id="{8CD419D4-EA9D-42D9-BF62-B07F0B7B67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75409" y="0"/>
            <a:ext cx="2529723" cy="6858000"/>
          </a:xfrm>
          <a:custGeom>
            <a:avLst/>
            <a:gdLst/>
            <a:ahLst/>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3" name="Freeform: Shape 12">
            <a:extLst>
              <a:ext uri="{FF2B5EF4-FFF2-40B4-BE49-F238E27FC236}">
                <a16:creationId xmlns:a16="http://schemas.microsoft.com/office/drawing/2014/main" id="{1C6FEC9B-9608-4181-A9E5-A1B80E720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5402" y="0"/>
            <a:ext cx="2536434" cy="6858000"/>
          </a:xfrm>
          <a:custGeom>
            <a:avLst/>
            <a:gdLst/>
            <a:ahLst/>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AB1564ED-F26F-451D-97D6-A6EC3E83FD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4161" y="0"/>
            <a:ext cx="2261351" cy="6858000"/>
          </a:xfrm>
          <a:custGeom>
            <a:avLst/>
            <a:gdLst/>
            <a:ahLst/>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7" name="Freeform: Shape 16">
            <a:extLst>
              <a:ext uri="{FF2B5EF4-FFF2-40B4-BE49-F238E27FC236}">
                <a16:creationId xmlns:a16="http://schemas.microsoft.com/office/drawing/2014/main" id="{0CA184B6-3482-4F43-87F0-BC765DCFD8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userDrawn="1">
            <p:extLst>
              <p:ext uri="{386F3935-93C4-4BCD-93E2-E3B085C9AB24}">
                <p16:designElem xmlns:p16="http://schemas.microsoft.com/office/powerpoint/2015/main" val="1"/>
              </p:ext>
            </p:extLst>
          </p:nvPr>
        </p:nvSpPr>
        <p:spPr>
          <a:xfrm>
            <a:off x="0" y="0"/>
            <a:ext cx="3496422" cy="6858000"/>
          </a:xfrm>
          <a:custGeom>
            <a:avLst/>
            <a:gdLst/>
            <a:ahLst/>
            <a:cxnLst/>
            <a:rect l="l" t="t" r="r" b="b"/>
            <a:pathLst>
              <a:path w="3496422" h="6858000">
                <a:moveTo>
                  <a:pt x="0" y="0"/>
                </a:moveTo>
                <a:lnTo>
                  <a:pt x="1873399" y="0"/>
                </a:lnTo>
                <a:lnTo>
                  <a:pt x="1895523" y="14997"/>
                </a:lnTo>
                <a:cubicBezTo>
                  <a:pt x="2922686" y="754641"/>
                  <a:pt x="3496422" y="2093192"/>
                  <a:pt x="3496422" y="3621656"/>
                </a:cubicBezTo>
                <a:cubicBezTo>
                  <a:pt x="3496422" y="4969131"/>
                  <a:pt x="2567697" y="5602839"/>
                  <a:pt x="1622072" y="6374814"/>
                </a:cubicBezTo>
                <a:cubicBezTo>
                  <a:pt x="1449869" y="6515397"/>
                  <a:pt x="1279242" y="6653108"/>
                  <a:pt x="1105424" y="6780599"/>
                </a:cubicBezTo>
                <a:lnTo>
                  <a:pt x="993668"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Shape 18">
            <a:extLst>
              <a:ext uri="{FF2B5EF4-FFF2-40B4-BE49-F238E27FC236}">
                <a16:creationId xmlns:a16="http://schemas.microsoft.com/office/drawing/2014/main" id="{6C869923-8380-4244-9548-802C330638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userDrawn="1">
            <p:extLst>
              <p:ext uri="{386F3935-93C4-4BCD-93E2-E3B085C9AB24}">
                <p16:designElem xmlns:p16="http://schemas.microsoft.com/office/powerpoint/2015/main" val="1"/>
              </p:ext>
            </p:extLst>
          </p:nvPr>
        </p:nvSpPr>
        <p:spPr>
          <a:xfrm>
            <a:off x="1375409" y="0"/>
            <a:ext cx="2529723" cy="6858000"/>
          </a:xfrm>
          <a:custGeom>
            <a:avLst/>
            <a:gdLst/>
            <a:ahLst/>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1" name="Freeform: Shape 20">
            <a:extLst>
              <a:ext uri="{FF2B5EF4-FFF2-40B4-BE49-F238E27FC236}">
                <a16:creationId xmlns:a16="http://schemas.microsoft.com/office/drawing/2014/main" id="{C06255F2-BC67-4DDE-B34E-AC4BA21838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userDrawn="1">
            <p:extLst>
              <p:ext uri="{386F3935-93C4-4BCD-93E2-E3B085C9AB24}">
                <p16:designElem xmlns:p16="http://schemas.microsoft.com/office/powerpoint/2015/main" val="1"/>
              </p:ext>
            </p:extLst>
          </p:nvPr>
        </p:nvSpPr>
        <p:spPr>
          <a:xfrm>
            <a:off x="1155402" y="0"/>
            <a:ext cx="2536434" cy="6858000"/>
          </a:xfrm>
          <a:custGeom>
            <a:avLst/>
            <a:gdLst/>
            <a:ahLst/>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3" name="Freeform: Shape 22">
            <a:extLst>
              <a:ext uri="{FF2B5EF4-FFF2-40B4-BE49-F238E27FC236}">
                <a16:creationId xmlns:a16="http://schemas.microsoft.com/office/drawing/2014/main" id="{55169443-FCCD-4C0A-8C69-18CD3FA09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userDrawn="1">
            <p:extLst>
              <p:ext uri="{386F3935-93C4-4BCD-93E2-E3B085C9AB24}">
                <p16:designElem xmlns:p16="http://schemas.microsoft.com/office/powerpoint/2015/main" val="1"/>
              </p:ext>
            </p:extLst>
          </p:nvPr>
        </p:nvSpPr>
        <p:spPr>
          <a:xfrm>
            <a:off x="924161" y="0"/>
            <a:ext cx="2261351" cy="6858000"/>
          </a:xfrm>
          <a:custGeom>
            <a:avLst/>
            <a:gdLst/>
            <a:ahLst/>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useBgFill="1">
        <p:nvSpPr>
          <p:cNvPr id="25" name="Rectangle 24">
            <a:extLst>
              <a:ext uri="{FF2B5EF4-FFF2-40B4-BE49-F238E27FC236}">
                <a16:creationId xmlns:a16="http://schemas.microsoft.com/office/drawing/2014/main" id="{0DBF1ABE-8590-450D-BB49-BDDCCF3EEA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951C2641-485D-9B96-7813-FDFEBBBA4877}"/>
              </a:ext>
            </a:extLst>
          </p:cNvPr>
          <p:cNvSpPr>
            <a:spLocks noGrp="1"/>
          </p:cNvSpPr>
          <p:nvPr>
            <p:ph type="title"/>
          </p:nvPr>
        </p:nvSpPr>
        <p:spPr>
          <a:xfrm>
            <a:off x="6090045" y="1346200"/>
            <a:ext cx="5624118" cy="3284538"/>
          </a:xfrm>
        </p:spPr>
        <p:txBody>
          <a:bodyPr vert="horz" lIns="109728" tIns="109728" rIns="109728" bIns="91440" rtlCol="0" anchor="b">
            <a:normAutofit/>
          </a:bodyPr>
          <a:lstStyle/>
          <a:p>
            <a:pPr>
              <a:lnSpc>
                <a:spcPct val="120000"/>
              </a:lnSpc>
            </a:pPr>
            <a:r>
              <a:rPr lang="en-US" sz="5400">
                <a:solidFill>
                  <a:schemeClr val="tx1">
                    <a:lumMod val="85000"/>
                    <a:lumOff val="15000"/>
                  </a:schemeClr>
                </a:solidFill>
              </a:rPr>
              <a:t>Icebreaker</a:t>
            </a:r>
          </a:p>
        </p:txBody>
      </p:sp>
      <p:sp>
        <p:nvSpPr>
          <p:cNvPr id="3" name="Content Placeholder 2">
            <a:extLst>
              <a:ext uri="{FF2B5EF4-FFF2-40B4-BE49-F238E27FC236}">
                <a16:creationId xmlns:a16="http://schemas.microsoft.com/office/drawing/2014/main" id="{732EF111-A1FF-3FC7-F126-40EF676746F9}"/>
              </a:ext>
            </a:extLst>
          </p:cNvPr>
          <p:cNvSpPr>
            <a:spLocks noGrp="1"/>
          </p:cNvSpPr>
          <p:nvPr>
            <p:ph idx="1"/>
          </p:nvPr>
        </p:nvSpPr>
        <p:spPr>
          <a:xfrm>
            <a:off x="6096369" y="4630738"/>
            <a:ext cx="5617794" cy="1150937"/>
          </a:xfrm>
        </p:spPr>
        <p:txBody>
          <a:bodyPr vert="horz" lIns="109728" tIns="109728" rIns="109728" bIns="91440" rtlCol="0" anchor="t">
            <a:normAutofit/>
          </a:bodyPr>
          <a:lstStyle/>
          <a:p>
            <a:pPr>
              <a:lnSpc>
                <a:spcPct val="130000"/>
              </a:lnSpc>
            </a:pPr>
            <a:r>
              <a:rPr lang="en-US" sz="2400">
                <a:solidFill>
                  <a:schemeClr val="tx1">
                    <a:lumMod val="85000"/>
                    <a:lumOff val="15000"/>
                  </a:schemeClr>
                </a:solidFill>
              </a:rPr>
              <a:t>Who has been the most impactful mentor figure to you?</a:t>
            </a:r>
          </a:p>
        </p:txBody>
      </p:sp>
      <p:sp>
        <p:nvSpPr>
          <p:cNvPr id="27" name="Freeform: Shape 26">
            <a:extLst>
              <a:ext uri="{FF2B5EF4-FFF2-40B4-BE49-F238E27FC236}">
                <a16:creationId xmlns:a16="http://schemas.microsoft.com/office/drawing/2014/main" id="{96CB0275-66F1-4491-93B8-121D0C7176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14"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Shape 28">
            <a:extLst>
              <a:ext uri="{FF2B5EF4-FFF2-40B4-BE49-F238E27FC236}">
                <a16:creationId xmlns:a16="http://schemas.microsoft.com/office/drawing/2014/main" id="{18D32C3D-8F76-4E99-BE56-0836CC38CC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84938"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4" name="Picture 3" descr="NITI Aayog to launch “Mentor India” Campaign for students">
            <a:extLst>
              <a:ext uri="{FF2B5EF4-FFF2-40B4-BE49-F238E27FC236}">
                <a16:creationId xmlns:a16="http://schemas.microsoft.com/office/drawing/2014/main" id="{74A2B7C6-C5E4-CBC2-F5FE-0A050FCC29BA}"/>
              </a:ext>
            </a:extLst>
          </p:cNvPr>
          <p:cNvPicPr>
            <a:picLocks noChangeAspect="1"/>
          </p:cNvPicPr>
          <p:nvPr/>
        </p:nvPicPr>
        <p:blipFill rotWithShape="1">
          <a:blip r:embed="rId2"/>
          <a:srcRect l="6490" r="30211" b="-1"/>
          <a:stretch/>
        </p:blipFill>
        <p:spPr>
          <a:xfrm>
            <a:off x="153" y="10"/>
            <a:ext cx="5033023" cy="6857990"/>
          </a:xfrm>
          <a:custGeom>
            <a:avLst/>
            <a:gdLst/>
            <a:ahLst/>
            <a:cxnLst/>
            <a:rect l="l" t="t" r="r" b="b"/>
            <a:pathLst>
              <a:path w="4710787" h="6858000">
                <a:moveTo>
                  <a:pt x="0" y="0"/>
                </a:moveTo>
                <a:lnTo>
                  <a:pt x="1214365" y="0"/>
                </a:lnTo>
                <a:lnTo>
                  <a:pt x="1994531" y="0"/>
                </a:lnTo>
                <a:lnTo>
                  <a:pt x="3087764" y="0"/>
                </a:lnTo>
                <a:lnTo>
                  <a:pt x="3109888" y="14997"/>
                </a:lnTo>
                <a:cubicBezTo>
                  <a:pt x="4137051" y="754641"/>
                  <a:pt x="4710787" y="2093192"/>
                  <a:pt x="4710787" y="3621656"/>
                </a:cubicBezTo>
                <a:cubicBezTo>
                  <a:pt x="4710787" y="4969131"/>
                  <a:pt x="3782062" y="5602839"/>
                  <a:pt x="2836437" y="6374814"/>
                </a:cubicBezTo>
                <a:cubicBezTo>
                  <a:pt x="2664234" y="6515397"/>
                  <a:pt x="2493607" y="6653108"/>
                  <a:pt x="2319789" y="6780599"/>
                </a:cubicBezTo>
                <a:lnTo>
                  <a:pt x="2208033" y="6858000"/>
                </a:lnTo>
                <a:lnTo>
                  <a:pt x="1994531" y="6858000"/>
                </a:lnTo>
                <a:lnTo>
                  <a:pt x="1214365" y="6858000"/>
                </a:lnTo>
                <a:lnTo>
                  <a:pt x="0" y="6858000"/>
                </a:lnTo>
                <a:close/>
              </a:path>
            </a:pathLst>
          </a:custGeom>
        </p:spPr>
      </p:pic>
      <p:sp>
        <p:nvSpPr>
          <p:cNvPr id="31" name="Freeform: Shape 30">
            <a:extLst>
              <a:ext uri="{FF2B5EF4-FFF2-40B4-BE49-F238E27FC236}">
                <a16:creationId xmlns:a16="http://schemas.microsoft.com/office/drawing/2014/main" id="{70766076-46F5-42D5-A773-2B3BEF2B8B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25575" y="0"/>
            <a:ext cx="2486322" cy="6858000"/>
          </a:xfrm>
          <a:custGeom>
            <a:avLst/>
            <a:gdLst>
              <a:gd name="connsiteX0" fmla="*/ 879731 w 2521425"/>
              <a:gd name="connsiteY0" fmla="*/ 0 h 6858000"/>
              <a:gd name="connsiteX1" fmla="*/ 898402 w 2521425"/>
              <a:gd name="connsiteY1" fmla="*/ 0 h 6858000"/>
              <a:gd name="connsiteX2" fmla="*/ 920526 w 2521425"/>
              <a:gd name="connsiteY2" fmla="*/ 14997 h 6858000"/>
              <a:gd name="connsiteX3" fmla="*/ 2521425 w 2521425"/>
              <a:gd name="connsiteY3" fmla="*/ 3621656 h 6858000"/>
              <a:gd name="connsiteX4" fmla="*/ 647075 w 2521425"/>
              <a:gd name="connsiteY4" fmla="*/ 6374814 h 6858000"/>
              <a:gd name="connsiteX5" fmla="*/ 130427 w 2521425"/>
              <a:gd name="connsiteY5" fmla="*/ 6780599 h 6858000"/>
              <a:gd name="connsiteX6" fmla="*/ 18671 w 2521425"/>
              <a:gd name="connsiteY6" fmla="*/ 6858000 h 6858000"/>
              <a:gd name="connsiteX7" fmla="*/ 0 w 2521425"/>
              <a:gd name="connsiteY7" fmla="*/ 6858000 h 6858000"/>
              <a:gd name="connsiteX8" fmla="*/ 111756 w 2521425"/>
              <a:gd name="connsiteY8" fmla="*/ 6780599 h 6858000"/>
              <a:gd name="connsiteX9" fmla="*/ 628404 w 2521425"/>
              <a:gd name="connsiteY9" fmla="*/ 6374814 h 6858000"/>
              <a:gd name="connsiteX10" fmla="*/ 2502754 w 2521425"/>
              <a:gd name="connsiteY10" fmla="*/ 3621656 h 6858000"/>
              <a:gd name="connsiteX11" fmla="*/ 901855 w 2521425"/>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1425" h="6858000">
                <a:moveTo>
                  <a:pt x="879731" y="0"/>
                </a:moveTo>
                <a:lnTo>
                  <a:pt x="898402" y="0"/>
                </a:lnTo>
                <a:lnTo>
                  <a:pt x="920526" y="14997"/>
                </a:lnTo>
                <a:cubicBezTo>
                  <a:pt x="1947689" y="754641"/>
                  <a:pt x="2521425" y="2093192"/>
                  <a:pt x="2521425" y="3621656"/>
                </a:cubicBezTo>
                <a:cubicBezTo>
                  <a:pt x="2521425" y="4969131"/>
                  <a:pt x="1592700" y="5602839"/>
                  <a:pt x="647075" y="6374814"/>
                </a:cubicBezTo>
                <a:cubicBezTo>
                  <a:pt x="474872" y="6515397"/>
                  <a:pt x="304245" y="6653108"/>
                  <a:pt x="130427" y="6780599"/>
                </a:cubicBezTo>
                <a:lnTo>
                  <a:pt x="18671"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Tree>
    <p:extLst>
      <p:ext uri="{BB962C8B-B14F-4D97-AF65-F5344CB8AC3E}">
        <p14:creationId xmlns:p14="http://schemas.microsoft.com/office/powerpoint/2010/main" val="2245400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6277B-EE97-6E90-0FF3-A410D02BF134}"/>
              </a:ext>
            </a:extLst>
          </p:cNvPr>
          <p:cNvSpPr>
            <a:spLocks noGrp="1"/>
          </p:cNvSpPr>
          <p:nvPr>
            <p:ph type="title"/>
          </p:nvPr>
        </p:nvSpPr>
        <p:spPr/>
        <p:txBody>
          <a:bodyPr>
            <a:normAutofit/>
          </a:bodyPr>
          <a:lstStyle/>
          <a:p>
            <a:r>
              <a:rPr lang="en-US">
                <a:ea typeface="Meiryo"/>
              </a:rPr>
              <a:t>BTB/BTC</a:t>
            </a:r>
            <a:endParaRPr lang="en-US"/>
          </a:p>
        </p:txBody>
      </p:sp>
      <p:graphicFrame>
        <p:nvGraphicFramePr>
          <p:cNvPr id="4" name="Diagram 3">
            <a:extLst>
              <a:ext uri="{FF2B5EF4-FFF2-40B4-BE49-F238E27FC236}">
                <a16:creationId xmlns:a16="http://schemas.microsoft.com/office/drawing/2014/main" id="{89B937A7-1863-758B-FAB5-2F6CD2EF32E9}"/>
              </a:ext>
            </a:extLst>
          </p:cNvPr>
          <p:cNvGraphicFramePr/>
          <p:nvPr>
            <p:extLst>
              <p:ext uri="{D42A27DB-BD31-4B8C-83A1-F6EECF244321}">
                <p14:modId xmlns:p14="http://schemas.microsoft.com/office/powerpoint/2010/main" val="837573216"/>
              </p:ext>
            </p:extLst>
          </p:nvPr>
        </p:nvGraphicFramePr>
        <p:xfrm>
          <a:off x="2825750" y="1970617"/>
          <a:ext cx="6953250" cy="467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89894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214FD98A-95B3-30EF-1A20-F230A480E354}"/>
              </a:ext>
            </a:extLst>
          </p:cNvPr>
          <p:cNvSpPr>
            <a:spLocks noGrp="1"/>
          </p:cNvSpPr>
          <p:nvPr>
            <p:ph type="title"/>
          </p:nvPr>
        </p:nvSpPr>
        <p:spPr>
          <a:xfrm>
            <a:off x="992518" y="442913"/>
            <a:ext cx="5271804" cy="1639888"/>
          </a:xfrm>
        </p:spPr>
        <p:txBody>
          <a:bodyPr anchor="b">
            <a:normAutofit/>
          </a:bodyPr>
          <a:lstStyle/>
          <a:p>
            <a:r>
              <a:rPr lang="en-US">
                <a:ea typeface="Meiryo"/>
              </a:rPr>
              <a:t>Post-it activity </a:t>
            </a:r>
            <a:endParaRPr lang="en-US"/>
          </a:p>
        </p:txBody>
      </p:sp>
      <p:sp>
        <p:nvSpPr>
          <p:cNvPr id="3" name="Content Placeholder 2">
            <a:extLst>
              <a:ext uri="{FF2B5EF4-FFF2-40B4-BE49-F238E27FC236}">
                <a16:creationId xmlns:a16="http://schemas.microsoft.com/office/drawing/2014/main" id="{554F3E68-1DD0-1BD9-3D51-C5BAFF3FF4DC}"/>
              </a:ext>
            </a:extLst>
          </p:cNvPr>
          <p:cNvSpPr>
            <a:spLocks noGrp="1"/>
          </p:cNvSpPr>
          <p:nvPr>
            <p:ph idx="1"/>
          </p:nvPr>
        </p:nvSpPr>
        <p:spPr>
          <a:xfrm>
            <a:off x="992519" y="2312988"/>
            <a:ext cx="5271804" cy="3651250"/>
          </a:xfrm>
        </p:spPr>
        <p:txBody>
          <a:bodyPr vert="horz" lIns="109728" tIns="109728" rIns="109728" bIns="91440" rtlCol="0" anchor="t">
            <a:normAutofit/>
          </a:bodyPr>
          <a:lstStyle/>
          <a:p>
            <a:r>
              <a:rPr lang="en-US">
                <a:ea typeface="Meiryo"/>
              </a:rPr>
              <a:t>Write down on 3-5 post-its something that you struggle with specifically in  marketing and client outreach.</a:t>
            </a:r>
          </a:p>
        </p:txBody>
      </p:sp>
      <p:sp>
        <p:nvSpPr>
          <p:cNvPr id="11" name="Freeform: Shape 10">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Freeform: Shape 12">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77485"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15" name="Freeform: Shape 14">
            <a:extLst>
              <a:ext uri="{FF2B5EF4-FFF2-40B4-BE49-F238E27FC236}">
                <a16:creationId xmlns:a16="http://schemas.microsoft.com/office/drawing/2014/main" id="{55C54A75-E44A-4147-B9D0-FF46CFD31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4925" y="0"/>
            <a:ext cx="2536434" cy="6858000"/>
          </a:xfrm>
          <a:custGeom>
            <a:avLst/>
            <a:gdLst>
              <a:gd name="connsiteX0" fmla="*/ 879731 w 2536434"/>
              <a:gd name="connsiteY0" fmla="*/ 0 h 6858000"/>
              <a:gd name="connsiteX1" fmla="*/ 913411 w 2536434"/>
              <a:gd name="connsiteY1" fmla="*/ 0 h 6858000"/>
              <a:gd name="connsiteX2" fmla="*/ 935535 w 2536434"/>
              <a:gd name="connsiteY2" fmla="*/ 14997 h 6858000"/>
              <a:gd name="connsiteX3" fmla="*/ 2536434 w 2536434"/>
              <a:gd name="connsiteY3" fmla="*/ 3621656 h 6858000"/>
              <a:gd name="connsiteX4" fmla="*/ 662084 w 2536434"/>
              <a:gd name="connsiteY4" fmla="*/ 6374814 h 6858000"/>
              <a:gd name="connsiteX5" fmla="*/ 145436 w 2536434"/>
              <a:gd name="connsiteY5" fmla="*/ 6780599 h 6858000"/>
              <a:gd name="connsiteX6" fmla="*/ 33680 w 2536434"/>
              <a:gd name="connsiteY6" fmla="*/ 6858000 h 6858000"/>
              <a:gd name="connsiteX7" fmla="*/ 0 w 2536434"/>
              <a:gd name="connsiteY7" fmla="*/ 6858000 h 6858000"/>
              <a:gd name="connsiteX8" fmla="*/ 111756 w 2536434"/>
              <a:gd name="connsiteY8" fmla="*/ 6780599 h 6858000"/>
              <a:gd name="connsiteX9" fmla="*/ 628404 w 2536434"/>
              <a:gd name="connsiteY9" fmla="*/ 6374814 h 6858000"/>
              <a:gd name="connsiteX10" fmla="*/ 2502754 w 2536434"/>
              <a:gd name="connsiteY10" fmla="*/ 3621656 h 6858000"/>
              <a:gd name="connsiteX11" fmla="*/ 901855 w 2536434"/>
              <a:gd name="connsiteY11"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6434" h="6858000">
                <a:moveTo>
                  <a:pt x="879731" y="0"/>
                </a:moveTo>
                <a:lnTo>
                  <a:pt x="913411" y="0"/>
                </a:lnTo>
                <a:lnTo>
                  <a:pt x="935535" y="14997"/>
                </a:lnTo>
                <a:cubicBezTo>
                  <a:pt x="1962698" y="754641"/>
                  <a:pt x="2536434" y="2093192"/>
                  <a:pt x="2536434" y="3621656"/>
                </a:cubicBezTo>
                <a:cubicBezTo>
                  <a:pt x="2536434" y="4969131"/>
                  <a:pt x="1607709" y="5602839"/>
                  <a:pt x="662084" y="6374814"/>
                </a:cubicBezTo>
                <a:cubicBezTo>
                  <a:pt x="489881" y="6515397"/>
                  <a:pt x="319254" y="6653108"/>
                  <a:pt x="145436" y="6780599"/>
                </a:cubicBezTo>
                <a:lnTo>
                  <a:pt x="33680" y="6858000"/>
                </a:lnTo>
                <a:lnTo>
                  <a:pt x="0" y="6858000"/>
                </a:lnTo>
                <a:lnTo>
                  <a:pt x="111756" y="6780599"/>
                </a:lnTo>
                <a:cubicBezTo>
                  <a:pt x="285574" y="6653108"/>
                  <a:pt x="456201" y="6515397"/>
                  <a:pt x="628404" y="6374814"/>
                </a:cubicBezTo>
                <a:cubicBezTo>
                  <a:pt x="1574029" y="5602839"/>
                  <a:pt x="2502754" y="4969131"/>
                  <a:pt x="2502754" y="3621656"/>
                </a:cubicBezTo>
                <a:cubicBezTo>
                  <a:pt x="2502754" y="2093192"/>
                  <a:pt x="1929018" y="754641"/>
                  <a:pt x="901855" y="14997"/>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5" name="Picture 4" descr="Wall of advesive notes with one standing out">
            <a:extLst>
              <a:ext uri="{FF2B5EF4-FFF2-40B4-BE49-F238E27FC236}">
                <a16:creationId xmlns:a16="http://schemas.microsoft.com/office/drawing/2014/main" id="{FDAA46AF-A04D-1A3E-82FD-24702607C180}"/>
              </a:ext>
            </a:extLst>
          </p:cNvPr>
          <p:cNvPicPr>
            <a:picLocks noChangeAspect="1"/>
          </p:cNvPicPr>
          <p:nvPr/>
        </p:nvPicPr>
        <p:blipFill rotWithShape="1">
          <a:blip r:embed="rId3"/>
          <a:srcRect l="17191" r="34330" b="-3"/>
          <a:stretch/>
        </p:blipFill>
        <p:spPr>
          <a:xfrm>
            <a:off x="7203882" y="10"/>
            <a:ext cx="4988118" cy="6857990"/>
          </a:xfrm>
          <a:custGeom>
            <a:avLst/>
            <a:gdLst/>
            <a:ahLst/>
            <a:cxnLst/>
            <a:rect l="l" t="t" r="r" b="b"/>
            <a:pathLst>
              <a:path w="4901771" h="6858000">
                <a:moveTo>
                  <a:pt x="1623023" y="0"/>
                </a:moveTo>
                <a:lnTo>
                  <a:pt x="2716256" y="0"/>
                </a:lnTo>
                <a:lnTo>
                  <a:pt x="3496422" y="0"/>
                </a:lnTo>
                <a:lnTo>
                  <a:pt x="4544484" y="0"/>
                </a:lnTo>
                <a:lnTo>
                  <a:pt x="4710787" y="0"/>
                </a:lnTo>
                <a:lnTo>
                  <a:pt x="4901771" y="0"/>
                </a:lnTo>
                <a:lnTo>
                  <a:pt x="4901771" y="6858000"/>
                </a:lnTo>
                <a:lnTo>
                  <a:pt x="4710787" y="6858000"/>
                </a:lnTo>
                <a:lnTo>
                  <a:pt x="4544484" y="6858000"/>
                </a:lnTo>
                <a:lnTo>
                  <a:pt x="3496422" y="6858000"/>
                </a:lnTo>
                <a:lnTo>
                  <a:pt x="2716256" y="6858000"/>
                </a:lnTo>
                <a:lnTo>
                  <a:pt x="2502754" y="6858000"/>
                </a:lnTo>
                <a:lnTo>
                  <a:pt x="2390998" y="6780599"/>
                </a:lnTo>
                <a:cubicBezTo>
                  <a:pt x="2217180" y="6653108"/>
                  <a:pt x="2046553" y="6515397"/>
                  <a:pt x="1874350" y="6374814"/>
                </a:cubicBezTo>
                <a:cubicBezTo>
                  <a:pt x="928725" y="5602839"/>
                  <a:pt x="0" y="4969131"/>
                  <a:pt x="0" y="3621656"/>
                </a:cubicBezTo>
                <a:cubicBezTo>
                  <a:pt x="0" y="2093192"/>
                  <a:pt x="573736" y="754641"/>
                  <a:pt x="1600899" y="14997"/>
                </a:cubicBezTo>
                <a:close/>
              </a:path>
            </a:pathLst>
          </a:custGeom>
        </p:spPr>
      </p:pic>
    </p:spTree>
    <p:extLst>
      <p:ext uri="{BB962C8B-B14F-4D97-AF65-F5344CB8AC3E}">
        <p14:creationId xmlns:p14="http://schemas.microsoft.com/office/powerpoint/2010/main" val="2075673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C14302F-E955-47D0-A56B-D1D1A6953B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grpSp>
        <p:nvGrpSpPr>
          <p:cNvPr id="12" name="Group 11">
            <a:extLst>
              <a:ext uri="{FF2B5EF4-FFF2-40B4-BE49-F238E27FC236}">
                <a16:creationId xmlns:a16="http://schemas.microsoft.com/office/drawing/2014/main" id="{F0DA1A54-9FBE-4DAE-B253-1715AA02920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3325" y="584218"/>
            <a:ext cx="5693134" cy="5480198"/>
            <a:chOff x="787179" y="834887"/>
            <a:chExt cx="5308821" cy="5110259"/>
          </a:xfrm>
        </p:grpSpPr>
        <p:sp>
          <p:nvSpPr>
            <p:cNvPr id="13" name="Freeform: Shape 12">
              <a:extLst>
                <a:ext uri="{FF2B5EF4-FFF2-40B4-BE49-F238E27FC236}">
                  <a16:creationId xmlns:a16="http://schemas.microsoft.com/office/drawing/2014/main" id="{0A36CE68-CB3C-4699-9422-3073853CB6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0546" y="1057523"/>
              <a:ext cx="5009716" cy="4746929"/>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F356DA69-4637-40FE-A14B-5213BBB585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7179" y="834887"/>
              <a:ext cx="5308821" cy="5110259"/>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364D709A-6610-48B7-9F98-AFA02ECBA1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73427" y="1200647"/>
              <a:ext cx="4675366" cy="4471706"/>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A89EF52B-325A-2B17-E082-DADEB1600968}"/>
              </a:ext>
            </a:extLst>
          </p:cNvPr>
          <p:cNvSpPr>
            <a:spLocks noGrp="1"/>
          </p:cNvSpPr>
          <p:nvPr>
            <p:ph type="title"/>
          </p:nvPr>
        </p:nvSpPr>
        <p:spPr>
          <a:xfrm>
            <a:off x="1598212" y="1796995"/>
            <a:ext cx="4269851" cy="1132217"/>
          </a:xfrm>
        </p:spPr>
        <p:txBody>
          <a:bodyPr anchor="b">
            <a:normAutofit/>
          </a:bodyPr>
          <a:lstStyle/>
          <a:p>
            <a:pPr algn="ctr"/>
            <a:r>
              <a:rPr lang="en-US" sz="2800">
                <a:ea typeface="Meiryo"/>
              </a:rPr>
              <a:t>Similar Platforms</a:t>
            </a:r>
            <a:endParaRPr lang="en-US" sz="2800"/>
          </a:p>
        </p:txBody>
      </p:sp>
      <p:sp>
        <p:nvSpPr>
          <p:cNvPr id="3" name="Content Placeholder 2">
            <a:extLst>
              <a:ext uri="{FF2B5EF4-FFF2-40B4-BE49-F238E27FC236}">
                <a16:creationId xmlns:a16="http://schemas.microsoft.com/office/drawing/2014/main" id="{1161C197-9DD1-2A37-1D89-B9270F96A9F6}"/>
              </a:ext>
            </a:extLst>
          </p:cNvPr>
          <p:cNvSpPr>
            <a:spLocks noGrp="1"/>
          </p:cNvSpPr>
          <p:nvPr>
            <p:ph idx="1"/>
          </p:nvPr>
        </p:nvSpPr>
        <p:spPr>
          <a:xfrm>
            <a:off x="1598212" y="3088465"/>
            <a:ext cx="4269851" cy="1897003"/>
          </a:xfrm>
        </p:spPr>
        <p:txBody>
          <a:bodyPr vert="horz" lIns="109728" tIns="109728" rIns="109728" bIns="91440" rtlCol="0" anchor="t">
            <a:normAutofit/>
          </a:bodyPr>
          <a:lstStyle/>
          <a:p>
            <a:pPr algn="ctr">
              <a:lnSpc>
                <a:spcPct val="130000"/>
              </a:lnSpc>
            </a:pPr>
            <a:r>
              <a:rPr lang="en-US" sz="1400">
                <a:ea typeface="+mn-lt"/>
                <a:cs typeface="+mn-lt"/>
              </a:rPr>
              <a:t>Have you used similar platforms like LinkedIn or Airbnb? What are the shortcoming of those platforms? How could their features be adapted to a VV hub? What should a VV hub do differently?</a:t>
            </a:r>
          </a:p>
        </p:txBody>
      </p:sp>
      <p:pic>
        <p:nvPicPr>
          <p:cNvPr id="4" name="Picture 3" descr="The Value of LinkedIn – Bryan Ulrich">
            <a:extLst>
              <a:ext uri="{FF2B5EF4-FFF2-40B4-BE49-F238E27FC236}">
                <a16:creationId xmlns:a16="http://schemas.microsoft.com/office/drawing/2014/main" id="{D83D7678-BED8-AA30-06E0-90B2733DEC93}"/>
              </a:ext>
            </a:extLst>
          </p:cNvPr>
          <p:cNvPicPr>
            <a:picLocks noChangeAspect="1"/>
          </p:cNvPicPr>
          <p:nvPr/>
        </p:nvPicPr>
        <p:blipFill>
          <a:blip r:embed="rId3"/>
          <a:stretch>
            <a:fillRect/>
          </a:stretch>
        </p:blipFill>
        <p:spPr>
          <a:xfrm>
            <a:off x="8036251" y="822971"/>
            <a:ext cx="2441448" cy="2441448"/>
          </a:xfrm>
          <a:prstGeom prst="rect">
            <a:avLst/>
          </a:prstGeom>
        </p:spPr>
      </p:pic>
      <p:pic>
        <p:nvPicPr>
          <p:cNvPr id="5" name="Picture 4" descr="Airbnb News">
            <a:extLst>
              <a:ext uri="{FF2B5EF4-FFF2-40B4-BE49-F238E27FC236}">
                <a16:creationId xmlns:a16="http://schemas.microsoft.com/office/drawing/2014/main" id="{0B4E6389-BD93-CFDC-E1DD-6EC38024E7CC}"/>
              </a:ext>
            </a:extLst>
          </p:cNvPr>
          <p:cNvPicPr>
            <a:picLocks noChangeAspect="1"/>
          </p:cNvPicPr>
          <p:nvPr/>
        </p:nvPicPr>
        <p:blipFill>
          <a:blip r:embed="rId4"/>
          <a:stretch>
            <a:fillRect/>
          </a:stretch>
        </p:blipFill>
        <p:spPr>
          <a:xfrm>
            <a:off x="7085275" y="3674163"/>
            <a:ext cx="4343400" cy="2280284"/>
          </a:xfrm>
          <a:prstGeom prst="rect">
            <a:avLst/>
          </a:prstGeom>
        </p:spPr>
      </p:pic>
    </p:spTree>
    <p:extLst>
      <p:ext uri="{BB962C8B-B14F-4D97-AF65-F5344CB8AC3E}">
        <p14:creationId xmlns:p14="http://schemas.microsoft.com/office/powerpoint/2010/main" val="3008190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AAB52-534B-228B-F228-92D84ADDA249}"/>
              </a:ext>
            </a:extLst>
          </p:cNvPr>
          <p:cNvSpPr>
            <a:spLocks noGrp="1"/>
          </p:cNvSpPr>
          <p:nvPr>
            <p:ph type="title"/>
          </p:nvPr>
        </p:nvSpPr>
        <p:spPr/>
        <p:txBody>
          <a:bodyPr/>
          <a:lstStyle/>
          <a:p>
            <a:r>
              <a:rPr lang="en-US">
                <a:ea typeface="Meiryo"/>
              </a:rPr>
              <a:t>Minimum Viable Product</a:t>
            </a:r>
            <a:endParaRPr lang="en-US"/>
          </a:p>
        </p:txBody>
      </p:sp>
      <p:sp>
        <p:nvSpPr>
          <p:cNvPr id="3" name="Content Placeholder 2">
            <a:extLst>
              <a:ext uri="{FF2B5EF4-FFF2-40B4-BE49-F238E27FC236}">
                <a16:creationId xmlns:a16="http://schemas.microsoft.com/office/drawing/2014/main" id="{20BA6A90-9C81-038D-681B-B1CDA33CE360}"/>
              </a:ext>
            </a:extLst>
          </p:cNvPr>
          <p:cNvSpPr>
            <a:spLocks noGrp="1"/>
          </p:cNvSpPr>
          <p:nvPr>
            <p:ph idx="1"/>
          </p:nvPr>
        </p:nvSpPr>
        <p:spPr/>
        <p:txBody>
          <a:bodyPr vert="horz" lIns="109728" tIns="109728" rIns="109728" bIns="91440" rtlCol="0" anchor="t">
            <a:normAutofit fontScale="92500" lnSpcReduction="20000"/>
          </a:bodyPr>
          <a:lstStyle/>
          <a:p>
            <a:pPr>
              <a:lnSpc>
                <a:spcPct val="200000"/>
              </a:lnSpc>
            </a:pPr>
            <a:r>
              <a:rPr lang="en-US">
                <a:ea typeface="Meiryo"/>
              </a:rPr>
              <a:t>Out of these features: </a:t>
            </a:r>
            <a:r>
              <a:rPr lang="en-US" u="sng">
                <a:ea typeface="Meiryo"/>
              </a:rPr>
              <a:t>In-App Messaging, In-App Scheduling, In-App Payment, Client Profiles/Questionnaires, Mentor Interconnectivity, Detailed Rating System for Mentors, Video integration on Mentor Profiles, Dual-Sided Matching</a:t>
            </a:r>
          </a:p>
          <a:p>
            <a:pPr>
              <a:lnSpc>
                <a:spcPct val="200000"/>
              </a:lnSpc>
            </a:pPr>
            <a:endParaRPr lang="en-US">
              <a:ea typeface="Meiryo"/>
            </a:endParaRPr>
          </a:p>
          <a:p>
            <a:pPr>
              <a:lnSpc>
                <a:spcPct val="200000"/>
              </a:lnSpc>
            </a:pPr>
            <a:r>
              <a:rPr lang="en-US">
                <a:ea typeface="Meiryo"/>
              </a:rPr>
              <a:t>If you can only choose </a:t>
            </a:r>
            <a:r>
              <a:rPr lang="en-US" b="1">
                <a:ea typeface="Meiryo"/>
              </a:rPr>
              <a:t>three</a:t>
            </a:r>
            <a:r>
              <a:rPr lang="en-US">
                <a:ea typeface="Meiryo"/>
              </a:rPr>
              <a:t>, which features would make the platform most appealing to you?</a:t>
            </a:r>
          </a:p>
        </p:txBody>
      </p:sp>
    </p:spTree>
    <p:extLst>
      <p:ext uri="{BB962C8B-B14F-4D97-AF65-F5344CB8AC3E}">
        <p14:creationId xmlns:p14="http://schemas.microsoft.com/office/powerpoint/2010/main" val="3893556811"/>
      </p:ext>
    </p:extLst>
  </p:cSld>
  <p:clrMapOvr>
    <a:masterClrMapping/>
  </p:clrMapOvr>
</p:sld>
</file>

<file path=ppt/theme/theme1.xml><?xml version="1.0" encoding="utf-8"?>
<a:theme xmlns:a="http://schemas.openxmlformats.org/drawingml/2006/main" name="SketchLinesVTI">
  <a:themeElements>
    <a:clrScheme name="Blue">
      <a:dk1>
        <a:srgbClr val="000000"/>
      </a:dk1>
      <a:lt1>
        <a:srgbClr val="FFFFFF"/>
      </a:lt1>
      <a:dk2>
        <a:srgbClr val="153A63"/>
      </a:dk2>
      <a:lt2>
        <a:srgbClr val="DBEFF9"/>
      </a:lt2>
      <a:accent1>
        <a:srgbClr val="0F6FC6"/>
      </a:accent1>
      <a:accent2>
        <a:srgbClr val="009DD9"/>
      </a:accent2>
      <a:accent3>
        <a:srgbClr val="09B8C0"/>
      </a:accent3>
      <a:accent4>
        <a:srgbClr val="0EBC8C"/>
      </a:accent4>
      <a:accent5>
        <a:srgbClr val="71B959"/>
      </a:accent5>
      <a:accent6>
        <a:srgbClr val="96B042"/>
      </a:accent6>
      <a:hlink>
        <a:srgbClr val="C37400"/>
      </a:hlink>
      <a:folHlink>
        <a:srgbClr val="4F9085"/>
      </a:folHlink>
    </a:clrScheme>
    <a:fontScheme name="Custom 7">
      <a:majorFont>
        <a:latin typeface="Meiryo"/>
        <a:ea typeface=""/>
        <a:cs typeface=""/>
      </a:majorFont>
      <a:minorFont>
        <a:latin typeface="Meiryo"/>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LinesVTI" id="{8C0B0F05-C8D0-4078-9615-83E590287484}" vid="{43A7BC57-C1E3-4EE6-BDBC-5422DD574A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21</Slides>
  <Notes>15</Notes>
  <HiddenSlides>4</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SketchLinesVTI</vt:lpstr>
      <vt:lpstr>VVCR Focus Group</vt:lpstr>
      <vt:lpstr>Agenda:</vt:lpstr>
      <vt:lpstr>Facilitator Introductions</vt:lpstr>
      <vt:lpstr>What is the goal of this project?</vt:lpstr>
      <vt:lpstr>Icebreaker</vt:lpstr>
      <vt:lpstr>BTB/BTC</vt:lpstr>
      <vt:lpstr>Post-it activity </vt:lpstr>
      <vt:lpstr>Similar Platforms</vt:lpstr>
      <vt:lpstr>Minimum Viable Product</vt:lpstr>
      <vt:lpstr>3rd vs 1st Party Hosting</vt:lpstr>
      <vt:lpstr>Billing Models</vt:lpstr>
      <vt:lpstr>Mentor Interconnectivity</vt:lpstr>
      <vt:lpstr>3 Business models:</vt:lpstr>
      <vt:lpstr>Pre-Match Information</vt:lpstr>
      <vt:lpstr>Client Profiles/Questionnaires</vt:lpstr>
      <vt:lpstr>Mentor Profile:</vt:lpstr>
      <vt:lpstr>PowerPoint Presentation</vt:lpstr>
      <vt:lpstr>Match Initiation</vt:lpstr>
      <vt:lpstr>PowerPoint Presentation</vt:lpstr>
      <vt:lpstr>Availability:</vt:lpstr>
      <vt:lpstr>Client Match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6</cp:revision>
  <dcterms:created xsi:type="dcterms:W3CDTF">2024-02-20T17:46:09Z</dcterms:created>
  <dcterms:modified xsi:type="dcterms:W3CDTF">2024-03-04T17:07:48Z</dcterms:modified>
</cp:coreProperties>
</file>