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C289A6-6A69-4B0C-A842-122CA7BA6F4F}">
  <a:tblStyle styleId="{C9C289A6-6A69-4B0C-A842-122CA7BA6F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ffce0fa7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ffce0fa7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ffce0fa7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ffce0fa7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ffce0fa7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ffce0fa7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ffce0fa7c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ffce0fa7c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2200" y="164325"/>
            <a:ext cx="4151100" cy="21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 in </a:t>
            </a:r>
            <a:r>
              <a:rPr lang="en" sz="1800">
                <a:solidFill>
                  <a:srgbClr val="FF0000"/>
                </a:solidFill>
              </a:rPr>
              <a:t>Kitany</a:t>
            </a:r>
            <a:r>
              <a:rPr lang="en" sz="1800">
                <a:solidFill>
                  <a:schemeClr val="dk2"/>
                </a:solidFill>
              </a:rPr>
              <a:t>, </a:t>
            </a:r>
            <a:r>
              <a:rPr lang="en" sz="1800">
                <a:solidFill>
                  <a:srgbClr val="0000FF"/>
                </a:solidFill>
              </a:rPr>
              <a:t>Kenya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January 5, 1982</a:t>
            </a:r>
            <a:endParaRPr sz="1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328425" y="1766100"/>
            <a:ext cx="47166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ProjectID: </a:t>
            </a:r>
            <a:r>
              <a:rPr lang="en" sz="1800">
                <a:solidFill>
                  <a:srgbClr val="0000FF"/>
                </a:solidFill>
              </a:rPr>
              <a:t>254</a:t>
            </a:r>
            <a:r>
              <a:rPr lang="en" sz="1800">
                <a:solidFill>
                  <a:srgbClr val="FF0000"/>
                </a:solidFill>
              </a:rPr>
              <a:t>1</a:t>
            </a:r>
            <a:r>
              <a:rPr lang="en" sz="1800">
                <a:solidFill>
                  <a:srgbClr val="00FF00"/>
                </a:solidFill>
              </a:rPr>
              <a:t>1</a:t>
            </a:r>
            <a:endParaRPr sz="1800">
              <a:solidFill>
                <a:srgbClr val="00FF00"/>
              </a:solidFill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2392475" y="505825"/>
            <a:ext cx="1248600" cy="1365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" name="Google Shape;57;p13"/>
          <p:cNvSpPr txBox="1"/>
          <p:nvPr/>
        </p:nvSpPr>
        <p:spPr>
          <a:xfrm rot="2698146">
            <a:off x="2239731" y="1380111"/>
            <a:ext cx="2753262" cy="2562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Country Phone Prefix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1922950" y="484475"/>
            <a:ext cx="1984800" cy="1408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" name="Google Shape;59;p13"/>
          <p:cNvSpPr txBox="1"/>
          <p:nvPr/>
        </p:nvSpPr>
        <p:spPr>
          <a:xfrm rot="2140726">
            <a:off x="1725766" y="1172011"/>
            <a:ext cx="3030655" cy="373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First Recorded Community in Dashboard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058575" y="836625"/>
            <a:ext cx="32100" cy="18462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 rot="10800000">
            <a:off x="1101275" y="2629300"/>
            <a:ext cx="3051900" cy="321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rot="10800000">
            <a:off x="4089275" y="2202700"/>
            <a:ext cx="42600" cy="458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3" name="Google Shape;63;p13"/>
          <p:cNvSpPr txBox="1"/>
          <p:nvPr/>
        </p:nvSpPr>
        <p:spPr>
          <a:xfrm>
            <a:off x="1272075" y="2475750"/>
            <a:ext cx="26358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First Recorded Project in Kitany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4396075" y="32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{C9C289A6-6A69-4B0C-A842-122CA7BA6F4F}</a:tableStyleId>
              </a:tblPr>
              <a:tblGrid>
                <a:gridCol w="1009050"/>
                <a:gridCol w="1489225"/>
                <a:gridCol w="2108175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Communities in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Projects in Community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Kenya (254)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Kitany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January 5 1982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162200" y="164325"/>
            <a:ext cx="4151100" cy="21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 in </a:t>
            </a:r>
            <a:r>
              <a:rPr lang="en" sz="1800">
                <a:solidFill>
                  <a:srgbClr val="FF0000"/>
                </a:solidFill>
              </a:rPr>
              <a:t>Kitany</a:t>
            </a:r>
            <a:r>
              <a:rPr lang="en" sz="1800">
                <a:solidFill>
                  <a:schemeClr val="dk2"/>
                </a:solidFill>
              </a:rPr>
              <a:t>, </a:t>
            </a:r>
            <a:r>
              <a:rPr lang="en" sz="1800">
                <a:solidFill>
                  <a:srgbClr val="0000FF"/>
                </a:solidFill>
              </a:rPr>
              <a:t>Kenya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June 22</a:t>
            </a:r>
            <a:r>
              <a:rPr lang="en" sz="1800">
                <a:solidFill>
                  <a:srgbClr val="00FF00"/>
                </a:solidFill>
              </a:rPr>
              <a:t>, 2006</a:t>
            </a:r>
            <a:endParaRPr sz="1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328425" y="1766100"/>
            <a:ext cx="47166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ProjectID: </a:t>
            </a:r>
            <a:r>
              <a:rPr lang="en" sz="1800">
                <a:solidFill>
                  <a:srgbClr val="0000FF"/>
                </a:solidFill>
              </a:rPr>
              <a:t>254</a:t>
            </a:r>
            <a:r>
              <a:rPr lang="en" sz="1800">
                <a:solidFill>
                  <a:srgbClr val="FF0000"/>
                </a:solidFill>
              </a:rPr>
              <a:t>1</a:t>
            </a:r>
            <a:r>
              <a:rPr lang="en" sz="1800">
                <a:solidFill>
                  <a:srgbClr val="00FF00"/>
                </a:solidFill>
              </a:rPr>
              <a:t>2</a:t>
            </a:r>
            <a:endParaRPr sz="1800">
              <a:solidFill>
                <a:srgbClr val="00FF00"/>
              </a:solidFill>
            </a:endParaRPr>
          </a:p>
        </p:txBody>
      </p:sp>
      <p:cxnSp>
        <p:nvCxnSpPr>
          <p:cNvPr id="71" name="Google Shape;71;p14"/>
          <p:cNvCxnSpPr/>
          <p:nvPr/>
        </p:nvCxnSpPr>
        <p:spPr>
          <a:xfrm>
            <a:off x="2392475" y="505825"/>
            <a:ext cx="1248600" cy="1365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" name="Google Shape;72;p14"/>
          <p:cNvSpPr txBox="1"/>
          <p:nvPr/>
        </p:nvSpPr>
        <p:spPr>
          <a:xfrm rot="2698146">
            <a:off x="2239731" y="1380111"/>
            <a:ext cx="2753262" cy="2562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Country Phone Prefix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1922950" y="484475"/>
            <a:ext cx="1984800" cy="1408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" name="Google Shape;74;p14"/>
          <p:cNvSpPr txBox="1"/>
          <p:nvPr/>
        </p:nvSpPr>
        <p:spPr>
          <a:xfrm rot="2140726">
            <a:off x="1725766" y="1172011"/>
            <a:ext cx="3030655" cy="373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First Recorded Community in Dashboard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058575" y="836625"/>
            <a:ext cx="32100" cy="18462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4"/>
          <p:cNvCxnSpPr/>
          <p:nvPr/>
        </p:nvCxnSpPr>
        <p:spPr>
          <a:xfrm flipH="1" rot="10800000">
            <a:off x="1101275" y="2629300"/>
            <a:ext cx="3051900" cy="321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4"/>
          <p:cNvCxnSpPr/>
          <p:nvPr/>
        </p:nvCxnSpPr>
        <p:spPr>
          <a:xfrm rot="10800000">
            <a:off x="4089275" y="2202700"/>
            <a:ext cx="42600" cy="458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p14"/>
          <p:cNvSpPr txBox="1"/>
          <p:nvPr/>
        </p:nvSpPr>
        <p:spPr>
          <a:xfrm>
            <a:off x="1272075" y="2475750"/>
            <a:ext cx="26358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Second</a:t>
            </a:r>
            <a:r>
              <a:rPr lang="en" sz="700">
                <a:solidFill>
                  <a:schemeClr val="dk2"/>
                </a:solidFill>
              </a:rPr>
              <a:t> Recorded Project in Kitany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79" name="Google Shape;79;p14"/>
          <p:cNvGraphicFramePr/>
          <p:nvPr/>
        </p:nvGraphicFramePr>
        <p:xfrm>
          <a:off x="4396075" y="32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{C9C289A6-6A69-4B0C-A842-122CA7BA6F4F}</a:tableStyleId>
              </a:tblPr>
              <a:tblGrid>
                <a:gridCol w="1009050"/>
                <a:gridCol w="1489225"/>
                <a:gridCol w="2108175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Communities in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Projects in Community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Kenya (254)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Kitany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January 5 1982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June 22, 2006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162200" y="164325"/>
            <a:ext cx="4151100" cy="21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 in </a:t>
            </a:r>
            <a:r>
              <a:rPr lang="en" sz="1800">
                <a:solidFill>
                  <a:srgbClr val="FF9900"/>
                </a:solidFill>
              </a:rPr>
              <a:t>Wajir</a:t>
            </a:r>
            <a:r>
              <a:rPr lang="en" sz="1800">
                <a:solidFill>
                  <a:schemeClr val="dk2"/>
                </a:solidFill>
              </a:rPr>
              <a:t>, </a:t>
            </a:r>
            <a:r>
              <a:rPr lang="en" sz="1800">
                <a:solidFill>
                  <a:srgbClr val="0000FF"/>
                </a:solidFill>
              </a:rPr>
              <a:t>Kenya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May 29, 1963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2328425" y="1766100"/>
            <a:ext cx="47166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ProjectID: </a:t>
            </a:r>
            <a:r>
              <a:rPr lang="en" sz="1800">
                <a:solidFill>
                  <a:srgbClr val="0000FF"/>
                </a:solidFill>
              </a:rPr>
              <a:t>254</a:t>
            </a:r>
            <a:r>
              <a:rPr lang="en" sz="1800">
                <a:solidFill>
                  <a:srgbClr val="FF9900"/>
                </a:solidFill>
              </a:rPr>
              <a:t>2</a:t>
            </a:r>
            <a:r>
              <a:rPr lang="en" sz="1800">
                <a:solidFill>
                  <a:srgbClr val="FF0000"/>
                </a:solidFill>
              </a:rPr>
              <a:t>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86" name="Google Shape;86;p15"/>
          <p:cNvCxnSpPr/>
          <p:nvPr/>
        </p:nvCxnSpPr>
        <p:spPr>
          <a:xfrm>
            <a:off x="2392475" y="505825"/>
            <a:ext cx="1248600" cy="1365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5"/>
          <p:cNvSpPr txBox="1"/>
          <p:nvPr/>
        </p:nvSpPr>
        <p:spPr>
          <a:xfrm rot="2698146">
            <a:off x="2239731" y="1380111"/>
            <a:ext cx="2753262" cy="2562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Country Phone Prefix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8" name="Google Shape;88;p15"/>
          <p:cNvCxnSpPr/>
          <p:nvPr/>
        </p:nvCxnSpPr>
        <p:spPr>
          <a:xfrm>
            <a:off x="1922950" y="484475"/>
            <a:ext cx="1984800" cy="14085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5"/>
          <p:cNvSpPr txBox="1"/>
          <p:nvPr/>
        </p:nvSpPr>
        <p:spPr>
          <a:xfrm rot="2140726">
            <a:off x="1651066" y="1321436"/>
            <a:ext cx="3030655" cy="373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Second</a:t>
            </a:r>
            <a:r>
              <a:rPr lang="en" sz="700">
                <a:solidFill>
                  <a:schemeClr val="dk2"/>
                </a:solidFill>
              </a:rPr>
              <a:t> Recorded Community in Database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cxnSp>
        <p:nvCxnSpPr>
          <p:cNvPr id="90" name="Google Shape;90;p15"/>
          <p:cNvCxnSpPr/>
          <p:nvPr/>
        </p:nvCxnSpPr>
        <p:spPr>
          <a:xfrm>
            <a:off x="1058575" y="836625"/>
            <a:ext cx="32100" cy="1846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5"/>
          <p:cNvCxnSpPr/>
          <p:nvPr/>
        </p:nvCxnSpPr>
        <p:spPr>
          <a:xfrm flipH="1" rot="10800000">
            <a:off x="1101275" y="2629300"/>
            <a:ext cx="3051900" cy="32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5"/>
          <p:cNvCxnSpPr/>
          <p:nvPr/>
        </p:nvCxnSpPr>
        <p:spPr>
          <a:xfrm rot="10800000">
            <a:off x="4089275" y="2202700"/>
            <a:ext cx="42600" cy="458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5"/>
          <p:cNvSpPr txBox="1"/>
          <p:nvPr/>
        </p:nvSpPr>
        <p:spPr>
          <a:xfrm>
            <a:off x="1272075" y="2336050"/>
            <a:ext cx="26358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First </a:t>
            </a:r>
            <a:r>
              <a:rPr lang="en" sz="700">
                <a:solidFill>
                  <a:schemeClr val="dk2"/>
                </a:solidFill>
              </a:rPr>
              <a:t> Recorded Project in Wajir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94" name="Google Shape;94;p15"/>
          <p:cNvGraphicFramePr/>
          <p:nvPr/>
        </p:nvGraphicFramePr>
        <p:xfrm>
          <a:off x="4396075" y="32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{C9C289A6-6A69-4B0C-A842-122CA7BA6F4F}</a:tableStyleId>
              </a:tblPr>
              <a:tblGrid>
                <a:gridCol w="1009050"/>
                <a:gridCol w="1489225"/>
                <a:gridCol w="2108175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Communities in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Projects in Community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Kenya (</a:t>
                      </a:r>
                      <a:r>
                        <a:rPr lang="en">
                          <a:solidFill>
                            <a:srgbClr val="0000FF"/>
                          </a:solidFill>
                        </a:rPr>
                        <a:t>254</a:t>
                      </a:r>
                      <a:r>
                        <a:rPr lang="en"/>
                        <a:t>)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Kitany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00"/>
                        </a:buClr>
                        <a:buSzPts val="1400"/>
                        <a:buAutoNum type="arabicPeriod"/>
                      </a:pPr>
                      <a:r>
                        <a:rPr lang="en"/>
                        <a:t>Wajir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AutoNum type="arabicPeriod"/>
                      </a:pPr>
                      <a:r>
                        <a:rPr lang="en"/>
                        <a:t>May 29, 1963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/>
        </p:nvSpPr>
        <p:spPr>
          <a:xfrm>
            <a:off x="162200" y="164325"/>
            <a:ext cx="4151100" cy="21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 in </a:t>
            </a:r>
            <a:r>
              <a:rPr lang="en" sz="1800">
                <a:solidFill>
                  <a:srgbClr val="FF0000"/>
                </a:solidFill>
              </a:rPr>
              <a:t>Wajir</a:t>
            </a:r>
            <a:r>
              <a:rPr lang="en" sz="1800">
                <a:solidFill>
                  <a:schemeClr val="dk2"/>
                </a:solidFill>
              </a:rPr>
              <a:t>, </a:t>
            </a:r>
            <a:r>
              <a:rPr lang="en" sz="1800">
                <a:solidFill>
                  <a:srgbClr val="0000FF"/>
                </a:solidFill>
              </a:rPr>
              <a:t>Kenya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FF00"/>
                </a:solidFill>
              </a:rPr>
              <a:t>January 12</a:t>
            </a:r>
            <a:r>
              <a:rPr lang="en" sz="1500">
                <a:solidFill>
                  <a:srgbClr val="00FF00"/>
                </a:solidFill>
              </a:rPr>
              <a:t>, 2016</a:t>
            </a:r>
            <a:endParaRPr sz="15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2328425" y="1766100"/>
            <a:ext cx="47166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ProjectID: </a:t>
            </a:r>
            <a:r>
              <a:rPr lang="en" sz="1800">
                <a:solidFill>
                  <a:srgbClr val="0000FF"/>
                </a:solidFill>
              </a:rPr>
              <a:t>254</a:t>
            </a:r>
            <a:r>
              <a:rPr lang="en" sz="1800">
                <a:solidFill>
                  <a:srgbClr val="FF0000"/>
                </a:solidFill>
              </a:rPr>
              <a:t>2</a:t>
            </a:r>
            <a:r>
              <a:rPr lang="en" sz="1800">
                <a:solidFill>
                  <a:srgbClr val="00FF00"/>
                </a:solidFill>
              </a:rPr>
              <a:t>2</a:t>
            </a:r>
            <a:endParaRPr sz="1800">
              <a:solidFill>
                <a:srgbClr val="00FF00"/>
              </a:solidFill>
            </a:endParaRPr>
          </a:p>
        </p:txBody>
      </p:sp>
      <p:cxnSp>
        <p:nvCxnSpPr>
          <p:cNvPr id="101" name="Google Shape;101;p16"/>
          <p:cNvCxnSpPr/>
          <p:nvPr/>
        </p:nvCxnSpPr>
        <p:spPr>
          <a:xfrm>
            <a:off x="2392475" y="505825"/>
            <a:ext cx="1248600" cy="1365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6"/>
          <p:cNvSpPr txBox="1"/>
          <p:nvPr/>
        </p:nvSpPr>
        <p:spPr>
          <a:xfrm rot="2698146">
            <a:off x="2239731" y="1380111"/>
            <a:ext cx="2753262" cy="2562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Country Phone Prefix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03" name="Google Shape;103;p16"/>
          <p:cNvCxnSpPr/>
          <p:nvPr/>
        </p:nvCxnSpPr>
        <p:spPr>
          <a:xfrm>
            <a:off x="1922950" y="484475"/>
            <a:ext cx="1984800" cy="1408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6"/>
          <p:cNvSpPr txBox="1"/>
          <p:nvPr/>
        </p:nvSpPr>
        <p:spPr>
          <a:xfrm rot="2140726">
            <a:off x="1651066" y="1321436"/>
            <a:ext cx="3030655" cy="373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Second Recorded Community in Database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cxnSp>
        <p:nvCxnSpPr>
          <p:cNvPr id="105" name="Google Shape;105;p16"/>
          <p:cNvCxnSpPr/>
          <p:nvPr/>
        </p:nvCxnSpPr>
        <p:spPr>
          <a:xfrm>
            <a:off x="1058575" y="836625"/>
            <a:ext cx="32100" cy="18462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6"/>
          <p:cNvCxnSpPr/>
          <p:nvPr/>
        </p:nvCxnSpPr>
        <p:spPr>
          <a:xfrm flipH="1" rot="10800000">
            <a:off x="1101275" y="2629300"/>
            <a:ext cx="3051900" cy="321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6"/>
          <p:cNvCxnSpPr/>
          <p:nvPr/>
        </p:nvCxnSpPr>
        <p:spPr>
          <a:xfrm rot="10800000">
            <a:off x="4089275" y="2202700"/>
            <a:ext cx="42600" cy="458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8" name="Google Shape;108;p16"/>
          <p:cNvSpPr txBox="1"/>
          <p:nvPr/>
        </p:nvSpPr>
        <p:spPr>
          <a:xfrm>
            <a:off x="1272075" y="2336050"/>
            <a:ext cx="26358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Second </a:t>
            </a:r>
            <a:r>
              <a:rPr lang="en" sz="700">
                <a:solidFill>
                  <a:schemeClr val="dk2"/>
                </a:solidFill>
              </a:rPr>
              <a:t> Recorded Project in Wajir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09" name="Google Shape;109;p16"/>
          <p:cNvGraphicFramePr/>
          <p:nvPr/>
        </p:nvGraphicFramePr>
        <p:xfrm>
          <a:off x="4396075" y="32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{C9C289A6-6A69-4B0C-A842-122CA7BA6F4F}</a:tableStyleId>
              </a:tblPr>
              <a:tblGrid>
                <a:gridCol w="1009050"/>
                <a:gridCol w="1489225"/>
                <a:gridCol w="2108175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Communities in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Projects in Community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Kenya (</a:t>
                      </a:r>
                      <a:r>
                        <a:rPr lang="en">
                          <a:solidFill>
                            <a:srgbClr val="0000FF"/>
                          </a:solidFill>
                        </a:rPr>
                        <a:t>254</a:t>
                      </a:r>
                      <a:r>
                        <a:rPr lang="en"/>
                        <a:t>)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Kitany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AutoNum type="arabicPeriod"/>
                      </a:pPr>
                      <a:r>
                        <a:rPr lang="en"/>
                        <a:t>Wajir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May 29, 1963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00"/>
                        </a:buClr>
                        <a:buSzPts val="1400"/>
                        <a:buAutoNum type="arabicPeriod"/>
                      </a:pPr>
                      <a:r>
                        <a:rPr lang="en"/>
                        <a:t>January 12, 2016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/>
        </p:nvSpPr>
        <p:spPr>
          <a:xfrm>
            <a:off x="162200" y="164325"/>
            <a:ext cx="4151100" cy="21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 in </a:t>
            </a:r>
            <a:r>
              <a:rPr lang="en" sz="1800">
                <a:solidFill>
                  <a:srgbClr val="FF0000"/>
                </a:solidFill>
              </a:rPr>
              <a:t>Herrera</a:t>
            </a:r>
            <a:r>
              <a:rPr lang="en" sz="1800">
                <a:solidFill>
                  <a:schemeClr val="dk2"/>
                </a:solidFill>
              </a:rPr>
              <a:t>, </a:t>
            </a:r>
            <a:r>
              <a:rPr lang="en" sz="1800">
                <a:solidFill>
                  <a:srgbClr val="0000FF"/>
                </a:solidFill>
              </a:rPr>
              <a:t>Panama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FF00"/>
                </a:solidFill>
              </a:rPr>
              <a:t>January 12, 2016</a:t>
            </a:r>
            <a:endParaRPr sz="15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2328425" y="1766100"/>
            <a:ext cx="47166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ProjectID: </a:t>
            </a:r>
            <a:r>
              <a:rPr lang="en" sz="1800">
                <a:solidFill>
                  <a:srgbClr val="0000FF"/>
                </a:solidFill>
              </a:rPr>
              <a:t>507</a:t>
            </a:r>
            <a:r>
              <a:rPr lang="en" sz="1800">
                <a:solidFill>
                  <a:srgbClr val="FF0000"/>
                </a:solidFill>
              </a:rPr>
              <a:t>3</a:t>
            </a:r>
            <a:r>
              <a:rPr lang="en" sz="1800">
                <a:solidFill>
                  <a:srgbClr val="00FF00"/>
                </a:solidFill>
              </a:rPr>
              <a:t>1</a:t>
            </a:r>
            <a:endParaRPr sz="1800">
              <a:solidFill>
                <a:srgbClr val="00FF00"/>
              </a:solidFill>
            </a:endParaRPr>
          </a:p>
        </p:txBody>
      </p:sp>
      <p:cxnSp>
        <p:nvCxnSpPr>
          <p:cNvPr id="116" name="Google Shape;116;p17"/>
          <p:cNvCxnSpPr/>
          <p:nvPr/>
        </p:nvCxnSpPr>
        <p:spPr>
          <a:xfrm>
            <a:off x="2392475" y="505825"/>
            <a:ext cx="1248600" cy="1365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7"/>
          <p:cNvSpPr txBox="1"/>
          <p:nvPr/>
        </p:nvSpPr>
        <p:spPr>
          <a:xfrm rot="2698146">
            <a:off x="2239731" y="1380111"/>
            <a:ext cx="2753262" cy="2562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Country Phone Prefix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18" name="Google Shape;118;p17"/>
          <p:cNvCxnSpPr/>
          <p:nvPr/>
        </p:nvCxnSpPr>
        <p:spPr>
          <a:xfrm>
            <a:off x="1922950" y="484475"/>
            <a:ext cx="1984800" cy="1408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17"/>
          <p:cNvSpPr txBox="1"/>
          <p:nvPr/>
        </p:nvSpPr>
        <p:spPr>
          <a:xfrm rot="2140726">
            <a:off x="1651066" y="1321436"/>
            <a:ext cx="3030655" cy="373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Third</a:t>
            </a:r>
            <a:r>
              <a:rPr lang="en" sz="700">
                <a:solidFill>
                  <a:schemeClr val="dk2"/>
                </a:solidFill>
              </a:rPr>
              <a:t> Recorded Community in Database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cxnSp>
        <p:nvCxnSpPr>
          <p:cNvPr id="120" name="Google Shape;120;p17"/>
          <p:cNvCxnSpPr/>
          <p:nvPr/>
        </p:nvCxnSpPr>
        <p:spPr>
          <a:xfrm>
            <a:off x="1058575" y="836625"/>
            <a:ext cx="32100" cy="18462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7"/>
          <p:cNvCxnSpPr/>
          <p:nvPr/>
        </p:nvCxnSpPr>
        <p:spPr>
          <a:xfrm flipH="1" rot="10800000">
            <a:off x="1101275" y="2629300"/>
            <a:ext cx="3051900" cy="321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7"/>
          <p:cNvCxnSpPr/>
          <p:nvPr/>
        </p:nvCxnSpPr>
        <p:spPr>
          <a:xfrm rot="10800000">
            <a:off x="4089275" y="2202700"/>
            <a:ext cx="42600" cy="458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3" name="Google Shape;123;p17"/>
          <p:cNvSpPr txBox="1"/>
          <p:nvPr/>
        </p:nvSpPr>
        <p:spPr>
          <a:xfrm>
            <a:off x="1272075" y="2336050"/>
            <a:ext cx="26358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2"/>
                </a:solidFill>
              </a:rPr>
              <a:t>First</a:t>
            </a:r>
            <a:r>
              <a:rPr lang="en" sz="700">
                <a:solidFill>
                  <a:schemeClr val="dk2"/>
                </a:solidFill>
              </a:rPr>
              <a:t>  Recorded Project in Herrera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24" name="Google Shape;124;p17"/>
          <p:cNvGraphicFramePr/>
          <p:nvPr/>
        </p:nvGraphicFramePr>
        <p:xfrm>
          <a:off x="4396075" y="32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{C9C289A6-6A69-4B0C-A842-122CA7BA6F4F}</a:tableStyleId>
              </a:tblPr>
              <a:tblGrid>
                <a:gridCol w="1009050"/>
                <a:gridCol w="1489225"/>
                <a:gridCol w="2108175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Communities in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Country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Projects in Community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Panama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Herrera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/>
                        <a:t>January 12, 2016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