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6" r:id="rId8"/>
    <p:sldId id="262" r:id="rId9"/>
    <p:sldId id="267" r:id="rId10"/>
    <p:sldId id="268" r:id="rId11"/>
    <p:sldId id="263" r:id="rId12"/>
    <p:sldId id="265" r:id="rId13"/>
    <p:sldId id="275" r:id="rId14"/>
    <p:sldId id="270" r:id="rId15"/>
    <p:sldId id="271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5645"/>
  </p:normalViewPr>
  <p:slideViewPr>
    <p:cSldViewPr snapToGrid="0" snapToObjects="1">
      <p:cViewPr varScale="1">
        <p:scale>
          <a:sx n="102" d="100"/>
          <a:sy n="102" d="100"/>
        </p:scale>
        <p:origin x="9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27420909@N07/681328782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-nd/2.0/?ref=openverse" TargetMode="External"/><Relationship Id="rId4" Type="http://schemas.openxmlformats.org/officeDocument/2006/relationships/hyperlink" Target="https://www.flickr.com/photos/27420909@N07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ubmed.ncbi.nlm.nih.gov/25060763/#:~:text=Since%20red%20wolves%20were%20first,and%20max%20f%20%3D%200.383).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59429971@N06/5480093191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d/2.0/?ref=openverse" TargetMode="External"/><Relationship Id="rId4" Type="http://schemas.openxmlformats.org/officeDocument/2006/relationships/hyperlink" Target="https://www.flickr.com/photos/59429971@N06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73346941@N00/432214858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2.0/?ref=openverse" TargetMode="External"/><Relationship Id="rId4" Type="http://schemas.openxmlformats.org/officeDocument/2006/relationships/hyperlink" Target="https://www.flickr.com/photos/73346941@N00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66488214@N05/14489155620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2.0/?ref=openverse" TargetMode="External"/><Relationship Id="rId4" Type="http://schemas.openxmlformats.org/officeDocument/2006/relationships/hyperlink" Target="https://www.flickr.com/photos/66488214@N05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file:///Users/zoeswartley/Desktop/WPI%2021-22/History/Earthshipbrief%20.docx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7267678@N00/5110780159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2.0/?ref=openverse" TargetMode="External"/><Relationship Id="rId4" Type="http://schemas.openxmlformats.org/officeDocument/2006/relationships/hyperlink" Target="https://www.flickr.com/photos/17267678@N0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8922711@N00/3094925339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d-nc/2.0/jp/?ref=openverse" TargetMode="External"/><Relationship Id="rId4" Type="http://schemas.openxmlformats.org/officeDocument/2006/relationships/hyperlink" Target="https://www.flickr.com/photos/18922711@N0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41464593@N02/4338756072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2.0/?ref=openverse" TargetMode="External"/><Relationship Id="rId4" Type="http://schemas.openxmlformats.org/officeDocument/2006/relationships/hyperlink" Target="https://www.flickr.com/photos/41464593@N0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3166745@N07/9396601979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2.0/?ref=openverse" TargetMode="External"/><Relationship Id="rId4" Type="http://schemas.openxmlformats.org/officeDocument/2006/relationships/hyperlink" Target="https://www.flickr.com/photos/13166745@N0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50838842@N06/701387461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publicdomain/mark/1.0/?ref=openverse" TargetMode="External"/><Relationship Id="rId4" Type="http://schemas.openxmlformats.org/officeDocument/2006/relationships/hyperlink" Target="https://www.flickr.com/photos/50838842@N0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ywolf.org/wp-content/uploads/2020/10/SSA_RedWolf_201804.pdf" TargetMode="External"/><Relationship Id="rId2" Type="http://schemas.openxmlformats.org/officeDocument/2006/relationships/hyperlink" Target="https://nywolf.org/wp-content/uploads/2020/10/23-Hinton-et-al-2016-survival-estimate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fws.gov/southeast/wildlife/mammals/red-wolf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41464593@N02/8003179830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2.0/?ref=openverse" TargetMode="External"/><Relationship Id="rId4" Type="http://schemas.openxmlformats.org/officeDocument/2006/relationships/hyperlink" Target="https://www.flickr.com/photos/41464593@N0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F49D9-6F71-ED48-A343-9B4A469D9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969" y="4553712"/>
            <a:ext cx="8288032" cy="1096316"/>
          </a:xfrm>
        </p:spPr>
        <p:txBody>
          <a:bodyPr>
            <a:normAutofit/>
          </a:bodyPr>
          <a:lstStyle/>
          <a:p>
            <a:pPr algn="ctr"/>
            <a:r>
              <a:rPr lang="en-US" sz="4400"/>
              <a:t>Day 2: The Case of the Red Wolf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A3097-1394-7D42-9DA5-34C4A354FE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5969" y="5650029"/>
            <a:ext cx="8015527" cy="679334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/>
              <a:t>What events led to the current state of the red wolf population, and what’s being done to save it?</a:t>
            </a:r>
          </a:p>
        </p:txBody>
      </p:sp>
      <p:pic>
        <p:nvPicPr>
          <p:cNvPr id="3074" name="Picture 2" descr="Red Wolf">
            <a:extLst>
              <a:ext uri="{FF2B5EF4-FFF2-40B4-BE49-F238E27FC236}">
                <a16:creationId xmlns:a16="http://schemas.microsoft.com/office/drawing/2014/main" id="{F95CF6C0-9FC2-CC42-8672-026E78EF7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3829" y="137127"/>
            <a:ext cx="7072312" cy="472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74C256-C18B-9E4D-AB6D-AB6314F31D43}"/>
              </a:ext>
            </a:extLst>
          </p:cNvPr>
          <p:cNvSpPr txBox="1"/>
          <p:nvPr/>
        </p:nvSpPr>
        <p:spPr>
          <a:xfrm>
            <a:off x="1593829" y="190083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"</a:t>
            </a:r>
            <a:r>
              <a:rPr lang="en-US" sz="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 Wolf</a:t>
            </a:r>
            <a:r>
              <a:rPr lang="en-US" sz="800" dirty="0">
                <a:solidFill>
                  <a:schemeClr val="bg1"/>
                </a:solidFill>
              </a:rPr>
              <a:t>" by </a:t>
            </a:r>
            <a:r>
              <a:rPr lang="en-US" sz="8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Jim Liestman</a:t>
            </a:r>
            <a:r>
              <a:rPr lang="en-US" sz="800" dirty="0">
                <a:solidFill>
                  <a:schemeClr val="bg1"/>
                </a:solidFill>
              </a:rPr>
              <a:t> is marked with </a:t>
            </a:r>
            <a:r>
              <a:rPr lang="en-US" sz="800" cap="all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 2.0</a:t>
            </a:r>
            <a:r>
              <a:rPr lang="en-US" sz="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1863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C35E0-8D49-E244-BD20-7EEF46B0C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Activity: Analysis of Red Wolf Inbreeding Data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36470-F68B-DF47-8BA2-57179B44C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Read the introduction and methods of the </a:t>
            </a:r>
            <a:r>
              <a:rPr lang="en-US" sz="2800" dirty="0">
                <a:hlinkClick r:id="rId2"/>
              </a:rPr>
              <a:t>inbreeding case study in red wolves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Work with a partner to answer the short questions on the day 2 class activity worksheet</a:t>
            </a:r>
          </a:p>
        </p:txBody>
      </p:sp>
    </p:spTree>
    <p:extLst>
      <p:ext uri="{BB962C8B-B14F-4D97-AF65-F5344CB8AC3E}">
        <p14:creationId xmlns:p14="http://schemas.microsoft.com/office/powerpoint/2010/main" val="1150600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A50D14-5F55-1D47-B8DE-24C3C4B6A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229124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Captive Breeding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0D32F-F6A0-4844-9483-BF24037BC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6" y="1371772"/>
            <a:ext cx="4333372" cy="525710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Red wolves granted protection under ESA in 1967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Fish &amp; Wildlife Service (FWS) biologists took in all pure, wild red wolves (17)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1980: declared extinct in the wild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FWS &amp; Point Defiance Zoo and Aquarium established a captive breeding program in the early 70s with just 14 wolves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First litters produced in 1977, added to Red Wolf Species Survival Plan (SSP) population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Human contact minimized: promotes avoidance behavior &amp; supports healthy pack structure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Follow genetic management objectives to maintain health &amp; diversity 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1987: NC NEP established, 60+ individuals released into it from 1987-1994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Wolves released based on genetic makeup, reproductive performance/fitness, and physical &amp; behavioral adequacy </a:t>
            </a:r>
          </a:p>
          <a:p>
            <a:pPr>
              <a:lnSpc>
                <a:spcPct val="90000"/>
              </a:lnSpc>
            </a:pP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Red Wolf (Canis rufus)">
            <a:extLst>
              <a:ext uri="{FF2B5EF4-FFF2-40B4-BE49-F238E27FC236}">
                <a16:creationId xmlns:a16="http://schemas.microsoft.com/office/drawing/2014/main" id="{F4570DE7-6E96-B14F-8368-DC87AA27E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1" y="1371772"/>
            <a:ext cx="5143500" cy="410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8F0A66-EAAF-6B40-AF9A-BEEBE7C306BD}"/>
              </a:ext>
            </a:extLst>
          </p:cNvPr>
          <p:cNvSpPr txBox="1"/>
          <p:nvPr/>
        </p:nvSpPr>
        <p:spPr>
          <a:xfrm>
            <a:off x="6135036" y="5473713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"</a:t>
            </a:r>
            <a:r>
              <a:rPr lang="en-US" sz="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 Wolf (Canis rufus)</a:t>
            </a:r>
            <a:r>
              <a:rPr lang="en-US" sz="800" dirty="0"/>
              <a:t>" by </a:t>
            </a:r>
            <a:r>
              <a:rPr lang="en-US" sz="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warriorwoman531</a:t>
            </a:r>
            <a:r>
              <a:rPr lang="en-US" sz="800" dirty="0"/>
              <a:t> is marked with </a:t>
            </a:r>
            <a:r>
              <a:rPr lang="en-US" sz="800" cap="all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 2.0</a:t>
            </a:r>
            <a:r>
              <a:rPr lang="en-US" sz="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755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lf in snow">
            <a:extLst>
              <a:ext uri="{FF2B5EF4-FFF2-40B4-BE49-F238E27FC236}">
                <a16:creationId xmlns:a16="http://schemas.microsoft.com/office/drawing/2014/main" id="{E57E1F98-4623-4603-9F51-C3A7872E02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93" r="-2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B0B880-3565-5941-9766-5D8CEBBDD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sz="3300"/>
              <a:t>Successful Program Serves as Model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C71A3-8E81-7740-9988-46D7AD33F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345928" cy="4406466"/>
          </a:xfrm>
        </p:spPr>
        <p:txBody>
          <a:bodyPr>
            <a:normAutofit fontScale="92500"/>
          </a:bodyPr>
          <a:lstStyle/>
          <a:p>
            <a:r>
              <a:rPr lang="en-US" dirty="0"/>
              <a:t>Mid 90’s: red wolves establish successful packs, breed with one another, and occupy territories in NC</a:t>
            </a:r>
          </a:p>
          <a:p>
            <a:r>
              <a:rPr lang="en-US" dirty="0"/>
              <a:t>Peak of 120 individuals reached in 2012</a:t>
            </a:r>
          </a:p>
          <a:p>
            <a:r>
              <a:rPr lang="en-US" dirty="0"/>
              <a:t>This was the first time in the U.S. a large carnivore was titled extinct in the wild &amp; reintroduced</a:t>
            </a:r>
          </a:p>
          <a:p>
            <a:r>
              <a:rPr lang="en-US" dirty="0"/>
              <a:t>Influenced the recovery programs of several other species</a:t>
            </a:r>
          </a:p>
          <a:p>
            <a:pPr lvl="1"/>
            <a:r>
              <a:rPr lang="en-US" dirty="0"/>
              <a:t>Gray wolf in Yellowstone, black-footed ferrets, California condors…</a:t>
            </a:r>
          </a:p>
          <a:p>
            <a:r>
              <a:rPr lang="en-US" dirty="0"/>
              <a:t>Innovative restoration tactics successful</a:t>
            </a:r>
          </a:p>
          <a:p>
            <a:pPr lvl="1"/>
            <a:r>
              <a:rPr lang="en-US" dirty="0"/>
              <a:t>Pup fostering, coyote sterilization 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7972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Isosceles Triangle 88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982A2B-ED73-F745-A4B7-5764DF480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4" y="202499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Efforts Dismantled </a:t>
            </a:r>
          </a:p>
        </p:txBody>
      </p:sp>
      <p:pic>
        <p:nvPicPr>
          <p:cNvPr id="13316" name="Picture 4" descr="red wolf">
            <a:extLst>
              <a:ext uri="{FF2B5EF4-FFF2-40B4-BE49-F238E27FC236}">
                <a16:creationId xmlns:a16="http://schemas.microsoft.com/office/drawing/2014/main" id="{8DC18906-10C5-1143-8351-3C50A43F4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626" y="1671638"/>
            <a:ext cx="4896081" cy="326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08A7F-B60E-A245-B027-DE07D072F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1671638"/>
            <a:ext cx="4512988" cy="4983863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FFFFFF"/>
                </a:solidFill>
              </a:rPr>
              <a:t>Political barriers &amp; USFWS program mismanagement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2014: USFWS stopped introducing captive-bred wolves into the wild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Halted use of Red Wolf Adaptive Management Plan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solidFill>
                  <a:srgbClr val="FFFFFF"/>
                </a:solidFill>
              </a:rPr>
              <a:t>Included limiting coyote hybridization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Issued kill permits to private landowners 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FFFFFF"/>
                </a:solidFill>
              </a:rPr>
              <a:t>2020: Southern Environmental Law Center (SELC) sued USFWS violating ESA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FFFFFF"/>
                </a:solidFill>
              </a:rPr>
              <a:t>2021: Judge Terrence Boyle (U.S. District Court) ruled USFWS needs a plan by March 1, 2021 to resume red wolf restoration 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FFFFFF"/>
                </a:solidFill>
              </a:rPr>
              <a:t>2022: New SSP committee in place, plans still in progress…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Aim to collaborate more with private landowners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8A15CD-094C-C549-8AEE-D21B47C5BBDC}"/>
              </a:ext>
            </a:extLst>
          </p:cNvPr>
          <p:cNvSpPr txBox="1"/>
          <p:nvPr/>
        </p:nvSpPr>
        <p:spPr>
          <a:xfrm>
            <a:off x="205626" y="4948238"/>
            <a:ext cx="2099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"</a:t>
            </a:r>
            <a:r>
              <a:rPr lang="en-US" sz="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 wolf</a:t>
            </a:r>
            <a:r>
              <a:rPr lang="en-US" sz="800" dirty="0"/>
              <a:t>" by </a:t>
            </a:r>
            <a:r>
              <a:rPr lang="en-US" sz="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mingos</a:t>
            </a:r>
            <a:r>
              <a:rPr lang="en-US" sz="800" dirty="0"/>
              <a:t> is marked with </a:t>
            </a:r>
            <a:r>
              <a:rPr lang="en-US" sz="800" cap="all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 2.0</a:t>
            </a:r>
            <a:r>
              <a:rPr lang="en-US" sz="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1824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F57DB1C-6494-4CC4-A5E8-931957565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FB778B-5206-4BB0-A468-327E71367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6C0471D-BE03-4D81-BDB5-D510BC0D8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3379" y="-1"/>
            <a:ext cx="5438621" cy="6857999"/>
          </a:xfrm>
          <a:custGeom>
            <a:avLst/>
            <a:gdLst>
              <a:gd name="connsiteX0" fmla="*/ 0 w 5438621"/>
              <a:gd name="connsiteY0" fmla="*/ 0 h 6857999"/>
              <a:gd name="connsiteX1" fmla="*/ 573774 w 5438621"/>
              <a:gd name="connsiteY1" fmla="*/ 0 h 6857999"/>
              <a:gd name="connsiteX2" fmla="*/ 1182808 w 5438621"/>
              <a:gd name="connsiteY2" fmla="*/ 0 h 6857999"/>
              <a:gd name="connsiteX3" fmla="*/ 4537195 w 5438621"/>
              <a:gd name="connsiteY3" fmla="*/ 0 h 6857999"/>
              <a:gd name="connsiteX4" fmla="*/ 5187609 w 5438621"/>
              <a:gd name="connsiteY4" fmla="*/ 0 h 6857999"/>
              <a:gd name="connsiteX5" fmla="*/ 5438621 w 5438621"/>
              <a:gd name="connsiteY5" fmla="*/ 0 h 6857999"/>
              <a:gd name="connsiteX6" fmla="*/ 5438621 w 5438621"/>
              <a:gd name="connsiteY6" fmla="*/ 6857999 h 6857999"/>
              <a:gd name="connsiteX7" fmla="*/ 4802807 w 5438621"/>
              <a:gd name="connsiteY7" fmla="*/ 6857999 h 6857999"/>
              <a:gd name="connsiteX8" fmla="*/ 4537195 w 5438621"/>
              <a:gd name="connsiteY8" fmla="*/ 6857999 h 6857999"/>
              <a:gd name="connsiteX9" fmla="*/ 1182808 w 5438621"/>
              <a:gd name="connsiteY9" fmla="*/ 6857999 h 6857999"/>
              <a:gd name="connsiteX10" fmla="*/ 1049897 w 5438621"/>
              <a:gd name="connsiteY1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38621" h="6857999">
                <a:moveTo>
                  <a:pt x="0" y="0"/>
                </a:moveTo>
                <a:lnTo>
                  <a:pt x="573774" y="0"/>
                </a:lnTo>
                <a:lnTo>
                  <a:pt x="1182808" y="0"/>
                </a:lnTo>
                <a:lnTo>
                  <a:pt x="4537195" y="0"/>
                </a:lnTo>
                <a:lnTo>
                  <a:pt x="5187609" y="0"/>
                </a:lnTo>
                <a:lnTo>
                  <a:pt x="5438621" y="0"/>
                </a:lnTo>
                <a:lnTo>
                  <a:pt x="5438621" y="6857999"/>
                </a:lnTo>
                <a:lnTo>
                  <a:pt x="4802807" y="6857999"/>
                </a:lnTo>
                <a:lnTo>
                  <a:pt x="4537195" y="6857999"/>
                </a:lnTo>
                <a:lnTo>
                  <a:pt x="1182808" y="6857999"/>
                </a:lnTo>
                <a:lnTo>
                  <a:pt x="1049897" y="6857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5E836EB-03CD-4BA5-A751-21D2ACC2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53743" y="3483429"/>
            <a:ext cx="6738258" cy="337457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2721A85-1EA4-4D87-97AB-0BB4AB78F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78143" y="0"/>
            <a:ext cx="860630" cy="6857999"/>
          </a:xfrm>
          <a:prstGeom prst="line">
            <a:avLst/>
          </a:prstGeom>
          <a:ln w="15875" cap="sq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A27691EB-14CF-4237-B5EB-C94B92677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49404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F699A8-3788-E942-8640-62802FAE9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34" y="854529"/>
            <a:ext cx="5799665" cy="5148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/>
              <a:t>What Should be Done to Help? </a:t>
            </a:r>
          </a:p>
        </p:txBody>
      </p:sp>
    </p:spTree>
    <p:extLst>
      <p:ext uri="{BB962C8B-B14F-4D97-AF65-F5344CB8AC3E}">
        <p14:creationId xmlns:p14="http://schemas.microsoft.com/office/powerpoint/2010/main" val="1293083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1A1B1-EDED-5649-918C-5923CD5C1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Project: Policy Brief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32576-822B-E243-8D05-7E9C92697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65663"/>
            <a:ext cx="8596668" cy="46757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Restoration efforts for the red wolf have recently been dismantled and loosened, resulting in the sharp decline of restored wolf numbers.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Your task is to research deeper into the previous and current restoration efforts for the red wolf, as well as other case studies of mammal restoration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Write a policy brief (~2-3 pages minimum) explaining the situation, incorporating peer-reviewed sources, and offering recommendations for the best course of action in revamping the red wolf restoration program 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restoration of the red wolf was once successful, it can happen again!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95182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9849C3-F57F-EA49-9ABB-347D5DF2F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 Does a Good Policy Brief Look Like?</a:t>
            </a:r>
          </a:p>
        </p:txBody>
      </p:sp>
      <p:pic>
        <p:nvPicPr>
          <p:cNvPr id="2050" name="Picture 2" descr="Papers by Centre on Dynamics of Ethnicity">
            <a:extLst>
              <a:ext uri="{FF2B5EF4-FFF2-40B4-BE49-F238E27FC236}">
                <a16:creationId xmlns:a16="http://schemas.microsoft.com/office/drawing/2014/main" id="{7331419E-4219-234D-8C32-912A08AFE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30" y="1279982"/>
            <a:ext cx="5437206" cy="407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175ED-88A2-E840-AA2A-A97B4A99E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Overarching </a:t>
            </a:r>
            <a:r>
              <a:rPr lang="en-US" sz="13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theme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Complimenting </a:t>
            </a:r>
            <a:r>
              <a:rPr lang="en-US" sz="13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color scheme</a:t>
            </a:r>
            <a:r>
              <a:rPr lang="en-US" sz="1300" dirty="0">
                <a:solidFill>
                  <a:srgbClr val="FFFFFF"/>
                </a:solidFill>
              </a:rPr>
              <a:t>, consistent fonts 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Various </a:t>
            </a:r>
            <a:r>
              <a:rPr lang="en-US" sz="13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visuals</a:t>
            </a:r>
          </a:p>
          <a:p>
            <a:pPr lvl="1"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Images, graphs…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Well-researched sections</a:t>
            </a:r>
          </a:p>
          <a:p>
            <a:pPr lvl="1">
              <a:lnSpc>
                <a:spcPct val="90000"/>
              </a:lnSpc>
            </a:pPr>
            <a:r>
              <a:rPr lang="en-US" sz="13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In-text citations</a:t>
            </a:r>
            <a:r>
              <a:rPr lang="en-US" sz="1300" dirty="0">
                <a:solidFill>
                  <a:srgbClr val="FFFFFF"/>
                </a:solidFill>
              </a:rPr>
              <a:t>, figures referenced 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Good layout and flow</a:t>
            </a:r>
          </a:p>
          <a:p>
            <a:pPr lvl="1">
              <a:lnSpc>
                <a:spcPct val="90000"/>
              </a:lnSpc>
            </a:pPr>
            <a:r>
              <a:rPr lang="en-US" sz="13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Order</a:t>
            </a:r>
            <a:r>
              <a:rPr lang="en-US" sz="13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300" dirty="0">
                <a:solidFill>
                  <a:srgbClr val="FFFFFF"/>
                </a:solidFill>
              </a:rPr>
              <a:t>of paragraphs makes sense, content fills space </a:t>
            </a:r>
          </a:p>
          <a:p>
            <a:pPr>
              <a:lnSpc>
                <a:spcPct val="90000"/>
              </a:lnSpc>
            </a:pPr>
            <a:r>
              <a:rPr lang="en-US" sz="13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Descriptive</a:t>
            </a:r>
            <a:r>
              <a:rPr lang="en-US" sz="1300" b="1" dirty="0">
                <a:solidFill>
                  <a:srgbClr val="FFFFFF"/>
                </a:solidFill>
              </a:rPr>
              <a:t> </a:t>
            </a:r>
            <a:r>
              <a:rPr lang="en-US" sz="1300" dirty="0">
                <a:solidFill>
                  <a:srgbClr val="FFFFFF"/>
                </a:solidFill>
              </a:rPr>
              <a:t>headings and title </a:t>
            </a:r>
          </a:p>
          <a:p>
            <a:pPr lvl="1">
              <a:lnSpc>
                <a:spcPct val="90000"/>
              </a:lnSpc>
            </a:pPr>
            <a:r>
              <a:rPr lang="en-US" sz="1300" dirty="0">
                <a:solidFill>
                  <a:srgbClr val="FFFFFF"/>
                </a:solidFill>
              </a:rPr>
              <a:t>Titles tell reader exactly what they should expect to read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54C209-1FEF-FA46-8586-5F8CE85BB048}"/>
              </a:ext>
            </a:extLst>
          </p:cNvPr>
          <p:cNvSpPr txBox="1"/>
          <p:nvPr/>
        </p:nvSpPr>
        <p:spPr>
          <a:xfrm>
            <a:off x="181398" y="5366353"/>
            <a:ext cx="49055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800" dirty="0"/>
              <a:t>"</a:t>
            </a:r>
            <a:r>
              <a:rPr lang="en-US" sz="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Papers by Centre on Dynamics of Ethnicity</a:t>
            </a:r>
            <a:r>
              <a:rPr lang="en-US" sz="800" dirty="0"/>
              <a:t>" by </a:t>
            </a:r>
            <a:r>
              <a:rPr lang="en-US" sz="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 for National Statistics</a:t>
            </a:r>
            <a:r>
              <a:rPr lang="en-US" sz="800" dirty="0"/>
              <a:t> is marked with </a:t>
            </a:r>
            <a:r>
              <a:rPr lang="en-US" sz="800" cap="all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2.0</a:t>
            </a:r>
            <a:r>
              <a:rPr lang="en-US" sz="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9455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22761E-E030-F740-BB36-A2A918E1D3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9" r="-1"/>
          <a:stretch/>
        </p:blipFill>
        <p:spPr>
          <a:xfrm>
            <a:off x="3543300" y="167548"/>
            <a:ext cx="4914900" cy="642954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0059922-96F5-9A44-B3E8-5C017EC72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707134" cy="1320800"/>
          </a:xfrm>
        </p:spPr>
        <p:txBody>
          <a:bodyPr/>
          <a:lstStyle/>
          <a:p>
            <a:r>
              <a:rPr lang="en-US" dirty="0">
                <a:hlinkClick r:id="rId3"/>
              </a:rPr>
              <a:t>Example: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092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66970-344F-384B-AC8B-EA2736FF9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r>
              <a:rPr lang="en-US" dirty="0"/>
              <a:t>Case Study Presentations!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FDBC7-021B-2240-8CE3-CF9C9EFF6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426878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For the first portion of class, we will present our restoration case studies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Be sure to: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Keep it 5-10 minutes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Address all questions/topics in the assignment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Speak loud and clear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Ensure all teammates have talking points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Answer any audience questions to the best of your ability!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3794653-8901-FE4D-A272-39D7BBC14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035" y="1652074"/>
            <a:ext cx="4602747" cy="304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BBD228-E46F-4144-A7C4-31AC9F44D1B0}"/>
              </a:ext>
            </a:extLst>
          </p:cNvPr>
          <p:cNvSpPr txBox="1"/>
          <p:nvPr/>
        </p:nvSpPr>
        <p:spPr>
          <a:xfrm>
            <a:off x="4654035" y="4701393"/>
            <a:ext cx="3099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"</a:t>
            </a:r>
            <a:r>
              <a:rPr lang="en-US" sz="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Audience microphone at APExpo 2010 022.jpg</a:t>
            </a:r>
            <a:r>
              <a:rPr lang="en-US" sz="800" dirty="0"/>
              <a:t>" by </a:t>
            </a:r>
            <a:r>
              <a:rPr lang="en-US" sz="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Guillaume Paumier</a:t>
            </a:r>
            <a:r>
              <a:rPr lang="en-US" sz="800" dirty="0"/>
              <a:t> is marked with </a:t>
            </a:r>
            <a:r>
              <a:rPr lang="en-US" sz="800" cap="all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2.0</a:t>
            </a:r>
            <a:r>
              <a:rPr lang="en-US" sz="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740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65D8B-916E-BE49-A119-279D548B2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The Red Wolf (</a:t>
            </a:r>
            <a:r>
              <a:rPr lang="en-US" dirty="0" err="1"/>
              <a:t>canis</a:t>
            </a:r>
            <a:r>
              <a:rPr lang="en-US" dirty="0"/>
              <a:t> rufus) </a:t>
            </a:r>
          </a:p>
        </p:txBody>
      </p:sp>
      <p:pic>
        <p:nvPicPr>
          <p:cNvPr id="2050" name="Picture 2" descr="Red Wolf">
            <a:extLst>
              <a:ext uri="{FF2B5EF4-FFF2-40B4-BE49-F238E27FC236}">
                <a16:creationId xmlns:a16="http://schemas.microsoft.com/office/drawing/2014/main" id="{F32D3ACC-C443-974C-85DA-71C72FC9D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8104" y="2159331"/>
            <a:ext cx="5042028" cy="388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2A9344A7-1B4A-4B16-8193-39BC889B9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039" y="1341912"/>
            <a:ext cx="3167348" cy="522514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world’s most endangered wolf</a:t>
            </a:r>
          </a:p>
          <a:p>
            <a:r>
              <a:rPr lang="en-US" dirty="0"/>
              <a:t>15-17 in the wild 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Nonessential experimental population </a:t>
            </a:r>
            <a:r>
              <a:rPr lang="en-US" dirty="0"/>
              <a:t>in NC</a:t>
            </a:r>
          </a:p>
          <a:p>
            <a:r>
              <a:rPr lang="en-US" dirty="0"/>
              <a:t>Brown in color, black along back and tail	</a:t>
            </a:r>
          </a:p>
          <a:p>
            <a:pPr lvl="1"/>
            <a:r>
              <a:rPr lang="en-US" dirty="0"/>
              <a:t>Reddish hue on legs, ears, &amp; head </a:t>
            </a:r>
          </a:p>
          <a:p>
            <a:r>
              <a:rPr lang="en-US" dirty="0"/>
              <a:t>Slender legs &amp; big feet </a:t>
            </a:r>
          </a:p>
          <a:p>
            <a:r>
              <a:rPr lang="en-US" dirty="0"/>
              <a:t>Wider head &amp; pointed ears </a:t>
            </a:r>
            <a:endParaRPr lang="en-US" sz="1600" dirty="0"/>
          </a:p>
          <a:p>
            <a:r>
              <a:rPr lang="en-US" dirty="0"/>
              <a:t>Ranges 45-80 </a:t>
            </a:r>
            <a:r>
              <a:rPr lang="en-US" dirty="0" err="1"/>
              <a:t>lbs</a:t>
            </a:r>
            <a:endParaRPr lang="en-US" dirty="0"/>
          </a:p>
          <a:p>
            <a:pPr lvl="1"/>
            <a:r>
              <a:rPr lang="en-US" dirty="0"/>
              <a:t>Between the size of a coyote and grey wolf </a:t>
            </a:r>
          </a:p>
          <a:p>
            <a:r>
              <a:rPr lang="en-US" dirty="0"/>
              <a:t>~26in tall &amp; 4ft long (nose to tail)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D554D5-8295-9C4B-B247-8C84E8EAC496}"/>
              </a:ext>
            </a:extLst>
          </p:cNvPr>
          <p:cNvSpPr txBox="1"/>
          <p:nvPr/>
        </p:nvSpPr>
        <p:spPr>
          <a:xfrm>
            <a:off x="938104" y="6041693"/>
            <a:ext cx="2490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"</a:t>
            </a:r>
            <a:r>
              <a:rPr lang="en-US" sz="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 Wolf</a:t>
            </a:r>
            <a:r>
              <a:rPr lang="en-US" sz="800" dirty="0"/>
              <a:t>" by </a:t>
            </a:r>
            <a:r>
              <a:rPr lang="en-US" sz="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ucumari photography</a:t>
            </a:r>
            <a:r>
              <a:rPr lang="en-US" sz="800" dirty="0"/>
              <a:t> is marked with </a:t>
            </a:r>
            <a:r>
              <a:rPr lang="en-US" sz="800" cap="all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 2.0</a:t>
            </a:r>
            <a:r>
              <a:rPr lang="en-US" sz="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4896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D790B-4334-8C4A-A366-06EAEB6C7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Diet &amp; Habitat Requirements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967D3-0980-4A46-BC3B-29097D125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57854"/>
            <a:ext cx="3957349" cy="5184651"/>
          </a:xfrm>
        </p:spPr>
        <p:txBody>
          <a:bodyPr>
            <a:normAutofit fontScale="92500"/>
          </a:bodyPr>
          <a:lstStyle/>
          <a:p>
            <a:r>
              <a:rPr lang="en-US" sz="2000" dirty="0"/>
              <a:t>Originally only in southeastern TX &amp; southwestern LA</a:t>
            </a:r>
          </a:p>
          <a:p>
            <a:pPr lvl="1"/>
            <a:r>
              <a:rPr lang="en-US" sz="1800" dirty="0"/>
              <a:t>Coastal prairie/marsh habitat</a:t>
            </a:r>
          </a:p>
          <a:p>
            <a:r>
              <a:rPr lang="en-US" sz="2000" dirty="0"/>
              <a:t>Any habitat with suitable food, water, &amp; shelter is acceptable </a:t>
            </a:r>
          </a:p>
          <a:p>
            <a:pPr lvl="1"/>
            <a:r>
              <a:rPr lang="en-US" sz="1800" dirty="0"/>
              <a:t>This ranges from TX to PA</a:t>
            </a:r>
          </a:p>
          <a:p>
            <a:r>
              <a:rPr lang="en-US" sz="2000" dirty="0"/>
              <a:t>Red wolves need ~20-80 sq mi of habitat space</a:t>
            </a:r>
          </a:p>
          <a:p>
            <a:r>
              <a:rPr lang="en-US" sz="2000" dirty="0"/>
              <a:t>Diet consists of white-tailed deer, raccoons, &amp; small mammals</a:t>
            </a:r>
          </a:p>
          <a:p>
            <a:pPr lvl="1"/>
            <a:r>
              <a:rPr lang="en-US" sz="1800" dirty="0"/>
              <a:t>Can eat up to 2-5lbs daily </a:t>
            </a:r>
          </a:p>
          <a:p>
            <a:pPr lvl="1"/>
            <a:r>
              <a:rPr lang="en-US" sz="1800" dirty="0"/>
              <a:t>Can travel up to 20mi daily in search of food </a:t>
            </a:r>
          </a:p>
        </p:txBody>
      </p:sp>
      <p:pic>
        <p:nvPicPr>
          <p:cNvPr id="4098" name="Picture 2" descr="Red wolf historic range map">
            <a:extLst>
              <a:ext uri="{FF2B5EF4-FFF2-40B4-BE49-F238E27FC236}">
                <a16:creationId xmlns:a16="http://schemas.microsoft.com/office/drawing/2014/main" id="{9150EEE2-E17F-8D41-AFA7-F1BEBD0C7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0985" y="1357854"/>
            <a:ext cx="6273265" cy="484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7BC5B0-3A46-C246-B0CB-9B3C74EFB435}"/>
              </a:ext>
            </a:extLst>
          </p:cNvPr>
          <p:cNvSpPr txBox="1"/>
          <p:nvPr/>
        </p:nvSpPr>
        <p:spPr>
          <a:xfrm>
            <a:off x="4975668" y="6203951"/>
            <a:ext cx="2814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"</a:t>
            </a:r>
            <a:r>
              <a:rPr lang="en-US" sz="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 wolf historic range map</a:t>
            </a:r>
            <a:r>
              <a:rPr lang="en-US" sz="800" dirty="0"/>
              <a:t>" by </a:t>
            </a:r>
            <a:r>
              <a:rPr lang="en-US" sz="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USFWS/Southeast</a:t>
            </a:r>
            <a:r>
              <a:rPr lang="en-US" sz="800" dirty="0"/>
              <a:t> is marked with </a:t>
            </a:r>
            <a:r>
              <a:rPr lang="en-US" sz="800" cap="all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2.0</a:t>
            </a:r>
            <a:r>
              <a:rPr lang="en-US" sz="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2143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529A0-9962-AC46-924E-2E2E3036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Behavior &amp; Social Life </a:t>
            </a:r>
          </a:p>
        </p:txBody>
      </p:sp>
      <p:pic>
        <p:nvPicPr>
          <p:cNvPr id="5122" name="Picture 2" descr="Red Wolf Pups!">
            <a:extLst>
              <a:ext uri="{FF2B5EF4-FFF2-40B4-BE49-F238E27FC236}">
                <a16:creationId xmlns:a16="http://schemas.microsoft.com/office/drawing/2014/main" id="{53D1C025-5665-A444-B84C-0905C451D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474" y="2159331"/>
            <a:ext cx="5283289" cy="353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FE4B5-0EF1-174C-8F09-9D5B756CB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71" y="1330036"/>
            <a:ext cx="3336967" cy="5011389"/>
          </a:xfrm>
        </p:spPr>
        <p:txBody>
          <a:bodyPr>
            <a:normAutofit/>
          </a:bodyPr>
          <a:lstStyle/>
          <a:p>
            <a:r>
              <a:rPr lang="en-US" dirty="0"/>
              <a:t>Social, close-knit packs</a:t>
            </a:r>
          </a:p>
          <a:p>
            <a:pPr lvl="1"/>
            <a:r>
              <a:rPr lang="en-US" dirty="0"/>
              <a:t>5-8 individuals </a:t>
            </a:r>
          </a:p>
          <a:p>
            <a:pPr lvl="1"/>
            <a:r>
              <a:rPr lang="en-US" dirty="0"/>
              <a:t>Breeding pair, offspring from different generations</a:t>
            </a:r>
          </a:p>
          <a:p>
            <a:r>
              <a:rPr lang="en-US" dirty="0"/>
              <a:t>Older offspring aid in caring for the pups </a:t>
            </a:r>
          </a:p>
          <a:p>
            <a:r>
              <a:rPr lang="en-US" dirty="0"/>
              <a:t>Wolves between ages 1-2 will leave and form their own pack </a:t>
            </a:r>
          </a:p>
          <a:p>
            <a:r>
              <a:rPr lang="en-US" dirty="0"/>
              <a:t>Packs occupy specific territories &amp; will defend it from other wolves </a:t>
            </a:r>
          </a:p>
          <a:p>
            <a:r>
              <a:rPr lang="en-US" dirty="0"/>
              <a:t>Active at dusk &amp; dawn</a:t>
            </a:r>
          </a:p>
          <a:p>
            <a:pPr lvl="1"/>
            <a:r>
              <a:rPr lang="en-US" dirty="0"/>
              <a:t>Avoid human activity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05E58F-01A2-A146-9488-045058CEDE5F}"/>
              </a:ext>
            </a:extLst>
          </p:cNvPr>
          <p:cNvSpPr txBox="1"/>
          <p:nvPr/>
        </p:nvSpPr>
        <p:spPr>
          <a:xfrm>
            <a:off x="817474" y="5758788"/>
            <a:ext cx="2281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"</a:t>
            </a:r>
            <a:r>
              <a:rPr lang="en-US" sz="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 Wolf Pups!</a:t>
            </a:r>
            <a:r>
              <a:rPr lang="en-US" sz="800" dirty="0"/>
              <a:t>" by </a:t>
            </a:r>
            <a:r>
              <a:rPr lang="en-US" sz="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OnceAndFutureLaura</a:t>
            </a:r>
            <a:r>
              <a:rPr lang="en-US" sz="800" dirty="0"/>
              <a:t> is marked with </a:t>
            </a:r>
            <a:r>
              <a:rPr lang="en-US" sz="800" cap="all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BY-NC-SA 2.0</a:t>
            </a:r>
            <a:r>
              <a:rPr lang="en-US" sz="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7946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B43C4A-9912-E440-B01A-13D9C07FA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3F925-498B-1C42-9840-DB56D7B1F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Pair-bonds for life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Mate once a year (Feb)</a:t>
            </a:r>
          </a:p>
          <a:p>
            <a:r>
              <a:rPr lang="en-US">
                <a:solidFill>
                  <a:schemeClr val="bg1"/>
                </a:solidFill>
              </a:rPr>
              <a:t>Pups born in Apr-May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Well-hidden dens </a:t>
            </a:r>
          </a:p>
          <a:p>
            <a:pPr lvl="2"/>
            <a:r>
              <a:rPr lang="en-US">
                <a:solidFill>
                  <a:schemeClr val="bg1"/>
                </a:solidFill>
              </a:rPr>
              <a:t>Stream banks, sand knolls, hollow trees…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Less than half survive to adulthood </a:t>
            </a:r>
          </a:p>
          <a:p>
            <a:pPr lvl="2"/>
            <a:r>
              <a:rPr lang="en-US">
                <a:solidFill>
                  <a:schemeClr val="bg1"/>
                </a:solidFill>
              </a:rPr>
              <a:t>Influenced by predation, malnutrition, &amp; disease </a:t>
            </a:r>
          </a:p>
          <a:p>
            <a:endParaRPr lang="en-US">
              <a:solidFill>
                <a:schemeClr val="bg1"/>
              </a:solidFill>
            </a:endParaRPr>
          </a:p>
          <a:p>
            <a:pPr lvl="1"/>
            <a:endParaRPr lang="en-US">
              <a:solidFill>
                <a:schemeClr val="bg1"/>
              </a:solidFill>
            </a:endParaRPr>
          </a:p>
        </p:txBody>
      </p:sp>
      <p:pic>
        <p:nvPicPr>
          <p:cNvPr id="6146" name="Picture 2" descr="red wolf pups">
            <a:extLst>
              <a:ext uri="{FF2B5EF4-FFF2-40B4-BE49-F238E27FC236}">
                <a16:creationId xmlns:a16="http://schemas.microsoft.com/office/drawing/2014/main" id="{FDE0D505-8CD5-F843-849F-44EF2C627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0139" y="1224707"/>
            <a:ext cx="5878107" cy="440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686917-E511-E14A-B8D6-1B0D27F5189C}"/>
              </a:ext>
            </a:extLst>
          </p:cNvPr>
          <p:cNvSpPr txBox="1"/>
          <p:nvPr/>
        </p:nvSpPr>
        <p:spPr>
          <a:xfrm>
            <a:off x="5640139" y="5737812"/>
            <a:ext cx="2310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"</a:t>
            </a:r>
            <a:r>
              <a:rPr lang="en-US" sz="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 wolf pups</a:t>
            </a:r>
            <a:r>
              <a:rPr lang="en-US" sz="800" dirty="0"/>
              <a:t>" by </a:t>
            </a:r>
            <a:r>
              <a:rPr lang="en-US" sz="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USFWS Headquarters</a:t>
            </a:r>
            <a:r>
              <a:rPr lang="en-US" sz="800" dirty="0"/>
              <a:t> is marked with </a:t>
            </a:r>
            <a:r>
              <a:rPr lang="en-US" sz="800" cap="all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PDM 1.0</a:t>
            </a:r>
            <a:r>
              <a:rPr lang="en-US" sz="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0117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91EFA-E41C-8344-B6BE-B78731F6D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Current Status &amp;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AC963-CED5-8F47-8E3F-200D11778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2160589"/>
            <a:ext cx="3475512" cy="38807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1967: first labeled “</a:t>
            </a:r>
            <a:r>
              <a:rPr lang="en-US" b="1" dirty="0">
                <a:solidFill>
                  <a:schemeClr val="accent2"/>
                </a:solidFill>
              </a:rPr>
              <a:t>threatened with extinction</a:t>
            </a:r>
            <a:r>
              <a:rPr lang="en-US" dirty="0"/>
              <a:t>” under </a:t>
            </a:r>
            <a:r>
              <a:rPr lang="en-US" b="1" dirty="0">
                <a:solidFill>
                  <a:schemeClr val="accent2"/>
                </a:solidFill>
              </a:rPr>
              <a:t>ESPA</a:t>
            </a:r>
            <a:r>
              <a:rPr lang="en-US" dirty="0"/>
              <a:t> of 1966</a:t>
            </a:r>
          </a:p>
          <a:p>
            <a:r>
              <a:rPr lang="en-US" dirty="0"/>
              <a:t>Currently </a:t>
            </a:r>
            <a:r>
              <a:rPr lang="en-US" b="1" dirty="0">
                <a:solidFill>
                  <a:schemeClr val="accent2"/>
                </a:solidFill>
              </a:rPr>
              <a:t>endangered</a:t>
            </a:r>
            <a:r>
              <a:rPr lang="en-US" dirty="0"/>
              <a:t> under </a:t>
            </a:r>
            <a:r>
              <a:rPr lang="en-US" b="1" dirty="0">
                <a:solidFill>
                  <a:schemeClr val="accent2"/>
                </a:solidFill>
              </a:rPr>
              <a:t>ESA</a:t>
            </a:r>
            <a:r>
              <a:rPr lang="en-US" dirty="0"/>
              <a:t> 1973</a:t>
            </a:r>
          </a:p>
          <a:p>
            <a:r>
              <a:rPr lang="en-US" dirty="0"/>
              <a:t>As of October 2021 there are… </a:t>
            </a:r>
          </a:p>
          <a:p>
            <a:pPr lvl="1"/>
            <a:r>
              <a:rPr lang="en-US" dirty="0"/>
              <a:t>15-17 in the wild</a:t>
            </a:r>
          </a:p>
          <a:p>
            <a:pPr lvl="1"/>
            <a:r>
              <a:rPr lang="en-US" dirty="0"/>
              <a:t>241 in captivity </a:t>
            </a:r>
          </a:p>
          <a:p>
            <a:r>
              <a:rPr lang="en-US" dirty="0"/>
              <a:t>Population still on the decline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0E1642-6695-1345-ABB5-4765E4C5CB9B}"/>
              </a:ext>
            </a:extLst>
          </p:cNvPr>
          <p:cNvSpPr txBox="1"/>
          <p:nvPr/>
        </p:nvSpPr>
        <p:spPr>
          <a:xfrm>
            <a:off x="392967" y="5213268"/>
            <a:ext cx="3548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Red wolf population trend from 1988-2020. Data sourced from </a:t>
            </a:r>
            <a:r>
              <a:rPr lang="en-US" sz="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Hinton et al, 2016</a:t>
            </a:r>
            <a:r>
              <a:rPr lang="en-US" sz="800" dirty="0"/>
              <a:t>, </a:t>
            </a:r>
            <a:r>
              <a:rPr lang="en-US" sz="8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 Wolf Species Status Assessment 2018</a:t>
            </a:r>
            <a:r>
              <a:rPr lang="en-US" sz="800" dirty="0"/>
              <a:t>, </a:t>
            </a:r>
            <a:r>
              <a:rPr lang="en-US" sz="800" b="1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USFWS</a:t>
            </a:r>
            <a:endParaRPr lang="en-US" sz="800" dirty="0"/>
          </a:p>
        </p:txBody>
      </p:sp>
      <p:pic>
        <p:nvPicPr>
          <p:cNvPr id="7174" name="Picture 6" descr="Red Wolf Population Graph">
            <a:extLst>
              <a:ext uri="{FF2B5EF4-FFF2-40B4-BE49-F238E27FC236}">
                <a16:creationId xmlns:a16="http://schemas.microsoft.com/office/drawing/2014/main" id="{3CEB6D83-C7DC-6044-99F1-22682FB3E2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t="2319" b="3311"/>
          <a:stretch/>
        </p:blipFill>
        <p:spPr bwMode="auto">
          <a:xfrm>
            <a:off x="392967" y="1800334"/>
            <a:ext cx="5679283" cy="341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650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4A8C8-0B3C-0943-8E61-E7AAB6A04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History of Wolves in the US: Mass Eradication Program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25FD5-4B90-AA4B-AB31-DF9BFB4BD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14513"/>
            <a:ext cx="5623454" cy="484346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Wolves targeted livestock of European settlers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Sparked hatred towards the species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Physical violence and negative folklore continued this narrative 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Private landowners and farmers begin baiting &amp; trapping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Began as sport, grew into profession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Cattle ranchers would often turn to professional “wolfers” and bounty hunters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Ranchers &amp; government agencies began eradication program that lasted as late as 1965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Wolves were shot, poisoned, dug from dens, hunted with dogs…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Bounty was around $20-$50 a wolf 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Mid-20</a:t>
            </a:r>
            <a:r>
              <a:rPr lang="en-US" sz="1600" baseline="30000" dirty="0"/>
              <a:t>th</a:t>
            </a:r>
            <a:r>
              <a:rPr lang="en-US" sz="1600" dirty="0"/>
              <a:t> century: government-sponsored eradication programs wiped out nearly all wolves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6CCB3118-A3EC-394A-B5F6-782266D8F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4092" y="1930400"/>
            <a:ext cx="5100906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49FE6E-B551-B547-827B-DA962F3E9206}"/>
              </a:ext>
            </a:extLst>
          </p:cNvPr>
          <p:cNvSpPr txBox="1"/>
          <p:nvPr/>
        </p:nvSpPr>
        <p:spPr>
          <a:xfrm>
            <a:off x="6534092" y="5029200"/>
            <a:ext cx="333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20</a:t>
            </a:r>
            <a:r>
              <a:rPr lang="en-US" sz="800" baseline="30000" dirty="0"/>
              <a:t>th</a:t>
            </a:r>
            <a:r>
              <a:rPr lang="en-US" sz="800" dirty="0"/>
              <a:t> century wolf hunters. Available at: https://</a:t>
            </a:r>
            <a:r>
              <a:rPr lang="en-US" sz="800" dirty="0" err="1"/>
              <a:t>www.pbs.org</a:t>
            </a:r>
            <a:r>
              <a:rPr lang="en-US" sz="800" dirty="0"/>
              <a:t>/</a:t>
            </a:r>
            <a:r>
              <a:rPr lang="en-US" sz="800" dirty="0" err="1"/>
              <a:t>wnet</a:t>
            </a:r>
            <a:r>
              <a:rPr lang="en-US" sz="800" dirty="0"/>
              <a:t>/nature/the-wolf-that-changed-america-wolf-wars-americas-campaign-to-eradicate-the-wolf/4312/</a:t>
            </a:r>
          </a:p>
        </p:txBody>
      </p:sp>
    </p:spTree>
    <p:extLst>
      <p:ext uri="{BB962C8B-B14F-4D97-AF65-F5344CB8AC3E}">
        <p14:creationId xmlns:p14="http://schemas.microsoft.com/office/powerpoint/2010/main" val="2714518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42C342-0EEA-9F4F-B0CA-F6039FCC0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What’s Threatening the Red Wolves?</a:t>
            </a:r>
          </a:p>
        </p:txBody>
      </p:sp>
      <p:pic>
        <p:nvPicPr>
          <p:cNvPr id="9218" name="Picture 2" descr="Endangered red wolf">
            <a:extLst>
              <a:ext uri="{FF2B5EF4-FFF2-40B4-BE49-F238E27FC236}">
                <a16:creationId xmlns:a16="http://schemas.microsoft.com/office/drawing/2014/main" id="{3AF1072D-A982-1C4E-B79B-33232D9B5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600" y="1935858"/>
            <a:ext cx="4878935" cy="325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EF896-908F-7241-993D-AD2A443F2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398816"/>
            <a:ext cx="4512988" cy="4215739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FFFFFF"/>
                </a:solidFill>
              </a:rPr>
              <a:t>Initial populations were decimated by: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20</a:t>
            </a:r>
            <a:r>
              <a:rPr lang="en-US" baseline="30000" dirty="0">
                <a:solidFill>
                  <a:srgbClr val="FFFFFF"/>
                </a:solidFill>
              </a:rPr>
              <a:t>th</a:t>
            </a:r>
            <a:r>
              <a:rPr lang="en-US" dirty="0">
                <a:solidFill>
                  <a:srgbClr val="FFFFFF"/>
                </a:solidFill>
              </a:rPr>
              <a:t> century predator control programs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Habitat loss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</a:rPr>
              <a:t>Logging, mineral exploration, drainage projects, road development… 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FFFFFF"/>
                </a:solidFill>
              </a:rPr>
              <a:t>Now, their main troubles are: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Human-induced mortality 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</a:rPr>
              <a:t>Car crashes, hunting, mistaken for coyotes… 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Hybridization</a:t>
            </a:r>
            <a:r>
              <a:rPr lang="en-US" dirty="0">
                <a:solidFill>
                  <a:srgbClr val="FFFFFF"/>
                </a:solidFill>
              </a:rPr>
              <a:t> with coyotes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</a:rPr>
              <a:t>Wolf population is so small &amp; experiences </a:t>
            </a: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inbreeding avoidance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845613-E379-4640-862A-524997ED28F6}"/>
              </a:ext>
            </a:extLst>
          </p:cNvPr>
          <p:cNvSpPr txBox="1"/>
          <p:nvPr/>
        </p:nvSpPr>
        <p:spPr>
          <a:xfrm>
            <a:off x="322600" y="5223933"/>
            <a:ext cx="2471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"</a:t>
            </a:r>
            <a:r>
              <a:rPr lang="en-US" sz="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Endangered red wolf</a:t>
            </a:r>
            <a:r>
              <a:rPr lang="en-US" sz="800" dirty="0"/>
              <a:t>" by </a:t>
            </a:r>
            <a:r>
              <a:rPr lang="en-US" sz="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USFWS/Southeast</a:t>
            </a:r>
            <a:r>
              <a:rPr lang="en-US" sz="800" dirty="0"/>
              <a:t> is marked with </a:t>
            </a:r>
            <a:r>
              <a:rPr lang="en-US" sz="800" cap="all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2.0</a:t>
            </a:r>
            <a:r>
              <a:rPr lang="en-US" sz="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360276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8494</TotalTime>
  <Words>1249</Words>
  <Application>Microsoft Macintosh PowerPoint</Application>
  <PresentationFormat>Widescreen</PresentationFormat>
  <Paragraphs>142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Facet</vt:lpstr>
      <vt:lpstr>Day 2: The Case of the Red Wolf</vt:lpstr>
      <vt:lpstr>Case Study Presentations!</vt:lpstr>
      <vt:lpstr>The Red Wolf (canis rufus) </vt:lpstr>
      <vt:lpstr>Diet &amp; Habitat Requirements </vt:lpstr>
      <vt:lpstr>Behavior &amp; Social Life </vt:lpstr>
      <vt:lpstr>Reproduction</vt:lpstr>
      <vt:lpstr>Current Status &amp; Trends</vt:lpstr>
      <vt:lpstr>History of Wolves in the US: Mass Eradication Program  </vt:lpstr>
      <vt:lpstr>What’s Threatening the Red Wolves?</vt:lpstr>
      <vt:lpstr>Class Activity: Analysis of Red Wolf Inbreeding Data </vt:lpstr>
      <vt:lpstr>Captive Breeding</vt:lpstr>
      <vt:lpstr>Successful Program Serves as Model </vt:lpstr>
      <vt:lpstr>Efforts Dismantled </vt:lpstr>
      <vt:lpstr>What Should be Done to Help? </vt:lpstr>
      <vt:lpstr>Final Project: Policy Brief </vt:lpstr>
      <vt:lpstr>What Does a Good Policy Brief Look Like?</vt:lpstr>
      <vt:lpstr>Example: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2: The Case of the Red Wolf</dc:title>
  <dc:creator>Swartley, Zoe E.</dc:creator>
  <cp:lastModifiedBy>Swartley, Zoe E.</cp:lastModifiedBy>
  <cp:revision>2</cp:revision>
  <dcterms:created xsi:type="dcterms:W3CDTF">2022-03-03T10:37:36Z</dcterms:created>
  <dcterms:modified xsi:type="dcterms:W3CDTF">2022-03-09T08:12:21Z</dcterms:modified>
</cp:coreProperties>
</file>