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6" r:id="rId9"/>
    <p:sldId id="261" r:id="rId10"/>
    <p:sldId id="271" r:id="rId11"/>
    <p:sldId id="267" r:id="rId12"/>
    <p:sldId id="272" r:id="rId13"/>
    <p:sldId id="273" r:id="rId14"/>
    <p:sldId id="274" r:id="rId15"/>
    <p:sldId id="264" r:id="rId16"/>
    <p:sldId id="265" r:id="rId17"/>
    <p:sldId id="269" r:id="rId18"/>
    <p:sldId id="270" r:id="rId19"/>
    <p:sldId id="275" r:id="rId20"/>
    <p:sldId id="268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391" autoAdjust="0"/>
  </p:normalViewPr>
  <p:slideViewPr>
    <p:cSldViewPr>
      <p:cViewPr varScale="1">
        <p:scale>
          <a:sx n="100" d="100"/>
          <a:sy n="100" d="100"/>
        </p:scale>
        <p:origin x="-9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21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MQP%20Stuff\Velocity%20test%2012cm%20to%2034c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title>
      <c:tx>
        <c:rich>
          <a:bodyPr/>
          <a:lstStyle/>
          <a:p>
            <a:pPr>
              <a:defRPr/>
            </a:pPr>
            <a:r>
              <a:rPr lang="en-US"/>
              <a:t>Angular Velocity vs Buzzer Radius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4631889763779305E-2"/>
          <c:y val="0.19480351414406541"/>
          <c:w val="0.81665748031496055"/>
          <c:h val="0.65482210557013765"/>
        </c:manualLayout>
      </c:layout>
      <c:scatterChart>
        <c:scatterStyle val="lineMarker"/>
        <c:ser>
          <c:idx val="0"/>
          <c:order val="0"/>
          <c:tx>
            <c:v>Angular Velocity ± 5%</c:v>
          </c:tx>
          <c:errBars>
            <c:errDir val="y"/>
            <c:errBarType val="both"/>
            <c:errValType val="percentage"/>
            <c:val val="5"/>
          </c:errBars>
          <c:errBars>
            <c:errDir val="x"/>
            <c:errBarType val="both"/>
            <c:errValType val="percentage"/>
            <c:noEndCap val="1"/>
            <c:val val="0"/>
          </c:errBars>
          <c:xVal>
            <c:numRef>
              <c:f>Graphs!$C$7:$C$18</c:f>
              <c:numCache>
                <c:formatCode>General</c:formatCode>
                <c:ptCount val="12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28</c:v>
                </c:pt>
                <c:pt idx="4">
                  <c:v>26</c:v>
                </c:pt>
                <c:pt idx="5">
                  <c:v>24</c:v>
                </c:pt>
                <c:pt idx="6">
                  <c:v>22</c:v>
                </c:pt>
                <c:pt idx="7">
                  <c:v>20</c:v>
                </c:pt>
                <c:pt idx="8">
                  <c:v>18</c:v>
                </c:pt>
                <c:pt idx="9">
                  <c:v>16</c:v>
                </c:pt>
                <c:pt idx="10">
                  <c:v>14</c:v>
                </c:pt>
                <c:pt idx="11">
                  <c:v>12</c:v>
                </c:pt>
              </c:numCache>
            </c:numRef>
          </c:xVal>
          <c:yVal>
            <c:numRef>
              <c:f>Graphs!$D$7:$D$18</c:f>
              <c:numCache>
                <c:formatCode>0</c:formatCode>
                <c:ptCount val="12"/>
                <c:pt idx="0">
                  <c:v>338.56763301119065</c:v>
                </c:pt>
                <c:pt idx="1">
                  <c:v>357.55326002445173</c:v>
                </c:pt>
                <c:pt idx="2">
                  <c:v>372.62694657333702</c:v>
                </c:pt>
                <c:pt idx="3">
                  <c:v>387.44049761187841</c:v>
                </c:pt>
                <c:pt idx="4">
                  <c:v>403.11116294567364</c:v>
                </c:pt>
                <c:pt idx="5">
                  <c:v>430.86493391088396</c:v>
                </c:pt>
                <c:pt idx="6">
                  <c:v>459.75286015770274</c:v>
                </c:pt>
                <c:pt idx="7">
                  <c:v>476.35014994996959</c:v>
                </c:pt>
                <c:pt idx="8">
                  <c:v>488.59893368872656</c:v>
                </c:pt>
                <c:pt idx="9">
                  <c:v>512.8225258246822</c:v>
                </c:pt>
                <c:pt idx="10">
                  <c:v>527.8893257802564</c:v>
                </c:pt>
                <c:pt idx="11">
                  <c:v>561.70172164831854</c:v>
                </c:pt>
              </c:numCache>
            </c:numRef>
          </c:yVal>
        </c:ser>
        <c:axId val="94773632"/>
        <c:axId val="94775552"/>
      </c:scatterChart>
      <c:valAx>
        <c:axId val="94773632"/>
        <c:scaling>
          <c:orientation val="maxMin"/>
          <c:max val="34"/>
          <c:min val="12"/>
        </c:scaling>
        <c:axPos val="b"/>
        <c:title>
          <c:tx>
            <c:rich>
              <a:bodyPr/>
              <a:lstStyle/>
              <a:p>
                <a:pPr algn="ctr">
                  <a:defRPr/>
                </a:pPr>
                <a:r>
                  <a:rPr lang="en-US" sz="1400" dirty="0"/>
                  <a:t>Buzzer Distance from Center of Arm [cm]</a:t>
                </a:r>
              </a:p>
            </c:rich>
          </c:tx>
          <c:layout>
            <c:manualLayout>
              <c:xMode val="edge"/>
              <c:yMode val="edge"/>
              <c:x val="0.28453198350206232"/>
              <c:y val="0.9181205673758866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94775552"/>
        <c:crosses val="autoZero"/>
        <c:crossBetween val="midCat"/>
      </c:valAx>
      <c:valAx>
        <c:axId val="94775552"/>
        <c:scaling>
          <c:orientation val="minMax"/>
          <c:min val="300"/>
        </c:scaling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Angular Velocity [rev/min]</a:t>
                </a:r>
              </a:p>
            </c:rich>
          </c:tx>
          <c:layout>
            <c:manualLayout>
              <c:xMode val="edge"/>
              <c:yMode val="edge"/>
              <c:x val="0.92973063367079156"/>
              <c:y val="0.2384466968224718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947736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4.597222222222247E-2"/>
          <c:y val="0.20576881014873141"/>
          <c:w val="0.31808832425892503"/>
          <c:h val="7.2187278985336875E-2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972C-998D-437C-B884-E5146F37446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7380-262E-423F-B5C1-E06F8E14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972C-998D-437C-B884-E5146F37446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7380-262E-423F-B5C1-E06F8E14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972C-998D-437C-B884-E5146F37446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7380-262E-423F-B5C1-E06F8E14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972C-998D-437C-B884-E5146F37446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7380-262E-423F-B5C1-E06F8E14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972C-998D-437C-B884-E5146F37446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7380-262E-423F-B5C1-E06F8E14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972C-998D-437C-B884-E5146F37446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7380-262E-423F-B5C1-E06F8E14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972C-998D-437C-B884-E5146F37446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7380-262E-423F-B5C1-E06F8E14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972C-998D-437C-B884-E5146F37446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7380-262E-423F-B5C1-E06F8E14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972C-998D-437C-B884-E5146F37446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7380-262E-423F-B5C1-E06F8E14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972C-998D-437C-B884-E5146F37446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7380-262E-423F-B5C1-E06F8E14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972C-998D-437C-B884-E5146F37446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7380-262E-423F-B5C1-E06F8E14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D972C-998D-437C-B884-E5146F374463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7380-262E-423F-B5C1-E06F8E14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0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jpe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uckinawes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989" t="4928" r="5914" b="8504"/>
          <a:stretch>
            <a:fillRect/>
          </a:stretch>
        </p:blipFill>
        <p:spPr>
          <a:xfrm>
            <a:off x="54654" y="304800"/>
            <a:ext cx="9034693" cy="6248400"/>
          </a:xfrm>
        </p:spPr>
      </p:pic>
      <p:sp>
        <p:nvSpPr>
          <p:cNvPr id="6" name="TextBox 5"/>
          <p:cNvSpPr txBox="1"/>
          <p:nvPr/>
        </p:nvSpPr>
        <p:spPr>
          <a:xfrm>
            <a:off x="2057400" y="648866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By: Robert Lowry and Caleb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Teske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857500"/>
            <a:ext cx="8763000" cy="1143000"/>
          </a:xfr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normAutofit/>
          </a:bodyPr>
          <a:lstStyle/>
          <a:p>
            <a:r>
              <a:rPr lang="en-US" sz="34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Lucida Console" pitchFamily="49" charset="0"/>
                <a:cs typeface="Times New Roman" pitchFamily="18" charset="0"/>
              </a:rPr>
              <a:t>An Experimental Doppler Study of a Table-Top Galactic Model</a:t>
            </a:r>
            <a:endParaRPr lang="en-US" sz="34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Lucida Console" pitchFamily="49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Before and After Photos</a:t>
            </a:r>
            <a:endParaRPr lang="en-US" sz="3600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Old Machine</a:t>
            </a:r>
            <a:endParaRPr lang="en-US" dirty="0"/>
          </a:p>
        </p:txBody>
      </p:sp>
      <p:pic>
        <p:nvPicPr>
          <p:cNvPr id="7" name="Content Placeholder 6" descr="Previous IQP Picture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4190999" cy="3352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New Machine</a:t>
            </a:r>
            <a:endParaRPr lang="en-US" dirty="0"/>
          </a:p>
        </p:txBody>
      </p:sp>
      <p:pic>
        <p:nvPicPr>
          <p:cNvPr id="8" name="Content Placeholder 7" descr="P101005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8750" t="17500" r="21250" b="15000"/>
          <a:stretch>
            <a:fillRect/>
          </a:stretch>
        </p:blipFill>
        <p:spPr>
          <a:xfrm>
            <a:off x="4724400" y="1676400"/>
            <a:ext cx="4154311" cy="3352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The Doppler Effect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6000" b="1" dirty="0" smtClean="0"/>
              <a:t>Generalized Doppler Equation in 2-D:</a:t>
            </a:r>
            <a:r>
              <a:rPr lang="en-US" sz="5100" dirty="0" smtClean="0"/>
              <a:t> </a:t>
            </a:r>
            <a:r>
              <a:rPr lang="en-US" sz="5500" dirty="0" smtClean="0"/>
              <a:t>the observed </a:t>
            </a:r>
          </a:p>
          <a:p>
            <a:pPr>
              <a:buNone/>
            </a:pPr>
            <a:r>
              <a:rPr lang="en-US" sz="5500" dirty="0" smtClean="0"/>
              <a:t>frequency </a:t>
            </a:r>
            <a:r>
              <a:rPr lang="en-US" sz="5500" i="1" dirty="0" smtClean="0"/>
              <a:t>f </a:t>
            </a:r>
            <a:r>
              <a:rPr lang="en-US" sz="5500" dirty="0" smtClean="0"/>
              <a:t>is related to the emitted frequency</a:t>
            </a:r>
            <a:r>
              <a:rPr lang="en-US" sz="5500" i="1" dirty="0" smtClean="0"/>
              <a:t> </a:t>
            </a:r>
            <a:r>
              <a:rPr lang="en-US" sz="5500" dirty="0" smtClean="0"/>
              <a:t>of the source</a:t>
            </a:r>
            <a:r>
              <a:rPr lang="en-US" sz="4400" dirty="0" smtClean="0"/>
              <a:t> </a:t>
            </a:r>
            <a:r>
              <a:rPr lang="en-US" sz="5500" i="1" dirty="0" smtClean="0"/>
              <a:t>f₀</a:t>
            </a:r>
            <a:r>
              <a:rPr lang="en-US" sz="4400" i="1" dirty="0" smtClean="0"/>
              <a:t> </a:t>
            </a:r>
          </a:p>
          <a:p>
            <a:pPr>
              <a:buNone/>
            </a:pPr>
            <a:r>
              <a:rPr lang="en-US" sz="5500" dirty="0" smtClean="0"/>
              <a:t>by the equation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endParaRPr lang="en-US" sz="5500" dirty="0" smtClean="0"/>
          </a:p>
          <a:p>
            <a:pPr>
              <a:buNone/>
            </a:pPr>
            <a:r>
              <a:rPr lang="en-US" sz="5500" dirty="0" smtClean="0"/>
              <a:t>where </a:t>
            </a:r>
            <a:r>
              <a:rPr lang="el-GR" sz="5500" i="1" dirty="0" smtClean="0"/>
              <a:t>ν</a:t>
            </a:r>
            <a:r>
              <a:rPr lang="en-US" sz="5500" i="1" dirty="0" smtClean="0"/>
              <a:t> </a:t>
            </a:r>
            <a:r>
              <a:rPr lang="en-US" sz="5500" dirty="0" smtClean="0"/>
              <a:t>is the velocity of waves in the medium, </a:t>
            </a:r>
          </a:p>
          <a:p>
            <a:pPr>
              <a:buNone/>
            </a:pPr>
            <a:r>
              <a:rPr lang="en-US" sz="6200" dirty="0" err="1" smtClean="0"/>
              <a:t>ν</a:t>
            </a:r>
            <a:r>
              <a:rPr lang="en-US" sz="6200" baseline="-25000" dirty="0" err="1" smtClean="0"/>
              <a:t>r</a:t>
            </a:r>
            <a:r>
              <a:rPr lang="en-US" sz="4300" baseline="-25000" dirty="0" smtClean="0"/>
              <a:t>  </a:t>
            </a:r>
            <a:r>
              <a:rPr lang="en-US" sz="5500" dirty="0" smtClean="0"/>
              <a:t>is the velocity of the source relative to the medium and</a:t>
            </a:r>
            <a:r>
              <a:rPr lang="en-US" sz="5500" i="1" dirty="0" smtClean="0"/>
              <a:t> </a:t>
            </a:r>
          </a:p>
          <a:p>
            <a:pPr>
              <a:buNone/>
            </a:pPr>
            <a:r>
              <a:rPr lang="en-US" sz="6000" dirty="0" err="1" smtClean="0"/>
              <a:t>ν</a:t>
            </a:r>
            <a:r>
              <a:rPr lang="en-US" sz="6000" baseline="-25000" dirty="0" err="1" smtClean="0"/>
              <a:t>s</a:t>
            </a:r>
            <a:r>
              <a:rPr lang="en-US" sz="6000" baseline="-25000" dirty="0" smtClean="0"/>
              <a:t> </a:t>
            </a:r>
            <a:r>
              <a:rPr lang="en-US" sz="5500" dirty="0" smtClean="0"/>
              <a:t>is the velocity of the receiver relative to the medium</a:t>
            </a:r>
          </a:p>
          <a:p>
            <a:pPr>
              <a:buNone/>
            </a:pPr>
            <a:endParaRPr lang="en-US" sz="5500" dirty="0" smtClean="0"/>
          </a:p>
          <a:p>
            <a:pPr>
              <a:buNone/>
            </a:pPr>
            <a:r>
              <a:rPr lang="en-US" sz="5500" dirty="0" smtClean="0"/>
              <a:t>In the case of a stationary observer (or microphone), the equation reduces to </a:t>
            </a:r>
          </a:p>
          <a:p>
            <a:pPr>
              <a:buNone/>
            </a:pPr>
            <a:endParaRPr lang="en-US" sz="5500" dirty="0" smtClean="0"/>
          </a:p>
          <a:p>
            <a:pPr>
              <a:buNone/>
            </a:pPr>
            <a:endParaRPr lang="en-US" sz="5500" dirty="0" smtClean="0"/>
          </a:p>
          <a:p>
            <a:pPr>
              <a:buNone/>
            </a:pPr>
            <a:endParaRPr lang="en-US" sz="5500" dirty="0" smtClean="0"/>
          </a:p>
          <a:p>
            <a:pPr>
              <a:buNone/>
            </a:pPr>
            <a:r>
              <a:rPr lang="en-US" sz="5500" dirty="0" smtClean="0"/>
              <a:t>where </a:t>
            </a:r>
            <a:r>
              <a:rPr lang="en-US" sz="5400" dirty="0" err="1" smtClean="0"/>
              <a:t>ν</a:t>
            </a:r>
            <a:r>
              <a:rPr lang="en-US" sz="5400" baseline="-25000" dirty="0" err="1" smtClean="0"/>
              <a:t>s</a:t>
            </a:r>
            <a:r>
              <a:rPr lang="en-US" sz="5400" baseline="-25000" dirty="0" smtClean="0"/>
              <a:t> </a:t>
            </a:r>
            <a:r>
              <a:rPr lang="en-US" sz="5500" dirty="0" smtClean="0"/>
              <a:t>is positive if the source is moving away from the observer, and negative when </a:t>
            </a:r>
          </a:p>
          <a:p>
            <a:pPr>
              <a:buNone/>
            </a:pPr>
            <a:r>
              <a:rPr lang="en-US" sz="5500" dirty="0" smtClean="0"/>
              <a:t>moving towards the observer</a:t>
            </a:r>
          </a:p>
          <a:p>
            <a:pPr>
              <a:buNone/>
            </a:pPr>
            <a:endParaRPr lang="en-US" sz="5500" dirty="0" smtClean="0"/>
          </a:p>
          <a:p>
            <a:pPr>
              <a:buNone/>
            </a:pPr>
            <a:r>
              <a:rPr lang="en-US" sz="5500" dirty="0" smtClean="0"/>
              <a:t>These equations assume that the source is directly approaching </a:t>
            </a:r>
          </a:p>
          <a:p>
            <a:pPr>
              <a:buNone/>
            </a:pPr>
            <a:r>
              <a:rPr lang="en-US" sz="5500" dirty="0" smtClean="0"/>
              <a:t>or receding from the observer. 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7772" y="1828800"/>
            <a:ext cx="1988457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7772" y="4267200"/>
            <a:ext cx="198845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sz="4000" b="1" u="sng" dirty="0" smtClean="0"/>
              <a:t>Doppler Equation for Uniform Circular Motion</a:t>
            </a:r>
            <a:br>
              <a:rPr lang="en-US" sz="4000" b="1" u="sng" dirty="0" smtClean="0"/>
            </a:b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ircular doppler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143000"/>
            <a:ext cx="5029200" cy="3920564"/>
          </a:xfrm>
          <a:prstGeom prst="rect">
            <a:avLst/>
          </a:prstGeom>
        </p:spPr>
      </p:pic>
      <p:pic>
        <p:nvPicPr>
          <p:cNvPr id="5" name="Picture 4" descr="circular doppler 2.JPG"/>
          <p:cNvPicPr>
            <a:picLocks noChangeAspect="1"/>
          </p:cNvPicPr>
          <p:nvPr/>
        </p:nvPicPr>
        <p:blipFill>
          <a:blip r:embed="rId3">
            <a:lum/>
          </a:blip>
          <a:srcRect b="56838"/>
          <a:stretch>
            <a:fillRect/>
          </a:stretch>
        </p:blipFill>
        <p:spPr>
          <a:xfrm>
            <a:off x="0" y="1066800"/>
            <a:ext cx="4038600" cy="914400"/>
          </a:xfrm>
          <a:prstGeom prst="rect">
            <a:avLst/>
          </a:prstGeom>
        </p:spPr>
      </p:pic>
      <p:pic>
        <p:nvPicPr>
          <p:cNvPr id="6" name="Picture 5" descr="circular doppler 3.JPG"/>
          <p:cNvPicPr>
            <a:picLocks noChangeAspect="1"/>
          </p:cNvPicPr>
          <p:nvPr/>
        </p:nvPicPr>
        <p:blipFill>
          <a:blip r:embed="rId4"/>
          <a:srcRect b="63675"/>
          <a:stretch>
            <a:fillRect/>
          </a:stretch>
        </p:blipFill>
        <p:spPr>
          <a:xfrm>
            <a:off x="76200" y="1905000"/>
            <a:ext cx="2286000" cy="762000"/>
          </a:xfrm>
          <a:prstGeom prst="rect">
            <a:avLst/>
          </a:prstGeom>
        </p:spPr>
      </p:pic>
      <p:pic>
        <p:nvPicPr>
          <p:cNvPr id="7" name="Picture 6" descr="circular doppler 4.JPG"/>
          <p:cNvPicPr>
            <a:picLocks noChangeAspect="1"/>
          </p:cNvPicPr>
          <p:nvPr/>
        </p:nvPicPr>
        <p:blipFill>
          <a:blip r:embed="rId5"/>
          <a:srcRect r="39744" b="56838"/>
          <a:stretch>
            <a:fillRect/>
          </a:stretch>
        </p:blipFill>
        <p:spPr>
          <a:xfrm>
            <a:off x="76200" y="2514600"/>
            <a:ext cx="1828800" cy="762000"/>
          </a:xfrm>
          <a:prstGeom prst="rect">
            <a:avLst/>
          </a:prstGeom>
        </p:spPr>
      </p:pic>
      <p:pic>
        <p:nvPicPr>
          <p:cNvPr id="8" name="Picture 7" descr="circular doppler 5.JPG"/>
          <p:cNvPicPr>
            <a:picLocks noChangeAspect="1"/>
          </p:cNvPicPr>
          <p:nvPr/>
        </p:nvPicPr>
        <p:blipFill>
          <a:blip r:embed="rId6"/>
          <a:srcRect b="56838"/>
          <a:stretch>
            <a:fillRect/>
          </a:stretch>
        </p:blipFill>
        <p:spPr>
          <a:xfrm>
            <a:off x="228600" y="3352800"/>
            <a:ext cx="3657600" cy="914400"/>
          </a:xfrm>
          <a:prstGeom prst="rect">
            <a:avLst/>
          </a:prstGeom>
        </p:spPr>
      </p:pic>
      <p:pic>
        <p:nvPicPr>
          <p:cNvPr id="9" name="Picture 8" descr="circular doppler 6.JPG"/>
          <p:cNvPicPr>
            <a:picLocks noChangeAspect="1"/>
          </p:cNvPicPr>
          <p:nvPr/>
        </p:nvPicPr>
        <p:blipFill>
          <a:blip r:embed="rId7"/>
          <a:srcRect b="56838"/>
          <a:stretch>
            <a:fillRect/>
          </a:stretch>
        </p:blipFill>
        <p:spPr>
          <a:xfrm>
            <a:off x="76200" y="4495800"/>
            <a:ext cx="3886200" cy="914400"/>
          </a:xfrm>
          <a:prstGeom prst="rect">
            <a:avLst/>
          </a:prstGeom>
        </p:spPr>
      </p:pic>
      <p:pic>
        <p:nvPicPr>
          <p:cNvPr id="10" name="Picture 9" descr="circular doppler 7.JPG"/>
          <p:cNvPicPr>
            <a:picLocks noChangeAspect="1"/>
          </p:cNvPicPr>
          <p:nvPr/>
        </p:nvPicPr>
        <p:blipFill>
          <a:blip r:embed="rId8"/>
          <a:srcRect b="31624"/>
          <a:stretch>
            <a:fillRect/>
          </a:stretch>
        </p:blipFill>
        <p:spPr>
          <a:xfrm>
            <a:off x="152400" y="5334000"/>
            <a:ext cx="3810000" cy="13377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9600" y="50292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Geometry Used to Calculate Approaching/Receding Speeds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54864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***Derivation and Image Taken from </a:t>
            </a:r>
            <a:r>
              <a:rPr lang="en-US" b="1" i="1" dirty="0" smtClean="0"/>
              <a:t>The Doppler Effect of a Sound Source Moving in a Circle </a:t>
            </a:r>
            <a:r>
              <a:rPr lang="en-US" b="1" dirty="0" smtClean="0"/>
              <a:t>by Marcelo M.F. Saba and Rafael Antonio </a:t>
            </a:r>
            <a:r>
              <a:rPr lang="en-US" b="1" dirty="0" err="1" smtClean="0"/>
              <a:t>da</a:t>
            </a:r>
            <a:r>
              <a:rPr lang="en-US" b="1" dirty="0" smtClean="0"/>
              <a:t> S. Rosa***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u="sng" dirty="0" smtClean="0"/>
              <a:t>Doppler Equation for Tilted Platform in Uniform Circular Motion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3371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" name="Picture 24" descr="Slid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3666" y="1371600"/>
            <a:ext cx="4799334" cy="2590800"/>
          </a:xfrm>
          <a:prstGeom prst="rect">
            <a:avLst/>
          </a:prstGeom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524000"/>
            <a:ext cx="2514600" cy="704574"/>
          </a:xfrm>
          <a:prstGeom prst="rect">
            <a:avLst/>
          </a:prstGeom>
          <a:noFill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362200"/>
            <a:ext cx="1981200" cy="304800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743200"/>
            <a:ext cx="762000" cy="57150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352800"/>
            <a:ext cx="1897380" cy="2286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733800"/>
            <a:ext cx="2133600" cy="272902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038600"/>
            <a:ext cx="2836718" cy="228600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343400"/>
            <a:ext cx="3148445" cy="2286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2409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724400"/>
            <a:ext cx="955964" cy="304800"/>
          </a:xfrm>
          <a:prstGeom prst="rect">
            <a:avLst/>
          </a:prstGeom>
          <a:noFill/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105400"/>
            <a:ext cx="2614613" cy="685800"/>
          </a:xfrm>
          <a:prstGeom prst="rect">
            <a:avLst/>
          </a:prstGeom>
          <a:noFill/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943600"/>
            <a:ext cx="6553200" cy="304800"/>
          </a:xfrm>
          <a:prstGeom prst="rect">
            <a:avLst/>
          </a:prstGeom>
          <a:noFill/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6400800"/>
            <a:ext cx="4627418" cy="3048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Doppler Equation for Tilted Platform in Uniform Circular Motion (cont’d)</a:t>
            </a:r>
            <a:endParaRPr lang="en-US" sz="3600" dirty="0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81" name="Rectangle 37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83" name="Rectangle 39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Slide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371600"/>
            <a:ext cx="3505200" cy="2074249"/>
          </a:xfrm>
          <a:prstGeom prst="rect">
            <a:avLst/>
          </a:prstGeom>
        </p:spPr>
      </p:pic>
      <p:pic>
        <p:nvPicPr>
          <p:cNvPr id="34" name="Picture 33" descr="Slide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657600"/>
            <a:ext cx="2971800" cy="2282900"/>
          </a:xfrm>
          <a:prstGeom prst="rect">
            <a:avLst/>
          </a:prstGeom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371600"/>
            <a:ext cx="704850" cy="209550"/>
          </a:xfrm>
          <a:prstGeom prst="rect">
            <a:avLst/>
          </a:prstGeom>
          <a:noFill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676400"/>
            <a:ext cx="1314450" cy="209550"/>
          </a:xfrm>
          <a:prstGeom prst="rect">
            <a:avLst/>
          </a:prstGeom>
          <a:noFill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981200"/>
            <a:ext cx="4200525" cy="20955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286000"/>
            <a:ext cx="3762375" cy="209550"/>
          </a:xfrm>
          <a:prstGeom prst="rect">
            <a:avLst/>
          </a:prstGeom>
          <a:noFill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514600"/>
            <a:ext cx="3429000" cy="209550"/>
          </a:xfrm>
          <a:prstGeom prst="rect">
            <a:avLst/>
          </a:prstGeom>
          <a:noFill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819400"/>
            <a:ext cx="3943350" cy="209550"/>
          </a:xfrm>
          <a:prstGeom prst="rect">
            <a:avLst/>
          </a:prstGeom>
          <a:noFill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124200"/>
            <a:ext cx="4133850" cy="24765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505200"/>
            <a:ext cx="5943600" cy="409575"/>
          </a:xfrm>
          <a:prstGeom prst="rect">
            <a:avLst/>
          </a:prstGeom>
          <a:noFill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038600"/>
            <a:ext cx="5943600" cy="409575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572000"/>
            <a:ext cx="4619625" cy="209550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876800"/>
            <a:ext cx="2705100" cy="20955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181600"/>
            <a:ext cx="466725" cy="390525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181600"/>
            <a:ext cx="1152525" cy="390525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6172200"/>
            <a:ext cx="4114800" cy="4572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0" y="3590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0" y="398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0" y="443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67200" y="56388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(Plug </a:t>
            </a:r>
            <a:r>
              <a:rPr lang="en-US" sz="10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000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0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/>
              <a:t>i</a:t>
            </a:r>
            <a:r>
              <a:rPr lang="en-US" sz="1000" dirty="0" smtClean="0"/>
              <a:t>nto Equation 1 from Uniform Circular Motion Slide to calculate freq. shift) </a:t>
            </a:r>
            <a:endParaRPr lang="en-US" sz="1000" dirty="0"/>
          </a:p>
        </p:txBody>
      </p:sp>
      <p:pic>
        <p:nvPicPr>
          <p:cNvPr id="51" name="Picture 50" descr="circular doppler 2.JPG"/>
          <p:cNvPicPr>
            <a:picLocks noChangeAspect="1"/>
          </p:cNvPicPr>
          <p:nvPr/>
        </p:nvPicPr>
        <p:blipFill>
          <a:blip r:embed="rId18">
            <a:lum/>
          </a:blip>
          <a:srcRect l="9434" t="3597" r="62264" b="67628"/>
          <a:stretch>
            <a:fillRect/>
          </a:stretch>
        </p:blipFill>
        <p:spPr>
          <a:xfrm>
            <a:off x="5638800" y="6019800"/>
            <a:ext cx="1752600" cy="762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257800" y="6172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Wingdings" pitchFamily="2" charset="2"/>
              </a:rPr>
              <a:t>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Experimental Procedure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Series </a:t>
            </a:r>
            <a:r>
              <a:rPr lang="en-US" sz="2800" dirty="0" smtClean="0"/>
              <a:t>of experiments for each parameter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Distance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Angular Dependence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Tilt Dependence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Buzzer Radius/Angular Velocity</a:t>
            </a:r>
          </a:p>
          <a:p>
            <a:pPr lvl="1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Proper </a:t>
            </a:r>
            <a:r>
              <a:rPr lang="en-US" sz="2800" dirty="0" smtClean="0"/>
              <a:t>setup is important for this experiment</a:t>
            </a:r>
          </a:p>
          <a:p>
            <a:pPr>
              <a:buFont typeface="Wingdings" pitchFamily="2" charset="2"/>
              <a:buChar char="Ø"/>
            </a:pPr>
            <a:endParaRPr lang="en-US" sz="14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Results can be highly sensitive to room conditions and computer configurations</a:t>
            </a:r>
          </a:p>
          <a:p>
            <a:pPr>
              <a:buFont typeface="Wingdings" pitchFamily="2" charset="2"/>
              <a:buChar char="Ø"/>
            </a:pPr>
            <a:endParaRPr lang="en-US" sz="14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Read the full report for a detailed list of preparations that need to be made in the lab before acquiring Doppler data</a:t>
            </a:r>
          </a:p>
          <a:p>
            <a:pPr lvl="1">
              <a:buFont typeface="Wingdings" pitchFamily="2" charset="2"/>
              <a:buChar char="Ø"/>
            </a:pPr>
            <a:endParaRPr lang="en-US" sz="2400" b="1" dirty="0"/>
          </a:p>
        </p:txBody>
      </p:sp>
      <p:pic>
        <p:nvPicPr>
          <p:cNvPr id="4" name="Picture 3" descr="green check 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447800"/>
            <a:ext cx="349898" cy="342900"/>
          </a:xfrm>
          <a:prstGeom prst="rect">
            <a:avLst/>
          </a:prstGeom>
        </p:spPr>
      </p:pic>
      <p:pic>
        <p:nvPicPr>
          <p:cNvPr id="5" name="Picture 4" descr="green check 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828800"/>
            <a:ext cx="349898" cy="342900"/>
          </a:xfrm>
          <a:prstGeom prst="rect">
            <a:avLst/>
          </a:prstGeom>
        </p:spPr>
      </p:pic>
      <p:pic>
        <p:nvPicPr>
          <p:cNvPr id="6" name="Picture 5" descr="green check 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209800"/>
            <a:ext cx="349898" cy="342900"/>
          </a:xfrm>
          <a:prstGeom prst="rect">
            <a:avLst/>
          </a:prstGeom>
        </p:spPr>
      </p:pic>
      <p:pic>
        <p:nvPicPr>
          <p:cNvPr id="7" name="Picture 6" descr="green check 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1702" y="2552700"/>
            <a:ext cx="349898" cy="34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Spectrum Lab Results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Comparison of newly acquired data with data from </a:t>
            </a:r>
          </a:p>
          <a:p>
            <a:pPr>
              <a:buNone/>
            </a:pPr>
            <a:r>
              <a:rPr lang="en-US" sz="2800" dirty="0" smtClean="0"/>
              <a:t>previous project group indicated: </a:t>
            </a:r>
          </a:p>
          <a:p>
            <a:pPr>
              <a:buNone/>
            </a:pPr>
            <a:endParaRPr lang="en-US" sz="14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The clarity of the observed sound signal from the new Doppler machine with the monotonic buzzers was dramatically improved</a:t>
            </a:r>
          </a:p>
          <a:p>
            <a:pPr>
              <a:buFont typeface="Wingdings" pitchFamily="2" charset="2"/>
              <a:buChar char="Ø"/>
            </a:pPr>
            <a:endParaRPr lang="en-US" sz="14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Overall noise levels in the system were greatly reduced</a:t>
            </a:r>
          </a:p>
          <a:p>
            <a:pPr>
              <a:buFont typeface="Wingdings" pitchFamily="2" charset="2"/>
              <a:buChar char="Ø"/>
            </a:pPr>
            <a:endParaRPr lang="en-US" sz="14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Doppler shifting can be observed at all different angles of tilt</a:t>
            </a:r>
          </a:p>
          <a:p>
            <a:pPr>
              <a:buFont typeface="Wingdings" pitchFamily="2" charset="2"/>
              <a:buChar char="Ø"/>
            </a:pPr>
            <a:endParaRPr lang="en-US" sz="14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The microphone receives a broad range of harmonic frequencies that need to be systematically analyzed 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Comparison of Results</a:t>
            </a:r>
            <a:endParaRPr lang="en-US" sz="3600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884238"/>
            <a:ext cx="4648200" cy="639762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/>
              <a:t>Old Machine with Old Buzzers</a:t>
            </a:r>
            <a:endParaRPr lang="en-US" sz="2800" b="0" dirty="0"/>
          </a:p>
        </p:txBody>
      </p:sp>
      <p:pic>
        <p:nvPicPr>
          <p:cNvPr id="7" name="Content Placeholder 6" descr="Previous IQP Picture 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25981"/>
          <a:stretch>
            <a:fillRect/>
          </a:stretch>
        </p:blipFill>
        <p:spPr>
          <a:xfrm>
            <a:off x="1158993" y="1600200"/>
            <a:ext cx="6826014" cy="49950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Comparison of Results</a:t>
            </a:r>
            <a:endParaRPr lang="en-US" sz="3600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0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New Machine/New Buzzers</a:t>
            </a:r>
            <a:endParaRPr lang="en-US" sz="2800" dirty="0"/>
          </a:p>
        </p:txBody>
      </p:sp>
      <p:pic>
        <p:nvPicPr>
          <p:cNvPr id="9" name="Picture 8" descr="4-3-09_Mic1_Test2.JPG"/>
          <p:cNvPicPr>
            <a:picLocks noChangeAspect="1"/>
          </p:cNvPicPr>
          <p:nvPr/>
        </p:nvPicPr>
        <p:blipFill>
          <a:blip r:embed="rId2"/>
          <a:srcRect b="5751"/>
          <a:stretch>
            <a:fillRect/>
          </a:stretch>
        </p:blipFill>
        <p:spPr>
          <a:xfrm>
            <a:off x="1236959" y="1600200"/>
            <a:ext cx="6670083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Comparison of Results</a:t>
            </a:r>
            <a:endParaRPr lang="en-US" sz="3600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0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New Machine/New Buzzers (tilted to 90⁰)</a:t>
            </a:r>
            <a:endParaRPr lang="en-US" sz="2800" dirty="0"/>
          </a:p>
        </p:txBody>
      </p:sp>
      <p:pic>
        <p:nvPicPr>
          <p:cNvPr id="6" name="Picture 5" descr="4-3-09_Mic1_Test7.JPG"/>
          <p:cNvPicPr>
            <a:picLocks noChangeAspect="1"/>
          </p:cNvPicPr>
          <p:nvPr/>
        </p:nvPicPr>
        <p:blipFill>
          <a:blip r:embed="rId2"/>
          <a:srcRect b="41538"/>
          <a:stretch>
            <a:fillRect/>
          </a:stretch>
        </p:blipFill>
        <p:spPr>
          <a:xfrm>
            <a:off x="1041901" y="1600199"/>
            <a:ext cx="7060198" cy="495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accel="50000" autoRev="1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Project Outline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990600"/>
            <a:ext cx="8763000" cy="56388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Introduction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Summary of Previous Project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Motivation for Continuing Project/Problem Statement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Design &amp; Construction of Doppler Machine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Spinning Arm Improvements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Motor Mount/Housing Improvements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/>
              <a:t>Angular Velocity Test Results Using Logger Pro Software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Motor Stand/Base Improvements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Background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General Doppler Effect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Doppler Effect for Uniform Circular Motion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Doppler Effect for Tilted Platform in Uniform Circular Motion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Testing/Results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Experimental Procedure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Spectrum Lab Results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Conclusions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Recommendations </a:t>
            </a:r>
            <a:r>
              <a:rPr lang="en-US" b="1" dirty="0" smtClean="0"/>
              <a:t>for Future Project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Conclusions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We have gained great control over all adjustable parameters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This machine is capable of generating repeatable, reliable data under proper laboratory </a:t>
            </a:r>
            <a:r>
              <a:rPr lang="en-US" sz="2800" dirty="0" smtClean="0"/>
              <a:t>conditions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This experiment, if done properly, is a fun way to show a known concept in a new and exciting format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Rob is continuing this project as part of his Masters Degree, so there is plenty of time to collect more data</a:t>
            </a:r>
            <a:endParaRPr lang="en-US" sz="2800" dirty="0" smtClean="0"/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Analogous to planets in orbit where the source would be the light from the planets and the </a:t>
            </a:r>
            <a:r>
              <a:rPr lang="en-US" sz="2800" dirty="0" smtClean="0"/>
              <a:t>observer would be a telescope instead of a microscope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Recommendations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Conduct testing with lower frequency buzzers for more dramatic effects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Move a computer to the attic and spend more time collecting data in the Anechoic Chamber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Derive equations to calculate the harmonic properties of the buzzers and analyze intensity distribution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Consider using different batteries that would take up less space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Summary of Previous Project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 wrap="square"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Doppler Machine conceived by IQP group in 2008 and described in 2009 report entitled: </a:t>
            </a:r>
            <a:r>
              <a:rPr lang="en-US" sz="2800" i="1" dirty="0" smtClean="0"/>
              <a:t>Ongoing Advancement </a:t>
            </a:r>
            <a:r>
              <a:rPr lang="en-US" sz="2800" i="1" dirty="0"/>
              <a:t>of the Physics </a:t>
            </a:r>
            <a:r>
              <a:rPr lang="en-US" sz="2800" i="1" dirty="0" smtClean="0"/>
              <a:t>Toolbox</a:t>
            </a:r>
          </a:p>
          <a:p>
            <a:pPr algn="ctr">
              <a:buNone/>
            </a:pPr>
            <a:endParaRPr lang="en-US" sz="2800" i="1" dirty="0" smtClean="0"/>
          </a:p>
          <a:p>
            <a:pPr algn="ctr">
              <a:buNone/>
            </a:pPr>
            <a:endParaRPr lang="en-US" sz="2800" i="1" dirty="0"/>
          </a:p>
        </p:txBody>
      </p:sp>
      <p:pic>
        <p:nvPicPr>
          <p:cNvPr id="4" name="Picture 3" descr="Previous IQP Pictur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55" y="2667000"/>
            <a:ext cx="6699290" cy="3420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38300" y="6172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Equipment Used for Doppler Experiment Until C-Term 2009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0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Motivation for Continuing Project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This </a:t>
            </a:r>
            <a:r>
              <a:rPr lang="en-US" sz="2800" dirty="0" smtClean="0"/>
              <a:t>project was recognized as having potential for improvement and application in future undergraduate freshmen lab </a:t>
            </a:r>
            <a:r>
              <a:rPr lang="en-US" sz="2800" dirty="0" smtClean="0"/>
              <a:t>experiments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To gain a deeper understanding of the </a:t>
            </a:r>
            <a:r>
              <a:rPr lang="en-US" sz="2800" dirty="0" smtClean="0"/>
              <a:t>meaning of the sound </a:t>
            </a:r>
            <a:r>
              <a:rPr lang="en-US" sz="2800" dirty="0" smtClean="0"/>
              <a:t>spectrum as observed in Spectrum </a:t>
            </a:r>
            <a:r>
              <a:rPr lang="en-US" sz="2800" dirty="0" smtClean="0"/>
              <a:t>Lab 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Derive our own equations (which include the angle of tilt) to model the new Doppler device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Hands-On </a:t>
            </a:r>
            <a:r>
              <a:rPr lang="en-US" sz="2800" dirty="0" smtClean="0"/>
              <a:t>aspect of Doppler experiment with redesigned machine allows all students to learn about the Doppler effect in a new and exciting way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Problem Statement/Goals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Problem Statement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While the prototype Doppler machine is an excellent starting point, in order to create a repeatable lab experiment, a new version of the Doppler device needed to be created and new data collected </a:t>
            </a:r>
          </a:p>
          <a:p>
            <a:pPr>
              <a:buNone/>
            </a:pPr>
            <a:r>
              <a:rPr lang="en-US" b="1" dirty="0" smtClean="0"/>
              <a:t>Goals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To understand the observed sound spectrum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Eliminate vibration in the machine that is caused by the motor and the spinning arm, and eliminate ambient noise in the observed sound spectrum</a:t>
            </a:r>
          </a:p>
          <a:p>
            <a:pPr>
              <a:buFont typeface="Wingdings" pitchFamily="2" charset="2"/>
              <a:buChar char="Ø"/>
            </a:pPr>
            <a:endParaRPr lang="en-US" sz="15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Improve overall design of device and results to advance this project towards being ready for use in a laboratory setting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Spinning Arm Improvements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839200" cy="34289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Light-weight Balsa wood with tapered edges</a:t>
            </a:r>
          </a:p>
          <a:p>
            <a:pPr>
              <a:buFont typeface="Wingdings" pitchFamily="2" charset="2"/>
              <a:buChar char="Ø"/>
            </a:pPr>
            <a:endParaRPr lang="en-US" sz="14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Dual buzzer mounts which can be moved to various distances along the length of the arm</a:t>
            </a:r>
          </a:p>
          <a:p>
            <a:pPr>
              <a:buFont typeface="Wingdings" pitchFamily="2" charset="2"/>
              <a:buChar char="Ø"/>
            </a:pPr>
            <a:endParaRPr lang="en-US" sz="15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Higher quality buzzers that produce a single frequency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High quality hardware that improves balance</a:t>
            </a:r>
          </a:p>
          <a:p>
            <a:pPr>
              <a:buFont typeface="Wingdings" pitchFamily="2" charset="2"/>
              <a:buChar char="Ø"/>
            </a:pPr>
            <a:endParaRPr lang="en-US" sz="15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Emergency release set-screw </a:t>
            </a:r>
          </a:p>
        </p:txBody>
      </p:sp>
      <p:pic>
        <p:nvPicPr>
          <p:cNvPr id="4" name="Picture 3" descr="P11.JPG"/>
          <p:cNvPicPr>
            <a:picLocks noChangeAspect="1"/>
          </p:cNvPicPr>
          <p:nvPr/>
        </p:nvPicPr>
        <p:blipFill>
          <a:blip r:embed="rId2" cstate="print"/>
          <a:srcRect t="40000" b="31666"/>
          <a:stretch>
            <a:fillRect/>
          </a:stretch>
        </p:blipFill>
        <p:spPr>
          <a:xfrm>
            <a:off x="268941" y="4419600"/>
            <a:ext cx="8606118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Motor Mount/Housing Improvements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733800" cy="5638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Redesigned with thick pine walls and </a:t>
            </a:r>
            <a:r>
              <a:rPr lang="en-US" dirty="0" err="1" smtClean="0"/>
              <a:t>plexiglass</a:t>
            </a:r>
            <a:r>
              <a:rPr lang="en-US" dirty="0" smtClean="0"/>
              <a:t> top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Rubber vibration isolation pads underneath motor and connecting motor screws to motor housing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Three large computer fans to aide in cooling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Vernier</a:t>
            </a:r>
            <a:r>
              <a:rPr lang="en-US" dirty="0" smtClean="0"/>
              <a:t> </a:t>
            </a:r>
            <a:r>
              <a:rPr lang="en-US" dirty="0" err="1" smtClean="0"/>
              <a:t>LabPro</a:t>
            </a:r>
            <a:r>
              <a:rPr lang="en-US" dirty="0" smtClean="0"/>
              <a:t> attached to housing which can be used measure angular velocity </a:t>
            </a:r>
            <a:endParaRPr lang="en-US" dirty="0"/>
          </a:p>
        </p:txBody>
      </p:sp>
      <p:pic>
        <p:nvPicPr>
          <p:cNvPr id="4" name="Picture 3" descr="P101007.JPG"/>
          <p:cNvPicPr>
            <a:picLocks noChangeAspect="1"/>
          </p:cNvPicPr>
          <p:nvPr/>
        </p:nvPicPr>
        <p:blipFill>
          <a:blip r:embed="rId2" cstate="print"/>
          <a:srcRect l="25000" t="13333" b="3333"/>
          <a:stretch>
            <a:fillRect/>
          </a:stretch>
        </p:blipFill>
        <p:spPr>
          <a:xfrm>
            <a:off x="4419600" y="1066800"/>
            <a:ext cx="4572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Logger Pro Results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Vernier</a:t>
            </a:r>
            <a:r>
              <a:rPr lang="en-US" sz="2800" dirty="0" smtClean="0"/>
              <a:t> </a:t>
            </a:r>
            <a:r>
              <a:rPr lang="en-US" sz="2800" dirty="0" err="1" smtClean="0"/>
              <a:t>LabPro</a:t>
            </a:r>
            <a:r>
              <a:rPr lang="en-US" sz="2800" dirty="0" smtClean="0"/>
              <a:t> was used to measure angular velocity for various buzzer positions (results below)</a:t>
            </a:r>
          </a:p>
          <a:p>
            <a:pPr>
              <a:buFont typeface="Wingdings" pitchFamily="2" charset="2"/>
              <a:buChar char="Ø"/>
            </a:pPr>
            <a:endParaRPr lang="en-US" sz="14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Step-by-step Logger Pro tutorial included in report</a:t>
            </a:r>
            <a:endParaRPr lang="en-US" sz="28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38250" y="3048000"/>
          <a:ext cx="66675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Motor Stand/Base Improvements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3810000" cy="5791200"/>
          </a:xfrm>
        </p:spPr>
        <p:txBody>
          <a:bodyPr wrap="square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100" dirty="0" smtClean="0"/>
              <a:t>Thicker plywood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 smtClean="0"/>
              <a:t>Convenient On/Off Switch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 smtClean="0"/>
              <a:t>Hinged platform that rotates to 90 degrees with built-in protractor 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 smtClean="0"/>
              <a:t>Durable metal handles for carrying and tilting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 smtClean="0"/>
              <a:t>Metal rails that allow machine to slide easily on to a lab pedestal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 smtClean="0"/>
              <a:t>Thumb screws for tightening the machine to the lab pedestals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 smtClean="0"/>
              <a:t>Rubber vibration isolation pads to reduce vibration from motor and arm</a:t>
            </a:r>
            <a:endParaRPr lang="en-US" sz="2100" dirty="0"/>
          </a:p>
        </p:txBody>
      </p:sp>
      <p:pic>
        <p:nvPicPr>
          <p:cNvPr id="5" name="Picture 4" descr="P101006.JPG"/>
          <p:cNvPicPr>
            <a:picLocks noChangeAspect="1"/>
          </p:cNvPicPr>
          <p:nvPr/>
        </p:nvPicPr>
        <p:blipFill>
          <a:blip r:embed="rId2" cstate="print">
            <a:lum bright="12000" contrast="40000"/>
          </a:blip>
          <a:srcRect t="31237" r="22581"/>
          <a:stretch>
            <a:fillRect/>
          </a:stretch>
        </p:blipFill>
        <p:spPr>
          <a:xfrm>
            <a:off x="4038600" y="1066800"/>
            <a:ext cx="4946073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960</Words>
  <Application>Microsoft Office PowerPoint</Application>
  <PresentationFormat>On-screen Show (4:3)</PresentationFormat>
  <Paragraphs>160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An Experimental Doppler Study of a Table-Top Galactic Model</vt:lpstr>
      <vt:lpstr>Project Outline</vt:lpstr>
      <vt:lpstr>Summary of Previous Project</vt:lpstr>
      <vt:lpstr>Motivation for Continuing Project</vt:lpstr>
      <vt:lpstr>Problem Statement/Goals</vt:lpstr>
      <vt:lpstr>Spinning Arm Improvements</vt:lpstr>
      <vt:lpstr>Motor Mount/Housing Improvements</vt:lpstr>
      <vt:lpstr>Logger Pro Results</vt:lpstr>
      <vt:lpstr>Motor Stand/Base Improvements</vt:lpstr>
      <vt:lpstr>Before and After Photos</vt:lpstr>
      <vt:lpstr>The Doppler Effect</vt:lpstr>
      <vt:lpstr> Doppler Equation for Uniform Circular Motion </vt:lpstr>
      <vt:lpstr> Doppler Equation for Tilted Platform in Uniform Circular Motion </vt:lpstr>
      <vt:lpstr>Doppler Equation for Tilted Platform in Uniform Circular Motion (cont’d)</vt:lpstr>
      <vt:lpstr>Experimental Procedure</vt:lpstr>
      <vt:lpstr>Spectrum Lab Results</vt:lpstr>
      <vt:lpstr>Comparison of Results</vt:lpstr>
      <vt:lpstr>Comparison of Results</vt:lpstr>
      <vt:lpstr>Comparison of Results</vt:lpstr>
      <vt:lpstr>Conclusions</vt:lpstr>
      <vt:lpstr>Recommendations</vt:lpstr>
    </vt:vector>
  </TitlesOfParts>
  <Company>PSK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Experimental Doppler Study of a Table-Top Galactic Model</dc:title>
  <dc:creator>Murdah</dc:creator>
  <cp:lastModifiedBy>Murdah</cp:lastModifiedBy>
  <cp:revision>144</cp:revision>
  <dcterms:created xsi:type="dcterms:W3CDTF">2009-04-16T03:08:32Z</dcterms:created>
  <dcterms:modified xsi:type="dcterms:W3CDTF">2009-04-23T11:37:19Z</dcterms:modified>
</cp:coreProperties>
</file>