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80" r:id="rId2"/>
    <p:sldId id="278" r:id="rId3"/>
    <p:sldId id="279" r:id="rId4"/>
    <p:sldId id="276" r:id="rId5"/>
    <p:sldId id="294" r:id="rId6"/>
    <p:sldId id="283" r:id="rId7"/>
    <p:sldId id="257" r:id="rId8"/>
    <p:sldId id="258" r:id="rId9"/>
    <p:sldId id="260" r:id="rId10"/>
    <p:sldId id="261" r:id="rId11"/>
    <p:sldId id="263" r:id="rId12"/>
    <p:sldId id="264" r:id="rId13"/>
    <p:sldId id="265" r:id="rId14"/>
    <p:sldId id="266" r:id="rId15"/>
    <p:sldId id="267" r:id="rId16"/>
    <p:sldId id="286" r:id="rId17"/>
    <p:sldId id="287" r:id="rId18"/>
    <p:sldId id="299" r:id="rId19"/>
    <p:sldId id="300" r:id="rId20"/>
    <p:sldId id="301" r:id="rId21"/>
    <p:sldId id="302" r:id="rId22"/>
    <p:sldId id="303" r:id="rId23"/>
    <p:sldId id="304" r:id="rId24"/>
    <p:sldId id="259" r:id="rId25"/>
    <p:sldId id="291" r:id="rId26"/>
    <p:sldId id="268" r:id="rId27"/>
    <p:sldId id="269" r:id="rId28"/>
    <p:sldId id="270" r:id="rId29"/>
    <p:sldId id="271" r:id="rId30"/>
    <p:sldId id="272" r:id="rId31"/>
    <p:sldId id="290" r:id="rId32"/>
    <p:sldId id="282" r:id="rId33"/>
    <p:sldId id="295" r:id="rId34"/>
    <p:sldId id="298" r:id="rId35"/>
    <p:sldId id="297" r:id="rId36"/>
    <p:sldId id="288" r:id="rId37"/>
    <p:sldId id="27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A9DF"/>
    <a:srgbClr val="8EAADD"/>
    <a:srgbClr val="00DD00"/>
    <a:srgbClr val="3F4D6A"/>
    <a:srgbClr val="8EA9DE"/>
    <a:srgbClr val="A9D08F"/>
    <a:srgbClr val="FF36E8"/>
    <a:srgbClr val="00C000"/>
    <a:srgbClr val="E8C350"/>
    <a:srgbClr val="2D47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906"/>
    <p:restoredTop sz="88435"/>
  </p:normalViewPr>
  <p:slideViewPr>
    <p:cSldViewPr snapToGrid="0" snapToObjects="1">
      <p:cViewPr varScale="1">
        <p:scale>
          <a:sx n="112" d="100"/>
          <a:sy n="112" d="100"/>
        </p:scale>
        <p:origin x="400" y="200"/>
      </p:cViewPr>
      <p:guideLst/>
    </p:cSldViewPr>
  </p:slideViewPr>
  <p:notesTextViewPr>
    <p:cViewPr>
      <p:scale>
        <a:sx n="20" d="100"/>
        <a:sy n="2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42267E-0184-1F48-977F-756C1EBFA392}" type="datetimeFigureOut">
              <a:rPr lang="en-US" smtClean="0"/>
              <a:t>12/11/20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EE0731-BEE5-7F47-BD1F-D30F27FDCE1F}" type="slidenum">
              <a:rPr lang="en-US" smtClean="0"/>
              <a:t>‹#›</a:t>
            </a:fld>
            <a:endParaRPr lang="en-US"/>
          </a:p>
        </p:txBody>
      </p:sp>
    </p:spTree>
    <p:extLst>
      <p:ext uri="{BB962C8B-B14F-4D97-AF65-F5344CB8AC3E}">
        <p14:creationId xmlns:p14="http://schemas.microsoft.com/office/powerpoint/2010/main" val="1808502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EE0731-BEE5-7F47-BD1F-D30F27FDCE1F}" type="slidenum">
              <a:rPr lang="en-US" smtClean="0"/>
              <a:t>1</a:t>
            </a:fld>
            <a:endParaRPr lang="en-US"/>
          </a:p>
        </p:txBody>
      </p:sp>
    </p:spTree>
    <p:extLst>
      <p:ext uri="{BB962C8B-B14F-4D97-AF65-F5344CB8AC3E}">
        <p14:creationId xmlns:p14="http://schemas.microsoft.com/office/powerpoint/2010/main" val="2905592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EE0731-BEE5-7F47-BD1F-D30F27FDCE1F}" type="slidenum">
              <a:rPr lang="en-US" smtClean="0"/>
              <a:t>2</a:t>
            </a:fld>
            <a:endParaRPr lang="en-US"/>
          </a:p>
        </p:txBody>
      </p:sp>
    </p:spTree>
    <p:extLst>
      <p:ext uri="{BB962C8B-B14F-4D97-AF65-F5344CB8AC3E}">
        <p14:creationId xmlns:p14="http://schemas.microsoft.com/office/powerpoint/2010/main" val="3395559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EE0731-BEE5-7F47-BD1F-D30F27FDCE1F}" type="slidenum">
              <a:rPr lang="en-US" smtClean="0"/>
              <a:t>3</a:t>
            </a:fld>
            <a:endParaRPr lang="en-US"/>
          </a:p>
        </p:txBody>
      </p:sp>
    </p:spTree>
    <p:extLst>
      <p:ext uri="{BB962C8B-B14F-4D97-AF65-F5344CB8AC3E}">
        <p14:creationId xmlns:p14="http://schemas.microsoft.com/office/powerpoint/2010/main" val="3191639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EE0731-BEE5-7F47-BD1F-D30F27FDCE1F}" type="slidenum">
              <a:rPr lang="en-US" smtClean="0"/>
              <a:t>4</a:t>
            </a:fld>
            <a:endParaRPr lang="en-US"/>
          </a:p>
        </p:txBody>
      </p:sp>
    </p:spTree>
    <p:extLst>
      <p:ext uri="{BB962C8B-B14F-4D97-AF65-F5344CB8AC3E}">
        <p14:creationId xmlns:p14="http://schemas.microsoft.com/office/powerpoint/2010/main" val="3042653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EE0731-BEE5-7F47-BD1F-D30F27FDCE1F}" type="slidenum">
              <a:rPr lang="en-US" smtClean="0"/>
              <a:t>8</a:t>
            </a:fld>
            <a:endParaRPr lang="en-US"/>
          </a:p>
        </p:txBody>
      </p:sp>
    </p:spTree>
    <p:extLst>
      <p:ext uri="{BB962C8B-B14F-4D97-AF65-F5344CB8AC3E}">
        <p14:creationId xmlns:p14="http://schemas.microsoft.com/office/powerpoint/2010/main" val="3483811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hyperlink at the top.</a:t>
            </a:r>
          </a:p>
        </p:txBody>
      </p:sp>
      <p:sp>
        <p:nvSpPr>
          <p:cNvPr id="4" name="Slide Number Placeholder 3"/>
          <p:cNvSpPr>
            <a:spLocks noGrp="1"/>
          </p:cNvSpPr>
          <p:nvPr>
            <p:ph type="sldNum" sz="quarter" idx="5"/>
          </p:nvPr>
        </p:nvSpPr>
        <p:spPr/>
        <p:txBody>
          <a:bodyPr/>
          <a:lstStyle/>
          <a:p>
            <a:fld id="{62EE0731-BEE5-7F47-BD1F-D30F27FDCE1F}" type="slidenum">
              <a:rPr lang="en-US" smtClean="0"/>
              <a:t>9</a:t>
            </a:fld>
            <a:endParaRPr lang="en-US"/>
          </a:p>
        </p:txBody>
      </p:sp>
    </p:spTree>
    <p:extLst>
      <p:ext uri="{BB962C8B-B14F-4D97-AF65-F5344CB8AC3E}">
        <p14:creationId xmlns:p14="http://schemas.microsoft.com/office/powerpoint/2010/main" val="257162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52B0-E454-FA4F-96DE-ED27722646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1A9D9C-7A3E-1349-AB4E-3E266B7065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582AC1-DFFA-5243-B6F8-E247ED9391DF}"/>
              </a:ext>
            </a:extLst>
          </p:cNvPr>
          <p:cNvSpPr>
            <a:spLocks noGrp="1"/>
          </p:cNvSpPr>
          <p:nvPr>
            <p:ph type="dt" sz="half" idx="10"/>
          </p:nvPr>
        </p:nvSpPr>
        <p:spPr/>
        <p:txBody>
          <a:bodyPr/>
          <a:lstStyle/>
          <a:p>
            <a:fld id="{835BB81B-EB3F-824E-941F-500319E7B70F}" type="datetimeFigureOut">
              <a:rPr lang="en-US" smtClean="0"/>
              <a:t>12/11/20</a:t>
            </a:fld>
            <a:endParaRPr lang="en-US"/>
          </a:p>
        </p:txBody>
      </p:sp>
      <p:sp>
        <p:nvSpPr>
          <p:cNvPr id="5" name="Footer Placeholder 4">
            <a:extLst>
              <a:ext uri="{FF2B5EF4-FFF2-40B4-BE49-F238E27FC236}">
                <a16:creationId xmlns:a16="http://schemas.microsoft.com/office/drawing/2014/main" id="{57787C77-E145-E840-9DAC-9CD8F0780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542ECE-863A-AA49-A834-FD7CB5D128FE}"/>
              </a:ext>
            </a:extLst>
          </p:cNvPr>
          <p:cNvSpPr>
            <a:spLocks noGrp="1"/>
          </p:cNvSpPr>
          <p:nvPr>
            <p:ph type="sldNum" sz="quarter" idx="12"/>
          </p:nvPr>
        </p:nvSpPr>
        <p:spPr/>
        <p:txBody>
          <a:bodyPr/>
          <a:lstStyle/>
          <a:p>
            <a:fld id="{E6CA8500-1588-6144-8587-6A467263D5D0}" type="slidenum">
              <a:rPr lang="en-US" smtClean="0"/>
              <a:t>‹#›</a:t>
            </a:fld>
            <a:endParaRPr lang="en-US"/>
          </a:p>
        </p:txBody>
      </p:sp>
    </p:spTree>
    <p:extLst>
      <p:ext uri="{BB962C8B-B14F-4D97-AF65-F5344CB8AC3E}">
        <p14:creationId xmlns:p14="http://schemas.microsoft.com/office/powerpoint/2010/main" val="2703233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1AA9E-5A72-BC4A-8203-32CEB32151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869AF8-0C53-9C4E-8F16-4D91707AB8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F1A1EC-70BF-4141-A638-4186EFC6A7E6}"/>
              </a:ext>
            </a:extLst>
          </p:cNvPr>
          <p:cNvSpPr>
            <a:spLocks noGrp="1"/>
          </p:cNvSpPr>
          <p:nvPr>
            <p:ph type="dt" sz="half" idx="10"/>
          </p:nvPr>
        </p:nvSpPr>
        <p:spPr/>
        <p:txBody>
          <a:bodyPr/>
          <a:lstStyle/>
          <a:p>
            <a:fld id="{835BB81B-EB3F-824E-941F-500319E7B70F}" type="datetimeFigureOut">
              <a:rPr lang="en-US" smtClean="0"/>
              <a:t>12/11/20</a:t>
            </a:fld>
            <a:endParaRPr lang="en-US"/>
          </a:p>
        </p:txBody>
      </p:sp>
      <p:sp>
        <p:nvSpPr>
          <p:cNvPr id="5" name="Footer Placeholder 4">
            <a:extLst>
              <a:ext uri="{FF2B5EF4-FFF2-40B4-BE49-F238E27FC236}">
                <a16:creationId xmlns:a16="http://schemas.microsoft.com/office/drawing/2014/main" id="{B494FAA6-DB19-C04D-81CC-51EB46A38A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ADF408-1620-A94A-9FB9-D2174E554A04}"/>
              </a:ext>
            </a:extLst>
          </p:cNvPr>
          <p:cNvSpPr>
            <a:spLocks noGrp="1"/>
          </p:cNvSpPr>
          <p:nvPr>
            <p:ph type="sldNum" sz="quarter" idx="12"/>
          </p:nvPr>
        </p:nvSpPr>
        <p:spPr/>
        <p:txBody>
          <a:bodyPr/>
          <a:lstStyle/>
          <a:p>
            <a:fld id="{E6CA8500-1588-6144-8587-6A467263D5D0}" type="slidenum">
              <a:rPr lang="en-US" smtClean="0"/>
              <a:t>‹#›</a:t>
            </a:fld>
            <a:endParaRPr lang="en-US"/>
          </a:p>
        </p:txBody>
      </p:sp>
    </p:spTree>
    <p:extLst>
      <p:ext uri="{BB962C8B-B14F-4D97-AF65-F5344CB8AC3E}">
        <p14:creationId xmlns:p14="http://schemas.microsoft.com/office/powerpoint/2010/main" val="85632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955BE5-ED1C-7E47-B5F4-96DC2161D1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5A7353-4B96-FC48-887E-FC4C0BD3AD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CA87A0-911C-8A44-ACC1-C19643B00FE6}"/>
              </a:ext>
            </a:extLst>
          </p:cNvPr>
          <p:cNvSpPr>
            <a:spLocks noGrp="1"/>
          </p:cNvSpPr>
          <p:nvPr>
            <p:ph type="dt" sz="half" idx="10"/>
          </p:nvPr>
        </p:nvSpPr>
        <p:spPr/>
        <p:txBody>
          <a:bodyPr/>
          <a:lstStyle/>
          <a:p>
            <a:fld id="{835BB81B-EB3F-824E-941F-500319E7B70F}" type="datetimeFigureOut">
              <a:rPr lang="en-US" smtClean="0"/>
              <a:t>12/11/20</a:t>
            </a:fld>
            <a:endParaRPr lang="en-US"/>
          </a:p>
        </p:txBody>
      </p:sp>
      <p:sp>
        <p:nvSpPr>
          <p:cNvPr id="5" name="Footer Placeholder 4">
            <a:extLst>
              <a:ext uri="{FF2B5EF4-FFF2-40B4-BE49-F238E27FC236}">
                <a16:creationId xmlns:a16="http://schemas.microsoft.com/office/drawing/2014/main" id="{5ABDCECC-1BEB-FA4D-B6F4-2AC1423CB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EB087-761D-7E4C-B31F-90D436AD89DF}"/>
              </a:ext>
            </a:extLst>
          </p:cNvPr>
          <p:cNvSpPr>
            <a:spLocks noGrp="1"/>
          </p:cNvSpPr>
          <p:nvPr>
            <p:ph type="sldNum" sz="quarter" idx="12"/>
          </p:nvPr>
        </p:nvSpPr>
        <p:spPr/>
        <p:txBody>
          <a:bodyPr/>
          <a:lstStyle/>
          <a:p>
            <a:fld id="{E6CA8500-1588-6144-8587-6A467263D5D0}" type="slidenum">
              <a:rPr lang="en-US" smtClean="0"/>
              <a:t>‹#›</a:t>
            </a:fld>
            <a:endParaRPr lang="en-US"/>
          </a:p>
        </p:txBody>
      </p:sp>
    </p:spTree>
    <p:extLst>
      <p:ext uri="{BB962C8B-B14F-4D97-AF65-F5344CB8AC3E}">
        <p14:creationId xmlns:p14="http://schemas.microsoft.com/office/powerpoint/2010/main" val="147417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DC025-2ED4-5F4F-BC8F-F1E5E87500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568126-800D-1746-9A6A-2D8661F5FB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AD23D-215F-CB4E-A1EB-6D80F3E6C42F}"/>
              </a:ext>
            </a:extLst>
          </p:cNvPr>
          <p:cNvSpPr>
            <a:spLocks noGrp="1"/>
          </p:cNvSpPr>
          <p:nvPr>
            <p:ph type="dt" sz="half" idx="10"/>
          </p:nvPr>
        </p:nvSpPr>
        <p:spPr/>
        <p:txBody>
          <a:bodyPr/>
          <a:lstStyle/>
          <a:p>
            <a:fld id="{835BB81B-EB3F-824E-941F-500319E7B70F}" type="datetimeFigureOut">
              <a:rPr lang="en-US" smtClean="0"/>
              <a:t>12/11/20</a:t>
            </a:fld>
            <a:endParaRPr lang="en-US"/>
          </a:p>
        </p:txBody>
      </p:sp>
      <p:sp>
        <p:nvSpPr>
          <p:cNvPr id="5" name="Footer Placeholder 4">
            <a:extLst>
              <a:ext uri="{FF2B5EF4-FFF2-40B4-BE49-F238E27FC236}">
                <a16:creationId xmlns:a16="http://schemas.microsoft.com/office/drawing/2014/main" id="{BA7038BE-EC37-8349-BC30-92C391580B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0AD272-B3E6-2347-99B5-6B80F742FD1A}"/>
              </a:ext>
            </a:extLst>
          </p:cNvPr>
          <p:cNvSpPr>
            <a:spLocks noGrp="1"/>
          </p:cNvSpPr>
          <p:nvPr>
            <p:ph type="sldNum" sz="quarter" idx="12"/>
          </p:nvPr>
        </p:nvSpPr>
        <p:spPr/>
        <p:txBody>
          <a:bodyPr/>
          <a:lstStyle/>
          <a:p>
            <a:fld id="{E6CA8500-1588-6144-8587-6A467263D5D0}" type="slidenum">
              <a:rPr lang="en-US" smtClean="0"/>
              <a:t>‹#›</a:t>
            </a:fld>
            <a:endParaRPr lang="en-US"/>
          </a:p>
        </p:txBody>
      </p:sp>
    </p:spTree>
    <p:extLst>
      <p:ext uri="{BB962C8B-B14F-4D97-AF65-F5344CB8AC3E}">
        <p14:creationId xmlns:p14="http://schemas.microsoft.com/office/powerpoint/2010/main" val="166445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C8961-7243-8743-BF84-0ED7D0D59A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C8FF24-5AB3-8B45-8BCB-C2AA3D5905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BBF062-FEAF-D546-9F61-61A1AA0D7022}"/>
              </a:ext>
            </a:extLst>
          </p:cNvPr>
          <p:cNvSpPr>
            <a:spLocks noGrp="1"/>
          </p:cNvSpPr>
          <p:nvPr>
            <p:ph type="dt" sz="half" idx="10"/>
          </p:nvPr>
        </p:nvSpPr>
        <p:spPr/>
        <p:txBody>
          <a:bodyPr/>
          <a:lstStyle/>
          <a:p>
            <a:fld id="{835BB81B-EB3F-824E-941F-500319E7B70F}" type="datetimeFigureOut">
              <a:rPr lang="en-US" smtClean="0"/>
              <a:t>12/11/20</a:t>
            </a:fld>
            <a:endParaRPr lang="en-US"/>
          </a:p>
        </p:txBody>
      </p:sp>
      <p:sp>
        <p:nvSpPr>
          <p:cNvPr id="5" name="Footer Placeholder 4">
            <a:extLst>
              <a:ext uri="{FF2B5EF4-FFF2-40B4-BE49-F238E27FC236}">
                <a16:creationId xmlns:a16="http://schemas.microsoft.com/office/drawing/2014/main" id="{23E9E749-6CE7-B04C-868C-D6D213D5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8F3A5B-B42D-BB43-8CC7-9A0A7DCACBDF}"/>
              </a:ext>
            </a:extLst>
          </p:cNvPr>
          <p:cNvSpPr>
            <a:spLocks noGrp="1"/>
          </p:cNvSpPr>
          <p:nvPr>
            <p:ph type="sldNum" sz="quarter" idx="12"/>
          </p:nvPr>
        </p:nvSpPr>
        <p:spPr/>
        <p:txBody>
          <a:bodyPr/>
          <a:lstStyle/>
          <a:p>
            <a:fld id="{E6CA8500-1588-6144-8587-6A467263D5D0}" type="slidenum">
              <a:rPr lang="en-US" smtClean="0"/>
              <a:t>‹#›</a:t>
            </a:fld>
            <a:endParaRPr lang="en-US"/>
          </a:p>
        </p:txBody>
      </p:sp>
    </p:spTree>
    <p:extLst>
      <p:ext uri="{BB962C8B-B14F-4D97-AF65-F5344CB8AC3E}">
        <p14:creationId xmlns:p14="http://schemas.microsoft.com/office/powerpoint/2010/main" val="3994382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D417-D7A0-CB42-AF1A-CA3C4CF2B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28AE7A-9D35-6F4F-ABFA-10DC41EAEA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A9DF86-4749-C84E-9F6C-9566F902EA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53D47B-A09E-634E-87CD-499F33496AEE}"/>
              </a:ext>
            </a:extLst>
          </p:cNvPr>
          <p:cNvSpPr>
            <a:spLocks noGrp="1"/>
          </p:cNvSpPr>
          <p:nvPr>
            <p:ph type="dt" sz="half" idx="10"/>
          </p:nvPr>
        </p:nvSpPr>
        <p:spPr/>
        <p:txBody>
          <a:bodyPr/>
          <a:lstStyle/>
          <a:p>
            <a:fld id="{835BB81B-EB3F-824E-941F-500319E7B70F}" type="datetimeFigureOut">
              <a:rPr lang="en-US" smtClean="0"/>
              <a:t>12/11/20</a:t>
            </a:fld>
            <a:endParaRPr lang="en-US"/>
          </a:p>
        </p:txBody>
      </p:sp>
      <p:sp>
        <p:nvSpPr>
          <p:cNvPr id="6" name="Footer Placeholder 5">
            <a:extLst>
              <a:ext uri="{FF2B5EF4-FFF2-40B4-BE49-F238E27FC236}">
                <a16:creationId xmlns:a16="http://schemas.microsoft.com/office/drawing/2014/main" id="{9E692C39-77D6-C946-9AC7-6C14A9DCFC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98E82-F409-1545-970B-A8E9B321012C}"/>
              </a:ext>
            </a:extLst>
          </p:cNvPr>
          <p:cNvSpPr>
            <a:spLocks noGrp="1"/>
          </p:cNvSpPr>
          <p:nvPr>
            <p:ph type="sldNum" sz="quarter" idx="12"/>
          </p:nvPr>
        </p:nvSpPr>
        <p:spPr/>
        <p:txBody>
          <a:bodyPr/>
          <a:lstStyle/>
          <a:p>
            <a:fld id="{E6CA8500-1588-6144-8587-6A467263D5D0}" type="slidenum">
              <a:rPr lang="en-US" smtClean="0"/>
              <a:t>‹#›</a:t>
            </a:fld>
            <a:endParaRPr lang="en-US"/>
          </a:p>
        </p:txBody>
      </p:sp>
    </p:spTree>
    <p:extLst>
      <p:ext uri="{BB962C8B-B14F-4D97-AF65-F5344CB8AC3E}">
        <p14:creationId xmlns:p14="http://schemas.microsoft.com/office/powerpoint/2010/main" val="4057766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DD5A6-E011-CA42-BFB9-DECA98E0F5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A71B8A-C9F0-2243-B2AC-977E28835A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D10170-77B1-BB46-84B6-C1C03098E5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AD241D-3BA0-F54A-807F-73A7F06368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9AD36E-629C-2549-9F73-0940834F67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E6C841-C59C-E848-B5BC-D8497609D363}"/>
              </a:ext>
            </a:extLst>
          </p:cNvPr>
          <p:cNvSpPr>
            <a:spLocks noGrp="1"/>
          </p:cNvSpPr>
          <p:nvPr>
            <p:ph type="dt" sz="half" idx="10"/>
          </p:nvPr>
        </p:nvSpPr>
        <p:spPr/>
        <p:txBody>
          <a:bodyPr/>
          <a:lstStyle/>
          <a:p>
            <a:fld id="{835BB81B-EB3F-824E-941F-500319E7B70F}" type="datetimeFigureOut">
              <a:rPr lang="en-US" smtClean="0"/>
              <a:t>12/11/20</a:t>
            </a:fld>
            <a:endParaRPr lang="en-US"/>
          </a:p>
        </p:txBody>
      </p:sp>
      <p:sp>
        <p:nvSpPr>
          <p:cNvPr id="8" name="Footer Placeholder 7">
            <a:extLst>
              <a:ext uri="{FF2B5EF4-FFF2-40B4-BE49-F238E27FC236}">
                <a16:creationId xmlns:a16="http://schemas.microsoft.com/office/drawing/2014/main" id="{980AB89B-BCFA-AE41-8088-37DBE394A9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9CDD49-25B4-0E4A-AE44-24947F6F7883}"/>
              </a:ext>
            </a:extLst>
          </p:cNvPr>
          <p:cNvSpPr>
            <a:spLocks noGrp="1"/>
          </p:cNvSpPr>
          <p:nvPr>
            <p:ph type="sldNum" sz="quarter" idx="12"/>
          </p:nvPr>
        </p:nvSpPr>
        <p:spPr/>
        <p:txBody>
          <a:bodyPr/>
          <a:lstStyle/>
          <a:p>
            <a:fld id="{E6CA8500-1588-6144-8587-6A467263D5D0}" type="slidenum">
              <a:rPr lang="en-US" smtClean="0"/>
              <a:t>‹#›</a:t>
            </a:fld>
            <a:endParaRPr lang="en-US"/>
          </a:p>
        </p:txBody>
      </p:sp>
    </p:spTree>
    <p:extLst>
      <p:ext uri="{BB962C8B-B14F-4D97-AF65-F5344CB8AC3E}">
        <p14:creationId xmlns:p14="http://schemas.microsoft.com/office/powerpoint/2010/main" val="1915116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5208B-ADE5-764A-B989-199290F369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70D129-B7EB-B449-B134-43FDC9C82475}"/>
              </a:ext>
            </a:extLst>
          </p:cNvPr>
          <p:cNvSpPr>
            <a:spLocks noGrp="1"/>
          </p:cNvSpPr>
          <p:nvPr>
            <p:ph type="dt" sz="half" idx="10"/>
          </p:nvPr>
        </p:nvSpPr>
        <p:spPr/>
        <p:txBody>
          <a:bodyPr/>
          <a:lstStyle/>
          <a:p>
            <a:fld id="{835BB81B-EB3F-824E-941F-500319E7B70F}" type="datetimeFigureOut">
              <a:rPr lang="en-US" smtClean="0"/>
              <a:t>12/11/20</a:t>
            </a:fld>
            <a:endParaRPr lang="en-US"/>
          </a:p>
        </p:txBody>
      </p:sp>
      <p:sp>
        <p:nvSpPr>
          <p:cNvPr id="4" name="Footer Placeholder 3">
            <a:extLst>
              <a:ext uri="{FF2B5EF4-FFF2-40B4-BE49-F238E27FC236}">
                <a16:creationId xmlns:a16="http://schemas.microsoft.com/office/drawing/2014/main" id="{93DBA7F2-1B1C-274F-9EDC-C961274455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B19EB5-D69A-3F48-900C-9B9D29C74B8C}"/>
              </a:ext>
            </a:extLst>
          </p:cNvPr>
          <p:cNvSpPr>
            <a:spLocks noGrp="1"/>
          </p:cNvSpPr>
          <p:nvPr>
            <p:ph type="sldNum" sz="quarter" idx="12"/>
          </p:nvPr>
        </p:nvSpPr>
        <p:spPr/>
        <p:txBody>
          <a:bodyPr/>
          <a:lstStyle/>
          <a:p>
            <a:fld id="{E6CA8500-1588-6144-8587-6A467263D5D0}" type="slidenum">
              <a:rPr lang="en-US" smtClean="0"/>
              <a:t>‹#›</a:t>
            </a:fld>
            <a:endParaRPr lang="en-US"/>
          </a:p>
        </p:txBody>
      </p:sp>
    </p:spTree>
    <p:extLst>
      <p:ext uri="{BB962C8B-B14F-4D97-AF65-F5344CB8AC3E}">
        <p14:creationId xmlns:p14="http://schemas.microsoft.com/office/powerpoint/2010/main" val="1781666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4E12A9-3070-6744-ADA2-FF9D0B793618}"/>
              </a:ext>
            </a:extLst>
          </p:cNvPr>
          <p:cNvSpPr>
            <a:spLocks noGrp="1"/>
          </p:cNvSpPr>
          <p:nvPr>
            <p:ph type="dt" sz="half" idx="10"/>
          </p:nvPr>
        </p:nvSpPr>
        <p:spPr/>
        <p:txBody>
          <a:bodyPr/>
          <a:lstStyle/>
          <a:p>
            <a:fld id="{835BB81B-EB3F-824E-941F-500319E7B70F}" type="datetimeFigureOut">
              <a:rPr lang="en-US" smtClean="0"/>
              <a:t>12/11/20</a:t>
            </a:fld>
            <a:endParaRPr lang="en-US"/>
          </a:p>
        </p:txBody>
      </p:sp>
      <p:sp>
        <p:nvSpPr>
          <p:cNvPr id="3" name="Footer Placeholder 2">
            <a:extLst>
              <a:ext uri="{FF2B5EF4-FFF2-40B4-BE49-F238E27FC236}">
                <a16:creationId xmlns:a16="http://schemas.microsoft.com/office/drawing/2014/main" id="{3489B8AC-0360-2B4A-94D4-CCDEDDCCEA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56CCC5-F9D9-404A-9BB9-50B48509C122}"/>
              </a:ext>
            </a:extLst>
          </p:cNvPr>
          <p:cNvSpPr>
            <a:spLocks noGrp="1"/>
          </p:cNvSpPr>
          <p:nvPr>
            <p:ph type="sldNum" sz="quarter" idx="12"/>
          </p:nvPr>
        </p:nvSpPr>
        <p:spPr/>
        <p:txBody>
          <a:bodyPr/>
          <a:lstStyle/>
          <a:p>
            <a:fld id="{E6CA8500-1588-6144-8587-6A467263D5D0}" type="slidenum">
              <a:rPr lang="en-US" smtClean="0"/>
              <a:t>‹#›</a:t>
            </a:fld>
            <a:endParaRPr lang="en-US"/>
          </a:p>
        </p:txBody>
      </p:sp>
    </p:spTree>
    <p:extLst>
      <p:ext uri="{BB962C8B-B14F-4D97-AF65-F5344CB8AC3E}">
        <p14:creationId xmlns:p14="http://schemas.microsoft.com/office/powerpoint/2010/main" val="3122742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D85A7-2C9C-2C4A-B37C-49897FD292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82EE40-DCAA-A34B-8317-90A6ECB569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C4F779-EDF3-FF4A-AF9D-CDCEB757C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AF505E-D474-BA43-9D45-9FA767392CB8}"/>
              </a:ext>
            </a:extLst>
          </p:cNvPr>
          <p:cNvSpPr>
            <a:spLocks noGrp="1"/>
          </p:cNvSpPr>
          <p:nvPr>
            <p:ph type="dt" sz="half" idx="10"/>
          </p:nvPr>
        </p:nvSpPr>
        <p:spPr/>
        <p:txBody>
          <a:bodyPr/>
          <a:lstStyle/>
          <a:p>
            <a:fld id="{835BB81B-EB3F-824E-941F-500319E7B70F}" type="datetimeFigureOut">
              <a:rPr lang="en-US" smtClean="0"/>
              <a:t>12/11/20</a:t>
            </a:fld>
            <a:endParaRPr lang="en-US"/>
          </a:p>
        </p:txBody>
      </p:sp>
      <p:sp>
        <p:nvSpPr>
          <p:cNvPr id="6" name="Footer Placeholder 5">
            <a:extLst>
              <a:ext uri="{FF2B5EF4-FFF2-40B4-BE49-F238E27FC236}">
                <a16:creationId xmlns:a16="http://schemas.microsoft.com/office/drawing/2014/main" id="{41FDD21D-4603-A541-AB9A-423A8B6D55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556564-3DEB-BF4D-836C-5C102E12672F}"/>
              </a:ext>
            </a:extLst>
          </p:cNvPr>
          <p:cNvSpPr>
            <a:spLocks noGrp="1"/>
          </p:cNvSpPr>
          <p:nvPr>
            <p:ph type="sldNum" sz="quarter" idx="12"/>
          </p:nvPr>
        </p:nvSpPr>
        <p:spPr/>
        <p:txBody>
          <a:bodyPr/>
          <a:lstStyle/>
          <a:p>
            <a:fld id="{E6CA8500-1588-6144-8587-6A467263D5D0}" type="slidenum">
              <a:rPr lang="en-US" smtClean="0"/>
              <a:t>‹#›</a:t>
            </a:fld>
            <a:endParaRPr lang="en-US"/>
          </a:p>
        </p:txBody>
      </p:sp>
    </p:spTree>
    <p:extLst>
      <p:ext uri="{BB962C8B-B14F-4D97-AF65-F5344CB8AC3E}">
        <p14:creationId xmlns:p14="http://schemas.microsoft.com/office/powerpoint/2010/main" val="242840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B9669-1C3E-FE4D-9648-F5234FEBFB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FF446E-52E9-6B45-87E6-93CFA32719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5921C9-2B30-9440-A694-3624AC1671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6F38E6-F25F-BB47-AD54-A3B102E762BA}"/>
              </a:ext>
            </a:extLst>
          </p:cNvPr>
          <p:cNvSpPr>
            <a:spLocks noGrp="1"/>
          </p:cNvSpPr>
          <p:nvPr>
            <p:ph type="dt" sz="half" idx="10"/>
          </p:nvPr>
        </p:nvSpPr>
        <p:spPr/>
        <p:txBody>
          <a:bodyPr/>
          <a:lstStyle/>
          <a:p>
            <a:fld id="{835BB81B-EB3F-824E-941F-500319E7B70F}" type="datetimeFigureOut">
              <a:rPr lang="en-US" smtClean="0"/>
              <a:t>12/11/20</a:t>
            </a:fld>
            <a:endParaRPr lang="en-US"/>
          </a:p>
        </p:txBody>
      </p:sp>
      <p:sp>
        <p:nvSpPr>
          <p:cNvPr id="6" name="Footer Placeholder 5">
            <a:extLst>
              <a:ext uri="{FF2B5EF4-FFF2-40B4-BE49-F238E27FC236}">
                <a16:creationId xmlns:a16="http://schemas.microsoft.com/office/drawing/2014/main" id="{CD67857A-D1D3-414F-8960-94620DC8D6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444DC3-ACA7-134C-826F-0DC09807CDF3}"/>
              </a:ext>
            </a:extLst>
          </p:cNvPr>
          <p:cNvSpPr>
            <a:spLocks noGrp="1"/>
          </p:cNvSpPr>
          <p:nvPr>
            <p:ph type="sldNum" sz="quarter" idx="12"/>
          </p:nvPr>
        </p:nvSpPr>
        <p:spPr/>
        <p:txBody>
          <a:bodyPr/>
          <a:lstStyle/>
          <a:p>
            <a:fld id="{E6CA8500-1588-6144-8587-6A467263D5D0}" type="slidenum">
              <a:rPr lang="en-US" smtClean="0"/>
              <a:t>‹#›</a:t>
            </a:fld>
            <a:endParaRPr lang="en-US"/>
          </a:p>
        </p:txBody>
      </p:sp>
    </p:spTree>
    <p:extLst>
      <p:ext uri="{BB962C8B-B14F-4D97-AF65-F5344CB8AC3E}">
        <p14:creationId xmlns:p14="http://schemas.microsoft.com/office/powerpoint/2010/main" val="2996547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AD4FFF-90A3-4E4E-BCA7-5788BBD7D0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5C16A8-A9A3-F24D-A2F0-C71F760921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8DADE-D008-D24C-AA82-8372487F8A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BB81B-EB3F-824E-941F-500319E7B70F}" type="datetimeFigureOut">
              <a:rPr lang="en-US" smtClean="0"/>
              <a:t>12/11/20</a:t>
            </a:fld>
            <a:endParaRPr lang="en-US"/>
          </a:p>
        </p:txBody>
      </p:sp>
      <p:sp>
        <p:nvSpPr>
          <p:cNvPr id="5" name="Footer Placeholder 4">
            <a:extLst>
              <a:ext uri="{FF2B5EF4-FFF2-40B4-BE49-F238E27FC236}">
                <a16:creationId xmlns:a16="http://schemas.microsoft.com/office/drawing/2014/main" id="{FC1D9809-CAB6-3B4C-8159-5BB2A82E3A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842510-2FC9-9249-8276-C61C3D7EA2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CA8500-1588-6144-8587-6A467263D5D0}" type="slidenum">
              <a:rPr lang="en-US" smtClean="0"/>
              <a:t>‹#›</a:t>
            </a:fld>
            <a:endParaRPr lang="en-US"/>
          </a:p>
        </p:txBody>
      </p:sp>
    </p:spTree>
    <p:extLst>
      <p:ext uri="{BB962C8B-B14F-4D97-AF65-F5344CB8AC3E}">
        <p14:creationId xmlns:p14="http://schemas.microsoft.com/office/powerpoint/2010/main" val="1472924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hyperlink" Target="https://cbhmboston.com/resources/supports-and-services/" TargetMode="External"/><Relationship Id="rId7" Type="http://schemas.openxmlformats.org/officeDocument/2006/relationships/slide" Target="slide33.xml"/><Relationship Id="rId2" Type="http://schemas.openxmlformats.org/officeDocument/2006/relationships/hyperlink" Target="https://cbhmboston.com/" TargetMode="Externa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hyperlink" Target="https://cbhmboston.com/resources/for-schools/" TargetMode="External"/><Relationship Id="rId4" Type="http://schemas.openxmlformats.org/officeDocument/2006/relationships/hyperlink" Target="https://cbhmboston.com/journals/"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Research%20Center" TargetMode="External"/><Relationship Id="rId3" Type="http://schemas.openxmlformats.org/officeDocument/2006/relationships/hyperlink" Target="Trauma-Sensitive%20Schools" TargetMode="External"/><Relationship Id="rId7" Type="http://schemas.openxmlformats.org/officeDocument/2006/relationships/hyperlink" Target="https://www.nasponline.org/standards-and-certification/nasp-practice-model" TargetMode="External"/><Relationship Id="rId12" Type="http://schemas.openxmlformats.org/officeDocument/2006/relationships/slide" Target="slide4.xml"/><Relationship Id="rId2" Type="http://schemas.openxmlformats.org/officeDocument/2006/relationships/hyperlink" Target="https://www.nasponline.org/" TargetMode="External"/><Relationship Id="rId1" Type="http://schemas.openxmlformats.org/officeDocument/2006/relationships/slideLayout" Target="../slideLayouts/slideLayout2.xml"/><Relationship Id="rId6" Type="http://schemas.openxmlformats.org/officeDocument/2006/relationships/hyperlink" Target="https://www.nasponline.org/resources-and-publications/resources-and-podcasts/school-psychology" TargetMode="External"/><Relationship Id="rId11" Type="http://schemas.openxmlformats.org/officeDocument/2006/relationships/slide" Target="slide33.xml"/><Relationship Id="rId5" Type="http://schemas.openxmlformats.org/officeDocument/2006/relationships/hyperlink" Target="https://www.nasponline.org/resources-and-publications/resources-and-podcasts/school-climate-safety-and-crisis" TargetMode="External"/><Relationship Id="rId10" Type="http://schemas.openxmlformats.org/officeDocument/2006/relationships/slide" Target="slide2.xml"/><Relationship Id="rId4" Type="http://schemas.openxmlformats.org/officeDocument/2006/relationships/hyperlink" Target="https://www.nasponline.org/resources-and-publications/resources-and-podcasts/mental-health" TargetMode="External"/><Relationship Id="rId9" Type="http://schemas.openxmlformats.org/officeDocument/2006/relationships/hyperlink" Target="https://nasp.inreachce.com/" TargetMode="External"/></Relationships>
</file>

<file path=ppt/slides/_rels/slide1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hyperlink" Target="https://www.treatingtrauma.org/trauma-101" TargetMode="External"/><Relationship Id="rId7" Type="http://schemas.openxmlformats.org/officeDocument/2006/relationships/slide" Target="slide33.xml"/><Relationship Id="rId2" Type="http://schemas.openxmlformats.org/officeDocument/2006/relationships/hyperlink" Target="https://www.treatingtrauma.org/" TargetMode="Externa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hyperlink" Target="https://www.treatingtrauma.org/training" TargetMode="External"/><Relationship Id="rId4" Type="http://schemas.openxmlformats.org/officeDocument/2006/relationships/hyperlink" Target="https://www.treatingtrauma.org/assessment" TargetMode="External"/></Relationships>
</file>

<file path=ppt/slides/_rels/slide1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hyperlink" Target="https://www.schoolcrisiscenter.org/resources/teacher-training-modules/" TargetMode="External"/><Relationship Id="rId7" Type="http://schemas.openxmlformats.org/officeDocument/2006/relationships/slide" Target="slide33.xml"/><Relationship Id="rId2" Type="http://schemas.openxmlformats.org/officeDocument/2006/relationships/hyperlink" Target="https://www.schoolcrisiscenter.org/" TargetMode="Externa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hyperlink" Target="https://www.schoolcrisiscenter.org/resources/psychological-first-aid-students-teachers/" TargetMode="External"/><Relationship Id="rId4" Type="http://schemas.openxmlformats.org/officeDocument/2006/relationships/hyperlink" Target="https://www.schoolcrisiscenter.org/resources/online-resources/" TargetMode="External"/></Relationships>
</file>

<file path=ppt/slides/_rels/slide14.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hyperlink" Target="https://developingchild.harvard.edu/science/key-concepts/" TargetMode="External"/><Relationship Id="rId7" Type="http://schemas.openxmlformats.org/officeDocument/2006/relationships/slide" Target="slide2.xml"/><Relationship Id="rId2" Type="http://schemas.openxmlformats.org/officeDocument/2006/relationships/hyperlink" Target="https://developingchild.harvard.edu/" TargetMode="External"/><Relationship Id="rId1" Type="http://schemas.openxmlformats.org/officeDocument/2006/relationships/slideLayout" Target="../slideLayouts/slideLayout2.xml"/><Relationship Id="rId6" Type="http://schemas.openxmlformats.org/officeDocument/2006/relationships/hyperlink" Target="https://developingchild.harvard.edu/innovation-application/frontiers-of-innovation/" TargetMode="External"/><Relationship Id="rId5" Type="http://schemas.openxmlformats.org/officeDocument/2006/relationships/hyperlink" Target="https://developingchild.harvard.edu/collective-change/key-concepts/" TargetMode="External"/><Relationship Id="rId4" Type="http://schemas.openxmlformats.org/officeDocument/2006/relationships/hyperlink" Target="https://developingchild.harvard.edu/innovation-application/key-concepts/" TargetMode="External"/><Relationship Id="rId9" Type="http://schemas.openxmlformats.org/officeDocument/2006/relationships/slide" Target="slide4.xml"/></Relationships>
</file>

<file path=ppt/slides/_rels/slide15.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hyperlink" Target="http://socialwork.buffalo.edu/social-research/institutes-centers/institute-on-trauma-and-trauma-informed-care/what-is-trauma-informed-care.html" TargetMode="External"/><Relationship Id="rId7" Type="http://schemas.openxmlformats.org/officeDocument/2006/relationships/slide" Target="slide2.xml"/><Relationship Id="rId2" Type="http://schemas.openxmlformats.org/officeDocument/2006/relationships/hyperlink" Target="http://socialwork.buffalo.edu/social-research/institutes-centers/institute-on-trauma-and-trauma-informed-care.html" TargetMode="External"/><Relationship Id="rId1" Type="http://schemas.openxmlformats.org/officeDocument/2006/relationships/slideLayout" Target="../slideLayouts/slideLayout2.xml"/><Relationship Id="rId6" Type="http://schemas.openxmlformats.org/officeDocument/2006/relationships/hyperlink" Target="http://socialwork.buffalo.edu/social-research/institutes-centers/institute-on-trauma-and-trauma-informed-care/Trauma-Informed-Organizational-Change-Manual0.html" TargetMode="External"/><Relationship Id="rId5" Type="http://schemas.openxmlformats.org/officeDocument/2006/relationships/hyperlink" Target="http://socialwork.buffalo.edu/social-research/institutes-centers/institute-on-trauma-and-trauma-informed-care/online-modules.html" TargetMode="External"/><Relationship Id="rId4" Type="http://schemas.openxmlformats.org/officeDocument/2006/relationships/hyperlink" Target="http://socialwork.buffalo.edu/social-research/institutes-centers/institute-on-trauma-and-trauma-informed-care/trauma-talks.html" TargetMode="External"/><Relationship Id="rId9"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hyperlink" Target="https://dpi.wi.gov/sspw/mental-health/trauma/modules" TargetMode="External"/><Relationship Id="rId7" Type="http://schemas.openxmlformats.org/officeDocument/2006/relationships/slide" Target="slide4.xml"/><Relationship Id="rId2" Type="http://schemas.openxmlformats.org/officeDocument/2006/relationships/hyperlink" Target="https://dpi.wi.gov/" TargetMode="Externa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2.xml"/><Relationship Id="rId4" Type="http://schemas.openxmlformats.org/officeDocument/2006/relationships/hyperlink" Target="https://dpi.wi.gov/sspw" TargetMode="External"/></Relationships>
</file>

<file path=ppt/slides/_rels/slide17.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hyperlink" Target="https://lesley.edu/professional-development-and-continuing-education/certificate-programs" TargetMode="External"/><Relationship Id="rId7" Type="http://schemas.openxmlformats.org/officeDocument/2006/relationships/slide" Target="slide2.xml"/><Relationship Id="rId2" Type="http://schemas.openxmlformats.org/officeDocument/2006/relationships/hyperlink" Target="https://lesley.edu/professional-development-and-continuing-education/center-for-inclusive-and-special-education/lesley" TargetMode="External"/><Relationship Id="rId1" Type="http://schemas.openxmlformats.org/officeDocument/2006/relationships/slideLayout" Target="../slideLayouts/slideLayout2.xml"/><Relationship Id="rId6" Type="http://schemas.openxmlformats.org/officeDocument/2006/relationships/hyperlink" Target="https://lesley.edu/professional-development-and-continuing-education/center-for-inclusive-and-special-education" TargetMode="External"/><Relationship Id="rId5" Type="http://schemas.openxmlformats.org/officeDocument/2006/relationships/hyperlink" Target="https://lesley.edu/professional-development-and-continuing-education/center-for-advanced-professional-studies" TargetMode="External"/><Relationship Id="rId4" Type="http://schemas.openxmlformats.org/officeDocument/2006/relationships/hyperlink" Target="https://lesley.edu/professional-development-and-continuing-education/online-courses" TargetMode="External"/><Relationship Id="rId9" Type="http://schemas.openxmlformats.org/officeDocument/2006/relationships/slide" Target="slide4.xml"/></Relationships>
</file>

<file path=ppt/slides/_rels/slide18.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hyperlink" Target="https://criresilient.org/trainings/" TargetMode="External"/><Relationship Id="rId7" Type="http://schemas.openxmlformats.org/officeDocument/2006/relationships/slide" Target="slide2.xml"/><Relationship Id="rId2" Type="http://schemas.openxmlformats.org/officeDocument/2006/relationships/hyperlink" Target="https://criresilient.org/" TargetMode="External"/><Relationship Id="rId1" Type="http://schemas.openxmlformats.org/officeDocument/2006/relationships/slideLayout" Target="../slideLayouts/slideLayout2.xml"/><Relationship Id="rId6" Type="http://schemas.openxmlformats.org/officeDocument/2006/relationships/hyperlink" Target="https://criresilient.org/resources/" TargetMode="External"/><Relationship Id="rId5" Type="http://schemas.openxmlformats.org/officeDocument/2006/relationships/hyperlink" Target="https://criresilient.org/services/" TargetMode="External"/><Relationship Id="rId4" Type="http://schemas.openxmlformats.org/officeDocument/2006/relationships/hyperlink" Target="https://criresilient.org/beyondpapertigers-2-2/" TargetMode="External"/><Relationship Id="rId9" Type="http://schemas.openxmlformats.org/officeDocument/2006/relationships/slide" Target="slide4.xml"/></Relationships>
</file>

<file path=ppt/slides/_rels/slide19.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hyperlink" Target="https://www.awcommunities.org/our-approach" TargetMode="External"/><Relationship Id="rId7" Type="http://schemas.openxmlformats.org/officeDocument/2006/relationships/slide" Target="slide33.xml"/><Relationship Id="rId2" Type="http://schemas.openxmlformats.org/officeDocument/2006/relationships/hyperlink" Target="https://www.awcommunities.org/" TargetMode="Externa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hyperlink" Target="https://www.awcommunities.org/community-consultants-1" TargetMode="External"/><Relationship Id="rId4" Type="http://schemas.openxmlformats.org/officeDocument/2006/relationships/hyperlink" Target="https://www.awcommunities.org/standard-training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3.xml"/><Relationship Id="rId7" Type="http://schemas.openxmlformats.org/officeDocument/2006/relationships/image" Target="../media/image3.png"/><Relationship Id="rId12" Type="http://schemas.openxmlformats.org/officeDocument/2006/relationships/hyperlink" Target="http://www.pngall.com/coming-soon-p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slide" Target="slide5.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hyperlink" Target="https://hearts.ucsf.edu/program-overview" TargetMode="External"/><Relationship Id="rId7" Type="http://schemas.openxmlformats.org/officeDocument/2006/relationships/slide" Target="slide2.xml"/><Relationship Id="rId2" Type="http://schemas.openxmlformats.org/officeDocument/2006/relationships/hyperlink" Target="https://hearts.ucsf.edu/" TargetMode="External"/><Relationship Id="rId1" Type="http://schemas.openxmlformats.org/officeDocument/2006/relationships/slideLayout" Target="../slideLayouts/slideLayout2.xml"/><Relationship Id="rId6" Type="http://schemas.openxmlformats.org/officeDocument/2006/relationships/hyperlink" Target="https://hearts.ucsf.edu/resources" TargetMode="External"/><Relationship Id="rId5" Type="http://schemas.openxmlformats.org/officeDocument/2006/relationships/hyperlink" Target="https://hearts.ucsf.edu/hearts-trauma-informed-principles" TargetMode="External"/><Relationship Id="rId4" Type="http://schemas.openxmlformats.org/officeDocument/2006/relationships/hyperlink" Target="https://hearts.ucsf.edu/outcomes" TargetMode="External"/><Relationship Id="rId9" Type="http://schemas.openxmlformats.org/officeDocument/2006/relationships/slide" Target="slide4.xml"/></Relationships>
</file>

<file path=ppt/slides/_rels/slide21.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hyperlink" Target="https://www.nctsn.org/what-is-child-trauma" TargetMode="External"/><Relationship Id="rId7" Type="http://schemas.openxmlformats.org/officeDocument/2006/relationships/slide" Target="slide2.xml"/><Relationship Id="rId2" Type="http://schemas.openxmlformats.org/officeDocument/2006/relationships/hyperlink" Target="https://www.nctsn.org/" TargetMode="External"/><Relationship Id="rId1" Type="http://schemas.openxmlformats.org/officeDocument/2006/relationships/slideLayout" Target="../slideLayouts/slideLayout2.xml"/><Relationship Id="rId6" Type="http://schemas.openxmlformats.org/officeDocument/2006/relationships/hyperlink" Target="https://www.nctsn.org/resources/all-nctsn-resources" TargetMode="External"/><Relationship Id="rId5" Type="http://schemas.openxmlformats.org/officeDocument/2006/relationships/hyperlink" Target="https://www.nctsn.org/trauma-informed-care" TargetMode="External"/><Relationship Id="rId4" Type="http://schemas.openxmlformats.org/officeDocument/2006/relationships/hyperlink" Target="https://www.nctsn.org/resources/training" TargetMode="External"/><Relationship Id="rId9" Type="http://schemas.openxmlformats.org/officeDocument/2006/relationships/slide" Target="slide4.xml"/></Relationships>
</file>

<file path=ppt/slides/_rels/slide22.xml.rels><?xml version="1.0" encoding="UTF-8" standalone="yes"?>
<Relationships xmlns="http://schemas.openxmlformats.org/package/2006/relationships"><Relationship Id="rId8" Type="http://schemas.openxmlformats.org/officeDocument/2006/relationships/hyperlink" Target="https://safesupportivelearning.ed.gov/topic-research/program-implementation" TargetMode="External"/><Relationship Id="rId3" Type="http://schemas.openxmlformats.org/officeDocument/2006/relationships/hyperlink" Target="https://safesupportivelearning.ed.gov/scirp/about" TargetMode="External"/><Relationship Id="rId7" Type="http://schemas.openxmlformats.org/officeDocument/2006/relationships/hyperlink" Target="https://safesupportivelearning.ed.gov/topic-research/school-climate-measurement" TargetMode="External"/><Relationship Id="rId12" Type="http://schemas.openxmlformats.org/officeDocument/2006/relationships/slide" Target="slide4.xml"/><Relationship Id="rId2" Type="http://schemas.openxmlformats.org/officeDocument/2006/relationships/hyperlink" Target="https://safesupportivelearning.ed.gov/" TargetMode="External"/><Relationship Id="rId1" Type="http://schemas.openxmlformats.org/officeDocument/2006/relationships/slideLayout" Target="../slideLayouts/slideLayout2.xml"/><Relationship Id="rId6" Type="http://schemas.openxmlformats.org/officeDocument/2006/relationships/hyperlink" Target="https://safesupportivelearning.ed.gov/creating-safe-and-respectful-environment-our-nations-classrooms" TargetMode="External"/><Relationship Id="rId11" Type="http://schemas.openxmlformats.org/officeDocument/2006/relationships/slide" Target="slide33.xml"/><Relationship Id="rId5" Type="http://schemas.openxmlformats.org/officeDocument/2006/relationships/hyperlink" Target="https://safesupportivelearning.ed.gov/trauma-sensitive-schools-training-package" TargetMode="External"/><Relationship Id="rId10" Type="http://schemas.openxmlformats.org/officeDocument/2006/relationships/slide" Target="slide2.xml"/><Relationship Id="rId4" Type="http://schemas.openxmlformats.org/officeDocument/2006/relationships/hyperlink" Target="https://safesupportivelearning.ed.gov/edscls" TargetMode="External"/><Relationship Id="rId9" Type="http://schemas.openxmlformats.org/officeDocument/2006/relationships/hyperlink" Target="https://safesupportivelearning.ed.gov/state-profiles/data-trends-indicators" TargetMode="External"/></Relationships>
</file>

<file path=ppt/slides/_rels/slide2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hyperlink" Target="https://www.doe.mass.edu/StudentsFamilies.html" TargetMode="External"/><Relationship Id="rId7" Type="http://schemas.openxmlformats.org/officeDocument/2006/relationships/hyperlink" Target="https://www.doe.mass.edu/FinanceFunding.html" TargetMode="External"/><Relationship Id="rId2" Type="http://schemas.openxmlformats.org/officeDocument/2006/relationships/hyperlink" Target="https://www.doe.mass.edu/" TargetMode="External"/><Relationship Id="rId1" Type="http://schemas.openxmlformats.org/officeDocument/2006/relationships/slideLayout" Target="../slideLayouts/slideLayout2.xml"/><Relationship Id="rId6" Type="http://schemas.openxmlformats.org/officeDocument/2006/relationships/hyperlink" Target="https://www.doe.mass.edu/DataAccountability.html" TargetMode="External"/><Relationship Id="rId5" Type="http://schemas.openxmlformats.org/officeDocument/2006/relationships/hyperlink" Target="https://www.doe.mass.edu/TeachLearnTest.html" TargetMode="External"/><Relationship Id="rId10" Type="http://schemas.openxmlformats.org/officeDocument/2006/relationships/slide" Target="slide4.xml"/><Relationship Id="rId4" Type="http://schemas.openxmlformats.org/officeDocument/2006/relationships/hyperlink" Target="https://www.doe.mass.edu/EducatorsAdmins.html" TargetMode="External"/><Relationship Id="rId9" Type="http://schemas.openxmlformats.org/officeDocument/2006/relationships/slide" Target="slide33.xml"/></Relationships>
</file>

<file path=ppt/slides/_rels/slide24.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hyperlink" Target="https://masterycharter.org/about/mission-history/" TargetMode="External"/><Relationship Id="rId7" Type="http://schemas.openxmlformats.org/officeDocument/2006/relationships/slide" Target="slide2.xml"/><Relationship Id="rId2" Type="http://schemas.openxmlformats.org/officeDocument/2006/relationships/hyperlink" Target="https://masterycharter.org/" TargetMode="External"/><Relationship Id="rId1" Type="http://schemas.openxmlformats.org/officeDocument/2006/relationships/slideLayout" Target="../slideLayouts/slideLayout2.xml"/><Relationship Id="rId6" Type="http://schemas.openxmlformats.org/officeDocument/2006/relationships/hyperlink" Target="https://masterycharter.org/secondary-schools/" TargetMode="External"/><Relationship Id="rId5" Type="http://schemas.openxmlformats.org/officeDocument/2006/relationships/hyperlink" Target="https://masterycharter.org/elementary-schools/" TargetMode="External"/><Relationship Id="rId4" Type="http://schemas.openxmlformats.org/officeDocument/2006/relationships/hyperlink" Target="https://masterycharter.org/approach/" TargetMode="External"/><Relationship Id="rId9" Type="http://schemas.openxmlformats.org/officeDocument/2006/relationships/slide" Target="slide4.xml"/></Relationships>
</file>

<file path=ppt/slides/_rels/slide2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hyperlink" Target="https://www.kipp.org/kipp-foundation/" TargetMode="External"/><Relationship Id="rId7" Type="http://schemas.openxmlformats.org/officeDocument/2006/relationships/hyperlink" Target="http://blog.kipp.org/?_ga=2.161289781.98978091.1607207405-84468120.1607024188" TargetMode="External"/><Relationship Id="rId2" Type="http://schemas.openxmlformats.org/officeDocument/2006/relationships/hyperlink" Target="https://www.kipp.org/" TargetMode="External"/><Relationship Id="rId1" Type="http://schemas.openxmlformats.org/officeDocument/2006/relationships/slideLayout" Target="../slideLayouts/slideLayout2.xml"/><Relationship Id="rId6" Type="http://schemas.openxmlformats.org/officeDocument/2006/relationships/hyperlink" Target="https://www.kipp.org/results/national/#question-1:-who-are-our-students" TargetMode="External"/><Relationship Id="rId5" Type="http://schemas.openxmlformats.org/officeDocument/2006/relationships/hyperlink" Target="https://www.kipp.org/schools/" TargetMode="External"/><Relationship Id="rId10" Type="http://schemas.openxmlformats.org/officeDocument/2006/relationships/slide" Target="slide4.xml"/><Relationship Id="rId4" Type="http://schemas.openxmlformats.org/officeDocument/2006/relationships/hyperlink" Target="https://www.kipp.org/approach/" TargetMode="External"/><Relationship Id="rId9" Type="http://schemas.openxmlformats.org/officeDocument/2006/relationships/slide" Target="slide33.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redclayschools.com/highlands" TargetMode="Externa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33.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bpsma.org/schools/elementary-schools/baker" TargetMode="Externa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33.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spokaneschools.org/bemiss" TargetMode="Externa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33.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sfusd.edu/school/el-dorado-elementary-school" TargetMode="Externa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33.xml"/></Relationships>
</file>

<file path=ppt/slides/_rels/slide3.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 Target="slide4.xml"/><Relationship Id="rId7"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hyperlink" Target="http://www.pngall.com/coming-soon-png" TargetMode="External"/><Relationship Id="rId4" Type="http://schemas.openxmlformats.org/officeDocument/2006/relationships/image" Target="../media/image8.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bethlehem.k12.nh.us/" TargetMode="Externa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33.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wallawallalincolnhs.org/" TargetMode="Externa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33.xml"/></Relationships>
</file>

<file path=ppt/slides/_rels/slide32.xml.rels><?xml version="1.0" encoding="UTF-8" standalone="yes"?>
<Relationships xmlns="http://schemas.openxmlformats.org/package/2006/relationships"><Relationship Id="rId3" Type="http://schemas.openxmlformats.org/officeDocument/2006/relationships/hyperlink" Target="https://banksiagardens.org.au/youth-programs-broadmeadows/project-real/" TargetMode="External"/><Relationship Id="rId2" Type="http://schemas.openxmlformats.org/officeDocument/2006/relationships/hyperlink" Target="https://banksiagardens.org.au/" TargetMode="Externa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33.xml"/><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slide" Target="slide36.xml"/><Relationship Id="rId7" Type="http://schemas.openxmlformats.org/officeDocument/2006/relationships/slide" Target="slide4.xml"/><Relationship Id="rId2"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2.xml"/><Relationship Id="rId4" Type="http://schemas.openxmlformats.org/officeDocument/2006/relationships/slide" Target="slide35.xml"/></Relationships>
</file>

<file path=ppt/slides/_rels/slide34.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28.xml"/><Relationship Id="rId7" Type="http://schemas.openxmlformats.org/officeDocument/2006/relationships/slide" Target="slide31.xml"/><Relationship Id="rId12" Type="http://schemas.openxmlformats.org/officeDocument/2006/relationships/slide" Target="slide4.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33.xml"/><Relationship Id="rId5" Type="http://schemas.openxmlformats.org/officeDocument/2006/relationships/slide" Target="slide29.xml"/><Relationship Id="rId10" Type="http://schemas.openxmlformats.org/officeDocument/2006/relationships/slide" Target="slide2.xml"/><Relationship Id="rId4" Type="http://schemas.openxmlformats.org/officeDocument/2006/relationships/slide" Target="slide30.xml"/><Relationship Id="rId9" Type="http://schemas.openxmlformats.org/officeDocument/2006/relationships/slide" Target="slide9.xml"/></Relationships>
</file>

<file path=ppt/slides/_rels/slide35.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10.xml"/><Relationship Id="rId7" Type="http://schemas.openxmlformats.org/officeDocument/2006/relationships/slide" Target="slide2.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32.xml"/><Relationship Id="rId4" Type="http://schemas.openxmlformats.org/officeDocument/2006/relationships/slide" Target="slide8.xml"/><Relationship Id="rId9" Type="http://schemas.openxmlformats.org/officeDocument/2006/relationships/slide" Target="slide4.xml"/></Relationships>
</file>

<file path=ppt/slides/_rels/slide36.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5.xml"/><Relationship Id="rId18" Type="http://schemas.openxmlformats.org/officeDocument/2006/relationships/slide" Target="slide4.xml"/><Relationship Id="rId3" Type="http://schemas.openxmlformats.org/officeDocument/2006/relationships/slide" Target="slide18.xml"/><Relationship Id="rId7" Type="http://schemas.openxmlformats.org/officeDocument/2006/relationships/slide" Target="slide11.xml"/><Relationship Id="rId12" Type="http://schemas.openxmlformats.org/officeDocument/2006/relationships/slide" Target="slide20.xml"/><Relationship Id="rId17" Type="http://schemas.openxmlformats.org/officeDocument/2006/relationships/slide" Target="slide33.xml"/><Relationship Id="rId2" Type="http://schemas.openxmlformats.org/officeDocument/2006/relationships/slide" Target="slide19.xml"/><Relationship Id="rId16"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21.xml"/><Relationship Id="rId5" Type="http://schemas.openxmlformats.org/officeDocument/2006/relationships/slide" Target="slide17.xml"/><Relationship Id="rId15" Type="http://schemas.openxmlformats.org/officeDocument/2006/relationships/slide" Target="slide9.xml"/><Relationship Id="rId10" Type="http://schemas.openxmlformats.org/officeDocument/2006/relationships/slide" Target="slide22.xml"/><Relationship Id="rId4" Type="http://schemas.openxmlformats.org/officeDocument/2006/relationships/slide" Target="slide14.xml"/><Relationship Id="rId9" Type="http://schemas.openxmlformats.org/officeDocument/2006/relationships/slide" Target="slide13.xml"/><Relationship Id="rId14" Type="http://schemas.openxmlformats.org/officeDocument/2006/relationships/slide" Target="slide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28.xml"/><Relationship Id="rId18" Type="http://schemas.openxmlformats.org/officeDocument/2006/relationships/slide" Target="slide31.xml"/><Relationship Id="rId3" Type="http://schemas.openxmlformats.org/officeDocument/2006/relationships/image" Target="../media/image11.png"/><Relationship Id="rId21" Type="http://schemas.openxmlformats.org/officeDocument/2006/relationships/slide" Target="slide18.xml"/><Relationship Id="rId7" Type="http://schemas.openxmlformats.org/officeDocument/2006/relationships/slide" Target="slide26.xml"/><Relationship Id="rId12" Type="http://schemas.openxmlformats.org/officeDocument/2006/relationships/slide" Target="slide30.xml"/><Relationship Id="rId17" Type="http://schemas.openxmlformats.org/officeDocument/2006/relationships/slide" Target="slide16.xml"/><Relationship Id="rId25" Type="http://schemas.openxmlformats.org/officeDocument/2006/relationships/slide" Target="slide22.xml"/><Relationship Id="rId2" Type="http://schemas.openxmlformats.org/officeDocument/2006/relationships/notesSlide" Target="../notesSlides/notesSlide4.xml"/><Relationship Id="rId16" Type="http://schemas.openxmlformats.org/officeDocument/2006/relationships/slide" Target="slide3.xml"/><Relationship Id="rId20"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12.xml"/><Relationship Id="rId24" Type="http://schemas.openxmlformats.org/officeDocument/2006/relationships/slide" Target="slide21.xml"/><Relationship Id="rId5" Type="http://schemas.openxmlformats.org/officeDocument/2006/relationships/slide" Target="slide13.xml"/><Relationship Id="rId15" Type="http://schemas.openxmlformats.org/officeDocument/2006/relationships/slide" Target="slide1.xml"/><Relationship Id="rId23" Type="http://schemas.openxmlformats.org/officeDocument/2006/relationships/slide" Target="slide20.xml"/><Relationship Id="rId10" Type="http://schemas.openxmlformats.org/officeDocument/2006/relationships/slide" Target="slide15.xml"/><Relationship Id="rId19" Type="http://schemas.openxmlformats.org/officeDocument/2006/relationships/slide" Target="slide24.xml"/><Relationship Id="rId4" Type="http://schemas.openxmlformats.org/officeDocument/2006/relationships/slide" Target="slide29.xml"/><Relationship Id="rId9" Type="http://schemas.openxmlformats.org/officeDocument/2006/relationships/slide" Target="slide7.xml"/><Relationship Id="rId14" Type="http://schemas.openxmlformats.org/officeDocument/2006/relationships/slide" Target="slide6.xml"/><Relationship Id="rId22" Type="http://schemas.openxmlformats.org/officeDocument/2006/relationships/slide" Target="slide19.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slide" Target="slide32.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2.xml"/><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10.xml"/><Relationship Id="rId7" Type="http://schemas.openxmlformats.org/officeDocument/2006/relationships/slide" Target="slide23.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17.xml"/><Relationship Id="rId10" Type="http://schemas.openxmlformats.org/officeDocument/2006/relationships/slide" Target="slide4.xml"/><Relationship Id="rId4" Type="http://schemas.openxmlformats.org/officeDocument/2006/relationships/slide" Target="slide9.xml"/><Relationship Id="rId9" Type="http://schemas.openxmlformats.org/officeDocument/2006/relationships/slide" Target="slide33.xml"/></Relationships>
</file>

<file path=ppt/slides/_rels/slide7.xml.rels><?xml version="1.0" encoding="UTF-8" standalone="yes"?>
<Relationships xmlns="http://schemas.openxmlformats.org/package/2006/relationships"><Relationship Id="rId8" Type="http://schemas.openxmlformats.org/officeDocument/2006/relationships/hyperlink" Target="2018" TargetMode="External"/><Relationship Id="rId3" Type="http://schemas.openxmlformats.org/officeDocument/2006/relationships/hyperlink" Target="https://partnership4resilience.org/resources/childhood-trauma-and-resilience/" TargetMode="External"/><Relationship Id="rId7" Type="http://schemas.openxmlformats.org/officeDocument/2006/relationships/hyperlink" Target="https://partnership4resilience.org/resources/2017-conference-presentations/" TargetMode="External"/><Relationship Id="rId12" Type="http://schemas.openxmlformats.org/officeDocument/2006/relationships/slide" Target="slide4.xml"/><Relationship Id="rId2" Type="http://schemas.openxmlformats.org/officeDocument/2006/relationships/hyperlink" Target="https://partnership4resilience.org/" TargetMode="External"/><Relationship Id="rId1" Type="http://schemas.openxmlformats.org/officeDocument/2006/relationships/slideLayout" Target="../slideLayouts/slideLayout2.xml"/><Relationship Id="rId6" Type="http://schemas.openxmlformats.org/officeDocument/2006/relationships/hyperlink" Target="https://partnership4resilience.org/resources/2016-conference-presentations/" TargetMode="External"/><Relationship Id="rId11" Type="http://schemas.openxmlformats.org/officeDocument/2006/relationships/slide" Target="slide33.xml"/><Relationship Id="rId5" Type="http://schemas.openxmlformats.org/officeDocument/2006/relationships/hyperlink" Target="https://partnership4resilience.org/resources/family-and-community-engagement/" TargetMode="External"/><Relationship Id="rId10" Type="http://schemas.openxmlformats.org/officeDocument/2006/relationships/slide" Target="slide2.xml"/><Relationship Id="rId4" Type="http://schemas.openxmlformats.org/officeDocument/2006/relationships/hyperlink" Target="https://partnership4resilience.org/resources/access-to-primary-care-and-wellness/" TargetMode="External"/><Relationship Id="rId9" Type="http://schemas.openxmlformats.org/officeDocument/2006/relationships/hyperlink" Target="https://partnership4resilience.org/resources/2019-conference-presentation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nea.org/professional-excellence/leadership-development" TargetMode="External"/><Relationship Id="rId3" Type="http://schemas.openxmlformats.org/officeDocument/2006/relationships/hyperlink" Target="https://www.nea.org/" TargetMode="External"/><Relationship Id="rId7" Type="http://schemas.openxmlformats.org/officeDocument/2006/relationships/hyperlink" Target="https://www.nea.org/professional-excellence/professional-learning" TargetMode="External"/><Relationship Id="rId12"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nea.org/professional-excellence/school-climate" TargetMode="External"/><Relationship Id="rId11" Type="http://schemas.openxmlformats.org/officeDocument/2006/relationships/slide" Target="slide33.xml"/><Relationship Id="rId5" Type="http://schemas.openxmlformats.org/officeDocument/2006/relationships/hyperlink" Target="https://www.nea.org/professional-excellence/student-engagement/whole-student-education" TargetMode="External"/><Relationship Id="rId10" Type="http://schemas.openxmlformats.org/officeDocument/2006/relationships/slide" Target="slide2.xml"/><Relationship Id="rId4" Type="http://schemas.openxmlformats.org/officeDocument/2006/relationships/hyperlink" Target="https://www.nea.org/professional-excellence/student-engagement/trauma-informed-schools#:~:text=Supporting%20students%20who%20suffer%20from,%2C%20behavior%2C%20and%20school%20safety." TargetMode="External"/><Relationship Id="rId9" Type="http://schemas.openxmlformats.org/officeDocument/2006/relationships/hyperlink" Target="https://www.nea.org/professional-excellence/conferences-event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traumasensitiveschools.org/category/learning-community/" TargetMode="External"/><Relationship Id="rId3" Type="http://schemas.openxmlformats.org/officeDocument/2006/relationships/hyperlink" Target="https://traumasensitiveschools.org/" TargetMode="External"/><Relationship Id="rId7" Type="http://schemas.openxmlformats.org/officeDocument/2006/relationships/hyperlink" Target="https://traumasensitiveschools.org/trauma-and-learning/the-flexible-framewor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traumasensitiveschools.org/reports-and-resources/" TargetMode="External"/><Relationship Id="rId11" Type="http://schemas.openxmlformats.org/officeDocument/2006/relationships/slide" Target="slide4.xml"/><Relationship Id="rId5" Type="http://schemas.openxmlformats.org/officeDocument/2006/relationships/hyperlink" Target="https://traumasensitiveschools.org/videos/" TargetMode="External"/><Relationship Id="rId10" Type="http://schemas.openxmlformats.org/officeDocument/2006/relationships/slide" Target="slide33.xml"/><Relationship Id="rId4" Type="http://schemas.openxmlformats.org/officeDocument/2006/relationships/hyperlink" Target="https://traumasensitiveschools.org/tlpi-publications/" TargetMode="External"/><Relationship Id="rId9"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2554D8-E447-DA40-B71D-3F70791AEF6C}"/>
              </a:ext>
            </a:extLst>
          </p:cNvPr>
          <p:cNvSpPr/>
          <p:nvPr/>
        </p:nvSpPr>
        <p:spPr>
          <a:xfrm>
            <a:off x="-2" y="406789"/>
            <a:ext cx="12192002" cy="656851"/>
          </a:xfrm>
          <a:prstGeom prst="rect">
            <a:avLst/>
          </a:prstGeom>
          <a:solidFill>
            <a:srgbClr val="8EA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D170E8-0E43-3D44-9A8C-A15896993DD8}"/>
              </a:ext>
            </a:extLst>
          </p:cNvPr>
          <p:cNvSpPr/>
          <p:nvPr/>
        </p:nvSpPr>
        <p:spPr>
          <a:xfrm>
            <a:off x="-2" y="3502956"/>
            <a:ext cx="12192000" cy="3429000"/>
          </a:xfrm>
          <a:prstGeom prst="rect">
            <a:avLst/>
          </a:prstGeom>
          <a:solidFill>
            <a:srgbClr val="8EA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6701DC12-B79A-AA45-8770-D93165ACC8A8}"/>
              </a:ext>
            </a:extLst>
          </p:cNvPr>
          <p:cNvSpPr>
            <a:spLocks noGrp="1"/>
          </p:cNvSpPr>
          <p:nvPr>
            <p:ph type="title"/>
          </p:nvPr>
        </p:nvSpPr>
        <p:spPr>
          <a:xfrm>
            <a:off x="656061" y="527392"/>
            <a:ext cx="10879874" cy="510480"/>
          </a:xfrm>
        </p:spPr>
        <p:txBody>
          <a:bodyPr anchor="ctr" anchorCtr="1">
            <a:noAutofit/>
          </a:bodyPr>
          <a:lstStyle/>
          <a:p>
            <a:pPr algn="ctr"/>
            <a:r>
              <a:rPr lang="en-US" sz="4000" b="1" dirty="0">
                <a:solidFill>
                  <a:schemeClr val="bg1"/>
                </a:solidFill>
                <a:latin typeface="Dubai" panose="020B0503030403030204" pitchFamily="34" charset="-78"/>
                <a:cs typeface="Dubai" panose="020B0503030403030204" pitchFamily="34" charset="-78"/>
              </a:rPr>
              <a:t>Exploring Trauma-Informed Education in the US</a:t>
            </a:r>
          </a:p>
        </p:txBody>
      </p:sp>
      <p:sp>
        <p:nvSpPr>
          <p:cNvPr id="16" name="Rounded Rectangle 15">
            <a:hlinkClick r:id="rId3" action="ppaction://hlinksldjump"/>
            <a:extLst>
              <a:ext uri="{FF2B5EF4-FFF2-40B4-BE49-F238E27FC236}">
                <a16:creationId xmlns:a16="http://schemas.microsoft.com/office/drawing/2014/main" id="{BB4C32FF-3C61-284C-A8EB-9F12A96A48B4}"/>
              </a:ext>
            </a:extLst>
          </p:cNvPr>
          <p:cNvSpPr/>
          <p:nvPr/>
        </p:nvSpPr>
        <p:spPr>
          <a:xfrm>
            <a:off x="6871447" y="4114798"/>
            <a:ext cx="3904132" cy="22053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hlinkClick r:id="rId4" action="ppaction://hlinksldjump"/>
            <a:extLst>
              <a:ext uri="{FF2B5EF4-FFF2-40B4-BE49-F238E27FC236}">
                <a16:creationId xmlns:a16="http://schemas.microsoft.com/office/drawing/2014/main" id="{3363447D-B33F-684C-B090-514CBFE62F5C}"/>
              </a:ext>
            </a:extLst>
          </p:cNvPr>
          <p:cNvSpPr/>
          <p:nvPr/>
        </p:nvSpPr>
        <p:spPr>
          <a:xfrm>
            <a:off x="1416422" y="4114798"/>
            <a:ext cx="3904132" cy="22053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hlinkClick r:id="rId4" action="ppaction://hlinksldjump"/>
            <a:extLst>
              <a:ext uri="{FF2B5EF4-FFF2-40B4-BE49-F238E27FC236}">
                <a16:creationId xmlns:a16="http://schemas.microsoft.com/office/drawing/2014/main" id="{19F22CE5-561C-7848-875D-14FF6D3D8817}"/>
              </a:ext>
            </a:extLst>
          </p:cNvPr>
          <p:cNvSpPr txBox="1"/>
          <p:nvPr/>
        </p:nvSpPr>
        <p:spPr>
          <a:xfrm>
            <a:off x="2222717" y="4755791"/>
            <a:ext cx="2291542" cy="923330"/>
          </a:xfrm>
          <a:prstGeom prst="rect">
            <a:avLst/>
          </a:prstGeom>
          <a:noFill/>
        </p:spPr>
        <p:txBody>
          <a:bodyPr wrap="square" rtlCol="0" anchor="ctr">
            <a:spAutoFit/>
          </a:bodyPr>
          <a:lstStyle/>
          <a:p>
            <a:pPr algn="ctr"/>
            <a:r>
              <a:rPr lang="en-US" sz="5400" dirty="0">
                <a:latin typeface="Dubai" panose="020B0503030403030204" pitchFamily="34" charset="-78"/>
                <a:cs typeface="Dubai" panose="020B0503030403030204" pitchFamily="34" charset="-78"/>
              </a:rPr>
              <a:t>Map</a:t>
            </a:r>
          </a:p>
        </p:txBody>
      </p:sp>
      <p:sp>
        <p:nvSpPr>
          <p:cNvPr id="20" name="TextBox 19">
            <a:hlinkClick r:id="rId3" action="ppaction://hlinksldjump"/>
            <a:extLst>
              <a:ext uri="{FF2B5EF4-FFF2-40B4-BE49-F238E27FC236}">
                <a16:creationId xmlns:a16="http://schemas.microsoft.com/office/drawing/2014/main" id="{EB109C4F-4CEC-E449-9014-4A4DF9EDBD83}"/>
              </a:ext>
            </a:extLst>
          </p:cNvPr>
          <p:cNvSpPr txBox="1"/>
          <p:nvPr/>
        </p:nvSpPr>
        <p:spPr>
          <a:xfrm>
            <a:off x="6871447" y="4494181"/>
            <a:ext cx="3904132" cy="1446550"/>
          </a:xfrm>
          <a:prstGeom prst="rect">
            <a:avLst/>
          </a:prstGeom>
          <a:noFill/>
        </p:spPr>
        <p:txBody>
          <a:bodyPr wrap="square" rtlCol="0">
            <a:spAutoFit/>
          </a:bodyPr>
          <a:lstStyle/>
          <a:p>
            <a:pPr algn="ctr"/>
            <a:r>
              <a:rPr lang="en-US" sz="4400" dirty="0">
                <a:latin typeface="Dubai" panose="020B0503030403030204" pitchFamily="34" charset="-78"/>
                <a:cs typeface="Dubai" panose="020B0503030403030204" pitchFamily="34" charset="-78"/>
              </a:rPr>
              <a:t>Organization Directory</a:t>
            </a:r>
          </a:p>
        </p:txBody>
      </p:sp>
      <p:sp>
        <p:nvSpPr>
          <p:cNvPr id="2" name="TextBox 1">
            <a:extLst>
              <a:ext uri="{FF2B5EF4-FFF2-40B4-BE49-F238E27FC236}">
                <a16:creationId xmlns:a16="http://schemas.microsoft.com/office/drawing/2014/main" id="{F1EEBF2B-6B29-2046-82D8-8513CE1A63B9}"/>
              </a:ext>
            </a:extLst>
          </p:cNvPr>
          <p:cNvSpPr txBox="1"/>
          <p:nvPr/>
        </p:nvSpPr>
        <p:spPr>
          <a:xfrm>
            <a:off x="3246120" y="6560998"/>
            <a:ext cx="9116361" cy="276999"/>
          </a:xfrm>
          <a:prstGeom prst="rect">
            <a:avLst/>
          </a:prstGeom>
          <a:noFill/>
        </p:spPr>
        <p:txBody>
          <a:bodyPr wrap="square" rtlCol="0">
            <a:spAutoFit/>
          </a:bodyPr>
          <a:lstStyle/>
          <a:p>
            <a:r>
              <a:rPr lang="en-US" sz="1200" dirty="0"/>
              <a:t>These materials were created by Katelyn Wheeler, Gabrielle </a:t>
            </a:r>
            <a:r>
              <a:rPr lang="en-US" sz="1200" dirty="0" err="1"/>
              <a:t>Mazzoni</a:t>
            </a:r>
            <a:r>
              <a:rPr lang="en-US" sz="1200" dirty="0"/>
              <a:t>, and Tyler Jones in conjunction with NCESE/Banksia Community Gardens</a:t>
            </a:r>
          </a:p>
        </p:txBody>
      </p:sp>
      <p:sp>
        <p:nvSpPr>
          <p:cNvPr id="4" name="TextBox 3">
            <a:extLst>
              <a:ext uri="{FF2B5EF4-FFF2-40B4-BE49-F238E27FC236}">
                <a16:creationId xmlns:a16="http://schemas.microsoft.com/office/drawing/2014/main" id="{45214C82-EB8A-5B47-808B-86318B14AFD0}"/>
              </a:ext>
            </a:extLst>
          </p:cNvPr>
          <p:cNvSpPr txBox="1"/>
          <p:nvPr/>
        </p:nvSpPr>
        <p:spPr>
          <a:xfrm>
            <a:off x="1021080" y="1304523"/>
            <a:ext cx="10149840" cy="1938992"/>
          </a:xfrm>
          <a:prstGeom prst="rect">
            <a:avLst/>
          </a:prstGeom>
          <a:noFill/>
        </p:spPr>
        <p:txBody>
          <a:bodyPr wrap="square" rtlCol="0">
            <a:spAutoFit/>
          </a:bodyPr>
          <a:lstStyle/>
          <a:p>
            <a:pPr algn="ctr"/>
            <a:r>
              <a:rPr lang="en-US" sz="2400" dirty="0">
                <a:latin typeface="Dubai" panose="020B0503030403030204" pitchFamily="34" charset="-78"/>
                <a:cs typeface="Dubai" panose="020B0503030403030204" pitchFamily="34" charset="-78"/>
              </a:rPr>
              <a:t>This application serves as a networking tool built for trauma-informed organizations. There is a visual map to show where trauma-informed organizations are located and an organization directory which lists all the organizations on the map. There is also a fact sheet for each organization, which includes a summary and their contact information.</a:t>
            </a:r>
          </a:p>
        </p:txBody>
      </p:sp>
    </p:spTree>
    <p:extLst>
      <p:ext uri="{BB962C8B-B14F-4D97-AF65-F5344CB8AC3E}">
        <p14:creationId xmlns:p14="http://schemas.microsoft.com/office/powerpoint/2010/main" val="2162645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3A0F-EC08-B248-B632-5844D49EEBCE}"/>
              </a:ext>
            </a:extLst>
          </p:cNvPr>
          <p:cNvSpPr>
            <a:spLocks noGrp="1"/>
          </p:cNvSpPr>
          <p:nvPr>
            <p:ph type="title"/>
          </p:nvPr>
        </p:nvSpPr>
        <p:spPr>
          <a:xfrm>
            <a:off x="838200" y="365125"/>
            <a:ext cx="8875986" cy="1325563"/>
          </a:xfrm>
        </p:spPr>
        <p:txBody>
          <a:bodyPr/>
          <a:lstStyle/>
          <a:p>
            <a:r>
              <a:rPr lang="en-US" dirty="0">
                <a:hlinkClick r:id="rId2"/>
              </a:rPr>
              <a:t>CBHM Boston</a:t>
            </a:r>
            <a:r>
              <a:rPr lang="en-US" dirty="0"/>
              <a:t> </a:t>
            </a:r>
          </a:p>
        </p:txBody>
      </p:sp>
      <p:sp>
        <p:nvSpPr>
          <p:cNvPr id="3" name="Content Placeholder 2">
            <a:extLst>
              <a:ext uri="{FF2B5EF4-FFF2-40B4-BE49-F238E27FC236}">
                <a16:creationId xmlns:a16="http://schemas.microsoft.com/office/drawing/2014/main" id="{B410C537-31AD-1E41-99E3-122876E8CBED}"/>
              </a:ext>
            </a:extLst>
          </p:cNvPr>
          <p:cNvSpPr>
            <a:spLocks noGrp="1"/>
          </p:cNvSpPr>
          <p:nvPr>
            <p:ph idx="1"/>
          </p:nvPr>
        </p:nvSpPr>
        <p:spPr/>
        <p:txBody>
          <a:bodyPr/>
          <a:lstStyle/>
          <a:p>
            <a:r>
              <a:rPr lang="en-US" b="1" dirty="0"/>
              <a:t>Location: </a:t>
            </a:r>
            <a:r>
              <a:rPr lang="en-US" dirty="0"/>
              <a:t>Boston, MA</a:t>
            </a:r>
          </a:p>
          <a:p>
            <a:r>
              <a:rPr lang="en-US" b="1" dirty="0"/>
              <a:t>Established: </a:t>
            </a:r>
            <a:r>
              <a:rPr lang="en-US" dirty="0"/>
              <a:t>2012</a:t>
            </a:r>
            <a:endParaRPr lang="en-US" b="1" dirty="0"/>
          </a:p>
          <a:p>
            <a:r>
              <a:rPr lang="en-US" b="1" dirty="0"/>
              <a:t>Overview: </a:t>
            </a:r>
            <a:r>
              <a:rPr lang="en-US" dirty="0"/>
              <a:t>Comprehensive Behavioral Health Model (CBHM) is a three-tier model for promoting positive school climate and social and academic success for all students. CBHM is used in 68 Boston public schools. </a:t>
            </a:r>
            <a:endParaRPr lang="en-US" b="1" dirty="0"/>
          </a:p>
          <a:p>
            <a:r>
              <a:rPr lang="en-US" b="1" dirty="0"/>
              <a:t>Resources:</a:t>
            </a:r>
          </a:p>
          <a:p>
            <a:pPr lvl="1"/>
            <a:r>
              <a:rPr lang="en-US" dirty="0">
                <a:hlinkClick r:id="rId3"/>
              </a:rPr>
              <a:t>CBHM Fact Sheets</a:t>
            </a:r>
            <a:endParaRPr lang="en-US" dirty="0"/>
          </a:p>
          <a:p>
            <a:pPr lvl="1"/>
            <a:r>
              <a:rPr lang="en-US" dirty="0">
                <a:hlinkClick r:id="rId4"/>
              </a:rPr>
              <a:t>Journals/Articles</a:t>
            </a:r>
            <a:endParaRPr lang="en-US" dirty="0"/>
          </a:p>
          <a:p>
            <a:pPr lvl="1"/>
            <a:r>
              <a:rPr lang="en-US" dirty="0">
                <a:hlinkClick r:id="rId5"/>
              </a:rPr>
              <a:t>Resources for Schools</a:t>
            </a:r>
            <a:r>
              <a:rPr lang="en-US" dirty="0"/>
              <a:t>  </a:t>
            </a:r>
          </a:p>
          <a:p>
            <a:pPr lvl="1"/>
            <a:endParaRPr lang="en-US" dirty="0"/>
          </a:p>
          <a:p>
            <a:endParaRPr lang="en-US" dirty="0"/>
          </a:p>
        </p:txBody>
      </p:sp>
      <p:sp>
        <p:nvSpPr>
          <p:cNvPr id="8" name="Oval 7">
            <a:extLst>
              <a:ext uri="{FF2B5EF4-FFF2-40B4-BE49-F238E27FC236}">
                <a16:creationId xmlns:a16="http://schemas.microsoft.com/office/drawing/2014/main" id="{1944320E-06DE-3745-A4E1-57605721A116}"/>
              </a:ext>
            </a:extLst>
          </p:cNvPr>
          <p:cNvSpPr/>
          <p:nvPr/>
        </p:nvSpPr>
        <p:spPr>
          <a:xfrm>
            <a:off x="700998" y="933987"/>
            <a:ext cx="137202" cy="13522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6" action="ppaction://hlinksldjump"/>
            <a:extLst>
              <a:ext uri="{FF2B5EF4-FFF2-40B4-BE49-F238E27FC236}">
                <a16:creationId xmlns:a16="http://schemas.microsoft.com/office/drawing/2014/main" id="{24BEC7D0-E9CD-E344-9EE1-C8FDB8D39AB2}"/>
              </a:ext>
            </a:extLst>
          </p:cNvPr>
          <p:cNvSpPr/>
          <p:nvPr/>
        </p:nvSpPr>
        <p:spPr>
          <a:xfrm>
            <a:off x="10149680" y="251583"/>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6" action="ppaction://hlinksldjump"/>
            <a:extLst>
              <a:ext uri="{FF2B5EF4-FFF2-40B4-BE49-F238E27FC236}">
                <a16:creationId xmlns:a16="http://schemas.microsoft.com/office/drawing/2014/main" id="{B3D1425A-9FEB-4444-964F-70ACB1FDBB64}"/>
              </a:ext>
            </a:extLst>
          </p:cNvPr>
          <p:cNvSpPr txBox="1"/>
          <p:nvPr/>
        </p:nvSpPr>
        <p:spPr>
          <a:xfrm>
            <a:off x="10181211" y="341315"/>
            <a:ext cx="788276" cy="461665"/>
          </a:xfrm>
          <a:prstGeom prst="rect">
            <a:avLst/>
          </a:prstGeom>
          <a:noFill/>
        </p:spPr>
        <p:txBody>
          <a:bodyPr wrap="square" rtlCol="0">
            <a:spAutoFit/>
          </a:bodyPr>
          <a:lstStyle/>
          <a:p>
            <a:pPr algn="ctr"/>
            <a:r>
              <a:rPr lang="en-US" sz="2400" dirty="0">
                <a:solidFill>
                  <a:schemeClr val="bg1"/>
                </a:solidFill>
              </a:rPr>
              <a:t>Map</a:t>
            </a:r>
          </a:p>
        </p:txBody>
      </p:sp>
      <p:sp>
        <p:nvSpPr>
          <p:cNvPr id="11" name="Rectangle 10">
            <a:hlinkClick r:id="rId7" action="ppaction://hlinksldjump"/>
            <a:extLst>
              <a:ext uri="{FF2B5EF4-FFF2-40B4-BE49-F238E27FC236}">
                <a16:creationId xmlns:a16="http://schemas.microsoft.com/office/drawing/2014/main" id="{EC62A5D4-3581-9145-AC2B-4DCE7FBA3EF7}"/>
              </a:ext>
            </a:extLst>
          </p:cNvPr>
          <p:cNvSpPr/>
          <p:nvPr/>
        </p:nvSpPr>
        <p:spPr>
          <a:xfrm>
            <a:off x="10408899" y="1075634"/>
            <a:ext cx="1371641"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hlinkClick r:id="rId7" action="ppaction://hlinksldjump"/>
            <a:extLst>
              <a:ext uri="{FF2B5EF4-FFF2-40B4-BE49-F238E27FC236}">
                <a16:creationId xmlns:a16="http://schemas.microsoft.com/office/drawing/2014/main" id="{4E5DA0E7-D37D-F547-B6A3-DDDBCFDE11A5}"/>
              </a:ext>
            </a:extLst>
          </p:cNvPr>
          <p:cNvSpPr txBox="1"/>
          <p:nvPr/>
        </p:nvSpPr>
        <p:spPr>
          <a:xfrm>
            <a:off x="10408899" y="1165366"/>
            <a:ext cx="1371642" cy="461665"/>
          </a:xfrm>
          <a:prstGeom prst="rect">
            <a:avLst/>
          </a:prstGeom>
          <a:noFill/>
        </p:spPr>
        <p:txBody>
          <a:bodyPr wrap="square" rtlCol="0">
            <a:spAutoFit/>
          </a:bodyPr>
          <a:lstStyle/>
          <a:p>
            <a:pPr algn="ctr"/>
            <a:r>
              <a:rPr lang="en-US" sz="2400" dirty="0">
                <a:solidFill>
                  <a:schemeClr val="bg1"/>
                </a:solidFill>
              </a:rPr>
              <a:t>Directory</a:t>
            </a:r>
          </a:p>
        </p:txBody>
      </p:sp>
      <p:sp>
        <p:nvSpPr>
          <p:cNvPr id="16" name="Rectangle 15">
            <a:hlinkClick r:id="rId8" action="ppaction://hlinksldjump"/>
            <a:extLst>
              <a:ext uri="{FF2B5EF4-FFF2-40B4-BE49-F238E27FC236}">
                <a16:creationId xmlns:a16="http://schemas.microsoft.com/office/drawing/2014/main" id="{C7D0ECD4-731D-9D40-9906-F22B44CA3055}"/>
              </a:ext>
            </a:extLst>
          </p:cNvPr>
          <p:cNvSpPr/>
          <p:nvPr/>
        </p:nvSpPr>
        <p:spPr>
          <a:xfrm>
            <a:off x="11216480" y="229320"/>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8" action="ppaction://hlinksldjump"/>
            <a:extLst>
              <a:ext uri="{FF2B5EF4-FFF2-40B4-BE49-F238E27FC236}">
                <a16:creationId xmlns:a16="http://schemas.microsoft.com/office/drawing/2014/main" id="{9D5413DB-F3D8-2D44-B6A9-1616DC51F916}"/>
              </a:ext>
            </a:extLst>
          </p:cNvPr>
          <p:cNvSpPr txBox="1"/>
          <p:nvPr/>
        </p:nvSpPr>
        <p:spPr>
          <a:xfrm>
            <a:off x="11248011" y="319052"/>
            <a:ext cx="788276" cy="461665"/>
          </a:xfrm>
          <a:prstGeom prst="rect">
            <a:avLst/>
          </a:prstGeom>
          <a:noFill/>
        </p:spPr>
        <p:txBody>
          <a:bodyPr wrap="square" rtlCol="0">
            <a:spAutoFit/>
          </a:bodyPr>
          <a:lstStyle/>
          <a:p>
            <a:pPr algn="ctr"/>
            <a:r>
              <a:rPr lang="en-US" sz="2400" dirty="0">
                <a:solidFill>
                  <a:schemeClr val="bg1"/>
                </a:solidFill>
              </a:rPr>
              <a:t>U.S.</a:t>
            </a:r>
          </a:p>
        </p:txBody>
      </p:sp>
    </p:spTree>
    <p:extLst>
      <p:ext uri="{BB962C8B-B14F-4D97-AF65-F5344CB8AC3E}">
        <p14:creationId xmlns:p14="http://schemas.microsoft.com/office/powerpoint/2010/main" val="1817507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3A0F-EC08-B248-B632-5844D49EEBCE}"/>
              </a:ext>
            </a:extLst>
          </p:cNvPr>
          <p:cNvSpPr>
            <a:spLocks noGrp="1"/>
          </p:cNvSpPr>
          <p:nvPr>
            <p:ph type="title"/>
          </p:nvPr>
        </p:nvSpPr>
        <p:spPr>
          <a:xfrm>
            <a:off x="838200" y="365125"/>
            <a:ext cx="8875986" cy="1325563"/>
          </a:xfrm>
        </p:spPr>
        <p:txBody>
          <a:bodyPr>
            <a:normAutofit/>
          </a:bodyPr>
          <a:lstStyle/>
          <a:p>
            <a:r>
              <a:rPr lang="en-US" dirty="0">
                <a:hlinkClick r:id="rId2"/>
              </a:rPr>
              <a:t>National Associations of School Psychologists</a:t>
            </a:r>
            <a:r>
              <a:rPr lang="en-US" dirty="0"/>
              <a:t> </a:t>
            </a:r>
          </a:p>
        </p:txBody>
      </p:sp>
      <p:sp>
        <p:nvSpPr>
          <p:cNvPr id="3" name="Content Placeholder 2">
            <a:extLst>
              <a:ext uri="{FF2B5EF4-FFF2-40B4-BE49-F238E27FC236}">
                <a16:creationId xmlns:a16="http://schemas.microsoft.com/office/drawing/2014/main" id="{B410C537-31AD-1E41-99E3-122876E8CBED}"/>
              </a:ext>
            </a:extLst>
          </p:cNvPr>
          <p:cNvSpPr>
            <a:spLocks noGrp="1"/>
          </p:cNvSpPr>
          <p:nvPr>
            <p:ph idx="1"/>
          </p:nvPr>
        </p:nvSpPr>
        <p:spPr>
          <a:xfrm>
            <a:off x="838200" y="1825624"/>
            <a:ext cx="10515600" cy="4649787"/>
          </a:xfrm>
        </p:spPr>
        <p:txBody>
          <a:bodyPr>
            <a:normAutofit fontScale="92500" lnSpcReduction="20000"/>
          </a:bodyPr>
          <a:lstStyle/>
          <a:p>
            <a:r>
              <a:rPr lang="en-US" b="1" dirty="0"/>
              <a:t>Location: </a:t>
            </a:r>
            <a:r>
              <a:rPr lang="en-US" dirty="0"/>
              <a:t>Bethesda, MD </a:t>
            </a:r>
          </a:p>
          <a:p>
            <a:r>
              <a:rPr lang="en-US" b="1" dirty="0"/>
              <a:t>Established: </a:t>
            </a:r>
            <a:r>
              <a:rPr lang="en-US" dirty="0"/>
              <a:t>1969</a:t>
            </a:r>
          </a:p>
          <a:p>
            <a:r>
              <a:rPr lang="en-US" b="1" dirty="0"/>
              <a:t>Overview: </a:t>
            </a:r>
            <a:r>
              <a:rPr lang="en-US" dirty="0"/>
              <a:t>The National Association of School Psychologists advances effective practices to improve students’ learning, behavior, and mental health. </a:t>
            </a:r>
            <a:endParaRPr lang="en-US" b="1" dirty="0"/>
          </a:p>
          <a:p>
            <a:r>
              <a:rPr lang="en-US" b="1" dirty="0"/>
              <a:t>Resources:</a:t>
            </a:r>
          </a:p>
          <a:p>
            <a:pPr lvl="1"/>
            <a:r>
              <a:rPr lang="en-US" dirty="0">
                <a:hlinkClick r:id="rId3"/>
              </a:rPr>
              <a:t>Trauma-Sensitive Schools</a:t>
            </a:r>
            <a:endParaRPr lang="en-US" dirty="0"/>
          </a:p>
          <a:p>
            <a:pPr lvl="1"/>
            <a:r>
              <a:rPr lang="en-US" dirty="0">
                <a:hlinkClick r:id="rId4"/>
              </a:rPr>
              <a:t>Mental Health</a:t>
            </a:r>
            <a:r>
              <a:rPr lang="en-US" dirty="0"/>
              <a:t> </a:t>
            </a:r>
          </a:p>
          <a:p>
            <a:pPr lvl="1"/>
            <a:r>
              <a:rPr lang="en-US" dirty="0">
                <a:hlinkClick r:id="rId5"/>
              </a:rPr>
              <a:t>School Climate, Safety, and Crisis</a:t>
            </a:r>
            <a:endParaRPr lang="en-US" dirty="0"/>
          </a:p>
          <a:p>
            <a:pPr lvl="1"/>
            <a:r>
              <a:rPr lang="en-US" dirty="0">
                <a:hlinkClick r:id="rId6"/>
              </a:rPr>
              <a:t>School Psychology</a:t>
            </a:r>
            <a:r>
              <a:rPr lang="en-US" dirty="0"/>
              <a:t>  </a:t>
            </a:r>
          </a:p>
          <a:p>
            <a:pPr lvl="1"/>
            <a:r>
              <a:rPr lang="en-US" dirty="0">
                <a:hlinkClick r:id="rId7"/>
              </a:rPr>
              <a:t>NASP Practice Model</a:t>
            </a:r>
            <a:r>
              <a:rPr lang="en-US" dirty="0"/>
              <a:t> </a:t>
            </a:r>
          </a:p>
          <a:p>
            <a:pPr lvl="1"/>
            <a:r>
              <a:rPr lang="en-US" dirty="0">
                <a:hlinkClick r:id="rId8"/>
              </a:rPr>
              <a:t>Research Center</a:t>
            </a:r>
            <a:endParaRPr lang="en-US" dirty="0"/>
          </a:p>
          <a:p>
            <a:pPr lvl="1"/>
            <a:r>
              <a:rPr lang="en-US" dirty="0">
                <a:hlinkClick r:id="rId9"/>
              </a:rPr>
              <a:t>Online Learning Center</a:t>
            </a:r>
            <a:r>
              <a:rPr lang="en-US" dirty="0"/>
              <a:t> </a:t>
            </a:r>
          </a:p>
          <a:p>
            <a:endParaRPr lang="en-US" dirty="0"/>
          </a:p>
        </p:txBody>
      </p:sp>
      <p:sp>
        <p:nvSpPr>
          <p:cNvPr id="8" name="Oval 7">
            <a:extLst>
              <a:ext uri="{FF2B5EF4-FFF2-40B4-BE49-F238E27FC236}">
                <a16:creationId xmlns:a16="http://schemas.microsoft.com/office/drawing/2014/main" id="{BF075025-4B52-B340-946F-FDD78A9C6595}"/>
              </a:ext>
            </a:extLst>
          </p:cNvPr>
          <p:cNvSpPr/>
          <p:nvPr/>
        </p:nvSpPr>
        <p:spPr>
          <a:xfrm>
            <a:off x="700998" y="613423"/>
            <a:ext cx="137202" cy="135227"/>
          </a:xfrm>
          <a:prstGeom prst="ellipse">
            <a:avLst/>
          </a:prstGeom>
          <a:solidFill>
            <a:srgbClr val="00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10" action="ppaction://hlinksldjump"/>
            <a:extLst>
              <a:ext uri="{FF2B5EF4-FFF2-40B4-BE49-F238E27FC236}">
                <a16:creationId xmlns:a16="http://schemas.microsoft.com/office/drawing/2014/main" id="{6A532FD6-4724-9642-B2BA-5C6DEC6C1F93}"/>
              </a:ext>
            </a:extLst>
          </p:cNvPr>
          <p:cNvSpPr/>
          <p:nvPr/>
        </p:nvSpPr>
        <p:spPr>
          <a:xfrm>
            <a:off x="10149680" y="251583"/>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10" action="ppaction://hlinksldjump"/>
            <a:extLst>
              <a:ext uri="{FF2B5EF4-FFF2-40B4-BE49-F238E27FC236}">
                <a16:creationId xmlns:a16="http://schemas.microsoft.com/office/drawing/2014/main" id="{EC17F1EE-5080-AF4E-A3CE-251BFEADBE49}"/>
              </a:ext>
            </a:extLst>
          </p:cNvPr>
          <p:cNvSpPr txBox="1"/>
          <p:nvPr/>
        </p:nvSpPr>
        <p:spPr>
          <a:xfrm>
            <a:off x="10181211" y="341315"/>
            <a:ext cx="788276" cy="461665"/>
          </a:xfrm>
          <a:prstGeom prst="rect">
            <a:avLst/>
          </a:prstGeom>
          <a:noFill/>
        </p:spPr>
        <p:txBody>
          <a:bodyPr wrap="square" rtlCol="0">
            <a:spAutoFit/>
          </a:bodyPr>
          <a:lstStyle/>
          <a:p>
            <a:pPr algn="ctr"/>
            <a:r>
              <a:rPr lang="en-US" sz="2400" dirty="0">
                <a:solidFill>
                  <a:schemeClr val="bg1"/>
                </a:solidFill>
              </a:rPr>
              <a:t>Map</a:t>
            </a:r>
          </a:p>
        </p:txBody>
      </p:sp>
      <p:sp>
        <p:nvSpPr>
          <p:cNvPr id="11" name="Rectangle 10">
            <a:hlinkClick r:id="rId11" action="ppaction://hlinksldjump"/>
            <a:extLst>
              <a:ext uri="{FF2B5EF4-FFF2-40B4-BE49-F238E27FC236}">
                <a16:creationId xmlns:a16="http://schemas.microsoft.com/office/drawing/2014/main" id="{A310530F-1748-2041-AEEC-AF8B28CFE341}"/>
              </a:ext>
            </a:extLst>
          </p:cNvPr>
          <p:cNvSpPr/>
          <p:nvPr/>
        </p:nvSpPr>
        <p:spPr>
          <a:xfrm>
            <a:off x="10408899" y="1075634"/>
            <a:ext cx="1371641"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hlinkClick r:id="rId11" action="ppaction://hlinksldjump"/>
            <a:extLst>
              <a:ext uri="{FF2B5EF4-FFF2-40B4-BE49-F238E27FC236}">
                <a16:creationId xmlns:a16="http://schemas.microsoft.com/office/drawing/2014/main" id="{61890574-8986-AC47-85A6-CEA6EDE99AEC}"/>
              </a:ext>
            </a:extLst>
          </p:cNvPr>
          <p:cNvSpPr txBox="1"/>
          <p:nvPr/>
        </p:nvSpPr>
        <p:spPr>
          <a:xfrm>
            <a:off x="10408899" y="1165366"/>
            <a:ext cx="1371642" cy="461665"/>
          </a:xfrm>
          <a:prstGeom prst="rect">
            <a:avLst/>
          </a:prstGeom>
          <a:noFill/>
        </p:spPr>
        <p:txBody>
          <a:bodyPr wrap="square" rtlCol="0">
            <a:spAutoFit/>
          </a:bodyPr>
          <a:lstStyle/>
          <a:p>
            <a:pPr algn="ctr"/>
            <a:r>
              <a:rPr lang="en-US" sz="2400" dirty="0">
                <a:solidFill>
                  <a:schemeClr val="bg1"/>
                </a:solidFill>
              </a:rPr>
              <a:t>Directory</a:t>
            </a:r>
          </a:p>
        </p:txBody>
      </p:sp>
      <p:sp>
        <p:nvSpPr>
          <p:cNvPr id="16" name="Rectangle 15">
            <a:hlinkClick r:id="rId12" action="ppaction://hlinksldjump"/>
            <a:extLst>
              <a:ext uri="{FF2B5EF4-FFF2-40B4-BE49-F238E27FC236}">
                <a16:creationId xmlns:a16="http://schemas.microsoft.com/office/drawing/2014/main" id="{5C060EDF-9B52-9F4E-9087-FFC9FF2BF17E}"/>
              </a:ext>
            </a:extLst>
          </p:cNvPr>
          <p:cNvSpPr/>
          <p:nvPr/>
        </p:nvSpPr>
        <p:spPr>
          <a:xfrm>
            <a:off x="11216480" y="229320"/>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12" action="ppaction://hlinksldjump"/>
            <a:extLst>
              <a:ext uri="{FF2B5EF4-FFF2-40B4-BE49-F238E27FC236}">
                <a16:creationId xmlns:a16="http://schemas.microsoft.com/office/drawing/2014/main" id="{0D1081A9-C1A9-5941-84D3-E33DB256EE8A}"/>
              </a:ext>
            </a:extLst>
          </p:cNvPr>
          <p:cNvSpPr txBox="1"/>
          <p:nvPr/>
        </p:nvSpPr>
        <p:spPr>
          <a:xfrm>
            <a:off x="11248011" y="319052"/>
            <a:ext cx="788276" cy="461665"/>
          </a:xfrm>
          <a:prstGeom prst="rect">
            <a:avLst/>
          </a:prstGeom>
          <a:noFill/>
        </p:spPr>
        <p:txBody>
          <a:bodyPr wrap="square" rtlCol="0">
            <a:spAutoFit/>
          </a:bodyPr>
          <a:lstStyle/>
          <a:p>
            <a:pPr algn="ctr"/>
            <a:r>
              <a:rPr lang="en-US" sz="2400" dirty="0">
                <a:solidFill>
                  <a:schemeClr val="bg1"/>
                </a:solidFill>
              </a:rPr>
              <a:t>U.S.</a:t>
            </a:r>
          </a:p>
        </p:txBody>
      </p:sp>
    </p:spTree>
    <p:extLst>
      <p:ext uri="{BB962C8B-B14F-4D97-AF65-F5344CB8AC3E}">
        <p14:creationId xmlns:p14="http://schemas.microsoft.com/office/powerpoint/2010/main" val="145939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3A0F-EC08-B248-B632-5844D49EEBCE}"/>
              </a:ext>
            </a:extLst>
          </p:cNvPr>
          <p:cNvSpPr>
            <a:spLocks noGrp="1"/>
          </p:cNvSpPr>
          <p:nvPr>
            <p:ph type="title"/>
          </p:nvPr>
        </p:nvSpPr>
        <p:spPr>
          <a:xfrm>
            <a:off x="838200" y="365125"/>
            <a:ext cx="8875986" cy="1325563"/>
          </a:xfrm>
        </p:spPr>
        <p:txBody>
          <a:bodyPr>
            <a:normAutofit/>
          </a:bodyPr>
          <a:lstStyle/>
          <a:p>
            <a:r>
              <a:rPr lang="en-US" dirty="0">
                <a:hlinkClick r:id="rId2"/>
              </a:rPr>
              <a:t>National Organization for Treating Trauma</a:t>
            </a:r>
            <a:r>
              <a:rPr lang="en-US" dirty="0"/>
              <a:t> </a:t>
            </a:r>
          </a:p>
        </p:txBody>
      </p:sp>
      <p:sp>
        <p:nvSpPr>
          <p:cNvPr id="3" name="Content Placeholder 2">
            <a:extLst>
              <a:ext uri="{FF2B5EF4-FFF2-40B4-BE49-F238E27FC236}">
                <a16:creationId xmlns:a16="http://schemas.microsoft.com/office/drawing/2014/main" id="{B410C537-31AD-1E41-99E3-122876E8CBED}"/>
              </a:ext>
            </a:extLst>
          </p:cNvPr>
          <p:cNvSpPr>
            <a:spLocks noGrp="1"/>
          </p:cNvSpPr>
          <p:nvPr>
            <p:ph idx="1"/>
          </p:nvPr>
        </p:nvSpPr>
        <p:spPr/>
        <p:txBody>
          <a:bodyPr/>
          <a:lstStyle/>
          <a:p>
            <a:r>
              <a:rPr lang="en-US" b="1" dirty="0"/>
              <a:t>Location: </a:t>
            </a:r>
            <a:r>
              <a:rPr lang="en-US" dirty="0"/>
              <a:t>Rockford, IL</a:t>
            </a:r>
          </a:p>
          <a:p>
            <a:r>
              <a:rPr lang="en-US" b="1" dirty="0"/>
              <a:t>Overview: </a:t>
            </a:r>
            <a:r>
              <a:rPr lang="en-US" dirty="0"/>
              <a:t>The National Organization for Treating Trauma presents, trains, and works closely with school districts to improve their academic, behavioral, and social/emotional goals.</a:t>
            </a:r>
            <a:endParaRPr lang="en-US" b="1" dirty="0"/>
          </a:p>
          <a:p>
            <a:r>
              <a:rPr lang="en-US" b="1" dirty="0"/>
              <a:t>Resources:</a:t>
            </a:r>
          </a:p>
          <a:p>
            <a:pPr lvl="1"/>
            <a:r>
              <a:rPr lang="en-US" dirty="0">
                <a:hlinkClick r:id="rId3"/>
              </a:rPr>
              <a:t>Trauma 101</a:t>
            </a:r>
            <a:r>
              <a:rPr lang="en-US" dirty="0"/>
              <a:t> </a:t>
            </a:r>
          </a:p>
          <a:p>
            <a:pPr lvl="1"/>
            <a:r>
              <a:rPr lang="en-US" dirty="0">
                <a:hlinkClick r:id="rId4"/>
              </a:rPr>
              <a:t>Free School Trauma Assessment</a:t>
            </a:r>
            <a:endParaRPr lang="en-US" dirty="0"/>
          </a:p>
          <a:p>
            <a:pPr lvl="1"/>
            <a:r>
              <a:rPr lang="en-US" dirty="0">
                <a:hlinkClick r:id="rId5"/>
              </a:rPr>
              <a:t>Training Courses</a:t>
            </a:r>
            <a:endParaRPr lang="en-US" dirty="0"/>
          </a:p>
          <a:p>
            <a:pPr lvl="1"/>
            <a:endParaRPr lang="en-US" dirty="0"/>
          </a:p>
        </p:txBody>
      </p:sp>
      <p:sp>
        <p:nvSpPr>
          <p:cNvPr id="10" name="Oval 9">
            <a:extLst>
              <a:ext uri="{FF2B5EF4-FFF2-40B4-BE49-F238E27FC236}">
                <a16:creationId xmlns:a16="http://schemas.microsoft.com/office/drawing/2014/main" id="{6ED84660-7200-6A40-9699-EA9EF2827841}"/>
              </a:ext>
            </a:extLst>
          </p:cNvPr>
          <p:cNvSpPr/>
          <p:nvPr/>
        </p:nvSpPr>
        <p:spPr>
          <a:xfrm>
            <a:off x="700998" y="613423"/>
            <a:ext cx="137202" cy="135227"/>
          </a:xfrm>
          <a:prstGeom prst="ellipse">
            <a:avLst/>
          </a:prstGeom>
          <a:solidFill>
            <a:srgbClr val="00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6" action="ppaction://hlinksldjump"/>
            <a:extLst>
              <a:ext uri="{FF2B5EF4-FFF2-40B4-BE49-F238E27FC236}">
                <a16:creationId xmlns:a16="http://schemas.microsoft.com/office/drawing/2014/main" id="{5BC96755-AF51-D34D-9555-5E69A1921D7A}"/>
              </a:ext>
            </a:extLst>
          </p:cNvPr>
          <p:cNvSpPr/>
          <p:nvPr/>
        </p:nvSpPr>
        <p:spPr>
          <a:xfrm>
            <a:off x="10149680" y="251583"/>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hlinkClick r:id="rId6" action="ppaction://hlinksldjump"/>
            <a:extLst>
              <a:ext uri="{FF2B5EF4-FFF2-40B4-BE49-F238E27FC236}">
                <a16:creationId xmlns:a16="http://schemas.microsoft.com/office/drawing/2014/main" id="{96CC9C08-9BB2-0046-857F-785C2A3B8B05}"/>
              </a:ext>
            </a:extLst>
          </p:cNvPr>
          <p:cNvSpPr txBox="1"/>
          <p:nvPr/>
        </p:nvSpPr>
        <p:spPr>
          <a:xfrm>
            <a:off x="10181211" y="341315"/>
            <a:ext cx="788276" cy="461665"/>
          </a:xfrm>
          <a:prstGeom prst="rect">
            <a:avLst/>
          </a:prstGeom>
          <a:noFill/>
        </p:spPr>
        <p:txBody>
          <a:bodyPr wrap="square" rtlCol="0">
            <a:spAutoFit/>
          </a:bodyPr>
          <a:lstStyle/>
          <a:p>
            <a:pPr algn="ctr"/>
            <a:r>
              <a:rPr lang="en-US" sz="2400" dirty="0">
                <a:solidFill>
                  <a:schemeClr val="bg1"/>
                </a:solidFill>
              </a:rPr>
              <a:t>Map</a:t>
            </a:r>
          </a:p>
        </p:txBody>
      </p:sp>
      <p:sp>
        <p:nvSpPr>
          <p:cNvPr id="13" name="Rectangle 12">
            <a:hlinkClick r:id="rId7" action="ppaction://hlinksldjump"/>
            <a:extLst>
              <a:ext uri="{FF2B5EF4-FFF2-40B4-BE49-F238E27FC236}">
                <a16:creationId xmlns:a16="http://schemas.microsoft.com/office/drawing/2014/main" id="{A8EA9028-F55B-BE4B-B224-80393D049073}"/>
              </a:ext>
            </a:extLst>
          </p:cNvPr>
          <p:cNvSpPr/>
          <p:nvPr/>
        </p:nvSpPr>
        <p:spPr>
          <a:xfrm>
            <a:off x="10408899" y="1075634"/>
            <a:ext cx="1371641"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hlinkClick r:id="rId7" action="ppaction://hlinksldjump"/>
            <a:extLst>
              <a:ext uri="{FF2B5EF4-FFF2-40B4-BE49-F238E27FC236}">
                <a16:creationId xmlns:a16="http://schemas.microsoft.com/office/drawing/2014/main" id="{615B9198-EC8F-8B41-A623-B06E810CF32D}"/>
              </a:ext>
            </a:extLst>
          </p:cNvPr>
          <p:cNvSpPr txBox="1"/>
          <p:nvPr/>
        </p:nvSpPr>
        <p:spPr>
          <a:xfrm>
            <a:off x="10408899" y="1165366"/>
            <a:ext cx="1371642" cy="461665"/>
          </a:xfrm>
          <a:prstGeom prst="rect">
            <a:avLst/>
          </a:prstGeom>
          <a:noFill/>
        </p:spPr>
        <p:txBody>
          <a:bodyPr wrap="square" rtlCol="0">
            <a:spAutoFit/>
          </a:bodyPr>
          <a:lstStyle/>
          <a:p>
            <a:pPr algn="ctr"/>
            <a:r>
              <a:rPr lang="en-US" sz="2400" dirty="0">
                <a:solidFill>
                  <a:schemeClr val="bg1"/>
                </a:solidFill>
              </a:rPr>
              <a:t>Directory</a:t>
            </a:r>
          </a:p>
        </p:txBody>
      </p:sp>
      <p:sp>
        <p:nvSpPr>
          <p:cNvPr id="15" name="Rectangle 14">
            <a:hlinkClick r:id="rId8" action="ppaction://hlinksldjump"/>
            <a:extLst>
              <a:ext uri="{FF2B5EF4-FFF2-40B4-BE49-F238E27FC236}">
                <a16:creationId xmlns:a16="http://schemas.microsoft.com/office/drawing/2014/main" id="{5407B3B7-DA9A-894B-AABC-354B94E476BC}"/>
              </a:ext>
            </a:extLst>
          </p:cNvPr>
          <p:cNvSpPr/>
          <p:nvPr/>
        </p:nvSpPr>
        <p:spPr>
          <a:xfrm>
            <a:off x="11216480" y="229320"/>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hlinkClick r:id="rId8" action="ppaction://hlinksldjump"/>
            <a:extLst>
              <a:ext uri="{FF2B5EF4-FFF2-40B4-BE49-F238E27FC236}">
                <a16:creationId xmlns:a16="http://schemas.microsoft.com/office/drawing/2014/main" id="{625B3AEA-CB40-1E49-A271-A1886746504C}"/>
              </a:ext>
            </a:extLst>
          </p:cNvPr>
          <p:cNvSpPr txBox="1"/>
          <p:nvPr/>
        </p:nvSpPr>
        <p:spPr>
          <a:xfrm>
            <a:off x="11248011" y="319052"/>
            <a:ext cx="788276" cy="461665"/>
          </a:xfrm>
          <a:prstGeom prst="rect">
            <a:avLst/>
          </a:prstGeom>
          <a:noFill/>
        </p:spPr>
        <p:txBody>
          <a:bodyPr wrap="square" rtlCol="0">
            <a:spAutoFit/>
          </a:bodyPr>
          <a:lstStyle/>
          <a:p>
            <a:pPr algn="ctr"/>
            <a:r>
              <a:rPr lang="en-US" sz="2400" dirty="0">
                <a:solidFill>
                  <a:schemeClr val="bg1"/>
                </a:solidFill>
              </a:rPr>
              <a:t>U.S.</a:t>
            </a:r>
          </a:p>
        </p:txBody>
      </p:sp>
    </p:spTree>
    <p:extLst>
      <p:ext uri="{BB962C8B-B14F-4D97-AF65-F5344CB8AC3E}">
        <p14:creationId xmlns:p14="http://schemas.microsoft.com/office/powerpoint/2010/main" val="2705382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3A0F-EC08-B248-B632-5844D49EEBCE}"/>
              </a:ext>
            </a:extLst>
          </p:cNvPr>
          <p:cNvSpPr>
            <a:spLocks noGrp="1"/>
          </p:cNvSpPr>
          <p:nvPr>
            <p:ph type="title"/>
          </p:nvPr>
        </p:nvSpPr>
        <p:spPr>
          <a:xfrm>
            <a:off x="838200" y="365125"/>
            <a:ext cx="8875986" cy="1325563"/>
          </a:xfrm>
        </p:spPr>
        <p:txBody>
          <a:bodyPr>
            <a:normAutofit/>
          </a:bodyPr>
          <a:lstStyle/>
          <a:p>
            <a:r>
              <a:rPr lang="en-US" dirty="0">
                <a:hlinkClick r:id="rId2"/>
              </a:rPr>
              <a:t>National Center for School Crisis and Bereavement</a:t>
            </a:r>
            <a:r>
              <a:rPr lang="en-US" dirty="0"/>
              <a:t> </a:t>
            </a:r>
          </a:p>
        </p:txBody>
      </p:sp>
      <p:sp>
        <p:nvSpPr>
          <p:cNvPr id="3" name="Content Placeholder 2">
            <a:extLst>
              <a:ext uri="{FF2B5EF4-FFF2-40B4-BE49-F238E27FC236}">
                <a16:creationId xmlns:a16="http://schemas.microsoft.com/office/drawing/2014/main" id="{B410C537-31AD-1E41-99E3-122876E8CBED}"/>
              </a:ext>
            </a:extLst>
          </p:cNvPr>
          <p:cNvSpPr>
            <a:spLocks noGrp="1"/>
          </p:cNvSpPr>
          <p:nvPr>
            <p:ph idx="1"/>
          </p:nvPr>
        </p:nvSpPr>
        <p:spPr/>
        <p:txBody>
          <a:bodyPr>
            <a:normAutofit lnSpcReduction="10000"/>
          </a:bodyPr>
          <a:lstStyle/>
          <a:p>
            <a:r>
              <a:rPr lang="en-US" b="1" dirty="0"/>
              <a:t>Location: </a:t>
            </a:r>
            <a:r>
              <a:rPr lang="en-US" dirty="0"/>
              <a:t>Los Angeles, CA </a:t>
            </a:r>
          </a:p>
          <a:p>
            <a:r>
              <a:rPr lang="en-US" b="1" dirty="0"/>
              <a:t>Established: </a:t>
            </a:r>
            <a:r>
              <a:rPr lang="en-US" dirty="0"/>
              <a:t>1990</a:t>
            </a:r>
          </a:p>
          <a:p>
            <a:r>
              <a:rPr lang="en-US" b="1" dirty="0"/>
              <a:t>Overview: </a:t>
            </a:r>
            <a:r>
              <a:rPr lang="en-US" dirty="0"/>
              <a:t>The National Center for School Crisis and Bereavement provides on-site and remote consultation for k-12 school professionals, recovery support after a crisis, educational resources and crisis management tools, and school staff training and community presentations.</a:t>
            </a:r>
            <a:endParaRPr lang="en-US" b="1" dirty="0"/>
          </a:p>
          <a:p>
            <a:r>
              <a:rPr lang="en-US" b="1" dirty="0"/>
              <a:t>Resources:</a:t>
            </a:r>
          </a:p>
          <a:p>
            <a:pPr lvl="1"/>
            <a:r>
              <a:rPr lang="en-US" dirty="0">
                <a:hlinkClick r:id="rId3"/>
              </a:rPr>
              <a:t>Teacher Training Modules</a:t>
            </a:r>
            <a:endParaRPr lang="en-US" dirty="0"/>
          </a:p>
          <a:p>
            <a:pPr lvl="1"/>
            <a:r>
              <a:rPr lang="en-US" dirty="0">
                <a:hlinkClick r:id="rId4"/>
              </a:rPr>
              <a:t>External Online Resources</a:t>
            </a:r>
            <a:r>
              <a:rPr lang="en-US" dirty="0"/>
              <a:t> </a:t>
            </a:r>
          </a:p>
          <a:p>
            <a:pPr lvl="1"/>
            <a:r>
              <a:rPr lang="en-US" dirty="0">
                <a:hlinkClick r:id="rId5"/>
              </a:rPr>
              <a:t>Listen, Protect, Connect – Model &amp; Teach</a:t>
            </a:r>
            <a:r>
              <a:rPr lang="en-US" dirty="0"/>
              <a:t> </a:t>
            </a:r>
          </a:p>
          <a:p>
            <a:pPr lvl="1"/>
            <a:endParaRPr lang="en-US" dirty="0"/>
          </a:p>
          <a:p>
            <a:pPr lvl="1"/>
            <a:endParaRPr lang="en-US" dirty="0"/>
          </a:p>
          <a:p>
            <a:endParaRPr lang="en-US" dirty="0"/>
          </a:p>
        </p:txBody>
      </p:sp>
      <p:sp>
        <p:nvSpPr>
          <p:cNvPr id="8" name="Oval 7">
            <a:extLst>
              <a:ext uri="{FF2B5EF4-FFF2-40B4-BE49-F238E27FC236}">
                <a16:creationId xmlns:a16="http://schemas.microsoft.com/office/drawing/2014/main" id="{4D26E675-FD40-5247-9B5D-161CF66D7BEF}"/>
              </a:ext>
            </a:extLst>
          </p:cNvPr>
          <p:cNvSpPr/>
          <p:nvPr/>
        </p:nvSpPr>
        <p:spPr>
          <a:xfrm>
            <a:off x="700998" y="613423"/>
            <a:ext cx="137202" cy="135227"/>
          </a:xfrm>
          <a:prstGeom prst="ellipse">
            <a:avLst/>
          </a:prstGeom>
          <a:solidFill>
            <a:srgbClr val="00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6" action="ppaction://hlinksldjump"/>
            <a:extLst>
              <a:ext uri="{FF2B5EF4-FFF2-40B4-BE49-F238E27FC236}">
                <a16:creationId xmlns:a16="http://schemas.microsoft.com/office/drawing/2014/main" id="{66513B64-1ADF-9A49-8634-B83821CACE19}"/>
              </a:ext>
            </a:extLst>
          </p:cNvPr>
          <p:cNvSpPr/>
          <p:nvPr/>
        </p:nvSpPr>
        <p:spPr>
          <a:xfrm>
            <a:off x="10149680" y="251583"/>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6" action="ppaction://hlinksldjump"/>
            <a:extLst>
              <a:ext uri="{FF2B5EF4-FFF2-40B4-BE49-F238E27FC236}">
                <a16:creationId xmlns:a16="http://schemas.microsoft.com/office/drawing/2014/main" id="{E4B06078-F99D-5B45-A2DE-2786869F9109}"/>
              </a:ext>
            </a:extLst>
          </p:cNvPr>
          <p:cNvSpPr txBox="1"/>
          <p:nvPr/>
        </p:nvSpPr>
        <p:spPr>
          <a:xfrm>
            <a:off x="10181211" y="341315"/>
            <a:ext cx="788276" cy="461665"/>
          </a:xfrm>
          <a:prstGeom prst="rect">
            <a:avLst/>
          </a:prstGeom>
          <a:noFill/>
        </p:spPr>
        <p:txBody>
          <a:bodyPr wrap="square" rtlCol="0">
            <a:spAutoFit/>
          </a:bodyPr>
          <a:lstStyle/>
          <a:p>
            <a:pPr algn="ctr"/>
            <a:r>
              <a:rPr lang="en-US" sz="2400" dirty="0">
                <a:solidFill>
                  <a:schemeClr val="bg1"/>
                </a:solidFill>
              </a:rPr>
              <a:t>Map</a:t>
            </a:r>
          </a:p>
        </p:txBody>
      </p:sp>
      <p:sp>
        <p:nvSpPr>
          <p:cNvPr id="14" name="Rectangle 13">
            <a:hlinkClick r:id="rId7" action="ppaction://hlinksldjump"/>
            <a:extLst>
              <a:ext uri="{FF2B5EF4-FFF2-40B4-BE49-F238E27FC236}">
                <a16:creationId xmlns:a16="http://schemas.microsoft.com/office/drawing/2014/main" id="{EDC2BCA2-5EB0-1740-880D-CCD0A4A06CB8}"/>
              </a:ext>
            </a:extLst>
          </p:cNvPr>
          <p:cNvSpPr/>
          <p:nvPr/>
        </p:nvSpPr>
        <p:spPr>
          <a:xfrm>
            <a:off x="10408899" y="1075634"/>
            <a:ext cx="1371641"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7" action="ppaction://hlinksldjump"/>
            <a:extLst>
              <a:ext uri="{FF2B5EF4-FFF2-40B4-BE49-F238E27FC236}">
                <a16:creationId xmlns:a16="http://schemas.microsoft.com/office/drawing/2014/main" id="{16B2663A-9705-A946-A738-F29A0A170467}"/>
              </a:ext>
            </a:extLst>
          </p:cNvPr>
          <p:cNvSpPr txBox="1"/>
          <p:nvPr/>
        </p:nvSpPr>
        <p:spPr>
          <a:xfrm>
            <a:off x="10408899" y="1165366"/>
            <a:ext cx="1371642" cy="461665"/>
          </a:xfrm>
          <a:prstGeom prst="rect">
            <a:avLst/>
          </a:prstGeom>
          <a:noFill/>
        </p:spPr>
        <p:txBody>
          <a:bodyPr wrap="square" rtlCol="0">
            <a:spAutoFit/>
          </a:bodyPr>
          <a:lstStyle/>
          <a:p>
            <a:pPr algn="ctr"/>
            <a:r>
              <a:rPr lang="en-US" sz="2400" dirty="0">
                <a:solidFill>
                  <a:schemeClr val="bg1"/>
                </a:solidFill>
              </a:rPr>
              <a:t>Directory</a:t>
            </a:r>
          </a:p>
        </p:txBody>
      </p:sp>
      <p:sp>
        <p:nvSpPr>
          <p:cNvPr id="16" name="Rectangle 15">
            <a:hlinkClick r:id="rId8" action="ppaction://hlinksldjump"/>
            <a:extLst>
              <a:ext uri="{FF2B5EF4-FFF2-40B4-BE49-F238E27FC236}">
                <a16:creationId xmlns:a16="http://schemas.microsoft.com/office/drawing/2014/main" id="{2F109893-4256-FD4A-BAA6-42FFA2F4B3B1}"/>
              </a:ext>
            </a:extLst>
          </p:cNvPr>
          <p:cNvSpPr/>
          <p:nvPr/>
        </p:nvSpPr>
        <p:spPr>
          <a:xfrm>
            <a:off x="11216480" y="229320"/>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8" action="ppaction://hlinksldjump"/>
            <a:extLst>
              <a:ext uri="{FF2B5EF4-FFF2-40B4-BE49-F238E27FC236}">
                <a16:creationId xmlns:a16="http://schemas.microsoft.com/office/drawing/2014/main" id="{E775FC72-C8C2-604F-8FEB-4840F0CB240E}"/>
              </a:ext>
            </a:extLst>
          </p:cNvPr>
          <p:cNvSpPr txBox="1"/>
          <p:nvPr/>
        </p:nvSpPr>
        <p:spPr>
          <a:xfrm>
            <a:off x="11248011" y="319052"/>
            <a:ext cx="788276" cy="461665"/>
          </a:xfrm>
          <a:prstGeom prst="rect">
            <a:avLst/>
          </a:prstGeom>
          <a:noFill/>
        </p:spPr>
        <p:txBody>
          <a:bodyPr wrap="square" rtlCol="0">
            <a:spAutoFit/>
          </a:bodyPr>
          <a:lstStyle/>
          <a:p>
            <a:pPr algn="ctr"/>
            <a:r>
              <a:rPr lang="en-US" sz="2400" dirty="0">
                <a:solidFill>
                  <a:schemeClr val="bg1"/>
                </a:solidFill>
              </a:rPr>
              <a:t>U.S.</a:t>
            </a:r>
          </a:p>
        </p:txBody>
      </p:sp>
    </p:spTree>
    <p:extLst>
      <p:ext uri="{BB962C8B-B14F-4D97-AF65-F5344CB8AC3E}">
        <p14:creationId xmlns:p14="http://schemas.microsoft.com/office/powerpoint/2010/main" val="3787561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3A0F-EC08-B248-B632-5844D49EEBCE}"/>
              </a:ext>
            </a:extLst>
          </p:cNvPr>
          <p:cNvSpPr>
            <a:spLocks noGrp="1"/>
          </p:cNvSpPr>
          <p:nvPr>
            <p:ph type="title"/>
          </p:nvPr>
        </p:nvSpPr>
        <p:spPr>
          <a:xfrm>
            <a:off x="838200" y="365125"/>
            <a:ext cx="8875986" cy="1325563"/>
          </a:xfrm>
        </p:spPr>
        <p:txBody>
          <a:bodyPr>
            <a:normAutofit/>
          </a:bodyPr>
          <a:lstStyle/>
          <a:p>
            <a:r>
              <a:rPr lang="en-US" dirty="0">
                <a:hlinkClick r:id="rId2"/>
              </a:rPr>
              <a:t>Harvard Center on the Developing Child</a:t>
            </a:r>
            <a:r>
              <a:rPr lang="en-US" dirty="0"/>
              <a:t> </a:t>
            </a:r>
          </a:p>
        </p:txBody>
      </p:sp>
      <p:sp>
        <p:nvSpPr>
          <p:cNvPr id="3" name="Content Placeholder 2">
            <a:extLst>
              <a:ext uri="{FF2B5EF4-FFF2-40B4-BE49-F238E27FC236}">
                <a16:creationId xmlns:a16="http://schemas.microsoft.com/office/drawing/2014/main" id="{B410C537-31AD-1E41-99E3-122876E8CBED}"/>
              </a:ext>
            </a:extLst>
          </p:cNvPr>
          <p:cNvSpPr>
            <a:spLocks noGrp="1"/>
          </p:cNvSpPr>
          <p:nvPr>
            <p:ph idx="1"/>
          </p:nvPr>
        </p:nvSpPr>
        <p:spPr>
          <a:xfrm>
            <a:off x="838200" y="1825624"/>
            <a:ext cx="10515600" cy="4857563"/>
          </a:xfrm>
        </p:spPr>
        <p:txBody>
          <a:bodyPr>
            <a:normAutofit/>
          </a:bodyPr>
          <a:lstStyle/>
          <a:p>
            <a:r>
              <a:rPr lang="en-US" b="1" dirty="0"/>
              <a:t>Location: </a:t>
            </a:r>
            <a:r>
              <a:rPr lang="en-US" dirty="0"/>
              <a:t>Cambridge, MA </a:t>
            </a:r>
          </a:p>
          <a:p>
            <a:r>
              <a:rPr lang="en-US" b="1" dirty="0"/>
              <a:t>Established: </a:t>
            </a:r>
            <a:r>
              <a:rPr lang="en-US" dirty="0"/>
              <a:t>2006</a:t>
            </a:r>
            <a:endParaRPr lang="en-US" b="1" dirty="0"/>
          </a:p>
          <a:p>
            <a:r>
              <a:rPr lang="en-US" b="1" dirty="0"/>
              <a:t>Overview: </a:t>
            </a:r>
            <a:r>
              <a:rPr lang="en-US" dirty="0"/>
              <a:t>The Harvard Center on the Developing Child’s work is split into three components: conducting biological, behavioral, and social research, developing intervention strategies, and building a learning community.</a:t>
            </a:r>
            <a:endParaRPr lang="en-US" b="1" dirty="0"/>
          </a:p>
          <a:p>
            <a:r>
              <a:rPr lang="en-US" b="1" dirty="0"/>
              <a:t>Resources:</a:t>
            </a:r>
          </a:p>
          <a:p>
            <a:pPr lvl="1"/>
            <a:r>
              <a:rPr lang="en-US" dirty="0">
                <a:hlinkClick r:id="rId3"/>
              </a:rPr>
              <a:t>Science Key Concepts</a:t>
            </a:r>
            <a:endParaRPr lang="en-US" dirty="0"/>
          </a:p>
          <a:p>
            <a:pPr lvl="1"/>
            <a:r>
              <a:rPr lang="en-US" dirty="0">
                <a:hlinkClick r:id="rId4"/>
              </a:rPr>
              <a:t>Innovation Key Concepts</a:t>
            </a:r>
            <a:endParaRPr lang="en-US" dirty="0"/>
          </a:p>
          <a:p>
            <a:pPr lvl="1"/>
            <a:r>
              <a:rPr lang="en-US" dirty="0">
                <a:hlinkClick r:id="rId5"/>
              </a:rPr>
              <a:t>Learning Community and Distributed Leadership</a:t>
            </a:r>
            <a:r>
              <a:rPr lang="en-US" dirty="0"/>
              <a:t> </a:t>
            </a:r>
          </a:p>
          <a:p>
            <a:pPr lvl="1"/>
            <a:r>
              <a:rPr lang="en-US" dirty="0">
                <a:hlinkClick r:id="rId6"/>
              </a:rPr>
              <a:t>Frontiers of Innovation</a:t>
            </a:r>
            <a:r>
              <a:rPr lang="en-US" dirty="0"/>
              <a:t> </a:t>
            </a:r>
          </a:p>
          <a:p>
            <a:pPr lvl="1"/>
            <a:endParaRPr lang="en-US" dirty="0"/>
          </a:p>
          <a:p>
            <a:endParaRPr lang="en-US" dirty="0"/>
          </a:p>
        </p:txBody>
      </p:sp>
      <p:sp>
        <p:nvSpPr>
          <p:cNvPr id="8" name="Oval 7">
            <a:extLst>
              <a:ext uri="{FF2B5EF4-FFF2-40B4-BE49-F238E27FC236}">
                <a16:creationId xmlns:a16="http://schemas.microsoft.com/office/drawing/2014/main" id="{2041E152-895D-9D40-9B24-60BED9364A7F}"/>
              </a:ext>
            </a:extLst>
          </p:cNvPr>
          <p:cNvSpPr/>
          <p:nvPr/>
        </p:nvSpPr>
        <p:spPr>
          <a:xfrm>
            <a:off x="700998" y="613423"/>
            <a:ext cx="137202" cy="135227"/>
          </a:xfrm>
          <a:prstGeom prst="ellipse">
            <a:avLst/>
          </a:prstGeom>
          <a:solidFill>
            <a:srgbClr val="00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7" action="ppaction://hlinksldjump"/>
            <a:extLst>
              <a:ext uri="{FF2B5EF4-FFF2-40B4-BE49-F238E27FC236}">
                <a16:creationId xmlns:a16="http://schemas.microsoft.com/office/drawing/2014/main" id="{1A611E50-4B8C-3F4A-8EE1-50662F1378DB}"/>
              </a:ext>
            </a:extLst>
          </p:cNvPr>
          <p:cNvSpPr/>
          <p:nvPr/>
        </p:nvSpPr>
        <p:spPr>
          <a:xfrm>
            <a:off x="10149680" y="251583"/>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7" action="ppaction://hlinksldjump"/>
            <a:extLst>
              <a:ext uri="{FF2B5EF4-FFF2-40B4-BE49-F238E27FC236}">
                <a16:creationId xmlns:a16="http://schemas.microsoft.com/office/drawing/2014/main" id="{7D70B0E3-BCDE-614E-A284-2F5574479D40}"/>
              </a:ext>
            </a:extLst>
          </p:cNvPr>
          <p:cNvSpPr txBox="1"/>
          <p:nvPr/>
        </p:nvSpPr>
        <p:spPr>
          <a:xfrm>
            <a:off x="10181211" y="341315"/>
            <a:ext cx="788276" cy="461665"/>
          </a:xfrm>
          <a:prstGeom prst="rect">
            <a:avLst/>
          </a:prstGeom>
          <a:noFill/>
        </p:spPr>
        <p:txBody>
          <a:bodyPr wrap="square" rtlCol="0">
            <a:spAutoFit/>
          </a:bodyPr>
          <a:lstStyle/>
          <a:p>
            <a:pPr algn="ctr"/>
            <a:r>
              <a:rPr lang="en-US" sz="2400" dirty="0">
                <a:solidFill>
                  <a:schemeClr val="bg1"/>
                </a:solidFill>
              </a:rPr>
              <a:t>Map</a:t>
            </a:r>
          </a:p>
        </p:txBody>
      </p:sp>
      <p:sp>
        <p:nvSpPr>
          <p:cNvPr id="14" name="Rectangle 13">
            <a:hlinkClick r:id="rId8" action="ppaction://hlinksldjump"/>
            <a:extLst>
              <a:ext uri="{FF2B5EF4-FFF2-40B4-BE49-F238E27FC236}">
                <a16:creationId xmlns:a16="http://schemas.microsoft.com/office/drawing/2014/main" id="{9D45F4A3-A31B-7F40-9A85-EC01E28EEF00}"/>
              </a:ext>
            </a:extLst>
          </p:cNvPr>
          <p:cNvSpPr/>
          <p:nvPr/>
        </p:nvSpPr>
        <p:spPr>
          <a:xfrm>
            <a:off x="10408899" y="1075634"/>
            <a:ext cx="1371641"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8" action="ppaction://hlinksldjump"/>
            <a:extLst>
              <a:ext uri="{FF2B5EF4-FFF2-40B4-BE49-F238E27FC236}">
                <a16:creationId xmlns:a16="http://schemas.microsoft.com/office/drawing/2014/main" id="{72590F1A-7B57-6344-887E-7DA2C61EA092}"/>
              </a:ext>
            </a:extLst>
          </p:cNvPr>
          <p:cNvSpPr txBox="1"/>
          <p:nvPr/>
        </p:nvSpPr>
        <p:spPr>
          <a:xfrm>
            <a:off x="10408899" y="1165366"/>
            <a:ext cx="1371642" cy="461665"/>
          </a:xfrm>
          <a:prstGeom prst="rect">
            <a:avLst/>
          </a:prstGeom>
          <a:noFill/>
        </p:spPr>
        <p:txBody>
          <a:bodyPr wrap="square" rtlCol="0">
            <a:spAutoFit/>
          </a:bodyPr>
          <a:lstStyle/>
          <a:p>
            <a:pPr algn="ctr"/>
            <a:r>
              <a:rPr lang="en-US" sz="2400" dirty="0">
                <a:solidFill>
                  <a:schemeClr val="bg1"/>
                </a:solidFill>
              </a:rPr>
              <a:t>Directory</a:t>
            </a:r>
          </a:p>
        </p:txBody>
      </p:sp>
      <p:sp>
        <p:nvSpPr>
          <p:cNvPr id="16" name="Rectangle 15">
            <a:hlinkClick r:id="rId9" action="ppaction://hlinksldjump"/>
            <a:extLst>
              <a:ext uri="{FF2B5EF4-FFF2-40B4-BE49-F238E27FC236}">
                <a16:creationId xmlns:a16="http://schemas.microsoft.com/office/drawing/2014/main" id="{FC894458-414D-4349-B4F4-E1FB8DF435CD}"/>
              </a:ext>
            </a:extLst>
          </p:cNvPr>
          <p:cNvSpPr/>
          <p:nvPr/>
        </p:nvSpPr>
        <p:spPr>
          <a:xfrm>
            <a:off x="11216480" y="229320"/>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9" action="ppaction://hlinksldjump"/>
            <a:extLst>
              <a:ext uri="{FF2B5EF4-FFF2-40B4-BE49-F238E27FC236}">
                <a16:creationId xmlns:a16="http://schemas.microsoft.com/office/drawing/2014/main" id="{F4109214-2799-7F4B-9D12-76D160031B95}"/>
              </a:ext>
            </a:extLst>
          </p:cNvPr>
          <p:cNvSpPr txBox="1"/>
          <p:nvPr/>
        </p:nvSpPr>
        <p:spPr>
          <a:xfrm>
            <a:off x="11248011" y="319052"/>
            <a:ext cx="788276" cy="461665"/>
          </a:xfrm>
          <a:prstGeom prst="rect">
            <a:avLst/>
          </a:prstGeom>
          <a:noFill/>
        </p:spPr>
        <p:txBody>
          <a:bodyPr wrap="square" rtlCol="0">
            <a:spAutoFit/>
          </a:bodyPr>
          <a:lstStyle/>
          <a:p>
            <a:pPr algn="ctr"/>
            <a:r>
              <a:rPr lang="en-US" sz="2400" dirty="0">
                <a:solidFill>
                  <a:schemeClr val="bg1"/>
                </a:solidFill>
              </a:rPr>
              <a:t>U.S.</a:t>
            </a:r>
          </a:p>
        </p:txBody>
      </p:sp>
    </p:spTree>
    <p:extLst>
      <p:ext uri="{BB962C8B-B14F-4D97-AF65-F5344CB8AC3E}">
        <p14:creationId xmlns:p14="http://schemas.microsoft.com/office/powerpoint/2010/main" val="3178968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3A0F-EC08-B248-B632-5844D49EEBCE}"/>
              </a:ext>
            </a:extLst>
          </p:cNvPr>
          <p:cNvSpPr>
            <a:spLocks noGrp="1"/>
          </p:cNvSpPr>
          <p:nvPr>
            <p:ph type="title"/>
          </p:nvPr>
        </p:nvSpPr>
        <p:spPr>
          <a:xfrm>
            <a:off x="838200" y="311337"/>
            <a:ext cx="8875986" cy="1325563"/>
          </a:xfrm>
        </p:spPr>
        <p:txBody>
          <a:bodyPr>
            <a:normAutofit/>
          </a:bodyPr>
          <a:lstStyle/>
          <a:p>
            <a:r>
              <a:rPr lang="en-US" dirty="0">
                <a:hlinkClick r:id="rId2"/>
              </a:rPr>
              <a:t>University of Buffalo</a:t>
            </a:r>
            <a:r>
              <a:rPr lang="en-US" dirty="0"/>
              <a:t> </a:t>
            </a:r>
          </a:p>
        </p:txBody>
      </p:sp>
      <p:sp>
        <p:nvSpPr>
          <p:cNvPr id="3" name="Content Placeholder 2">
            <a:extLst>
              <a:ext uri="{FF2B5EF4-FFF2-40B4-BE49-F238E27FC236}">
                <a16:creationId xmlns:a16="http://schemas.microsoft.com/office/drawing/2014/main" id="{B410C537-31AD-1E41-99E3-122876E8CBED}"/>
              </a:ext>
            </a:extLst>
          </p:cNvPr>
          <p:cNvSpPr>
            <a:spLocks noGrp="1"/>
          </p:cNvSpPr>
          <p:nvPr>
            <p:ph idx="1"/>
          </p:nvPr>
        </p:nvSpPr>
        <p:spPr/>
        <p:txBody>
          <a:bodyPr>
            <a:normAutofit/>
          </a:bodyPr>
          <a:lstStyle/>
          <a:p>
            <a:r>
              <a:rPr lang="en-US" b="1" dirty="0"/>
              <a:t>Location: </a:t>
            </a:r>
            <a:r>
              <a:rPr lang="en-US" dirty="0"/>
              <a:t>Buffalo, NY</a:t>
            </a:r>
          </a:p>
          <a:p>
            <a:r>
              <a:rPr lang="en-US" b="1" dirty="0"/>
              <a:t>Established: </a:t>
            </a:r>
            <a:r>
              <a:rPr lang="en-US" dirty="0"/>
              <a:t>2012</a:t>
            </a:r>
          </a:p>
          <a:p>
            <a:r>
              <a:rPr lang="en-US" b="1" dirty="0"/>
              <a:t>Overview: </a:t>
            </a:r>
            <a:r>
              <a:rPr lang="en-US" dirty="0"/>
              <a:t>The Institute of Trauma and Trauma Informed Care (ITTIC) provides the public with knowledge about the effects of trauma and promote the implementation of trauma-informed care principles.</a:t>
            </a:r>
          </a:p>
          <a:p>
            <a:r>
              <a:rPr lang="en-US" dirty="0"/>
              <a:t> </a:t>
            </a:r>
            <a:r>
              <a:rPr lang="en-US" b="1" dirty="0"/>
              <a:t>Resources:</a:t>
            </a:r>
          </a:p>
          <a:p>
            <a:pPr lvl="1"/>
            <a:r>
              <a:rPr lang="en-US" dirty="0">
                <a:hlinkClick r:id="rId3"/>
              </a:rPr>
              <a:t>ITTIC Approach to Trauma-Informed Care</a:t>
            </a:r>
            <a:r>
              <a:rPr lang="en-US" dirty="0"/>
              <a:t> </a:t>
            </a:r>
          </a:p>
          <a:p>
            <a:pPr lvl="1"/>
            <a:r>
              <a:rPr lang="en-US" dirty="0">
                <a:hlinkClick r:id="rId4"/>
              </a:rPr>
              <a:t>Trauma Talks</a:t>
            </a:r>
            <a:endParaRPr lang="en-US" dirty="0"/>
          </a:p>
          <a:p>
            <a:pPr lvl="1"/>
            <a:r>
              <a:rPr lang="en-US" dirty="0">
                <a:hlinkClick r:id="rId5"/>
              </a:rPr>
              <a:t>Online Modules</a:t>
            </a:r>
            <a:r>
              <a:rPr lang="en-US" dirty="0"/>
              <a:t> </a:t>
            </a:r>
          </a:p>
          <a:p>
            <a:pPr lvl="1"/>
            <a:r>
              <a:rPr lang="en-US" dirty="0">
                <a:hlinkClick r:id="rId6"/>
              </a:rPr>
              <a:t>Trauma-Informed Organizational Change Manual</a:t>
            </a:r>
            <a:r>
              <a:rPr lang="en-US" dirty="0"/>
              <a:t> </a:t>
            </a:r>
          </a:p>
          <a:p>
            <a:pPr lvl="1"/>
            <a:endParaRPr lang="en-US" dirty="0"/>
          </a:p>
          <a:p>
            <a:endParaRPr lang="en-US" dirty="0"/>
          </a:p>
        </p:txBody>
      </p:sp>
      <p:sp>
        <p:nvSpPr>
          <p:cNvPr id="8" name="Oval 7">
            <a:extLst>
              <a:ext uri="{FF2B5EF4-FFF2-40B4-BE49-F238E27FC236}">
                <a16:creationId xmlns:a16="http://schemas.microsoft.com/office/drawing/2014/main" id="{9A4DAA55-64C8-FC42-9006-A396456667AB}"/>
              </a:ext>
            </a:extLst>
          </p:cNvPr>
          <p:cNvSpPr/>
          <p:nvPr/>
        </p:nvSpPr>
        <p:spPr>
          <a:xfrm>
            <a:off x="700998" y="933987"/>
            <a:ext cx="137202" cy="135227"/>
          </a:xfrm>
          <a:prstGeom prst="ellipse">
            <a:avLst/>
          </a:prstGeom>
          <a:solidFill>
            <a:srgbClr val="00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7" action="ppaction://hlinksldjump"/>
            <a:extLst>
              <a:ext uri="{FF2B5EF4-FFF2-40B4-BE49-F238E27FC236}">
                <a16:creationId xmlns:a16="http://schemas.microsoft.com/office/drawing/2014/main" id="{A3BECBE9-4BF3-FC42-B424-81EEC7148EC0}"/>
              </a:ext>
            </a:extLst>
          </p:cNvPr>
          <p:cNvSpPr/>
          <p:nvPr/>
        </p:nvSpPr>
        <p:spPr>
          <a:xfrm>
            <a:off x="10149680" y="251583"/>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7" action="ppaction://hlinksldjump"/>
            <a:extLst>
              <a:ext uri="{FF2B5EF4-FFF2-40B4-BE49-F238E27FC236}">
                <a16:creationId xmlns:a16="http://schemas.microsoft.com/office/drawing/2014/main" id="{426BFEB0-DC6A-DD4F-8847-4B40A8409035}"/>
              </a:ext>
            </a:extLst>
          </p:cNvPr>
          <p:cNvSpPr txBox="1"/>
          <p:nvPr/>
        </p:nvSpPr>
        <p:spPr>
          <a:xfrm>
            <a:off x="10181211" y="341315"/>
            <a:ext cx="788276" cy="461665"/>
          </a:xfrm>
          <a:prstGeom prst="rect">
            <a:avLst/>
          </a:prstGeom>
          <a:noFill/>
        </p:spPr>
        <p:txBody>
          <a:bodyPr wrap="square" rtlCol="0">
            <a:spAutoFit/>
          </a:bodyPr>
          <a:lstStyle/>
          <a:p>
            <a:pPr algn="ctr"/>
            <a:r>
              <a:rPr lang="en-US" sz="2400" dirty="0">
                <a:solidFill>
                  <a:schemeClr val="bg1"/>
                </a:solidFill>
              </a:rPr>
              <a:t>Map</a:t>
            </a:r>
          </a:p>
        </p:txBody>
      </p:sp>
      <p:sp>
        <p:nvSpPr>
          <p:cNvPr id="14" name="Rectangle 13">
            <a:hlinkClick r:id="rId8" action="ppaction://hlinksldjump"/>
            <a:extLst>
              <a:ext uri="{FF2B5EF4-FFF2-40B4-BE49-F238E27FC236}">
                <a16:creationId xmlns:a16="http://schemas.microsoft.com/office/drawing/2014/main" id="{E366B33B-4462-954A-9E75-667EA321420F}"/>
              </a:ext>
            </a:extLst>
          </p:cNvPr>
          <p:cNvSpPr/>
          <p:nvPr/>
        </p:nvSpPr>
        <p:spPr>
          <a:xfrm>
            <a:off x="10408899" y="1075634"/>
            <a:ext cx="1371641"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8" action="ppaction://hlinksldjump"/>
            <a:extLst>
              <a:ext uri="{FF2B5EF4-FFF2-40B4-BE49-F238E27FC236}">
                <a16:creationId xmlns:a16="http://schemas.microsoft.com/office/drawing/2014/main" id="{FF4E7EA4-FA0D-ED49-96BB-A887BE5E556A}"/>
              </a:ext>
            </a:extLst>
          </p:cNvPr>
          <p:cNvSpPr txBox="1"/>
          <p:nvPr/>
        </p:nvSpPr>
        <p:spPr>
          <a:xfrm>
            <a:off x="10408899" y="1165366"/>
            <a:ext cx="1371642" cy="461665"/>
          </a:xfrm>
          <a:prstGeom prst="rect">
            <a:avLst/>
          </a:prstGeom>
          <a:noFill/>
        </p:spPr>
        <p:txBody>
          <a:bodyPr wrap="square" rtlCol="0">
            <a:spAutoFit/>
          </a:bodyPr>
          <a:lstStyle/>
          <a:p>
            <a:pPr algn="ctr"/>
            <a:r>
              <a:rPr lang="en-US" sz="2400" dirty="0">
                <a:solidFill>
                  <a:schemeClr val="bg1"/>
                </a:solidFill>
              </a:rPr>
              <a:t>Directory</a:t>
            </a:r>
          </a:p>
        </p:txBody>
      </p:sp>
      <p:sp>
        <p:nvSpPr>
          <p:cNvPr id="16" name="Rectangle 15">
            <a:hlinkClick r:id="rId9" action="ppaction://hlinksldjump"/>
            <a:extLst>
              <a:ext uri="{FF2B5EF4-FFF2-40B4-BE49-F238E27FC236}">
                <a16:creationId xmlns:a16="http://schemas.microsoft.com/office/drawing/2014/main" id="{74A5CC54-C2D4-AD47-9A39-CCAF33652828}"/>
              </a:ext>
            </a:extLst>
          </p:cNvPr>
          <p:cNvSpPr/>
          <p:nvPr/>
        </p:nvSpPr>
        <p:spPr>
          <a:xfrm>
            <a:off x="11216480" y="229320"/>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9" action="ppaction://hlinksldjump"/>
            <a:extLst>
              <a:ext uri="{FF2B5EF4-FFF2-40B4-BE49-F238E27FC236}">
                <a16:creationId xmlns:a16="http://schemas.microsoft.com/office/drawing/2014/main" id="{707C20DE-DBAA-1645-9594-1ABA6C1D0094}"/>
              </a:ext>
            </a:extLst>
          </p:cNvPr>
          <p:cNvSpPr txBox="1"/>
          <p:nvPr/>
        </p:nvSpPr>
        <p:spPr>
          <a:xfrm>
            <a:off x="11248011" y="319052"/>
            <a:ext cx="788276" cy="461665"/>
          </a:xfrm>
          <a:prstGeom prst="rect">
            <a:avLst/>
          </a:prstGeom>
          <a:noFill/>
        </p:spPr>
        <p:txBody>
          <a:bodyPr wrap="square" rtlCol="0">
            <a:spAutoFit/>
          </a:bodyPr>
          <a:lstStyle/>
          <a:p>
            <a:pPr algn="ctr"/>
            <a:r>
              <a:rPr lang="en-US" sz="2400" dirty="0">
                <a:solidFill>
                  <a:schemeClr val="bg1"/>
                </a:solidFill>
              </a:rPr>
              <a:t>U.S.</a:t>
            </a:r>
          </a:p>
        </p:txBody>
      </p:sp>
    </p:spTree>
    <p:extLst>
      <p:ext uri="{BB962C8B-B14F-4D97-AF65-F5344CB8AC3E}">
        <p14:creationId xmlns:p14="http://schemas.microsoft.com/office/powerpoint/2010/main" val="1702474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3A0F-EC08-B248-B632-5844D49EEBCE}"/>
              </a:ext>
            </a:extLst>
          </p:cNvPr>
          <p:cNvSpPr>
            <a:spLocks noGrp="1"/>
          </p:cNvSpPr>
          <p:nvPr>
            <p:ph type="title"/>
          </p:nvPr>
        </p:nvSpPr>
        <p:spPr>
          <a:xfrm>
            <a:off x="838200" y="365125"/>
            <a:ext cx="8875986" cy="1325563"/>
          </a:xfrm>
        </p:spPr>
        <p:txBody>
          <a:bodyPr>
            <a:normAutofit/>
          </a:bodyPr>
          <a:lstStyle/>
          <a:p>
            <a:r>
              <a:rPr lang="en-US" dirty="0">
                <a:hlinkClick r:id="rId2"/>
              </a:rPr>
              <a:t>Wisconsin Department of Public Instruction</a:t>
            </a:r>
            <a:r>
              <a:rPr lang="en-US" dirty="0"/>
              <a:t> </a:t>
            </a:r>
          </a:p>
        </p:txBody>
      </p:sp>
      <p:sp>
        <p:nvSpPr>
          <p:cNvPr id="3" name="Content Placeholder 2">
            <a:extLst>
              <a:ext uri="{FF2B5EF4-FFF2-40B4-BE49-F238E27FC236}">
                <a16:creationId xmlns:a16="http://schemas.microsoft.com/office/drawing/2014/main" id="{B410C537-31AD-1E41-99E3-122876E8CBED}"/>
              </a:ext>
            </a:extLst>
          </p:cNvPr>
          <p:cNvSpPr>
            <a:spLocks noGrp="1"/>
          </p:cNvSpPr>
          <p:nvPr>
            <p:ph idx="1"/>
          </p:nvPr>
        </p:nvSpPr>
        <p:spPr/>
        <p:txBody>
          <a:bodyPr/>
          <a:lstStyle/>
          <a:p>
            <a:r>
              <a:rPr lang="en-US" b="1" dirty="0"/>
              <a:t>Location: </a:t>
            </a:r>
            <a:r>
              <a:rPr lang="en-US" dirty="0"/>
              <a:t>Madison, WI</a:t>
            </a:r>
          </a:p>
          <a:p>
            <a:r>
              <a:rPr lang="en-US" b="1" dirty="0"/>
              <a:t>Established: </a:t>
            </a:r>
            <a:r>
              <a:rPr lang="en-US" dirty="0"/>
              <a:t>1848</a:t>
            </a:r>
            <a:endParaRPr lang="en-US" b="1" dirty="0"/>
          </a:p>
          <a:p>
            <a:r>
              <a:rPr lang="en-US" b="1" dirty="0"/>
              <a:t>Overview: </a:t>
            </a:r>
            <a:r>
              <a:rPr lang="en-US" dirty="0"/>
              <a:t>The Wisconsin Department of Public Instruction is a state agency that advances public education and libraries in Wisconsin.</a:t>
            </a:r>
            <a:endParaRPr lang="en-US" b="1" dirty="0"/>
          </a:p>
          <a:p>
            <a:r>
              <a:rPr lang="en-US" b="1" dirty="0"/>
              <a:t>Resources:</a:t>
            </a:r>
          </a:p>
          <a:p>
            <a:pPr lvl="1"/>
            <a:r>
              <a:rPr lang="en-US" dirty="0">
                <a:hlinkClick r:id="rId3"/>
              </a:rPr>
              <a:t>Trauma Sensitive Schools Online (TSS) Professional Development</a:t>
            </a:r>
            <a:r>
              <a:rPr lang="en-US" dirty="0"/>
              <a:t> </a:t>
            </a:r>
          </a:p>
          <a:p>
            <a:pPr lvl="1"/>
            <a:r>
              <a:rPr lang="en-US" dirty="0">
                <a:hlinkClick r:id="rId4"/>
              </a:rPr>
              <a:t>Student Services/Prevention and Wellness Resources</a:t>
            </a:r>
            <a:r>
              <a:rPr lang="en-US" dirty="0"/>
              <a:t> </a:t>
            </a:r>
          </a:p>
          <a:p>
            <a:endParaRPr lang="en-US" dirty="0"/>
          </a:p>
        </p:txBody>
      </p:sp>
      <p:sp>
        <p:nvSpPr>
          <p:cNvPr id="8" name="Oval 7">
            <a:extLst>
              <a:ext uri="{FF2B5EF4-FFF2-40B4-BE49-F238E27FC236}">
                <a16:creationId xmlns:a16="http://schemas.microsoft.com/office/drawing/2014/main" id="{9A4DAA55-64C8-FC42-9006-A396456667AB}"/>
              </a:ext>
            </a:extLst>
          </p:cNvPr>
          <p:cNvSpPr/>
          <p:nvPr/>
        </p:nvSpPr>
        <p:spPr>
          <a:xfrm>
            <a:off x="700998" y="681037"/>
            <a:ext cx="137202" cy="135227"/>
          </a:xfrm>
          <a:prstGeom prst="ellipse">
            <a:avLst/>
          </a:prstGeom>
          <a:solidFill>
            <a:srgbClr val="00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5" action="ppaction://hlinksldjump"/>
            <a:extLst>
              <a:ext uri="{FF2B5EF4-FFF2-40B4-BE49-F238E27FC236}">
                <a16:creationId xmlns:a16="http://schemas.microsoft.com/office/drawing/2014/main" id="{E8B3F66D-D158-104E-90CB-6F2BC1FF7CE4}"/>
              </a:ext>
            </a:extLst>
          </p:cNvPr>
          <p:cNvSpPr/>
          <p:nvPr/>
        </p:nvSpPr>
        <p:spPr>
          <a:xfrm>
            <a:off x="10149680" y="251583"/>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5" action="ppaction://hlinksldjump"/>
            <a:extLst>
              <a:ext uri="{FF2B5EF4-FFF2-40B4-BE49-F238E27FC236}">
                <a16:creationId xmlns:a16="http://schemas.microsoft.com/office/drawing/2014/main" id="{399E4BD7-0A57-0B43-AEF6-1B6ACD18375E}"/>
              </a:ext>
            </a:extLst>
          </p:cNvPr>
          <p:cNvSpPr txBox="1"/>
          <p:nvPr/>
        </p:nvSpPr>
        <p:spPr>
          <a:xfrm>
            <a:off x="10181211" y="341315"/>
            <a:ext cx="788276" cy="461665"/>
          </a:xfrm>
          <a:prstGeom prst="rect">
            <a:avLst/>
          </a:prstGeom>
          <a:noFill/>
        </p:spPr>
        <p:txBody>
          <a:bodyPr wrap="square" rtlCol="0">
            <a:spAutoFit/>
          </a:bodyPr>
          <a:lstStyle/>
          <a:p>
            <a:pPr algn="ctr"/>
            <a:r>
              <a:rPr lang="en-US" sz="2400" dirty="0">
                <a:solidFill>
                  <a:schemeClr val="bg1"/>
                </a:solidFill>
              </a:rPr>
              <a:t>Map</a:t>
            </a:r>
          </a:p>
        </p:txBody>
      </p:sp>
      <p:sp>
        <p:nvSpPr>
          <p:cNvPr id="14" name="Rectangle 13">
            <a:hlinkClick r:id="rId6" action="ppaction://hlinksldjump"/>
            <a:extLst>
              <a:ext uri="{FF2B5EF4-FFF2-40B4-BE49-F238E27FC236}">
                <a16:creationId xmlns:a16="http://schemas.microsoft.com/office/drawing/2014/main" id="{11E9D12E-C29A-0848-81AB-6DC1C1FD6CE5}"/>
              </a:ext>
            </a:extLst>
          </p:cNvPr>
          <p:cNvSpPr/>
          <p:nvPr/>
        </p:nvSpPr>
        <p:spPr>
          <a:xfrm>
            <a:off x="10408899" y="1075634"/>
            <a:ext cx="1371641"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6" action="ppaction://hlinksldjump"/>
            <a:extLst>
              <a:ext uri="{FF2B5EF4-FFF2-40B4-BE49-F238E27FC236}">
                <a16:creationId xmlns:a16="http://schemas.microsoft.com/office/drawing/2014/main" id="{09D0F9F8-8A7C-DE46-89F3-3DD616F5E808}"/>
              </a:ext>
            </a:extLst>
          </p:cNvPr>
          <p:cNvSpPr txBox="1"/>
          <p:nvPr/>
        </p:nvSpPr>
        <p:spPr>
          <a:xfrm>
            <a:off x="10408899" y="1165366"/>
            <a:ext cx="1371642" cy="461665"/>
          </a:xfrm>
          <a:prstGeom prst="rect">
            <a:avLst/>
          </a:prstGeom>
          <a:noFill/>
        </p:spPr>
        <p:txBody>
          <a:bodyPr wrap="square" rtlCol="0">
            <a:spAutoFit/>
          </a:bodyPr>
          <a:lstStyle/>
          <a:p>
            <a:pPr algn="ctr"/>
            <a:r>
              <a:rPr lang="en-US" sz="2400" dirty="0">
                <a:solidFill>
                  <a:schemeClr val="bg1"/>
                </a:solidFill>
              </a:rPr>
              <a:t>Directory</a:t>
            </a:r>
          </a:p>
        </p:txBody>
      </p:sp>
      <p:sp>
        <p:nvSpPr>
          <p:cNvPr id="16" name="Rectangle 15">
            <a:hlinkClick r:id="rId7" action="ppaction://hlinksldjump"/>
            <a:extLst>
              <a:ext uri="{FF2B5EF4-FFF2-40B4-BE49-F238E27FC236}">
                <a16:creationId xmlns:a16="http://schemas.microsoft.com/office/drawing/2014/main" id="{2EF9C742-342F-5545-87E1-745C31C7EC4F}"/>
              </a:ext>
            </a:extLst>
          </p:cNvPr>
          <p:cNvSpPr/>
          <p:nvPr/>
        </p:nvSpPr>
        <p:spPr>
          <a:xfrm>
            <a:off x="11216480" y="229320"/>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7" action="ppaction://hlinksldjump"/>
            <a:extLst>
              <a:ext uri="{FF2B5EF4-FFF2-40B4-BE49-F238E27FC236}">
                <a16:creationId xmlns:a16="http://schemas.microsoft.com/office/drawing/2014/main" id="{E8204F4F-728E-E840-B95B-FE515616E0DA}"/>
              </a:ext>
            </a:extLst>
          </p:cNvPr>
          <p:cNvSpPr txBox="1"/>
          <p:nvPr/>
        </p:nvSpPr>
        <p:spPr>
          <a:xfrm>
            <a:off x="11248011" y="319052"/>
            <a:ext cx="788276" cy="461665"/>
          </a:xfrm>
          <a:prstGeom prst="rect">
            <a:avLst/>
          </a:prstGeom>
          <a:noFill/>
        </p:spPr>
        <p:txBody>
          <a:bodyPr wrap="square" rtlCol="0">
            <a:spAutoFit/>
          </a:bodyPr>
          <a:lstStyle/>
          <a:p>
            <a:pPr algn="ctr"/>
            <a:r>
              <a:rPr lang="en-US" sz="2400" dirty="0">
                <a:solidFill>
                  <a:schemeClr val="bg1"/>
                </a:solidFill>
              </a:rPr>
              <a:t>U.S.</a:t>
            </a:r>
          </a:p>
        </p:txBody>
      </p:sp>
    </p:spTree>
    <p:extLst>
      <p:ext uri="{BB962C8B-B14F-4D97-AF65-F5344CB8AC3E}">
        <p14:creationId xmlns:p14="http://schemas.microsoft.com/office/powerpoint/2010/main" val="2029578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3A0F-EC08-B248-B632-5844D49EEBCE}"/>
              </a:ext>
            </a:extLst>
          </p:cNvPr>
          <p:cNvSpPr>
            <a:spLocks noGrp="1"/>
          </p:cNvSpPr>
          <p:nvPr>
            <p:ph type="title"/>
          </p:nvPr>
        </p:nvSpPr>
        <p:spPr>
          <a:xfrm>
            <a:off x="838200" y="365125"/>
            <a:ext cx="8875986" cy="1325563"/>
          </a:xfrm>
        </p:spPr>
        <p:txBody>
          <a:bodyPr>
            <a:normAutofit/>
          </a:bodyPr>
          <a:lstStyle/>
          <a:p>
            <a:r>
              <a:rPr lang="en-US" dirty="0">
                <a:hlinkClick r:id="rId2"/>
              </a:rPr>
              <a:t>Lesley Institute for Trauma Sensitivity</a:t>
            </a:r>
            <a:r>
              <a:rPr lang="en-US" dirty="0"/>
              <a:t> </a:t>
            </a:r>
          </a:p>
        </p:txBody>
      </p:sp>
      <p:sp>
        <p:nvSpPr>
          <p:cNvPr id="3" name="Content Placeholder 2">
            <a:extLst>
              <a:ext uri="{FF2B5EF4-FFF2-40B4-BE49-F238E27FC236}">
                <a16:creationId xmlns:a16="http://schemas.microsoft.com/office/drawing/2014/main" id="{B410C537-31AD-1E41-99E3-122876E8CBED}"/>
              </a:ext>
            </a:extLst>
          </p:cNvPr>
          <p:cNvSpPr>
            <a:spLocks noGrp="1"/>
          </p:cNvSpPr>
          <p:nvPr>
            <p:ph idx="1"/>
          </p:nvPr>
        </p:nvSpPr>
        <p:spPr/>
        <p:txBody>
          <a:bodyPr/>
          <a:lstStyle/>
          <a:p>
            <a:r>
              <a:rPr lang="en-US" b="1" dirty="0"/>
              <a:t>Location: </a:t>
            </a:r>
            <a:r>
              <a:rPr lang="en-US" dirty="0"/>
              <a:t>Cambridge, MA</a:t>
            </a:r>
          </a:p>
          <a:p>
            <a:r>
              <a:rPr lang="en-US" b="1" dirty="0"/>
              <a:t>Established: </a:t>
            </a:r>
            <a:r>
              <a:rPr lang="en-US" dirty="0"/>
              <a:t>2010</a:t>
            </a:r>
          </a:p>
          <a:p>
            <a:r>
              <a:rPr lang="en-US" b="1" dirty="0"/>
              <a:t>Overview: </a:t>
            </a:r>
            <a:r>
              <a:rPr lang="en-US" dirty="0"/>
              <a:t>The Lesley Institute for Trauma Sensitivity educates staff on the impact of trauma and introduces practices to lessen its impact. </a:t>
            </a:r>
            <a:endParaRPr lang="en-US" b="1" dirty="0"/>
          </a:p>
          <a:p>
            <a:r>
              <a:rPr lang="en-US" b="1" dirty="0"/>
              <a:t>Resources:</a:t>
            </a:r>
          </a:p>
          <a:p>
            <a:pPr lvl="1"/>
            <a:r>
              <a:rPr lang="en-US" dirty="0">
                <a:hlinkClick r:id="rId3"/>
              </a:rPr>
              <a:t>Certificate Programs</a:t>
            </a:r>
            <a:endParaRPr lang="en-US" dirty="0"/>
          </a:p>
          <a:p>
            <a:pPr lvl="1"/>
            <a:r>
              <a:rPr lang="en-US" dirty="0">
                <a:hlinkClick r:id="rId4"/>
              </a:rPr>
              <a:t>Online Courses</a:t>
            </a:r>
            <a:endParaRPr lang="en-US" dirty="0"/>
          </a:p>
          <a:p>
            <a:pPr lvl="1"/>
            <a:r>
              <a:rPr lang="en-US" dirty="0">
                <a:hlinkClick r:id="rId5"/>
              </a:rPr>
              <a:t>Center for Advanced Professional Studies</a:t>
            </a:r>
            <a:endParaRPr lang="en-US" dirty="0"/>
          </a:p>
          <a:p>
            <a:pPr lvl="1"/>
            <a:r>
              <a:rPr lang="en-US" dirty="0">
                <a:hlinkClick r:id="rId6"/>
              </a:rPr>
              <a:t>Center for Inclusive and Special Education</a:t>
            </a:r>
            <a:r>
              <a:rPr lang="en-US" dirty="0"/>
              <a:t>    </a:t>
            </a:r>
          </a:p>
          <a:p>
            <a:pPr lvl="1"/>
            <a:endParaRPr lang="en-US" dirty="0"/>
          </a:p>
          <a:p>
            <a:endParaRPr lang="en-US" dirty="0"/>
          </a:p>
        </p:txBody>
      </p:sp>
      <p:sp>
        <p:nvSpPr>
          <p:cNvPr id="8" name="Oval 7">
            <a:extLst>
              <a:ext uri="{FF2B5EF4-FFF2-40B4-BE49-F238E27FC236}">
                <a16:creationId xmlns:a16="http://schemas.microsoft.com/office/drawing/2014/main" id="{9A4DAA55-64C8-FC42-9006-A396456667AB}"/>
              </a:ext>
            </a:extLst>
          </p:cNvPr>
          <p:cNvSpPr/>
          <p:nvPr/>
        </p:nvSpPr>
        <p:spPr>
          <a:xfrm>
            <a:off x="700998" y="960292"/>
            <a:ext cx="137202" cy="135227"/>
          </a:xfrm>
          <a:prstGeom prst="ellipse">
            <a:avLst/>
          </a:prstGeom>
          <a:solidFill>
            <a:srgbClr val="00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7" action="ppaction://hlinksldjump"/>
            <a:extLst>
              <a:ext uri="{FF2B5EF4-FFF2-40B4-BE49-F238E27FC236}">
                <a16:creationId xmlns:a16="http://schemas.microsoft.com/office/drawing/2014/main" id="{EE41A97D-DA09-7849-A7DD-18D2FC6F0ADE}"/>
              </a:ext>
            </a:extLst>
          </p:cNvPr>
          <p:cNvSpPr/>
          <p:nvPr/>
        </p:nvSpPr>
        <p:spPr>
          <a:xfrm>
            <a:off x="10149680" y="251583"/>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7" action="ppaction://hlinksldjump"/>
            <a:extLst>
              <a:ext uri="{FF2B5EF4-FFF2-40B4-BE49-F238E27FC236}">
                <a16:creationId xmlns:a16="http://schemas.microsoft.com/office/drawing/2014/main" id="{A469BC7C-C130-C247-A1F1-95FCF0DBE43D}"/>
              </a:ext>
            </a:extLst>
          </p:cNvPr>
          <p:cNvSpPr txBox="1"/>
          <p:nvPr/>
        </p:nvSpPr>
        <p:spPr>
          <a:xfrm>
            <a:off x="10181211" y="341315"/>
            <a:ext cx="788276" cy="461665"/>
          </a:xfrm>
          <a:prstGeom prst="rect">
            <a:avLst/>
          </a:prstGeom>
          <a:noFill/>
        </p:spPr>
        <p:txBody>
          <a:bodyPr wrap="square" rtlCol="0">
            <a:spAutoFit/>
          </a:bodyPr>
          <a:lstStyle/>
          <a:p>
            <a:pPr algn="ctr"/>
            <a:r>
              <a:rPr lang="en-US" sz="2400" dirty="0">
                <a:solidFill>
                  <a:schemeClr val="bg1"/>
                </a:solidFill>
              </a:rPr>
              <a:t>Map</a:t>
            </a:r>
          </a:p>
        </p:txBody>
      </p:sp>
      <p:sp>
        <p:nvSpPr>
          <p:cNvPr id="14" name="Rectangle 13">
            <a:hlinkClick r:id="rId8" action="ppaction://hlinksldjump"/>
            <a:extLst>
              <a:ext uri="{FF2B5EF4-FFF2-40B4-BE49-F238E27FC236}">
                <a16:creationId xmlns:a16="http://schemas.microsoft.com/office/drawing/2014/main" id="{96A3CF0D-E666-EF4D-BF1A-F4586B276FFA}"/>
              </a:ext>
            </a:extLst>
          </p:cNvPr>
          <p:cNvSpPr/>
          <p:nvPr/>
        </p:nvSpPr>
        <p:spPr>
          <a:xfrm>
            <a:off x="10408899" y="1075634"/>
            <a:ext cx="1371641"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8" action="ppaction://hlinksldjump"/>
            <a:extLst>
              <a:ext uri="{FF2B5EF4-FFF2-40B4-BE49-F238E27FC236}">
                <a16:creationId xmlns:a16="http://schemas.microsoft.com/office/drawing/2014/main" id="{3B85CD2D-D65F-4D4B-B627-57303F49A294}"/>
              </a:ext>
            </a:extLst>
          </p:cNvPr>
          <p:cNvSpPr txBox="1"/>
          <p:nvPr/>
        </p:nvSpPr>
        <p:spPr>
          <a:xfrm>
            <a:off x="10408899" y="1165366"/>
            <a:ext cx="1371642" cy="461665"/>
          </a:xfrm>
          <a:prstGeom prst="rect">
            <a:avLst/>
          </a:prstGeom>
          <a:noFill/>
        </p:spPr>
        <p:txBody>
          <a:bodyPr wrap="square" rtlCol="0">
            <a:spAutoFit/>
          </a:bodyPr>
          <a:lstStyle/>
          <a:p>
            <a:pPr algn="ctr"/>
            <a:r>
              <a:rPr lang="en-US" sz="2400" dirty="0">
                <a:solidFill>
                  <a:schemeClr val="bg1"/>
                </a:solidFill>
              </a:rPr>
              <a:t>Directory</a:t>
            </a:r>
          </a:p>
        </p:txBody>
      </p:sp>
      <p:sp>
        <p:nvSpPr>
          <p:cNvPr id="16" name="Rectangle 15">
            <a:hlinkClick r:id="rId9" action="ppaction://hlinksldjump"/>
            <a:extLst>
              <a:ext uri="{FF2B5EF4-FFF2-40B4-BE49-F238E27FC236}">
                <a16:creationId xmlns:a16="http://schemas.microsoft.com/office/drawing/2014/main" id="{9A130055-98D6-AB48-80AE-1143AF3A0973}"/>
              </a:ext>
            </a:extLst>
          </p:cNvPr>
          <p:cNvSpPr/>
          <p:nvPr/>
        </p:nvSpPr>
        <p:spPr>
          <a:xfrm>
            <a:off x="11216480" y="229320"/>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9" action="ppaction://hlinksldjump"/>
            <a:extLst>
              <a:ext uri="{FF2B5EF4-FFF2-40B4-BE49-F238E27FC236}">
                <a16:creationId xmlns:a16="http://schemas.microsoft.com/office/drawing/2014/main" id="{0A4221E0-CD7D-FD4B-A5E2-5931926A4A74}"/>
              </a:ext>
            </a:extLst>
          </p:cNvPr>
          <p:cNvSpPr txBox="1"/>
          <p:nvPr/>
        </p:nvSpPr>
        <p:spPr>
          <a:xfrm>
            <a:off x="11248011" y="319052"/>
            <a:ext cx="788276" cy="461665"/>
          </a:xfrm>
          <a:prstGeom prst="rect">
            <a:avLst/>
          </a:prstGeom>
          <a:noFill/>
        </p:spPr>
        <p:txBody>
          <a:bodyPr wrap="square" rtlCol="0">
            <a:spAutoFit/>
          </a:bodyPr>
          <a:lstStyle/>
          <a:p>
            <a:pPr algn="ctr"/>
            <a:r>
              <a:rPr lang="en-US" sz="2400" dirty="0">
                <a:solidFill>
                  <a:schemeClr val="bg1"/>
                </a:solidFill>
              </a:rPr>
              <a:t>U.S.</a:t>
            </a:r>
          </a:p>
        </p:txBody>
      </p:sp>
    </p:spTree>
    <p:extLst>
      <p:ext uri="{BB962C8B-B14F-4D97-AF65-F5344CB8AC3E}">
        <p14:creationId xmlns:p14="http://schemas.microsoft.com/office/powerpoint/2010/main" val="1891060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3A0F-EC08-B248-B632-5844D49EEBCE}"/>
              </a:ext>
            </a:extLst>
          </p:cNvPr>
          <p:cNvSpPr>
            <a:spLocks noGrp="1"/>
          </p:cNvSpPr>
          <p:nvPr>
            <p:ph type="title"/>
          </p:nvPr>
        </p:nvSpPr>
        <p:spPr>
          <a:xfrm>
            <a:off x="838200" y="365125"/>
            <a:ext cx="8875986" cy="1325563"/>
          </a:xfrm>
        </p:spPr>
        <p:txBody>
          <a:bodyPr>
            <a:normAutofit/>
          </a:bodyPr>
          <a:lstStyle/>
          <a:p>
            <a:r>
              <a:rPr lang="en-US" dirty="0">
                <a:hlinkClick r:id="rId2"/>
              </a:rPr>
              <a:t>Community Resilience Initiative</a:t>
            </a:r>
            <a:r>
              <a:rPr lang="en-US" dirty="0"/>
              <a:t> </a:t>
            </a:r>
          </a:p>
        </p:txBody>
      </p:sp>
      <p:sp>
        <p:nvSpPr>
          <p:cNvPr id="3" name="Content Placeholder 2">
            <a:extLst>
              <a:ext uri="{FF2B5EF4-FFF2-40B4-BE49-F238E27FC236}">
                <a16:creationId xmlns:a16="http://schemas.microsoft.com/office/drawing/2014/main" id="{B410C537-31AD-1E41-99E3-122876E8CBED}"/>
              </a:ext>
            </a:extLst>
          </p:cNvPr>
          <p:cNvSpPr>
            <a:spLocks noGrp="1"/>
          </p:cNvSpPr>
          <p:nvPr>
            <p:ph idx="1"/>
          </p:nvPr>
        </p:nvSpPr>
        <p:spPr>
          <a:xfrm>
            <a:off x="838200" y="1825624"/>
            <a:ext cx="10515600" cy="4649787"/>
          </a:xfrm>
        </p:spPr>
        <p:txBody>
          <a:bodyPr>
            <a:normAutofit lnSpcReduction="10000"/>
          </a:bodyPr>
          <a:lstStyle/>
          <a:p>
            <a:r>
              <a:rPr lang="en-US" b="1" dirty="0"/>
              <a:t>Location: </a:t>
            </a:r>
            <a:r>
              <a:rPr lang="en-US" dirty="0"/>
              <a:t>Walla Walla, WA </a:t>
            </a:r>
            <a:endParaRPr lang="en-US" b="1" dirty="0"/>
          </a:p>
          <a:p>
            <a:r>
              <a:rPr lang="en-US" b="1" dirty="0"/>
              <a:t>Established: </a:t>
            </a:r>
            <a:r>
              <a:rPr lang="en-US" dirty="0"/>
              <a:t>2017 </a:t>
            </a:r>
          </a:p>
          <a:p>
            <a:r>
              <a:rPr lang="en-US" b="1" dirty="0"/>
              <a:t>Overview: </a:t>
            </a:r>
            <a:r>
              <a:rPr lang="en-US" dirty="0"/>
              <a:t>Community Resilience Initiative promotes resilience and the education of protective factors, keeps kids connected to school, and works with community leaders to integrate ACE and resilience education in schools to help students and parents.</a:t>
            </a:r>
            <a:endParaRPr lang="en-US" b="1" dirty="0"/>
          </a:p>
          <a:p>
            <a:r>
              <a:rPr lang="en-US" b="1" dirty="0"/>
              <a:t>Resources:</a:t>
            </a:r>
          </a:p>
          <a:p>
            <a:pPr lvl="1"/>
            <a:r>
              <a:rPr lang="en-US" dirty="0">
                <a:hlinkClick r:id="rId3"/>
              </a:rPr>
              <a:t>Trauma-Informed Trainings</a:t>
            </a:r>
            <a:endParaRPr lang="en-US" dirty="0"/>
          </a:p>
          <a:p>
            <a:pPr lvl="1"/>
            <a:r>
              <a:rPr lang="en-US" dirty="0">
                <a:hlinkClick r:id="rId4"/>
              </a:rPr>
              <a:t>Annual Conference</a:t>
            </a:r>
            <a:endParaRPr lang="en-US" dirty="0"/>
          </a:p>
          <a:p>
            <a:pPr lvl="1"/>
            <a:r>
              <a:rPr lang="en-US" dirty="0">
                <a:hlinkClick r:id="rId5"/>
              </a:rPr>
              <a:t>Presentations/Consultations/Webinars</a:t>
            </a:r>
            <a:r>
              <a:rPr lang="en-US" dirty="0"/>
              <a:t> </a:t>
            </a:r>
          </a:p>
          <a:p>
            <a:pPr lvl="1"/>
            <a:r>
              <a:rPr lang="en-US" dirty="0">
                <a:hlinkClick r:id="rId6"/>
              </a:rPr>
              <a:t>Blog/News/Videos</a:t>
            </a:r>
            <a:r>
              <a:rPr lang="en-US" dirty="0"/>
              <a:t> </a:t>
            </a:r>
          </a:p>
          <a:p>
            <a:pPr lvl="1"/>
            <a:endParaRPr lang="en-US" dirty="0"/>
          </a:p>
          <a:p>
            <a:pPr lvl="1"/>
            <a:endParaRPr lang="en-US" dirty="0"/>
          </a:p>
          <a:p>
            <a:pPr lvl="1"/>
            <a:endParaRPr lang="en-US" dirty="0"/>
          </a:p>
          <a:p>
            <a:endParaRPr lang="en-US" dirty="0"/>
          </a:p>
        </p:txBody>
      </p:sp>
      <p:sp>
        <p:nvSpPr>
          <p:cNvPr id="8" name="Oval 7">
            <a:extLst>
              <a:ext uri="{FF2B5EF4-FFF2-40B4-BE49-F238E27FC236}">
                <a16:creationId xmlns:a16="http://schemas.microsoft.com/office/drawing/2014/main" id="{9A4DAA55-64C8-FC42-9006-A396456667AB}"/>
              </a:ext>
            </a:extLst>
          </p:cNvPr>
          <p:cNvSpPr/>
          <p:nvPr/>
        </p:nvSpPr>
        <p:spPr>
          <a:xfrm>
            <a:off x="700998" y="960292"/>
            <a:ext cx="137202" cy="135227"/>
          </a:xfrm>
          <a:prstGeom prst="ellipse">
            <a:avLst/>
          </a:prstGeom>
          <a:solidFill>
            <a:srgbClr val="00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7" action="ppaction://hlinksldjump"/>
            <a:extLst>
              <a:ext uri="{FF2B5EF4-FFF2-40B4-BE49-F238E27FC236}">
                <a16:creationId xmlns:a16="http://schemas.microsoft.com/office/drawing/2014/main" id="{0690B89E-EC90-C547-BEDC-B2EFB9548B09}"/>
              </a:ext>
            </a:extLst>
          </p:cNvPr>
          <p:cNvSpPr/>
          <p:nvPr/>
        </p:nvSpPr>
        <p:spPr>
          <a:xfrm>
            <a:off x="10149680" y="251583"/>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7" action="ppaction://hlinksldjump"/>
            <a:extLst>
              <a:ext uri="{FF2B5EF4-FFF2-40B4-BE49-F238E27FC236}">
                <a16:creationId xmlns:a16="http://schemas.microsoft.com/office/drawing/2014/main" id="{553A09A5-56BC-9244-B352-3FF6F4A67058}"/>
              </a:ext>
            </a:extLst>
          </p:cNvPr>
          <p:cNvSpPr txBox="1"/>
          <p:nvPr/>
        </p:nvSpPr>
        <p:spPr>
          <a:xfrm>
            <a:off x="10181211" y="341315"/>
            <a:ext cx="788276" cy="461665"/>
          </a:xfrm>
          <a:prstGeom prst="rect">
            <a:avLst/>
          </a:prstGeom>
          <a:noFill/>
        </p:spPr>
        <p:txBody>
          <a:bodyPr wrap="square" rtlCol="0">
            <a:spAutoFit/>
          </a:bodyPr>
          <a:lstStyle/>
          <a:p>
            <a:pPr algn="ctr"/>
            <a:r>
              <a:rPr lang="en-US" sz="2400" dirty="0">
                <a:solidFill>
                  <a:schemeClr val="bg1"/>
                </a:solidFill>
              </a:rPr>
              <a:t>Map</a:t>
            </a:r>
          </a:p>
        </p:txBody>
      </p:sp>
      <p:sp>
        <p:nvSpPr>
          <p:cNvPr id="14" name="Rectangle 13">
            <a:hlinkClick r:id="rId8" action="ppaction://hlinksldjump"/>
            <a:extLst>
              <a:ext uri="{FF2B5EF4-FFF2-40B4-BE49-F238E27FC236}">
                <a16:creationId xmlns:a16="http://schemas.microsoft.com/office/drawing/2014/main" id="{876C1CDF-ACD0-304E-ABA7-E1D36849CC0A}"/>
              </a:ext>
            </a:extLst>
          </p:cNvPr>
          <p:cNvSpPr/>
          <p:nvPr/>
        </p:nvSpPr>
        <p:spPr>
          <a:xfrm>
            <a:off x="10408899" y="1075634"/>
            <a:ext cx="1371641"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8" action="ppaction://hlinksldjump"/>
            <a:extLst>
              <a:ext uri="{FF2B5EF4-FFF2-40B4-BE49-F238E27FC236}">
                <a16:creationId xmlns:a16="http://schemas.microsoft.com/office/drawing/2014/main" id="{B6F84034-0655-C54A-B337-04B0B846BF29}"/>
              </a:ext>
            </a:extLst>
          </p:cNvPr>
          <p:cNvSpPr txBox="1"/>
          <p:nvPr/>
        </p:nvSpPr>
        <p:spPr>
          <a:xfrm>
            <a:off x="10408899" y="1165366"/>
            <a:ext cx="1371642" cy="461665"/>
          </a:xfrm>
          <a:prstGeom prst="rect">
            <a:avLst/>
          </a:prstGeom>
          <a:noFill/>
        </p:spPr>
        <p:txBody>
          <a:bodyPr wrap="square" rtlCol="0">
            <a:spAutoFit/>
          </a:bodyPr>
          <a:lstStyle/>
          <a:p>
            <a:pPr algn="ctr"/>
            <a:r>
              <a:rPr lang="en-US" sz="2400" dirty="0">
                <a:solidFill>
                  <a:schemeClr val="bg1"/>
                </a:solidFill>
              </a:rPr>
              <a:t>Directory</a:t>
            </a:r>
          </a:p>
        </p:txBody>
      </p:sp>
      <p:sp>
        <p:nvSpPr>
          <p:cNvPr id="16" name="Rectangle 15">
            <a:hlinkClick r:id="rId9" action="ppaction://hlinksldjump"/>
            <a:extLst>
              <a:ext uri="{FF2B5EF4-FFF2-40B4-BE49-F238E27FC236}">
                <a16:creationId xmlns:a16="http://schemas.microsoft.com/office/drawing/2014/main" id="{E0F912CA-E82A-A549-87E1-01A41CBF18EB}"/>
              </a:ext>
            </a:extLst>
          </p:cNvPr>
          <p:cNvSpPr/>
          <p:nvPr/>
        </p:nvSpPr>
        <p:spPr>
          <a:xfrm>
            <a:off x="11216480" y="229320"/>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9" action="ppaction://hlinksldjump"/>
            <a:extLst>
              <a:ext uri="{FF2B5EF4-FFF2-40B4-BE49-F238E27FC236}">
                <a16:creationId xmlns:a16="http://schemas.microsoft.com/office/drawing/2014/main" id="{F3C320BF-2686-FE44-9EE7-9564E6D1C44D}"/>
              </a:ext>
            </a:extLst>
          </p:cNvPr>
          <p:cNvSpPr txBox="1"/>
          <p:nvPr/>
        </p:nvSpPr>
        <p:spPr>
          <a:xfrm>
            <a:off x="11248011" y="319052"/>
            <a:ext cx="788276" cy="461665"/>
          </a:xfrm>
          <a:prstGeom prst="rect">
            <a:avLst/>
          </a:prstGeom>
          <a:noFill/>
        </p:spPr>
        <p:txBody>
          <a:bodyPr wrap="square" rtlCol="0">
            <a:spAutoFit/>
          </a:bodyPr>
          <a:lstStyle/>
          <a:p>
            <a:pPr algn="ctr"/>
            <a:r>
              <a:rPr lang="en-US" sz="2400" dirty="0">
                <a:solidFill>
                  <a:schemeClr val="bg1"/>
                </a:solidFill>
              </a:rPr>
              <a:t>U.S.</a:t>
            </a:r>
          </a:p>
        </p:txBody>
      </p:sp>
    </p:spTree>
    <p:extLst>
      <p:ext uri="{BB962C8B-B14F-4D97-AF65-F5344CB8AC3E}">
        <p14:creationId xmlns:p14="http://schemas.microsoft.com/office/powerpoint/2010/main" val="920411871"/>
      </p:ext>
    </p:extLst>
  </p:cSld>
  <p:clrMapOvr>
    <a:masterClrMapping/>
  </p:clrMapOvr>
  <mc:AlternateContent xmlns:mc="http://schemas.openxmlformats.org/markup-compatibility/2006" xmlns:p14="http://schemas.microsoft.com/office/powerpoint/2010/main">
    <mc:Choice Requires="p14">
      <p:transition spd="slow" p14:dur="2000" advTm="7216"/>
    </mc:Choice>
    <mc:Fallback xmlns="">
      <p:transition spd="slow" advTm="721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3A0F-EC08-B248-B632-5844D49EEBCE}"/>
              </a:ext>
            </a:extLst>
          </p:cNvPr>
          <p:cNvSpPr>
            <a:spLocks noGrp="1"/>
          </p:cNvSpPr>
          <p:nvPr>
            <p:ph type="title"/>
          </p:nvPr>
        </p:nvSpPr>
        <p:spPr>
          <a:xfrm>
            <a:off x="838200" y="365125"/>
            <a:ext cx="8875986" cy="1325563"/>
          </a:xfrm>
        </p:spPr>
        <p:txBody>
          <a:bodyPr>
            <a:normAutofit/>
          </a:bodyPr>
          <a:lstStyle/>
          <a:p>
            <a:r>
              <a:rPr lang="en-US" dirty="0">
                <a:hlinkClick r:id="rId2"/>
              </a:rPr>
              <a:t>Alive and Well Communities</a:t>
            </a:r>
            <a:r>
              <a:rPr lang="en-US" dirty="0"/>
              <a:t> </a:t>
            </a:r>
          </a:p>
        </p:txBody>
      </p:sp>
      <p:sp>
        <p:nvSpPr>
          <p:cNvPr id="3" name="Content Placeholder 2">
            <a:extLst>
              <a:ext uri="{FF2B5EF4-FFF2-40B4-BE49-F238E27FC236}">
                <a16:creationId xmlns:a16="http://schemas.microsoft.com/office/drawing/2014/main" id="{B410C537-31AD-1E41-99E3-122876E8CBED}"/>
              </a:ext>
            </a:extLst>
          </p:cNvPr>
          <p:cNvSpPr>
            <a:spLocks noGrp="1"/>
          </p:cNvSpPr>
          <p:nvPr>
            <p:ph idx="1"/>
          </p:nvPr>
        </p:nvSpPr>
        <p:spPr/>
        <p:txBody>
          <a:bodyPr/>
          <a:lstStyle/>
          <a:p>
            <a:r>
              <a:rPr lang="en-US" b="1" dirty="0"/>
              <a:t>Location: </a:t>
            </a:r>
            <a:r>
              <a:rPr lang="en-US" dirty="0"/>
              <a:t>St. Louis, MO</a:t>
            </a:r>
            <a:endParaRPr lang="en-US" b="1" dirty="0"/>
          </a:p>
          <a:p>
            <a:r>
              <a:rPr lang="en-US" b="1" dirty="0"/>
              <a:t>Established: </a:t>
            </a:r>
            <a:r>
              <a:rPr lang="en-US" dirty="0"/>
              <a:t>2017</a:t>
            </a:r>
            <a:r>
              <a:rPr lang="en-US" b="1" dirty="0"/>
              <a:t> </a:t>
            </a:r>
          </a:p>
          <a:p>
            <a:r>
              <a:rPr lang="en-US" b="1" dirty="0"/>
              <a:t>Overview: </a:t>
            </a:r>
            <a:r>
              <a:rPr lang="en-US" dirty="0"/>
              <a:t>Alive and Well Communities is a nonprofit organization that shifts cultures and systems and develop pathways for healing, well-being, and equality. They work in Missouri, Kansas, and Illinois.</a:t>
            </a:r>
            <a:endParaRPr lang="en-US" b="1" dirty="0"/>
          </a:p>
          <a:p>
            <a:r>
              <a:rPr lang="en-US" b="1" dirty="0"/>
              <a:t>Resources:</a:t>
            </a:r>
          </a:p>
          <a:p>
            <a:pPr lvl="1"/>
            <a:r>
              <a:rPr lang="en-US" dirty="0">
                <a:hlinkClick r:id="rId3"/>
              </a:rPr>
              <a:t>Alive and Well Community Approach</a:t>
            </a:r>
            <a:r>
              <a:rPr lang="en-US" dirty="0"/>
              <a:t> </a:t>
            </a:r>
          </a:p>
          <a:p>
            <a:pPr lvl="1"/>
            <a:r>
              <a:rPr lang="en-US" dirty="0">
                <a:hlinkClick r:id="rId4"/>
              </a:rPr>
              <a:t>Building Understanding/Trainings</a:t>
            </a:r>
            <a:endParaRPr lang="en-US" dirty="0"/>
          </a:p>
          <a:p>
            <a:pPr lvl="1"/>
            <a:r>
              <a:rPr lang="en-US" dirty="0">
                <a:hlinkClick r:id="rId5"/>
              </a:rPr>
              <a:t>Activating Communities</a:t>
            </a:r>
            <a:endParaRPr lang="en-US" dirty="0"/>
          </a:p>
          <a:p>
            <a:pPr lvl="1"/>
            <a:endParaRPr lang="en-US" dirty="0"/>
          </a:p>
          <a:p>
            <a:endParaRPr lang="en-US" dirty="0"/>
          </a:p>
        </p:txBody>
      </p:sp>
      <p:sp>
        <p:nvSpPr>
          <p:cNvPr id="8" name="Oval 7">
            <a:extLst>
              <a:ext uri="{FF2B5EF4-FFF2-40B4-BE49-F238E27FC236}">
                <a16:creationId xmlns:a16="http://schemas.microsoft.com/office/drawing/2014/main" id="{9A4DAA55-64C8-FC42-9006-A396456667AB}"/>
              </a:ext>
            </a:extLst>
          </p:cNvPr>
          <p:cNvSpPr/>
          <p:nvPr/>
        </p:nvSpPr>
        <p:spPr>
          <a:xfrm>
            <a:off x="700998" y="960292"/>
            <a:ext cx="137202" cy="135227"/>
          </a:xfrm>
          <a:prstGeom prst="ellipse">
            <a:avLst/>
          </a:prstGeom>
          <a:solidFill>
            <a:srgbClr val="00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6" action="ppaction://hlinksldjump"/>
            <a:extLst>
              <a:ext uri="{FF2B5EF4-FFF2-40B4-BE49-F238E27FC236}">
                <a16:creationId xmlns:a16="http://schemas.microsoft.com/office/drawing/2014/main" id="{4F994439-BDE2-8C44-B933-22184027EF04}"/>
              </a:ext>
            </a:extLst>
          </p:cNvPr>
          <p:cNvSpPr/>
          <p:nvPr/>
        </p:nvSpPr>
        <p:spPr>
          <a:xfrm>
            <a:off x="10149680" y="251583"/>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6" action="ppaction://hlinksldjump"/>
            <a:extLst>
              <a:ext uri="{FF2B5EF4-FFF2-40B4-BE49-F238E27FC236}">
                <a16:creationId xmlns:a16="http://schemas.microsoft.com/office/drawing/2014/main" id="{A6C665D4-6F95-E64A-8853-D260AED5BE8A}"/>
              </a:ext>
            </a:extLst>
          </p:cNvPr>
          <p:cNvSpPr txBox="1"/>
          <p:nvPr/>
        </p:nvSpPr>
        <p:spPr>
          <a:xfrm>
            <a:off x="10181211" y="341315"/>
            <a:ext cx="788276" cy="461665"/>
          </a:xfrm>
          <a:prstGeom prst="rect">
            <a:avLst/>
          </a:prstGeom>
          <a:noFill/>
        </p:spPr>
        <p:txBody>
          <a:bodyPr wrap="square" rtlCol="0">
            <a:spAutoFit/>
          </a:bodyPr>
          <a:lstStyle/>
          <a:p>
            <a:pPr algn="ctr"/>
            <a:r>
              <a:rPr lang="en-US" sz="2400" dirty="0">
                <a:solidFill>
                  <a:schemeClr val="bg1"/>
                </a:solidFill>
              </a:rPr>
              <a:t>Map</a:t>
            </a:r>
          </a:p>
        </p:txBody>
      </p:sp>
      <p:sp>
        <p:nvSpPr>
          <p:cNvPr id="14" name="Rectangle 13">
            <a:hlinkClick r:id="rId7" action="ppaction://hlinksldjump"/>
            <a:extLst>
              <a:ext uri="{FF2B5EF4-FFF2-40B4-BE49-F238E27FC236}">
                <a16:creationId xmlns:a16="http://schemas.microsoft.com/office/drawing/2014/main" id="{DE7C192D-F4A5-7145-A389-E3049C6B3C63}"/>
              </a:ext>
            </a:extLst>
          </p:cNvPr>
          <p:cNvSpPr/>
          <p:nvPr/>
        </p:nvSpPr>
        <p:spPr>
          <a:xfrm>
            <a:off x="10408899" y="1075634"/>
            <a:ext cx="1371641"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7" action="ppaction://hlinksldjump"/>
            <a:extLst>
              <a:ext uri="{FF2B5EF4-FFF2-40B4-BE49-F238E27FC236}">
                <a16:creationId xmlns:a16="http://schemas.microsoft.com/office/drawing/2014/main" id="{E1F55EA8-5F70-EF4B-973E-C2FCDF598DE2}"/>
              </a:ext>
            </a:extLst>
          </p:cNvPr>
          <p:cNvSpPr txBox="1"/>
          <p:nvPr/>
        </p:nvSpPr>
        <p:spPr>
          <a:xfrm>
            <a:off x="10408899" y="1165366"/>
            <a:ext cx="1371642" cy="461665"/>
          </a:xfrm>
          <a:prstGeom prst="rect">
            <a:avLst/>
          </a:prstGeom>
          <a:noFill/>
        </p:spPr>
        <p:txBody>
          <a:bodyPr wrap="square" rtlCol="0">
            <a:spAutoFit/>
          </a:bodyPr>
          <a:lstStyle/>
          <a:p>
            <a:pPr algn="ctr"/>
            <a:r>
              <a:rPr lang="en-US" sz="2400" dirty="0">
                <a:solidFill>
                  <a:schemeClr val="bg1"/>
                </a:solidFill>
              </a:rPr>
              <a:t>Directory</a:t>
            </a:r>
          </a:p>
        </p:txBody>
      </p:sp>
      <p:sp>
        <p:nvSpPr>
          <p:cNvPr id="16" name="Rectangle 15">
            <a:hlinkClick r:id="rId8" action="ppaction://hlinksldjump"/>
            <a:extLst>
              <a:ext uri="{FF2B5EF4-FFF2-40B4-BE49-F238E27FC236}">
                <a16:creationId xmlns:a16="http://schemas.microsoft.com/office/drawing/2014/main" id="{D897F5E8-031E-EB4A-8479-554B2D736CC8}"/>
              </a:ext>
            </a:extLst>
          </p:cNvPr>
          <p:cNvSpPr/>
          <p:nvPr/>
        </p:nvSpPr>
        <p:spPr>
          <a:xfrm>
            <a:off x="11216480" y="229320"/>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8" action="ppaction://hlinksldjump"/>
            <a:extLst>
              <a:ext uri="{FF2B5EF4-FFF2-40B4-BE49-F238E27FC236}">
                <a16:creationId xmlns:a16="http://schemas.microsoft.com/office/drawing/2014/main" id="{3784B801-2BD8-AF46-838F-A45174CD55F1}"/>
              </a:ext>
            </a:extLst>
          </p:cNvPr>
          <p:cNvSpPr txBox="1"/>
          <p:nvPr/>
        </p:nvSpPr>
        <p:spPr>
          <a:xfrm>
            <a:off x="11248011" y="319052"/>
            <a:ext cx="788276" cy="461665"/>
          </a:xfrm>
          <a:prstGeom prst="rect">
            <a:avLst/>
          </a:prstGeom>
          <a:noFill/>
        </p:spPr>
        <p:txBody>
          <a:bodyPr wrap="square" rtlCol="0">
            <a:spAutoFit/>
          </a:bodyPr>
          <a:lstStyle/>
          <a:p>
            <a:pPr algn="ctr"/>
            <a:r>
              <a:rPr lang="en-US" sz="2400" dirty="0">
                <a:solidFill>
                  <a:schemeClr val="bg1"/>
                </a:solidFill>
              </a:rPr>
              <a:t>U.S.</a:t>
            </a:r>
          </a:p>
        </p:txBody>
      </p:sp>
    </p:spTree>
    <p:extLst>
      <p:ext uri="{BB962C8B-B14F-4D97-AF65-F5344CB8AC3E}">
        <p14:creationId xmlns:p14="http://schemas.microsoft.com/office/powerpoint/2010/main" val="2502019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A856551-7101-D048-B6B0-A49487EF4A34}"/>
              </a:ext>
            </a:extLst>
          </p:cNvPr>
          <p:cNvSpPr/>
          <p:nvPr/>
        </p:nvSpPr>
        <p:spPr>
          <a:xfrm>
            <a:off x="358418" y="3552763"/>
            <a:ext cx="3439287" cy="3212391"/>
          </a:xfrm>
          <a:prstGeom prst="rect">
            <a:avLst/>
          </a:prstGeom>
          <a:solidFill>
            <a:schemeClr val="bg2"/>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hlinkClick r:id="rId3" action="ppaction://hlinksldjump"/>
            <a:extLst>
              <a:ext uri="{FF2B5EF4-FFF2-40B4-BE49-F238E27FC236}">
                <a16:creationId xmlns:a16="http://schemas.microsoft.com/office/drawing/2014/main" id="{1E2AD021-9579-274B-A74C-03D937367976}"/>
              </a:ext>
            </a:extLst>
          </p:cNvPr>
          <p:cNvSpPr/>
          <p:nvPr/>
        </p:nvSpPr>
        <p:spPr>
          <a:xfrm>
            <a:off x="337657" y="92846"/>
            <a:ext cx="3439287" cy="3212391"/>
          </a:xfrm>
          <a:prstGeom prst="rect">
            <a:avLst/>
          </a:prstGeom>
          <a:solidFill>
            <a:schemeClr val="bg2"/>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872CF15-8ED9-8340-BCF5-AF25CDBAC3B4}"/>
              </a:ext>
            </a:extLst>
          </p:cNvPr>
          <p:cNvSpPr/>
          <p:nvPr/>
        </p:nvSpPr>
        <p:spPr>
          <a:xfrm>
            <a:off x="4376356" y="96515"/>
            <a:ext cx="3439287" cy="3212391"/>
          </a:xfrm>
          <a:prstGeom prst="rect">
            <a:avLst/>
          </a:prstGeom>
          <a:solidFill>
            <a:schemeClr val="bg2"/>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42570A0-6E01-D442-8AF8-D5FEB8AD23E1}"/>
              </a:ext>
            </a:extLst>
          </p:cNvPr>
          <p:cNvSpPr/>
          <p:nvPr/>
        </p:nvSpPr>
        <p:spPr>
          <a:xfrm>
            <a:off x="4388275" y="3552762"/>
            <a:ext cx="3439287" cy="3212391"/>
          </a:xfrm>
          <a:prstGeom prst="rect">
            <a:avLst/>
          </a:prstGeom>
          <a:solidFill>
            <a:schemeClr val="bg2"/>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
        <p:nvSpPr>
          <p:cNvPr id="35" name="Rectangle 34">
            <a:hlinkClick r:id="rId4" action="ppaction://hlinksldjump"/>
            <a:extLst>
              <a:ext uri="{FF2B5EF4-FFF2-40B4-BE49-F238E27FC236}">
                <a16:creationId xmlns:a16="http://schemas.microsoft.com/office/drawing/2014/main" id="{99D2AFBC-FDF1-6E4F-BE61-D8C4F7E9FF9E}"/>
              </a:ext>
            </a:extLst>
          </p:cNvPr>
          <p:cNvSpPr/>
          <p:nvPr/>
        </p:nvSpPr>
        <p:spPr>
          <a:xfrm>
            <a:off x="8454149" y="3552762"/>
            <a:ext cx="3439287" cy="3212391"/>
          </a:xfrm>
          <a:prstGeom prst="rect">
            <a:avLst/>
          </a:prstGeom>
          <a:solidFill>
            <a:schemeClr val="bg2"/>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AB3B030-976D-424C-A6BB-00EAC614DCE7}"/>
              </a:ext>
            </a:extLst>
          </p:cNvPr>
          <p:cNvSpPr/>
          <p:nvPr/>
        </p:nvSpPr>
        <p:spPr>
          <a:xfrm>
            <a:off x="8415056" y="92845"/>
            <a:ext cx="3439287" cy="3212391"/>
          </a:xfrm>
          <a:prstGeom prst="rect">
            <a:avLst/>
          </a:prstGeom>
          <a:solidFill>
            <a:schemeClr val="bg2"/>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2" name="Picture 14" descr="United States Canada Haiti Earth Geography of North America - north png  download - 870*980 - Free Transparent United States png Download. - Clip  Art Library">
            <a:hlinkClick r:id="rId3" action="ppaction://hlinksldjump"/>
            <a:extLst>
              <a:ext uri="{FF2B5EF4-FFF2-40B4-BE49-F238E27FC236}">
                <a16:creationId xmlns:a16="http://schemas.microsoft.com/office/drawing/2014/main" id="{96D1A9BA-3FC7-F143-8EC9-BAE0D7DF1BA4}"/>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1532" y="480624"/>
            <a:ext cx="2464821" cy="277360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South America Expat Insurance - Global Insurance for Expats">
            <a:extLst>
              <a:ext uri="{FF2B5EF4-FFF2-40B4-BE49-F238E27FC236}">
                <a16:creationId xmlns:a16="http://schemas.microsoft.com/office/drawing/2014/main" id="{ACB797E6-95D8-3A43-8FA4-E98F11D092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736" y="3915753"/>
            <a:ext cx="2753897" cy="2753897"/>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Africa Globe Clip art - afro png download - 1502*1658 - Free Transparent  Africa png Download. - Clip Art Library">
            <a:extLst>
              <a:ext uri="{FF2B5EF4-FFF2-40B4-BE49-F238E27FC236}">
                <a16:creationId xmlns:a16="http://schemas.microsoft.com/office/drawing/2014/main" id="{02EC0DF6-7094-9C4F-9401-6CE715FDFD65}"/>
              </a:ext>
            </a:extLst>
          </p:cNvPr>
          <p:cNvPicPr>
            <a:picLocks noChangeAspect="1" noChangeArrowheads="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57921" y="3808485"/>
            <a:ext cx="2676157" cy="2953000"/>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Asia Prostitution Legal Clipart - Full Size Clipart (#460121) - PinClipart">
            <a:extLst>
              <a:ext uri="{FF2B5EF4-FFF2-40B4-BE49-F238E27FC236}">
                <a16:creationId xmlns:a16="http://schemas.microsoft.com/office/drawing/2014/main" id="{180D65C2-9185-D84B-BB79-670ABC740A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87484" y="570815"/>
            <a:ext cx="3366859" cy="2493542"/>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Australia Map Clip art - thank you png download - 531*504 - Free Transparent  Australia png Download. - Clip Art Library">
            <a:hlinkClick r:id="rId4" action="ppaction://hlinksldjump"/>
            <a:extLst>
              <a:ext uri="{FF2B5EF4-FFF2-40B4-BE49-F238E27FC236}">
                <a16:creationId xmlns:a16="http://schemas.microsoft.com/office/drawing/2014/main" id="{35C897AC-4D97-0E4A-8555-931E3E4CC594}"/>
              </a:ext>
            </a:extLst>
          </p:cNvPr>
          <p:cNvPicPr>
            <a:picLocks noChangeAspect="1" noChangeArrowheads="1"/>
          </p:cNvPicPr>
          <p:nvPr/>
        </p:nvPicPr>
        <p:blipFill>
          <a:blip r:embed="rId9">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8757426" y="3983876"/>
            <a:ext cx="2832731" cy="26888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rId3" action="ppaction://hlinksldjump"/>
            <a:extLst>
              <a:ext uri="{FF2B5EF4-FFF2-40B4-BE49-F238E27FC236}">
                <a16:creationId xmlns:a16="http://schemas.microsoft.com/office/drawing/2014/main" id="{59869DA4-E9CA-2B45-A140-2066D79B5783}"/>
              </a:ext>
            </a:extLst>
          </p:cNvPr>
          <p:cNvSpPr txBox="1"/>
          <p:nvPr/>
        </p:nvSpPr>
        <p:spPr>
          <a:xfrm>
            <a:off x="951687" y="117767"/>
            <a:ext cx="2190953" cy="400110"/>
          </a:xfrm>
          <a:prstGeom prst="rect">
            <a:avLst/>
          </a:prstGeom>
          <a:noFill/>
        </p:spPr>
        <p:txBody>
          <a:bodyPr wrap="square" rtlCol="0">
            <a:spAutoFit/>
          </a:bodyPr>
          <a:lstStyle/>
          <a:p>
            <a:pPr algn="ctr"/>
            <a:r>
              <a:rPr lang="en-US" sz="2000" b="1" dirty="0">
                <a:latin typeface="Dubai" panose="020B0503030403030204" pitchFamily="34" charset="-78"/>
                <a:cs typeface="Dubai" panose="020B0503030403030204" pitchFamily="34" charset="-78"/>
              </a:rPr>
              <a:t>North America</a:t>
            </a:r>
          </a:p>
        </p:txBody>
      </p:sp>
      <p:sp>
        <p:nvSpPr>
          <p:cNvPr id="20" name="TextBox 19">
            <a:extLst>
              <a:ext uri="{FF2B5EF4-FFF2-40B4-BE49-F238E27FC236}">
                <a16:creationId xmlns:a16="http://schemas.microsoft.com/office/drawing/2014/main" id="{5BFB5AD5-C744-CD4D-876B-EEFF068B4293}"/>
              </a:ext>
            </a:extLst>
          </p:cNvPr>
          <p:cNvSpPr txBox="1"/>
          <p:nvPr/>
        </p:nvSpPr>
        <p:spPr>
          <a:xfrm>
            <a:off x="9723586" y="117767"/>
            <a:ext cx="822225" cy="400110"/>
          </a:xfrm>
          <a:prstGeom prst="rect">
            <a:avLst/>
          </a:prstGeom>
          <a:noFill/>
        </p:spPr>
        <p:txBody>
          <a:bodyPr wrap="square" rtlCol="0">
            <a:spAutoFit/>
          </a:bodyPr>
          <a:lstStyle/>
          <a:p>
            <a:pPr algn="ctr"/>
            <a:r>
              <a:rPr lang="en-US" sz="2000" b="1" dirty="0">
                <a:latin typeface="Dubai" panose="020B0503030403030204" pitchFamily="34" charset="-78"/>
                <a:cs typeface="Dubai" panose="020B0503030403030204" pitchFamily="34" charset="-78"/>
              </a:rPr>
              <a:t>Asia</a:t>
            </a:r>
          </a:p>
        </p:txBody>
      </p:sp>
      <p:sp>
        <p:nvSpPr>
          <p:cNvPr id="21" name="TextBox 20">
            <a:hlinkClick r:id="rId4" action="ppaction://hlinksldjump"/>
            <a:extLst>
              <a:ext uri="{FF2B5EF4-FFF2-40B4-BE49-F238E27FC236}">
                <a16:creationId xmlns:a16="http://schemas.microsoft.com/office/drawing/2014/main" id="{6B6CF134-5635-5842-9CC5-C6BADC73D510}"/>
              </a:ext>
            </a:extLst>
          </p:cNvPr>
          <p:cNvSpPr txBox="1"/>
          <p:nvPr/>
        </p:nvSpPr>
        <p:spPr>
          <a:xfrm>
            <a:off x="9563174" y="3611951"/>
            <a:ext cx="1221236" cy="400110"/>
          </a:xfrm>
          <a:prstGeom prst="rect">
            <a:avLst/>
          </a:prstGeom>
          <a:noFill/>
        </p:spPr>
        <p:txBody>
          <a:bodyPr wrap="square" rtlCol="0">
            <a:spAutoFit/>
          </a:bodyPr>
          <a:lstStyle/>
          <a:p>
            <a:pPr algn="ctr"/>
            <a:r>
              <a:rPr lang="en-US" sz="2000" b="1" dirty="0">
                <a:latin typeface="Dubai" panose="020B0503030403030204" pitchFamily="34" charset="-78"/>
                <a:cs typeface="Dubai" panose="020B0503030403030204" pitchFamily="34" charset="-78"/>
              </a:rPr>
              <a:t>Australia</a:t>
            </a:r>
          </a:p>
        </p:txBody>
      </p:sp>
      <p:sp>
        <p:nvSpPr>
          <p:cNvPr id="22" name="TextBox 21">
            <a:extLst>
              <a:ext uri="{FF2B5EF4-FFF2-40B4-BE49-F238E27FC236}">
                <a16:creationId xmlns:a16="http://schemas.microsoft.com/office/drawing/2014/main" id="{0F61CE9E-A55E-6542-82E6-9918CF6AD455}"/>
              </a:ext>
            </a:extLst>
          </p:cNvPr>
          <p:cNvSpPr txBox="1"/>
          <p:nvPr/>
        </p:nvSpPr>
        <p:spPr>
          <a:xfrm>
            <a:off x="1196000" y="3611951"/>
            <a:ext cx="2003368" cy="400110"/>
          </a:xfrm>
          <a:prstGeom prst="rect">
            <a:avLst/>
          </a:prstGeom>
          <a:noFill/>
        </p:spPr>
        <p:txBody>
          <a:bodyPr wrap="square" rtlCol="0">
            <a:spAutoFit/>
          </a:bodyPr>
          <a:lstStyle/>
          <a:p>
            <a:r>
              <a:rPr lang="en-US" sz="2000" b="1" dirty="0">
                <a:latin typeface="Dubai" panose="020B0503030403030204" pitchFamily="34" charset="-78"/>
                <a:cs typeface="Dubai" panose="020B0503030403030204" pitchFamily="34" charset="-78"/>
              </a:rPr>
              <a:t>South America</a:t>
            </a:r>
          </a:p>
        </p:txBody>
      </p:sp>
      <p:sp>
        <p:nvSpPr>
          <p:cNvPr id="23" name="TextBox 22">
            <a:extLst>
              <a:ext uri="{FF2B5EF4-FFF2-40B4-BE49-F238E27FC236}">
                <a16:creationId xmlns:a16="http://schemas.microsoft.com/office/drawing/2014/main" id="{3CEC44F8-D32A-1C41-991B-5FBB05AFAF6C}"/>
              </a:ext>
            </a:extLst>
          </p:cNvPr>
          <p:cNvSpPr txBox="1"/>
          <p:nvPr/>
        </p:nvSpPr>
        <p:spPr>
          <a:xfrm>
            <a:off x="5485381" y="117767"/>
            <a:ext cx="1221236" cy="400110"/>
          </a:xfrm>
          <a:prstGeom prst="rect">
            <a:avLst/>
          </a:prstGeom>
          <a:noFill/>
        </p:spPr>
        <p:txBody>
          <a:bodyPr wrap="square" rtlCol="0">
            <a:spAutoFit/>
          </a:bodyPr>
          <a:lstStyle/>
          <a:p>
            <a:pPr algn="ctr"/>
            <a:r>
              <a:rPr lang="en-US" sz="2000" b="1" dirty="0">
                <a:latin typeface="Dubai" panose="020B0503030403030204" pitchFamily="34" charset="-78"/>
                <a:cs typeface="Dubai" panose="020B0503030403030204" pitchFamily="34" charset="-78"/>
              </a:rPr>
              <a:t>Europe</a:t>
            </a:r>
          </a:p>
        </p:txBody>
      </p:sp>
      <p:sp>
        <p:nvSpPr>
          <p:cNvPr id="24" name="TextBox 23">
            <a:extLst>
              <a:ext uri="{FF2B5EF4-FFF2-40B4-BE49-F238E27FC236}">
                <a16:creationId xmlns:a16="http://schemas.microsoft.com/office/drawing/2014/main" id="{3B4262CD-9E8A-454C-A9C7-0C0ED1DE3110}"/>
              </a:ext>
            </a:extLst>
          </p:cNvPr>
          <p:cNvSpPr txBox="1"/>
          <p:nvPr/>
        </p:nvSpPr>
        <p:spPr>
          <a:xfrm>
            <a:off x="5497300" y="3611951"/>
            <a:ext cx="1221236" cy="400110"/>
          </a:xfrm>
          <a:prstGeom prst="rect">
            <a:avLst/>
          </a:prstGeom>
          <a:noFill/>
        </p:spPr>
        <p:txBody>
          <a:bodyPr wrap="square" rtlCol="0">
            <a:spAutoFit/>
          </a:bodyPr>
          <a:lstStyle/>
          <a:p>
            <a:pPr algn="ctr"/>
            <a:r>
              <a:rPr lang="en-US" sz="2000" b="1" dirty="0">
                <a:latin typeface="Dubai" panose="020B0503030403030204" pitchFamily="34" charset="-78"/>
                <a:cs typeface="Dubai" panose="020B0503030403030204" pitchFamily="34" charset="-78"/>
              </a:rPr>
              <a:t>Africa</a:t>
            </a:r>
          </a:p>
        </p:txBody>
      </p:sp>
      <p:pic>
        <p:nvPicPr>
          <p:cNvPr id="2080" name="Picture 32" descr="European Union Silhouette - Silhouette png download - 769*768 - Free  Transparent Europe png Download. - Clip Art Library">
            <a:extLst>
              <a:ext uri="{FF2B5EF4-FFF2-40B4-BE49-F238E27FC236}">
                <a16:creationId xmlns:a16="http://schemas.microsoft.com/office/drawing/2014/main" id="{EA8EC8D4-4121-4F4E-8F9C-B8FAF042E636}"/>
              </a:ext>
            </a:extLst>
          </p:cNvPr>
          <p:cNvPicPr>
            <a:picLocks noChangeAspect="1" noChangeArrowheads="1"/>
          </p:cNvPicPr>
          <p:nvPr/>
        </p:nvPicPr>
        <p:blipFill>
          <a:blip r:embed="rId10">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86624" y="417189"/>
            <a:ext cx="2842587" cy="283703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A sign in the dark&#10;&#10;Description automatically generated">
            <a:extLst>
              <a:ext uri="{FF2B5EF4-FFF2-40B4-BE49-F238E27FC236}">
                <a16:creationId xmlns:a16="http://schemas.microsoft.com/office/drawing/2014/main" id="{557F5DC6-A16F-2A4B-A41A-E75A1D43AC48}"/>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9039292" y="1054474"/>
            <a:ext cx="2044700" cy="1485900"/>
          </a:xfrm>
          <a:prstGeom prst="rect">
            <a:avLst/>
          </a:prstGeom>
        </p:spPr>
      </p:pic>
      <p:pic>
        <p:nvPicPr>
          <p:cNvPr id="28" name="Picture 27" descr="A sign in the dark&#10;&#10;Description automatically generated">
            <a:extLst>
              <a:ext uri="{FF2B5EF4-FFF2-40B4-BE49-F238E27FC236}">
                <a16:creationId xmlns:a16="http://schemas.microsoft.com/office/drawing/2014/main" id="{39F66C03-6B96-9043-A22A-9ED53FFF7D9B}"/>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5073806" y="4487664"/>
            <a:ext cx="2044700" cy="1485900"/>
          </a:xfrm>
          <a:prstGeom prst="rect">
            <a:avLst/>
          </a:prstGeom>
        </p:spPr>
      </p:pic>
      <p:pic>
        <p:nvPicPr>
          <p:cNvPr id="30" name="Picture 29" descr="A sign in the dark&#10;&#10;Description automatically generated">
            <a:extLst>
              <a:ext uri="{FF2B5EF4-FFF2-40B4-BE49-F238E27FC236}">
                <a16:creationId xmlns:a16="http://schemas.microsoft.com/office/drawing/2014/main" id="{CEC8FD78-7365-5D42-9CF5-CFA5342C3F77}"/>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5072102" y="1092757"/>
            <a:ext cx="2044700" cy="1485900"/>
          </a:xfrm>
          <a:prstGeom prst="rect">
            <a:avLst/>
          </a:prstGeom>
        </p:spPr>
      </p:pic>
      <p:pic>
        <p:nvPicPr>
          <p:cNvPr id="36" name="Picture 35" descr="A sign in the dark&#10;&#10;Description automatically generated">
            <a:extLst>
              <a:ext uri="{FF2B5EF4-FFF2-40B4-BE49-F238E27FC236}">
                <a16:creationId xmlns:a16="http://schemas.microsoft.com/office/drawing/2014/main" id="{DD34DB89-4D35-7A48-AEAB-1DCE68091897}"/>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1055711" y="4400112"/>
            <a:ext cx="2044700" cy="1485900"/>
          </a:xfrm>
          <a:prstGeom prst="rect">
            <a:avLst/>
          </a:prstGeom>
        </p:spPr>
      </p:pic>
    </p:spTree>
    <p:extLst>
      <p:ext uri="{BB962C8B-B14F-4D97-AF65-F5344CB8AC3E}">
        <p14:creationId xmlns:p14="http://schemas.microsoft.com/office/powerpoint/2010/main" val="231679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3A0F-EC08-B248-B632-5844D49EEBCE}"/>
              </a:ext>
            </a:extLst>
          </p:cNvPr>
          <p:cNvSpPr>
            <a:spLocks noGrp="1"/>
          </p:cNvSpPr>
          <p:nvPr>
            <p:ph type="title"/>
          </p:nvPr>
        </p:nvSpPr>
        <p:spPr>
          <a:xfrm>
            <a:off x="838200" y="365125"/>
            <a:ext cx="8875986" cy="1325563"/>
          </a:xfrm>
        </p:spPr>
        <p:txBody>
          <a:bodyPr>
            <a:normAutofit/>
          </a:bodyPr>
          <a:lstStyle/>
          <a:p>
            <a:r>
              <a:rPr lang="en-US" dirty="0">
                <a:hlinkClick r:id="rId2"/>
              </a:rPr>
              <a:t>University of California San Francisco HEARTS</a:t>
            </a:r>
            <a:endParaRPr lang="en-US" dirty="0"/>
          </a:p>
        </p:txBody>
      </p:sp>
      <p:sp>
        <p:nvSpPr>
          <p:cNvPr id="3" name="Content Placeholder 2">
            <a:extLst>
              <a:ext uri="{FF2B5EF4-FFF2-40B4-BE49-F238E27FC236}">
                <a16:creationId xmlns:a16="http://schemas.microsoft.com/office/drawing/2014/main" id="{B410C537-31AD-1E41-99E3-122876E8CBED}"/>
              </a:ext>
            </a:extLst>
          </p:cNvPr>
          <p:cNvSpPr>
            <a:spLocks noGrp="1"/>
          </p:cNvSpPr>
          <p:nvPr>
            <p:ph idx="1"/>
          </p:nvPr>
        </p:nvSpPr>
        <p:spPr/>
        <p:txBody>
          <a:bodyPr/>
          <a:lstStyle/>
          <a:p>
            <a:r>
              <a:rPr lang="en-US" b="1" dirty="0"/>
              <a:t>Location: </a:t>
            </a:r>
            <a:r>
              <a:rPr lang="en-US" dirty="0"/>
              <a:t>San Francisco, CA </a:t>
            </a:r>
            <a:endParaRPr lang="en-US" b="1" dirty="0"/>
          </a:p>
          <a:p>
            <a:r>
              <a:rPr lang="en-US" b="1" dirty="0"/>
              <a:t>Established: </a:t>
            </a:r>
            <a:r>
              <a:rPr lang="en-US" dirty="0"/>
              <a:t>2008</a:t>
            </a:r>
            <a:endParaRPr lang="en-US" b="1" dirty="0"/>
          </a:p>
          <a:p>
            <a:r>
              <a:rPr lang="en-US" b="1" dirty="0"/>
              <a:t>Overview: </a:t>
            </a:r>
            <a:r>
              <a:rPr lang="en-US" dirty="0"/>
              <a:t>UCSF HEARTS stands for Healthy Environment And Response to Trauma in Schools. UCSF HEARTS collaborates with schools to foster resilience and wellness for all students.</a:t>
            </a:r>
          </a:p>
          <a:p>
            <a:r>
              <a:rPr lang="en-US" b="1" dirty="0"/>
              <a:t>Resources:</a:t>
            </a:r>
          </a:p>
          <a:p>
            <a:pPr lvl="1"/>
            <a:r>
              <a:rPr lang="en-US" dirty="0">
                <a:hlinkClick r:id="rId3"/>
              </a:rPr>
              <a:t>Program Overview</a:t>
            </a:r>
            <a:endParaRPr lang="en-US" dirty="0"/>
          </a:p>
          <a:p>
            <a:pPr lvl="1"/>
            <a:r>
              <a:rPr lang="en-US" dirty="0">
                <a:hlinkClick r:id="rId4"/>
              </a:rPr>
              <a:t>Program Evaluation/Outcomes</a:t>
            </a:r>
            <a:endParaRPr lang="en-US" dirty="0"/>
          </a:p>
          <a:p>
            <a:pPr lvl="1"/>
            <a:r>
              <a:rPr lang="en-US" dirty="0">
                <a:hlinkClick r:id="rId5"/>
              </a:rPr>
              <a:t>Guiding Principles</a:t>
            </a:r>
            <a:r>
              <a:rPr lang="en-US" dirty="0"/>
              <a:t>   </a:t>
            </a:r>
          </a:p>
          <a:p>
            <a:pPr lvl="1"/>
            <a:r>
              <a:rPr lang="en-US" dirty="0">
                <a:hlinkClick r:id="rId6"/>
              </a:rPr>
              <a:t>HEARTS Resources</a:t>
            </a:r>
            <a:r>
              <a:rPr lang="en-US" dirty="0"/>
              <a:t> </a:t>
            </a:r>
          </a:p>
          <a:p>
            <a:endParaRPr lang="en-US" dirty="0"/>
          </a:p>
        </p:txBody>
      </p:sp>
      <p:sp>
        <p:nvSpPr>
          <p:cNvPr id="8" name="Oval 7">
            <a:extLst>
              <a:ext uri="{FF2B5EF4-FFF2-40B4-BE49-F238E27FC236}">
                <a16:creationId xmlns:a16="http://schemas.microsoft.com/office/drawing/2014/main" id="{9A4DAA55-64C8-FC42-9006-A396456667AB}"/>
              </a:ext>
            </a:extLst>
          </p:cNvPr>
          <p:cNvSpPr/>
          <p:nvPr/>
        </p:nvSpPr>
        <p:spPr>
          <a:xfrm>
            <a:off x="700998" y="960292"/>
            <a:ext cx="137202" cy="135227"/>
          </a:xfrm>
          <a:prstGeom prst="ellipse">
            <a:avLst/>
          </a:prstGeom>
          <a:solidFill>
            <a:srgbClr val="00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7" action="ppaction://hlinksldjump"/>
            <a:extLst>
              <a:ext uri="{FF2B5EF4-FFF2-40B4-BE49-F238E27FC236}">
                <a16:creationId xmlns:a16="http://schemas.microsoft.com/office/drawing/2014/main" id="{2005685C-3168-3041-A695-D63F83CDC53A}"/>
              </a:ext>
            </a:extLst>
          </p:cNvPr>
          <p:cNvSpPr/>
          <p:nvPr/>
        </p:nvSpPr>
        <p:spPr>
          <a:xfrm>
            <a:off x="10149680" y="251583"/>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7" action="ppaction://hlinksldjump"/>
            <a:extLst>
              <a:ext uri="{FF2B5EF4-FFF2-40B4-BE49-F238E27FC236}">
                <a16:creationId xmlns:a16="http://schemas.microsoft.com/office/drawing/2014/main" id="{1487ACA7-3AB4-3C4A-9545-62B764F529C1}"/>
              </a:ext>
            </a:extLst>
          </p:cNvPr>
          <p:cNvSpPr txBox="1"/>
          <p:nvPr/>
        </p:nvSpPr>
        <p:spPr>
          <a:xfrm>
            <a:off x="10181211" y="341315"/>
            <a:ext cx="788276" cy="461665"/>
          </a:xfrm>
          <a:prstGeom prst="rect">
            <a:avLst/>
          </a:prstGeom>
          <a:noFill/>
        </p:spPr>
        <p:txBody>
          <a:bodyPr wrap="square" rtlCol="0">
            <a:spAutoFit/>
          </a:bodyPr>
          <a:lstStyle/>
          <a:p>
            <a:pPr algn="ctr"/>
            <a:r>
              <a:rPr lang="en-US" sz="2400" dirty="0">
                <a:solidFill>
                  <a:schemeClr val="bg1"/>
                </a:solidFill>
              </a:rPr>
              <a:t>Map</a:t>
            </a:r>
          </a:p>
        </p:txBody>
      </p:sp>
      <p:sp>
        <p:nvSpPr>
          <p:cNvPr id="14" name="Rectangle 13">
            <a:hlinkClick r:id="rId8" action="ppaction://hlinksldjump"/>
            <a:extLst>
              <a:ext uri="{FF2B5EF4-FFF2-40B4-BE49-F238E27FC236}">
                <a16:creationId xmlns:a16="http://schemas.microsoft.com/office/drawing/2014/main" id="{0F6B630A-7F04-AB4A-AA76-26D0D7F0CD55}"/>
              </a:ext>
            </a:extLst>
          </p:cNvPr>
          <p:cNvSpPr/>
          <p:nvPr/>
        </p:nvSpPr>
        <p:spPr>
          <a:xfrm>
            <a:off x="10408899" y="1075634"/>
            <a:ext cx="1371641"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8" action="ppaction://hlinksldjump"/>
            <a:extLst>
              <a:ext uri="{FF2B5EF4-FFF2-40B4-BE49-F238E27FC236}">
                <a16:creationId xmlns:a16="http://schemas.microsoft.com/office/drawing/2014/main" id="{E89F7C3F-C16D-5748-9882-E90DC0BB8694}"/>
              </a:ext>
            </a:extLst>
          </p:cNvPr>
          <p:cNvSpPr txBox="1"/>
          <p:nvPr/>
        </p:nvSpPr>
        <p:spPr>
          <a:xfrm>
            <a:off x="10408899" y="1165366"/>
            <a:ext cx="1371642" cy="461665"/>
          </a:xfrm>
          <a:prstGeom prst="rect">
            <a:avLst/>
          </a:prstGeom>
          <a:noFill/>
        </p:spPr>
        <p:txBody>
          <a:bodyPr wrap="square" rtlCol="0">
            <a:spAutoFit/>
          </a:bodyPr>
          <a:lstStyle/>
          <a:p>
            <a:pPr algn="ctr"/>
            <a:r>
              <a:rPr lang="en-US" sz="2400" dirty="0">
                <a:solidFill>
                  <a:schemeClr val="bg1"/>
                </a:solidFill>
              </a:rPr>
              <a:t>Directory</a:t>
            </a:r>
          </a:p>
        </p:txBody>
      </p:sp>
      <p:sp>
        <p:nvSpPr>
          <p:cNvPr id="16" name="Rectangle 15">
            <a:hlinkClick r:id="rId9" action="ppaction://hlinksldjump"/>
            <a:extLst>
              <a:ext uri="{FF2B5EF4-FFF2-40B4-BE49-F238E27FC236}">
                <a16:creationId xmlns:a16="http://schemas.microsoft.com/office/drawing/2014/main" id="{5028895A-2C11-1147-BCD9-E07E8BE64F50}"/>
              </a:ext>
            </a:extLst>
          </p:cNvPr>
          <p:cNvSpPr/>
          <p:nvPr/>
        </p:nvSpPr>
        <p:spPr>
          <a:xfrm>
            <a:off x="11216480" y="229320"/>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9" action="ppaction://hlinksldjump"/>
            <a:extLst>
              <a:ext uri="{FF2B5EF4-FFF2-40B4-BE49-F238E27FC236}">
                <a16:creationId xmlns:a16="http://schemas.microsoft.com/office/drawing/2014/main" id="{D3F6D696-BE08-694C-9559-A21820DB87ED}"/>
              </a:ext>
            </a:extLst>
          </p:cNvPr>
          <p:cNvSpPr txBox="1"/>
          <p:nvPr/>
        </p:nvSpPr>
        <p:spPr>
          <a:xfrm>
            <a:off x="11248011" y="319052"/>
            <a:ext cx="788276" cy="461665"/>
          </a:xfrm>
          <a:prstGeom prst="rect">
            <a:avLst/>
          </a:prstGeom>
          <a:noFill/>
        </p:spPr>
        <p:txBody>
          <a:bodyPr wrap="square" rtlCol="0">
            <a:spAutoFit/>
          </a:bodyPr>
          <a:lstStyle/>
          <a:p>
            <a:pPr algn="ctr"/>
            <a:r>
              <a:rPr lang="en-US" sz="2400" dirty="0">
                <a:solidFill>
                  <a:schemeClr val="bg1"/>
                </a:solidFill>
              </a:rPr>
              <a:t>U.S.</a:t>
            </a:r>
          </a:p>
        </p:txBody>
      </p:sp>
    </p:spTree>
    <p:extLst>
      <p:ext uri="{BB962C8B-B14F-4D97-AF65-F5344CB8AC3E}">
        <p14:creationId xmlns:p14="http://schemas.microsoft.com/office/powerpoint/2010/main" val="3852157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3A0F-EC08-B248-B632-5844D49EEBCE}"/>
              </a:ext>
            </a:extLst>
          </p:cNvPr>
          <p:cNvSpPr>
            <a:spLocks noGrp="1"/>
          </p:cNvSpPr>
          <p:nvPr>
            <p:ph type="title"/>
          </p:nvPr>
        </p:nvSpPr>
        <p:spPr>
          <a:xfrm>
            <a:off x="838200" y="365125"/>
            <a:ext cx="8875986" cy="1325563"/>
          </a:xfrm>
        </p:spPr>
        <p:txBody>
          <a:bodyPr>
            <a:normAutofit/>
          </a:bodyPr>
          <a:lstStyle/>
          <a:p>
            <a:r>
              <a:rPr lang="en-US" dirty="0">
                <a:hlinkClick r:id="rId2"/>
              </a:rPr>
              <a:t>National Child Traumatic Stress Network</a:t>
            </a:r>
            <a:r>
              <a:rPr lang="en-US" dirty="0"/>
              <a:t> </a:t>
            </a:r>
          </a:p>
        </p:txBody>
      </p:sp>
      <p:sp>
        <p:nvSpPr>
          <p:cNvPr id="3" name="Content Placeholder 2">
            <a:extLst>
              <a:ext uri="{FF2B5EF4-FFF2-40B4-BE49-F238E27FC236}">
                <a16:creationId xmlns:a16="http://schemas.microsoft.com/office/drawing/2014/main" id="{B410C537-31AD-1E41-99E3-122876E8CBED}"/>
              </a:ext>
            </a:extLst>
          </p:cNvPr>
          <p:cNvSpPr>
            <a:spLocks noGrp="1"/>
          </p:cNvSpPr>
          <p:nvPr>
            <p:ph idx="1"/>
          </p:nvPr>
        </p:nvSpPr>
        <p:spPr/>
        <p:txBody>
          <a:bodyPr>
            <a:normAutofit lnSpcReduction="10000"/>
          </a:bodyPr>
          <a:lstStyle/>
          <a:p>
            <a:r>
              <a:rPr lang="en-US" b="1" dirty="0"/>
              <a:t>Location: </a:t>
            </a:r>
            <a:r>
              <a:rPr lang="en-US" dirty="0"/>
              <a:t>Los Angeles, CA</a:t>
            </a:r>
            <a:endParaRPr lang="en-US" b="1" dirty="0"/>
          </a:p>
          <a:p>
            <a:r>
              <a:rPr lang="en-US" b="1" dirty="0"/>
              <a:t>Established: </a:t>
            </a:r>
            <a:r>
              <a:rPr lang="en-US" dirty="0"/>
              <a:t>2000</a:t>
            </a:r>
          </a:p>
          <a:p>
            <a:r>
              <a:rPr lang="en-US" b="1" dirty="0"/>
              <a:t>Overview: </a:t>
            </a:r>
            <a:r>
              <a:rPr lang="en-US" dirty="0"/>
              <a:t>The National Child Traumatic Stress Network was created by congress as part of the Children’s Health Act. The network’s goal is to improve the care of every student and move scientific gains into practice across the U.S.</a:t>
            </a:r>
            <a:endParaRPr lang="en-US" b="1" dirty="0"/>
          </a:p>
          <a:p>
            <a:r>
              <a:rPr lang="en-US" b="1" dirty="0"/>
              <a:t>Resources:</a:t>
            </a:r>
          </a:p>
          <a:p>
            <a:pPr lvl="1"/>
            <a:r>
              <a:rPr lang="en-US" dirty="0">
                <a:hlinkClick r:id="rId3"/>
              </a:rPr>
              <a:t>What is Trauma</a:t>
            </a:r>
            <a:endParaRPr lang="en-US" dirty="0"/>
          </a:p>
          <a:p>
            <a:pPr lvl="1"/>
            <a:r>
              <a:rPr lang="en-US" dirty="0">
                <a:hlinkClick r:id="rId4"/>
              </a:rPr>
              <a:t>Training</a:t>
            </a:r>
            <a:endParaRPr lang="en-US" dirty="0"/>
          </a:p>
          <a:p>
            <a:pPr lvl="1"/>
            <a:r>
              <a:rPr lang="en-US" dirty="0">
                <a:hlinkClick r:id="rId5"/>
              </a:rPr>
              <a:t>Trauma-Informed Care</a:t>
            </a:r>
            <a:r>
              <a:rPr lang="en-US" dirty="0"/>
              <a:t> </a:t>
            </a:r>
          </a:p>
          <a:p>
            <a:pPr lvl="1"/>
            <a:r>
              <a:rPr lang="en-US" dirty="0">
                <a:hlinkClick r:id="rId6"/>
              </a:rPr>
              <a:t>All NCTSN Resources</a:t>
            </a:r>
            <a:endParaRPr lang="en-US" dirty="0"/>
          </a:p>
          <a:p>
            <a:pPr lvl="1"/>
            <a:endParaRPr lang="en-US" dirty="0"/>
          </a:p>
          <a:p>
            <a:pPr lvl="1"/>
            <a:endParaRPr lang="en-US" dirty="0"/>
          </a:p>
          <a:p>
            <a:endParaRPr lang="en-US" dirty="0"/>
          </a:p>
        </p:txBody>
      </p:sp>
      <p:sp>
        <p:nvSpPr>
          <p:cNvPr id="8" name="Oval 7">
            <a:extLst>
              <a:ext uri="{FF2B5EF4-FFF2-40B4-BE49-F238E27FC236}">
                <a16:creationId xmlns:a16="http://schemas.microsoft.com/office/drawing/2014/main" id="{9A4DAA55-64C8-FC42-9006-A396456667AB}"/>
              </a:ext>
            </a:extLst>
          </p:cNvPr>
          <p:cNvSpPr/>
          <p:nvPr/>
        </p:nvSpPr>
        <p:spPr>
          <a:xfrm>
            <a:off x="700998" y="680434"/>
            <a:ext cx="137202" cy="135227"/>
          </a:xfrm>
          <a:prstGeom prst="ellipse">
            <a:avLst/>
          </a:prstGeom>
          <a:solidFill>
            <a:srgbClr val="00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7" action="ppaction://hlinksldjump"/>
            <a:extLst>
              <a:ext uri="{FF2B5EF4-FFF2-40B4-BE49-F238E27FC236}">
                <a16:creationId xmlns:a16="http://schemas.microsoft.com/office/drawing/2014/main" id="{2EE3B584-9820-304C-AE1E-B543200385E4}"/>
              </a:ext>
            </a:extLst>
          </p:cNvPr>
          <p:cNvSpPr/>
          <p:nvPr/>
        </p:nvSpPr>
        <p:spPr>
          <a:xfrm>
            <a:off x="10149680" y="251583"/>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7" action="ppaction://hlinksldjump"/>
            <a:extLst>
              <a:ext uri="{FF2B5EF4-FFF2-40B4-BE49-F238E27FC236}">
                <a16:creationId xmlns:a16="http://schemas.microsoft.com/office/drawing/2014/main" id="{F97E887D-9368-9549-ACE8-4314877E30C5}"/>
              </a:ext>
            </a:extLst>
          </p:cNvPr>
          <p:cNvSpPr txBox="1"/>
          <p:nvPr/>
        </p:nvSpPr>
        <p:spPr>
          <a:xfrm>
            <a:off x="10181211" y="341315"/>
            <a:ext cx="788276" cy="461665"/>
          </a:xfrm>
          <a:prstGeom prst="rect">
            <a:avLst/>
          </a:prstGeom>
          <a:noFill/>
        </p:spPr>
        <p:txBody>
          <a:bodyPr wrap="square" rtlCol="0">
            <a:spAutoFit/>
          </a:bodyPr>
          <a:lstStyle/>
          <a:p>
            <a:pPr algn="ctr"/>
            <a:r>
              <a:rPr lang="en-US" sz="2400" dirty="0">
                <a:solidFill>
                  <a:schemeClr val="bg1"/>
                </a:solidFill>
              </a:rPr>
              <a:t>Map</a:t>
            </a:r>
          </a:p>
        </p:txBody>
      </p:sp>
      <p:sp>
        <p:nvSpPr>
          <p:cNvPr id="14" name="Rectangle 13">
            <a:hlinkClick r:id="rId8" action="ppaction://hlinksldjump"/>
            <a:extLst>
              <a:ext uri="{FF2B5EF4-FFF2-40B4-BE49-F238E27FC236}">
                <a16:creationId xmlns:a16="http://schemas.microsoft.com/office/drawing/2014/main" id="{127F9072-1998-2344-835C-BF76EA8C6B18}"/>
              </a:ext>
            </a:extLst>
          </p:cNvPr>
          <p:cNvSpPr/>
          <p:nvPr/>
        </p:nvSpPr>
        <p:spPr>
          <a:xfrm>
            <a:off x="10408899" y="1075634"/>
            <a:ext cx="1371641"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8" action="ppaction://hlinksldjump"/>
            <a:extLst>
              <a:ext uri="{FF2B5EF4-FFF2-40B4-BE49-F238E27FC236}">
                <a16:creationId xmlns:a16="http://schemas.microsoft.com/office/drawing/2014/main" id="{8162DD18-EC3C-374F-8D2E-46546A148B52}"/>
              </a:ext>
            </a:extLst>
          </p:cNvPr>
          <p:cNvSpPr txBox="1"/>
          <p:nvPr/>
        </p:nvSpPr>
        <p:spPr>
          <a:xfrm>
            <a:off x="10408899" y="1165366"/>
            <a:ext cx="1371642" cy="461665"/>
          </a:xfrm>
          <a:prstGeom prst="rect">
            <a:avLst/>
          </a:prstGeom>
          <a:noFill/>
        </p:spPr>
        <p:txBody>
          <a:bodyPr wrap="square" rtlCol="0">
            <a:spAutoFit/>
          </a:bodyPr>
          <a:lstStyle/>
          <a:p>
            <a:pPr algn="ctr"/>
            <a:r>
              <a:rPr lang="en-US" sz="2400" dirty="0">
                <a:solidFill>
                  <a:schemeClr val="bg1"/>
                </a:solidFill>
              </a:rPr>
              <a:t>Directory</a:t>
            </a:r>
          </a:p>
        </p:txBody>
      </p:sp>
      <p:sp>
        <p:nvSpPr>
          <p:cNvPr id="16" name="Rectangle 15">
            <a:hlinkClick r:id="rId9" action="ppaction://hlinksldjump"/>
            <a:extLst>
              <a:ext uri="{FF2B5EF4-FFF2-40B4-BE49-F238E27FC236}">
                <a16:creationId xmlns:a16="http://schemas.microsoft.com/office/drawing/2014/main" id="{A4D7A0BA-593E-D549-928B-F3487344164D}"/>
              </a:ext>
            </a:extLst>
          </p:cNvPr>
          <p:cNvSpPr/>
          <p:nvPr/>
        </p:nvSpPr>
        <p:spPr>
          <a:xfrm>
            <a:off x="11216480" y="229320"/>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9" action="ppaction://hlinksldjump"/>
            <a:extLst>
              <a:ext uri="{FF2B5EF4-FFF2-40B4-BE49-F238E27FC236}">
                <a16:creationId xmlns:a16="http://schemas.microsoft.com/office/drawing/2014/main" id="{F6B83F9A-4890-4442-A219-792177020EA3}"/>
              </a:ext>
            </a:extLst>
          </p:cNvPr>
          <p:cNvSpPr txBox="1"/>
          <p:nvPr/>
        </p:nvSpPr>
        <p:spPr>
          <a:xfrm>
            <a:off x="11248011" y="319052"/>
            <a:ext cx="788276" cy="461665"/>
          </a:xfrm>
          <a:prstGeom prst="rect">
            <a:avLst/>
          </a:prstGeom>
          <a:noFill/>
        </p:spPr>
        <p:txBody>
          <a:bodyPr wrap="square" rtlCol="0">
            <a:spAutoFit/>
          </a:bodyPr>
          <a:lstStyle/>
          <a:p>
            <a:pPr algn="ctr"/>
            <a:r>
              <a:rPr lang="en-US" sz="2400" dirty="0">
                <a:solidFill>
                  <a:schemeClr val="bg1"/>
                </a:solidFill>
              </a:rPr>
              <a:t>U.S.</a:t>
            </a:r>
          </a:p>
        </p:txBody>
      </p:sp>
    </p:spTree>
    <p:extLst>
      <p:ext uri="{BB962C8B-B14F-4D97-AF65-F5344CB8AC3E}">
        <p14:creationId xmlns:p14="http://schemas.microsoft.com/office/powerpoint/2010/main" val="3452387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3A0F-EC08-B248-B632-5844D49EEBCE}"/>
              </a:ext>
            </a:extLst>
          </p:cNvPr>
          <p:cNvSpPr>
            <a:spLocks noGrp="1"/>
          </p:cNvSpPr>
          <p:nvPr>
            <p:ph type="title"/>
          </p:nvPr>
        </p:nvSpPr>
        <p:spPr>
          <a:xfrm>
            <a:off x="838200" y="365125"/>
            <a:ext cx="8875986" cy="1325563"/>
          </a:xfrm>
        </p:spPr>
        <p:txBody>
          <a:bodyPr>
            <a:normAutofit/>
          </a:bodyPr>
          <a:lstStyle/>
          <a:p>
            <a:r>
              <a:rPr lang="en-US" dirty="0">
                <a:hlinkClick r:id="rId2"/>
              </a:rPr>
              <a:t>National Center on Safe Supportive Learning Environments</a:t>
            </a:r>
            <a:r>
              <a:rPr lang="en-US" dirty="0"/>
              <a:t> </a:t>
            </a:r>
          </a:p>
        </p:txBody>
      </p:sp>
      <p:sp>
        <p:nvSpPr>
          <p:cNvPr id="3" name="Content Placeholder 2">
            <a:extLst>
              <a:ext uri="{FF2B5EF4-FFF2-40B4-BE49-F238E27FC236}">
                <a16:creationId xmlns:a16="http://schemas.microsoft.com/office/drawing/2014/main" id="{B410C537-31AD-1E41-99E3-122876E8CBED}"/>
              </a:ext>
            </a:extLst>
          </p:cNvPr>
          <p:cNvSpPr>
            <a:spLocks noGrp="1"/>
          </p:cNvSpPr>
          <p:nvPr>
            <p:ph idx="1"/>
          </p:nvPr>
        </p:nvSpPr>
        <p:spPr>
          <a:xfrm>
            <a:off x="838200" y="1825624"/>
            <a:ext cx="10515600" cy="4649787"/>
          </a:xfrm>
        </p:spPr>
        <p:txBody>
          <a:bodyPr>
            <a:normAutofit fontScale="92500" lnSpcReduction="10000"/>
          </a:bodyPr>
          <a:lstStyle/>
          <a:p>
            <a:r>
              <a:rPr lang="en-US" b="1" dirty="0"/>
              <a:t>Overview: </a:t>
            </a:r>
            <a:r>
              <a:rPr lang="en-US" dirty="0"/>
              <a:t>The National Center on Safe Supportive Learning Environment (NCSSLE) is funded by the U.S. Department of Education’s Office of Safe and Supportive Schools. NCSSLE provides training and technical assistance on bullying, violence prevention, mental health, substance abuse, discipline, and safety.</a:t>
            </a:r>
            <a:endParaRPr lang="en-US" b="1" dirty="0"/>
          </a:p>
          <a:p>
            <a:r>
              <a:rPr lang="en-US" b="1" dirty="0"/>
              <a:t>Resources:</a:t>
            </a:r>
          </a:p>
          <a:p>
            <a:pPr lvl="1"/>
            <a:r>
              <a:rPr lang="en-US" dirty="0">
                <a:hlinkClick r:id="rId3"/>
              </a:rPr>
              <a:t>School Climate Resource Package</a:t>
            </a:r>
            <a:endParaRPr lang="en-US" dirty="0"/>
          </a:p>
          <a:p>
            <a:pPr lvl="1"/>
            <a:r>
              <a:rPr lang="en-US" dirty="0">
                <a:hlinkClick r:id="rId4"/>
              </a:rPr>
              <a:t>ED School Climate Survey</a:t>
            </a:r>
            <a:endParaRPr lang="en-US" dirty="0"/>
          </a:p>
          <a:p>
            <a:pPr lvl="1"/>
            <a:r>
              <a:rPr lang="en-US" dirty="0">
                <a:hlinkClick r:id="rId5"/>
              </a:rPr>
              <a:t>Trauma-Sensitive Schools Training Package</a:t>
            </a:r>
            <a:r>
              <a:rPr lang="en-US" dirty="0"/>
              <a:t>  </a:t>
            </a:r>
          </a:p>
          <a:p>
            <a:pPr lvl="1"/>
            <a:r>
              <a:rPr lang="en-US" dirty="0">
                <a:hlinkClick r:id="rId6"/>
              </a:rPr>
              <a:t>Creating a Safe and Respectful Environment</a:t>
            </a:r>
            <a:r>
              <a:rPr lang="en-US" dirty="0"/>
              <a:t>  </a:t>
            </a:r>
          </a:p>
          <a:p>
            <a:pPr lvl="1"/>
            <a:r>
              <a:rPr lang="en-US" dirty="0">
                <a:hlinkClick r:id="rId7"/>
              </a:rPr>
              <a:t>School Climate Measurement</a:t>
            </a:r>
            <a:endParaRPr lang="en-US" dirty="0"/>
          </a:p>
          <a:p>
            <a:pPr lvl="1"/>
            <a:r>
              <a:rPr lang="en-US" dirty="0">
                <a:hlinkClick r:id="rId8"/>
              </a:rPr>
              <a:t>Implementation</a:t>
            </a:r>
            <a:r>
              <a:rPr lang="en-US" dirty="0"/>
              <a:t>  </a:t>
            </a:r>
          </a:p>
          <a:p>
            <a:pPr lvl="1"/>
            <a:r>
              <a:rPr lang="en-US" dirty="0">
                <a:hlinkClick r:id="rId9"/>
              </a:rPr>
              <a:t>Data Trends and Indicators</a:t>
            </a:r>
            <a:endParaRPr lang="en-US" dirty="0"/>
          </a:p>
          <a:p>
            <a:pPr lvl="1"/>
            <a:endParaRPr lang="en-US" dirty="0"/>
          </a:p>
          <a:p>
            <a:pPr lvl="1"/>
            <a:endParaRPr lang="en-US" dirty="0"/>
          </a:p>
          <a:p>
            <a:endParaRPr lang="en-US" dirty="0"/>
          </a:p>
        </p:txBody>
      </p:sp>
      <p:sp>
        <p:nvSpPr>
          <p:cNvPr id="8" name="Oval 7">
            <a:extLst>
              <a:ext uri="{FF2B5EF4-FFF2-40B4-BE49-F238E27FC236}">
                <a16:creationId xmlns:a16="http://schemas.microsoft.com/office/drawing/2014/main" id="{9A4DAA55-64C8-FC42-9006-A396456667AB}"/>
              </a:ext>
            </a:extLst>
          </p:cNvPr>
          <p:cNvSpPr/>
          <p:nvPr/>
        </p:nvSpPr>
        <p:spPr>
          <a:xfrm>
            <a:off x="700998" y="680434"/>
            <a:ext cx="137202" cy="135227"/>
          </a:xfrm>
          <a:prstGeom prst="ellipse">
            <a:avLst/>
          </a:prstGeom>
          <a:solidFill>
            <a:srgbClr val="00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10" action="ppaction://hlinksldjump"/>
            <a:extLst>
              <a:ext uri="{FF2B5EF4-FFF2-40B4-BE49-F238E27FC236}">
                <a16:creationId xmlns:a16="http://schemas.microsoft.com/office/drawing/2014/main" id="{12C7779B-0081-C946-96FA-09EE6849FEC1}"/>
              </a:ext>
            </a:extLst>
          </p:cNvPr>
          <p:cNvSpPr/>
          <p:nvPr/>
        </p:nvSpPr>
        <p:spPr>
          <a:xfrm>
            <a:off x="10149680" y="251583"/>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10" action="ppaction://hlinksldjump"/>
            <a:extLst>
              <a:ext uri="{FF2B5EF4-FFF2-40B4-BE49-F238E27FC236}">
                <a16:creationId xmlns:a16="http://schemas.microsoft.com/office/drawing/2014/main" id="{03940FE4-08CD-5F4F-90BF-969291626657}"/>
              </a:ext>
            </a:extLst>
          </p:cNvPr>
          <p:cNvSpPr txBox="1"/>
          <p:nvPr/>
        </p:nvSpPr>
        <p:spPr>
          <a:xfrm>
            <a:off x="10181211" y="341315"/>
            <a:ext cx="788276" cy="461665"/>
          </a:xfrm>
          <a:prstGeom prst="rect">
            <a:avLst/>
          </a:prstGeom>
          <a:noFill/>
        </p:spPr>
        <p:txBody>
          <a:bodyPr wrap="square" rtlCol="0">
            <a:spAutoFit/>
          </a:bodyPr>
          <a:lstStyle/>
          <a:p>
            <a:pPr algn="ctr"/>
            <a:r>
              <a:rPr lang="en-US" sz="2400" dirty="0">
                <a:solidFill>
                  <a:schemeClr val="bg1"/>
                </a:solidFill>
              </a:rPr>
              <a:t>Map</a:t>
            </a:r>
          </a:p>
        </p:txBody>
      </p:sp>
      <p:sp>
        <p:nvSpPr>
          <p:cNvPr id="14" name="Rectangle 13">
            <a:hlinkClick r:id="rId11" action="ppaction://hlinksldjump"/>
            <a:extLst>
              <a:ext uri="{FF2B5EF4-FFF2-40B4-BE49-F238E27FC236}">
                <a16:creationId xmlns:a16="http://schemas.microsoft.com/office/drawing/2014/main" id="{8AA1E712-45F8-2048-A871-7FDE5192BB0C}"/>
              </a:ext>
            </a:extLst>
          </p:cNvPr>
          <p:cNvSpPr/>
          <p:nvPr/>
        </p:nvSpPr>
        <p:spPr>
          <a:xfrm>
            <a:off x="10408899" y="1075634"/>
            <a:ext cx="1371641"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11" action="ppaction://hlinksldjump"/>
            <a:extLst>
              <a:ext uri="{FF2B5EF4-FFF2-40B4-BE49-F238E27FC236}">
                <a16:creationId xmlns:a16="http://schemas.microsoft.com/office/drawing/2014/main" id="{4D25A99B-3BF8-984B-9DB0-FA59079C7D3B}"/>
              </a:ext>
            </a:extLst>
          </p:cNvPr>
          <p:cNvSpPr txBox="1"/>
          <p:nvPr/>
        </p:nvSpPr>
        <p:spPr>
          <a:xfrm>
            <a:off x="10408899" y="1165366"/>
            <a:ext cx="1371642" cy="461665"/>
          </a:xfrm>
          <a:prstGeom prst="rect">
            <a:avLst/>
          </a:prstGeom>
          <a:noFill/>
        </p:spPr>
        <p:txBody>
          <a:bodyPr wrap="square" rtlCol="0">
            <a:spAutoFit/>
          </a:bodyPr>
          <a:lstStyle/>
          <a:p>
            <a:pPr algn="ctr"/>
            <a:r>
              <a:rPr lang="en-US" sz="2400" dirty="0">
                <a:solidFill>
                  <a:schemeClr val="bg1"/>
                </a:solidFill>
              </a:rPr>
              <a:t>Directory</a:t>
            </a:r>
          </a:p>
        </p:txBody>
      </p:sp>
      <p:sp>
        <p:nvSpPr>
          <p:cNvPr id="16" name="Rectangle 15">
            <a:hlinkClick r:id="rId12" action="ppaction://hlinksldjump"/>
            <a:extLst>
              <a:ext uri="{FF2B5EF4-FFF2-40B4-BE49-F238E27FC236}">
                <a16:creationId xmlns:a16="http://schemas.microsoft.com/office/drawing/2014/main" id="{A535D00F-2AEC-A640-B876-C4BB521EB16A}"/>
              </a:ext>
            </a:extLst>
          </p:cNvPr>
          <p:cNvSpPr/>
          <p:nvPr/>
        </p:nvSpPr>
        <p:spPr>
          <a:xfrm>
            <a:off x="11216480" y="229320"/>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12" action="ppaction://hlinksldjump"/>
            <a:extLst>
              <a:ext uri="{FF2B5EF4-FFF2-40B4-BE49-F238E27FC236}">
                <a16:creationId xmlns:a16="http://schemas.microsoft.com/office/drawing/2014/main" id="{D4D809B5-FE78-8241-9F98-FF1B4A68BCF5}"/>
              </a:ext>
            </a:extLst>
          </p:cNvPr>
          <p:cNvSpPr txBox="1"/>
          <p:nvPr/>
        </p:nvSpPr>
        <p:spPr>
          <a:xfrm>
            <a:off x="11248011" y="319052"/>
            <a:ext cx="788276" cy="461665"/>
          </a:xfrm>
          <a:prstGeom prst="rect">
            <a:avLst/>
          </a:prstGeom>
          <a:noFill/>
        </p:spPr>
        <p:txBody>
          <a:bodyPr wrap="square" rtlCol="0">
            <a:spAutoFit/>
          </a:bodyPr>
          <a:lstStyle/>
          <a:p>
            <a:pPr algn="ctr"/>
            <a:r>
              <a:rPr lang="en-US" sz="2400" dirty="0">
                <a:solidFill>
                  <a:schemeClr val="bg1"/>
                </a:solidFill>
              </a:rPr>
              <a:t>U.S.</a:t>
            </a:r>
          </a:p>
        </p:txBody>
      </p:sp>
    </p:spTree>
    <p:extLst>
      <p:ext uri="{BB962C8B-B14F-4D97-AF65-F5344CB8AC3E}">
        <p14:creationId xmlns:p14="http://schemas.microsoft.com/office/powerpoint/2010/main" val="230961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3A0F-EC08-B248-B632-5844D49EEBCE}"/>
              </a:ext>
            </a:extLst>
          </p:cNvPr>
          <p:cNvSpPr>
            <a:spLocks noGrp="1"/>
          </p:cNvSpPr>
          <p:nvPr>
            <p:ph type="title"/>
          </p:nvPr>
        </p:nvSpPr>
        <p:spPr>
          <a:xfrm>
            <a:off x="838200" y="365125"/>
            <a:ext cx="8875986" cy="1325563"/>
          </a:xfrm>
        </p:spPr>
        <p:txBody>
          <a:bodyPr>
            <a:normAutofit/>
          </a:bodyPr>
          <a:lstStyle/>
          <a:p>
            <a:r>
              <a:rPr lang="en-US" dirty="0">
                <a:hlinkClick r:id="rId2"/>
              </a:rPr>
              <a:t>Massachusetts Department of Elementary and Secondary Education</a:t>
            </a:r>
            <a:r>
              <a:rPr lang="en-US" dirty="0"/>
              <a:t> </a:t>
            </a:r>
          </a:p>
        </p:txBody>
      </p:sp>
      <p:sp>
        <p:nvSpPr>
          <p:cNvPr id="3" name="Content Placeholder 2">
            <a:extLst>
              <a:ext uri="{FF2B5EF4-FFF2-40B4-BE49-F238E27FC236}">
                <a16:creationId xmlns:a16="http://schemas.microsoft.com/office/drawing/2014/main" id="{B410C537-31AD-1E41-99E3-122876E8CBED}"/>
              </a:ext>
            </a:extLst>
          </p:cNvPr>
          <p:cNvSpPr>
            <a:spLocks noGrp="1"/>
          </p:cNvSpPr>
          <p:nvPr>
            <p:ph idx="1"/>
          </p:nvPr>
        </p:nvSpPr>
        <p:spPr>
          <a:xfrm>
            <a:off x="838200" y="1825624"/>
            <a:ext cx="10515600" cy="4885141"/>
          </a:xfrm>
        </p:spPr>
        <p:txBody>
          <a:bodyPr>
            <a:normAutofit fontScale="92500" lnSpcReduction="10000"/>
          </a:bodyPr>
          <a:lstStyle/>
          <a:p>
            <a:r>
              <a:rPr lang="en-US" b="1" dirty="0"/>
              <a:t>Location: </a:t>
            </a:r>
            <a:r>
              <a:rPr lang="en-US" dirty="0"/>
              <a:t>Malden, MA</a:t>
            </a:r>
          </a:p>
          <a:p>
            <a:r>
              <a:rPr lang="en-US" b="1" dirty="0"/>
              <a:t>Established: </a:t>
            </a:r>
            <a:r>
              <a:rPr lang="en-US" dirty="0"/>
              <a:t>1789</a:t>
            </a:r>
            <a:endParaRPr lang="en-US" b="1" dirty="0"/>
          </a:p>
          <a:p>
            <a:r>
              <a:rPr lang="en-US" b="1" dirty="0"/>
              <a:t>Overview: </a:t>
            </a:r>
            <a:r>
              <a:rPr lang="en-US" dirty="0"/>
              <a:t>The Department's licenses educators, distributes state and federal education money, helps districts implement learning standards, oversees statewide standardized tests, monitors schools and districts, and convenes districts and individuals to share best practices. The Department also collects data to inform state and local decisions.</a:t>
            </a:r>
            <a:endParaRPr lang="en-US" b="1" dirty="0"/>
          </a:p>
          <a:p>
            <a:r>
              <a:rPr lang="en-US" b="1" dirty="0"/>
              <a:t>Resources:</a:t>
            </a:r>
          </a:p>
          <a:p>
            <a:pPr lvl="1"/>
            <a:r>
              <a:rPr lang="en-US" dirty="0">
                <a:hlinkClick r:id="rId3"/>
              </a:rPr>
              <a:t>Students and Family</a:t>
            </a:r>
            <a:endParaRPr lang="en-US" dirty="0"/>
          </a:p>
          <a:p>
            <a:pPr lvl="1"/>
            <a:r>
              <a:rPr lang="en-US" dirty="0">
                <a:hlinkClick r:id="rId4"/>
              </a:rPr>
              <a:t>Educators and Administrators</a:t>
            </a:r>
            <a:endParaRPr lang="en-US" dirty="0"/>
          </a:p>
          <a:p>
            <a:pPr lvl="1"/>
            <a:r>
              <a:rPr lang="en-US" dirty="0">
                <a:hlinkClick r:id="rId5"/>
              </a:rPr>
              <a:t>Teaching, Learning, and Testing</a:t>
            </a:r>
            <a:endParaRPr lang="en-US" dirty="0"/>
          </a:p>
          <a:p>
            <a:pPr lvl="1"/>
            <a:r>
              <a:rPr lang="en-US" dirty="0">
                <a:hlinkClick r:id="rId6"/>
              </a:rPr>
              <a:t>Data Accountability</a:t>
            </a:r>
            <a:endParaRPr lang="en-US" dirty="0"/>
          </a:p>
          <a:p>
            <a:pPr lvl="1"/>
            <a:r>
              <a:rPr lang="en-US" dirty="0">
                <a:hlinkClick r:id="rId7"/>
              </a:rPr>
              <a:t>Finance and Funding</a:t>
            </a:r>
            <a:r>
              <a:rPr lang="en-US" dirty="0"/>
              <a:t> </a:t>
            </a:r>
          </a:p>
          <a:p>
            <a:endParaRPr lang="en-US" dirty="0"/>
          </a:p>
        </p:txBody>
      </p:sp>
      <p:sp>
        <p:nvSpPr>
          <p:cNvPr id="8" name="Oval 7">
            <a:extLst>
              <a:ext uri="{FF2B5EF4-FFF2-40B4-BE49-F238E27FC236}">
                <a16:creationId xmlns:a16="http://schemas.microsoft.com/office/drawing/2014/main" id="{9A4DAA55-64C8-FC42-9006-A396456667AB}"/>
              </a:ext>
            </a:extLst>
          </p:cNvPr>
          <p:cNvSpPr/>
          <p:nvPr/>
        </p:nvSpPr>
        <p:spPr>
          <a:xfrm>
            <a:off x="700998" y="681037"/>
            <a:ext cx="137202" cy="135227"/>
          </a:xfrm>
          <a:prstGeom prst="ellipse">
            <a:avLst/>
          </a:prstGeom>
          <a:solidFill>
            <a:srgbClr val="00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8" action="ppaction://hlinksldjump"/>
            <a:extLst>
              <a:ext uri="{FF2B5EF4-FFF2-40B4-BE49-F238E27FC236}">
                <a16:creationId xmlns:a16="http://schemas.microsoft.com/office/drawing/2014/main" id="{78A45EED-CD9F-8F47-835D-5CF659DCDEF1}"/>
              </a:ext>
            </a:extLst>
          </p:cNvPr>
          <p:cNvSpPr/>
          <p:nvPr/>
        </p:nvSpPr>
        <p:spPr>
          <a:xfrm>
            <a:off x="10149680" y="251583"/>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8" action="ppaction://hlinksldjump"/>
            <a:extLst>
              <a:ext uri="{FF2B5EF4-FFF2-40B4-BE49-F238E27FC236}">
                <a16:creationId xmlns:a16="http://schemas.microsoft.com/office/drawing/2014/main" id="{926345DD-F3CE-E543-8F7C-5855B77EEA9E}"/>
              </a:ext>
            </a:extLst>
          </p:cNvPr>
          <p:cNvSpPr txBox="1"/>
          <p:nvPr/>
        </p:nvSpPr>
        <p:spPr>
          <a:xfrm>
            <a:off x="10181211" y="341315"/>
            <a:ext cx="788276" cy="461665"/>
          </a:xfrm>
          <a:prstGeom prst="rect">
            <a:avLst/>
          </a:prstGeom>
          <a:noFill/>
        </p:spPr>
        <p:txBody>
          <a:bodyPr wrap="square" rtlCol="0">
            <a:spAutoFit/>
          </a:bodyPr>
          <a:lstStyle/>
          <a:p>
            <a:pPr algn="ctr"/>
            <a:r>
              <a:rPr lang="en-US" sz="2400" dirty="0">
                <a:solidFill>
                  <a:schemeClr val="bg1"/>
                </a:solidFill>
              </a:rPr>
              <a:t>Map</a:t>
            </a:r>
          </a:p>
        </p:txBody>
      </p:sp>
      <p:sp>
        <p:nvSpPr>
          <p:cNvPr id="14" name="Rectangle 13">
            <a:hlinkClick r:id="rId9" action="ppaction://hlinksldjump"/>
            <a:extLst>
              <a:ext uri="{FF2B5EF4-FFF2-40B4-BE49-F238E27FC236}">
                <a16:creationId xmlns:a16="http://schemas.microsoft.com/office/drawing/2014/main" id="{8E188488-A193-F841-B251-45BB8FF2CAEA}"/>
              </a:ext>
            </a:extLst>
          </p:cNvPr>
          <p:cNvSpPr/>
          <p:nvPr/>
        </p:nvSpPr>
        <p:spPr>
          <a:xfrm>
            <a:off x="10408899" y="1075634"/>
            <a:ext cx="1371641"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9" action="ppaction://hlinksldjump"/>
            <a:extLst>
              <a:ext uri="{FF2B5EF4-FFF2-40B4-BE49-F238E27FC236}">
                <a16:creationId xmlns:a16="http://schemas.microsoft.com/office/drawing/2014/main" id="{2C47E022-95E0-6F4B-80B6-E76F19A18FCE}"/>
              </a:ext>
            </a:extLst>
          </p:cNvPr>
          <p:cNvSpPr txBox="1"/>
          <p:nvPr/>
        </p:nvSpPr>
        <p:spPr>
          <a:xfrm>
            <a:off x="10408899" y="1165366"/>
            <a:ext cx="1371642" cy="461665"/>
          </a:xfrm>
          <a:prstGeom prst="rect">
            <a:avLst/>
          </a:prstGeom>
          <a:noFill/>
        </p:spPr>
        <p:txBody>
          <a:bodyPr wrap="square" rtlCol="0">
            <a:spAutoFit/>
          </a:bodyPr>
          <a:lstStyle/>
          <a:p>
            <a:pPr algn="ctr"/>
            <a:r>
              <a:rPr lang="en-US" sz="2400" dirty="0">
                <a:solidFill>
                  <a:schemeClr val="bg1"/>
                </a:solidFill>
              </a:rPr>
              <a:t>Directory</a:t>
            </a:r>
          </a:p>
        </p:txBody>
      </p:sp>
      <p:sp>
        <p:nvSpPr>
          <p:cNvPr id="16" name="Rectangle 15">
            <a:hlinkClick r:id="rId10" action="ppaction://hlinksldjump"/>
            <a:extLst>
              <a:ext uri="{FF2B5EF4-FFF2-40B4-BE49-F238E27FC236}">
                <a16:creationId xmlns:a16="http://schemas.microsoft.com/office/drawing/2014/main" id="{09E1E989-BD8A-3948-8F34-B411E8F73081}"/>
              </a:ext>
            </a:extLst>
          </p:cNvPr>
          <p:cNvSpPr/>
          <p:nvPr/>
        </p:nvSpPr>
        <p:spPr>
          <a:xfrm>
            <a:off x="11216480" y="229320"/>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10" action="ppaction://hlinksldjump"/>
            <a:extLst>
              <a:ext uri="{FF2B5EF4-FFF2-40B4-BE49-F238E27FC236}">
                <a16:creationId xmlns:a16="http://schemas.microsoft.com/office/drawing/2014/main" id="{4335E7B4-F7B1-5641-A8D3-3802036FEC97}"/>
              </a:ext>
            </a:extLst>
          </p:cNvPr>
          <p:cNvSpPr txBox="1"/>
          <p:nvPr/>
        </p:nvSpPr>
        <p:spPr>
          <a:xfrm>
            <a:off x="11248011" y="319052"/>
            <a:ext cx="788276" cy="461665"/>
          </a:xfrm>
          <a:prstGeom prst="rect">
            <a:avLst/>
          </a:prstGeom>
          <a:noFill/>
        </p:spPr>
        <p:txBody>
          <a:bodyPr wrap="square" rtlCol="0">
            <a:spAutoFit/>
          </a:bodyPr>
          <a:lstStyle/>
          <a:p>
            <a:pPr algn="ctr"/>
            <a:r>
              <a:rPr lang="en-US" sz="2400" dirty="0">
                <a:solidFill>
                  <a:schemeClr val="bg1"/>
                </a:solidFill>
              </a:rPr>
              <a:t>U.S.</a:t>
            </a:r>
          </a:p>
        </p:txBody>
      </p:sp>
    </p:spTree>
    <p:extLst>
      <p:ext uri="{BB962C8B-B14F-4D97-AF65-F5344CB8AC3E}">
        <p14:creationId xmlns:p14="http://schemas.microsoft.com/office/powerpoint/2010/main" val="1907500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3A0F-EC08-B248-B632-5844D49EEBCE}"/>
              </a:ext>
            </a:extLst>
          </p:cNvPr>
          <p:cNvSpPr>
            <a:spLocks noGrp="1"/>
          </p:cNvSpPr>
          <p:nvPr>
            <p:ph type="title"/>
          </p:nvPr>
        </p:nvSpPr>
        <p:spPr>
          <a:xfrm>
            <a:off x="838200" y="365125"/>
            <a:ext cx="8875986" cy="1325563"/>
          </a:xfrm>
        </p:spPr>
        <p:txBody>
          <a:bodyPr/>
          <a:lstStyle/>
          <a:p>
            <a:r>
              <a:rPr lang="en-US" dirty="0">
                <a:hlinkClick r:id="rId2"/>
              </a:rPr>
              <a:t>Mastery Charter Network</a:t>
            </a:r>
            <a:endParaRPr lang="en-US" dirty="0"/>
          </a:p>
        </p:txBody>
      </p:sp>
      <p:sp>
        <p:nvSpPr>
          <p:cNvPr id="3" name="Content Placeholder 2">
            <a:extLst>
              <a:ext uri="{FF2B5EF4-FFF2-40B4-BE49-F238E27FC236}">
                <a16:creationId xmlns:a16="http://schemas.microsoft.com/office/drawing/2014/main" id="{B410C537-31AD-1E41-99E3-122876E8CBED}"/>
              </a:ext>
            </a:extLst>
          </p:cNvPr>
          <p:cNvSpPr>
            <a:spLocks noGrp="1"/>
          </p:cNvSpPr>
          <p:nvPr>
            <p:ph idx="1"/>
          </p:nvPr>
        </p:nvSpPr>
        <p:spPr/>
        <p:txBody>
          <a:bodyPr/>
          <a:lstStyle/>
          <a:p>
            <a:r>
              <a:rPr lang="en-US" b="1" dirty="0"/>
              <a:t>Location: </a:t>
            </a:r>
            <a:r>
              <a:rPr lang="en-US" dirty="0"/>
              <a:t>Philadelphia, PA</a:t>
            </a:r>
          </a:p>
          <a:p>
            <a:r>
              <a:rPr lang="en-US" b="1" dirty="0"/>
              <a:t>Highlights/Resources: </a:t>
            </a:r>
          </a:p>
          <a:p>
            <a:pPr lvl="1"/>
            <a:r>
              <a:rPr lang="en-US" dirty="0"/>
              <a:t>Founded in 2001</a:t>
            </a:r>
          </a:p>
          <a:p>
            <a:pPr lvl="1"/>
            <a:r>
              <a:rPr lang="en-US" dirty="0"/>
              <a:t>14,000 students and 5,600 alumni</a:t>
            </a:r>
          </a:p>
          <a:p>
            <a:pPr lvl="1"/>
            <a:r>
              <a:rPr lang="en-US" dirty="0">
                <a:hlinkClick r:id="rId3"/>
              </a:rPr>
              <a:t>Mission and History</a:t>
            </a:r>
            <a:endParaRPr lang="en-US" dirty="0"/>
          </a:p>
          <a:p>
            <a:pPr lvl="1"/>
            <a:r>
              <a:rPr lang="en-US" dirty="0">
                <a:hlinkClick r:id="rId4"/>
              </a:rPr>
              <a:t>Approach</a:t>
            </a:r>
            <a:endParaRPr lang="en-US" dirty="0"/>
          </a:p>
          <a:p>
            <a:pPr lvl="1"/>
            <a:r>
              <a:rPr lang="en-US" dirty="0">
                <a:hlinkClick r:id="rId5"/>
              </a:rPr>
              <a:t>Elementary Schools</a:t>
            </a:r>
            <a:endParaRPr lang="en-US" dirty="0"/>
          </a:p>
          <a:p>
            <a:pPr lvl="1"/>
            <a:r>
              <a:rPr lang="en-US" dirty="0">
                <a:hlinkClick r:id="rId6"/>
              </a:rPr>
              <a:t>Secondary Schools</a:t>
            </a:r>
            <a:endParaRPr lang="en-US" dirty="0"/>
          </a:p>
          <a:p>
            <a:pPr marL="457200" lvl="1" indent="0">
              <a:buNone/>
            </a:pPr>
            <a:endParaRPr lang="en-US" dirty="0"/>
          </a:p>
          <a:p>
            <a:pPr lvl="1"/>
            <a:endParaRPr lang="en-US" dirty="0"/>
          </a:p>
          <a:p>
            <a:pPr lvl="1"/>
            <a:endParaRPr lang="en-US" dirty="0"/>
          </a:p>
          <a:p>
            <a:endParaRPr lang="en-US" dirty="0"/>
          </a:p>
        </p:txBody>
      </p:sp>
      <p:sp>
        <p:nvSpPr>
          <p:cNvPr id="9" name="Oval 8">
            <a:extLst>
              <a:ext uri="{FF2B5EF4-FFF2-40B4-BE49-F238E27FC236}">
                <a16:creationId xmlns:a16="http://schemas.microsoft.com/office/drawing/2014/main" id="{0CD6AC0C-BF74-424F-9C96-AEFA1AB06A7A}"/>
              </a:ext>
            </a:extLst>
          </p:cNvPr>
          <p:cNvSpPr/>
          <p:nvPr/>
        </p:nvSpPr>
        <p:spPr>
          <a:xfrm>
            <a:off x="700998" y="933987"/>
            <a:ext cx="137202" cy="1352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7" action="ppaction://hlinksldjump"/>
            <a:extLst>
              <a:ext uri="{FF2B5EF4-FFF2-40B4-BE49-F238E27FC236}">
                <a16:creationId xmlns:a16="http://schemas.microsoft.com/office/drawing/2014/main" id="{91DC8E33-438A-884F-B1E8-C622775EEE01}"/>
              </a:ext>
            </a:extLst>
          </p:cNvPr>
          <p:cNvSpPr/>
          <p:nvPr/>
        </p:nvSpPr>
        <p:spPr>
          <a:xfrm>
            <a:off x="10149680" y="251583"/>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7" action="ppaction://hlinksldjump"/>
            <a:extLst>
              <a:ext uri="{FF2B5EF4-FFF2-40B4-BE49-F238E27FC236}">
                <a16:creationId xmlns:a16="http://schemas.microsoft.com/office/drawing/2014/main" id="{CFABEBB8-02F6-1543-A11F-D424AAD9C7C8}"/>
              </a:ext>
            </a:extLst>
          </p:cNvPr>
          <p:cNvSpPr txBox="1"/>
          <p:nvPr/>
        </p:nvSpPr>
        <p:spPr>
          <a:xfrm>
            <a:off x="10181211" y="341315"/>
            <a:ext cx="788276" cy="461665"/>
          </a:xfrm>
          <a:prstGeom prst="rect">
            <a:avLst/>
          </a:prstGeom>
          <a:noFill/>
        </p:spPr>
        <p:txBody>
          <a:bodyPr wrap="square" rtlCol="0">
            <a:spAutoFit/>
          </a:bodyPr>
          <a:lstStyle/>
          <a:p>
            <a:pPr algn="ctr"/>
            <a:r>
              <a:rPr lang="en-US" sz="2400" dirty="0">
                <a:solidFill>
                  <a:schemeClr val="bg1"/>
                </a:solidFill>
              </a:rPr>
              <a:t>Map</a:t>
            </a:r>
          </a:p>
        </p:txBody>
      </p:sp>
      <p:sp>
        <p:nvSpPr>
          <p:cNvPr id="11" name="Rectangle 10">
            <a:hlinkClick r:id="rId8" action="ppaction://hlinksldjump"/>
            <a:extLst>
              <a:ext uri="{FF2B5EF4-FFF2-40B4-BE49-F238E27FC236}">
                <a16:creationId xmlns:a16="http://schemas.microsoft.com/office/drawing/2014/main" id="{D98AEF1F-9020-844F-9A0D-8A640E74D585}"/>
              </a:ext>
            </a:extLst>
          </p:cNvPr>
          <p:cNvSpPr/>
          <p:nvPr/>
        </p:nvSpPr>
        <p:spPr>
          <a:xfrm>
            <a:off x="10408899" y="1075634"/>
            <a:ext cx="1371641"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hlinkClick r:id="rId8" action="ppaction://hlinksldjump"/>
            <a:extLst>
              <a:ext uri="{FF2B5EF4-FFF2-40B4-BE49-F238E27FC236}">
                <a16:creationId xmlns:a16="http://schemas.microsoft.com/office/drawing/2014/main" id="{86089358-27F3-3D42-9775-2B3B7ACBBAAF}"/>
              </a:ext>
            </a:extLst>
          </p:cNvPr>
          <p:cNvSpPr txBox="1"/>
          <p:nvPr/>
        </p:nvSpPr>
        <p:spPr>
          <a:xfrm>
            <a:off x="10408899" y="1165366"/>
            <a:ext cx="1371642" cy="461665"/>
          </a:xfrm>
          <a:prstGeom prst="rect">
            <a:avLst/>
          </a:prstGeom>
          <a:noFill/>
        </p:spPr>
        <p:txBody>
          <a:bodyPr wrap="square" rtlCol="0">
            <a:spAutoFit/>
          </a:bodyPr>
          <a:lstStyle/>
          <a:p>
            <a:pPr algn="ctr"/>
            <a:r>
              <a:rPr lang="en-US" sz="2400" dirty="0">
                <a:solidFill>
                  <a:schemeClr val="bg1"/>
                </a:solidFill>
              </a:rPr>
              <a:t>Directory</a:t>
            </a:r>
          </a:p>
        </p:txBody>
      </p:sp>
      <p:sp>
        <p:nvSpPr>
          <p:cNvPr id="16" name="Rectangle 15">
            <a:hlinkClick r:id="rId9" action="ppaction://hlinksldjump"/>
            <a:extLst>
              <a:ext uri="{FF2B5EF4-FFF2-40B4-BE49-F238E27FC236}">
                <a16:creationId xmlns:a16="http://schemas.microsoft.com/office/drawing/2014/main" id="{1853451B-B53B-CD43-A248-913E13FF51E7}"/>
              </a:ext>
            </a:extLst>
          </p:cNvPr>
          <p:cNvSpPr/>
          <p:nvPr/>
        </p:nvSpPr>
        <p:spPr>
          <a:xfrm>
            <a:off x="11216480" y="229320"/>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9" action="ppaction://hlinksldjump"/>
            <a:extLst>
              <a:ext uri="{FF2B5EF4-FFF2-40B4-BE49-F238E27FC236}">
                <a16:creationId xmlns:a16="http://schemas.microsoft.com/office/drawing/2014/main" id="{282009E3-29AE-894F-AF68-C59C56C8087F}"/>
              </a:ext>
            </a:extLst>
          </p:cNvPr>
          <p:cNvSpPr txBox="1"/>
          <p:nvPr/>
        </p:nvSpPr>
        <p:spPr>
          <a:xfrm>
            <a:off x="11248011" y="319052"/>
            <a:ext cx="788276" cy="461665"/>
          </a:xfrm>
          <a:prstGeom prst="rect">
            <a:avLst/>
          </a:prstGeom>
          <a:noFill/>
        </p:spPr>
        <p:txBody>
          <a:bodyPr wrap="square" rtlCol="0">
            <a:spAutoFit/>
          </a:bodyPr>
          <a:lstStyle/>
          <a:p>
            <a:pPr algn="ctr"/>
            <a:r>
              <a:rPr lang="en-US" sz="2400" dirty="0">
                <a:solidFill>
                  <a:schemeClr val="bg1"/>
                </a:solidFill>
              </a:rPr>
              <a:t>U.S.</a:t>
            </a:r>
          </a:p>
        </p:txBody>
      </p:sp>
    </p:spTree>
    <p:extLst>
      <p:ext uri="{BB962C8B-B14F-4D97-AF65-F5344CB8AC3E}">
        <p14:creationId xmlns:p14="http://schemas.microsoft.com/office/powerpoint/2010/main" val="1134582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3A0F-EC08-B248-B632-5844D49EEBCE}"/>
              </a:ext>
            </a:extLst>
          </p:cNvPr>
          <p:cNvSpPr>
            <a:spLocks noGrp="1"/>
          </p:cNvSpPr>
          <p:nvPr>
            <p:ph type="title"/>
          </p:nvPr>
        </p:nvSpPr>
        <p:spPr>
          <a:xfrm>
            <a:off x="838200" y="365125"/>
            <a:ext cx="8875986" cy="1325563"/>
          </a:xfrm>
        </p:spPr>
        <p:txBody>
          <a:bodyPr/>
          <a:lstStyle/>
          <a:p>
            <a:r>
              <a:rPr lang="en-US" dirty="0">
                <a:hlinkClick r:id="rId2"/>
              </a:rPr>
              <a:t>Knowledge is Power Program</a:t>
            </a:r>
            <a:endParaRPr lang="en-US" dirty="0"/>
          </a:p>
        </p:txBody>
      </p:sp>
      <p:sp>
        <p:nvSpPr>
          <p:cNvPr id="3" name="Content Placeholder 2">
            <a:extLst>
              <a:ext uri="{FF2B5EF4-FFF2-40B4-BE49-F238E27FC236}">
                <a16:creationId xmlns:a16="http://schemas.microsoft.com/office/drawing/2014/main" id="{B410C537-31AD-1E41-99E3-122876E8CBED}"/>
              </a:ext>
            </a:extLst>
          </p:cNvPr>
          <p:cNvSpPr>
            <a:spLocks noGrp="1"/>
          </p:cNvSpPr>
          <p:nvPr>
            <p:ph idx="1"/>
          </p:nvPr>
        </p:nvSpPr>
        <p:spPr/>
        <p:txBody>
          <a:bodyPr/>
          <a:lstStyle/>
          <a:p>
            <a:r>
              <a:rPr lang="en-US" b="1" dirty="0"/>
              <a:t>Location: </a:t>
            </a:r>
            <a:r>
              <a:rPr lang="en-US" dirty="0"/>
              <a:t>San Francisco, CA</a:t>
            </a:r>
          </a:p>
          <a:p>
            <a:r>
              <a:rPr lang="en-US" b="1" dirty="0"/>
              <a:t>Highlights/Resources:</a:t>
            </a:r>
          </a:p>
          <a:p>
            <a:pPr lvl="1"/>
            <a:r>
              <a:rPr lang="en-US" dirty="0"/>
              <a:t>Founded in 1994</a:t>
            </a:r>
          </a:p>
          <a:p>
            <a:pPr lvl="1"/>
            <a:r>
              <a:rPr lang="en-US" dirty="0"/>
              <a:t>Offices in San Francisco, Chicago, New York, and Washington, DC.</a:t>
            </a:r>
          </a:p>
          <a:p>
            <a:pPr lvl="1"/>
            <a:r>
              <a:rPr lang="en-US" dirty="0"/>
              <a:t>255 schools and more than 100,000 students</a:t>
            </a:r>
          </a:p>
          <a:p>
            <a:pPr lvl="1"/>
            <a:r>
              <a:rPr lang="en-US" dirty="0">
                <a:hlinkClick r:id="rId3"/>
              </a:rPr>
              <a:t>About KIPP</a:t>
            </a:r>
            <a:endParaRPr lang="en-US" dirty="0"/>
          </a:p>
          <a:p>
            <a:pPr lvl="1"/>
            <a:r>
              <a:rPr lang="en-US" dirty="0">
                <a:hlinkClick r:id="rId4"/>
              </a:rPr>
              <a:t>Approach</a:t>
            </a:r>
            <a:endParaRPr lang="en-US" dirty="0"/>
          </a:p>
          <a:p>
            <a:pPr lvl="1"/>
            <a:r>
              <a:rPr lang="en-US" dirty="0">
                <a:hlinkClick r:id="rId5"/>
              </a:rPr>
              <a:t>Schools</a:t>
            </a:r>
            <a:endParaRPr lang="en-US" dirty="0"/>
          </a:p>
          <a:p>
            <a:pPr lvl="1"/>
            <a:r>
              <a:rPr lang="en-US" dirty="0">
                <a:hlinkClick r:id="rId6"/>
              </a:rPr>
              <a:t>Results</a:t>
            </a:r>
            <a:endParaRPr lang="en-US" dirty="0"/>
          </a:p>
          <a:p>
            <a:pPr lvl="1"/>
            <a:r>
              <a:rPr lang="en-US" dirty="0">
                <a:hlinkClick r:id="rId7"/>
              </a:rPr>
              <a:t>Blog</a:t>
            </a:r>
            <a:endParaRPr lang="en-US" dirty="0"/>
          </a:p>
          <a:p>
            <a:pPr marL="457200" lvl="1" indent="0">
              <a:buNone/>
            </a:pPr>
            <a:endParaRPr lang="en-US" dirty="0"/>
          </a:p>
          <a:p>
            <a:pPr lvl="1"/>
            <a:endParaRPr lang="en-US" dirty="0"/>
          </a:p>
          <a:p>
            <a:pPr lvl="1"/>
            <a:endParaRPr lang="en-US" b="1" dirty="0"/>
          </a:p>
          <a:p>
            <a:endParaRPr lang="en-US" dirty="0"/>
          </a:p>
        </p:txBody>
      </p:sp>
      <p:sp>
        <p:nvSpPr>
          <p:cNvPr id="9" name="Oval 8">
            <a:extLst>
              <a:ext uri="{FF2B5EF4-FFF2-40B4-BE49-F238E27FC236}">
                <a16:creationId xmlns:a16="http://schemas.microsoft.com/office/drawing/2014/main" id="{0CD6AC0C-BF74-424F-9C96-AEFA1AB06A7A}"/>
              </a:ext>
            </a:extLst>
          </p:cNvPr>
          <p:cNvSpPr/>
          <p:nvPr/>
        </p:nvSpPr>
        <p:spPr>
          <a:xfrm>
            <a:off x="700998" y="933987"/>
            <a:ext cx="137202" cy="1352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8" action="ppaction://hlinksldjump"/>
            <a:extLst>
              <a:ext uri="{FF2B5EF4-FFF2-40B4-BE49-F238E27FC236}">
                <a16:creationId xmlns:a16="http://schemas.microsoft.com/office/drawing/2014/main" id="{2E50E092-DBF1-1B42-9885-4302A801765C}"/>
              </a:ext>
            </a:extLst>
          </p:cNvPr>
          <p:cNvSpPr/>
          <p:nvPr/>
        </p:nvSpPr>
        <p:spPr>
          <a:xfrm>
            <a:off x="10149680" y="251583"/>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8" action="ppaction://hlinksldjump"/>
            <a:extLst>
              <a:ext uri="{FF2B5EF4-FFF2-40B4-BE49-F238E27FC236}">
                <a16:creationId xmlns:a16="http://schemas.microsoft.com/office/drawing/2014/main" id="{04C841F3-1093-5341-83D7-54F4734E1034}"/>
              </a:ext>
            </a:extLst>
          </p:cNvPr>
          <p:cNvSpPr txBox="1"/>
          <p:nvPr/>
        </p:nvSpPr>
        <p:spPr>
          <a:xfrm>
            <a:off x="10181211" y="341315"/>
            <a:ext cx="788276" cy="461665"/>
          </a:xfrm>
          <a:prstGeom prst="rect">
            <a:avLst/>
          </a:prstGeom>
          <a:noFill/>
        </p:spPr>
        <p:txBody>
          <a:bodyPr wrap="square" rtlCol="0">
            <a:spAutoFit/>
          </a:bodyPr>
          <a:lstStyle/>
          <a:p>
            <a:pPr algn="ctr"/>
            <a:r>
              <a:rPr lang="en-US" sz="2400" dirty="0">
                <a:solidFill>
                  <a:schemeClr val="bg1"/>
                </a:solidFill>
              </a:rPr>
              <a:t>Map</a:t>
            </a:r>
          </a:p>
        </p:txBody>
      </p:sp>
      <p:sp>
        <p:nvSpPr>
          <p:cNvPr id="11" name="Rectangle 10">
            <a:hlinkClick r:id="rId9" action="ppaction://hlinksldjump"/>
            <a:extLst>
              <a:ext uri="{FF2B5EF4-FFF2-40B4-BE49-F238E27FC236}">
                <a16:creationId xmlns:a16="http://schemas.microsoft.com/office/drawing/2014/main" id="{A936742D-BBDF-004E-AF35-07BC3BC990E0}"/>
              </a:ext>
            </a:extLst>
          </p:cNvPr>
          <p:cNvSpPr/>
          <p:nvPr/>
        </p:nvSpPr>
        <p:spPr>
          <a:xfrm>
            <a:off x="10408899" y="1075634"/>
            <a:ext cx="1371641"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hlinkClick r:id="rId9" action="ppaction://hlinksldjump"/>
            <a:extLst>
              <a:ext uri="{FF2B5EF4-FFF2-40B4-BE49-F238E27FC236}">
                <a16:creationId xmlns:a16="http://schemas.microsoft.com/office/drawing/2014/main" id="{CC488224-74DE-734B-A861-36981E370FE4}"/>
              </a:ext>
            </a:extLst>
          </p:cNvPr>
          <p:cNvSpPr txBox="1"/>
          <p:nvPr/>
        </p:nvSpPr>
        <p:spPr>
          <a:xfrm>
            <a:off x="10408899" y="1165366"/>
            <a:ext cx="1371642" cy="461665"/>
          </a:xfrm>
          <a:prstGeom prst="rect">
            <a:avLst/>
          </a:prstGeom>
          <a:noFill/>
        </p:spPr>
        <p:txBody>
          <a:bodyPr wrap="square" rtlCol="0">
            <a:spAutoFit/>
          </a:bodyPr>
          <a:lstStyle/>
          <a:p>
            <a:pPr algn="ctr"/>
            <a:r>
              <a:rPr lang="en-US" sz="2400" dirty="0">
                <a:solidFill>
                  <a:schemeClr val="bg1"/>
                </a:solidFill>
              </a:rPr>
              <a:t>Directory</a:t>
            </a:r>
          </a:p>
        </p:txBody>
      </p:sp>
      <p:sp>
        <p:nvSpPr>
          <p:cNvPr id="16" name="Rectangle 15">
            <a:hlinkClick r:id="rId10" action="ppaction://hlinksldjump"/>
            <a:extLst>
              <a:ext uri="{FF2B5EF4-FFF2-40B4-BE49-F238E27FC236}">
                <a16:creationId xmlns:a16="http://schemas.microsoft.com/office/drawing/2014/main" id="{3F83A7FF-6BBC-F94C-8A14-BDB8B3F484BE}"/>
              </a:ext>
            </a:extLst>
          </p:cNvPr>
          <p:cNvSpPr/>
          <p:nvPr/>
        </p:nvSpPr>
        <p:spPr>
          <a:xfrm>
            <a:off x="11216480" y="229320"/>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10" action="ppaction://hlinksldjump"/>
            <a:extLst>
              <a:ext uri="{FF2B5EF4-FFF2-40B4-BE49-F238E27FC236}">
                <a16:creationId xmlns:a16="http://schemas.microsoft.com/office/drawing/2014/main" id="{AB4FC99D-375C-D640-9529-44BFC1B512BD}"/>
              </a:ext>
            </a:extLst>
          </p:cNvPr>
          <p:cNvSpPr txBox="1"/>
          <p:nvPr/>
        </p:nvSpPr>
        <p:spPr>
          <a:xfrm>
            <a:off x="11248011" y="319052"/>
            <a:ext cx="788276" cy="461665"/>
          </a:xfrm>
          <a:prstGeom prst="rect">
            <a:avLst/>
          </a:prstGeom>
          <a:noFill/>
        </p:spPr>
        <p:txBody>
          <a:bodyPr wrap="square" rtlCol="0">
            <a:spAutoFit/>
          </a:bodyPr>
          <a:lstStyle/>
          <a:p>
            <a:pPr algn="ctr"/>
            <a:r>
              <a:rPr lang="en-US" sz="2400" dirty="0">
                <a:solidFill>
                  <a:schemeClr val="bg1"/>
                </a:solidFill>
              </a:rPr>
              <a:t>U.S.</a:t>
            </a:r>
          </a:p>
        </p:txBody>
      </p:sp>
    </p:spTree>
    <p:extLst>
      <p:ext uri="{BB962C8B-B14F-4D97-AF65-F5344CB8AC3E}">
        <p14:creationId xmlns:p14="http://schemas.microsoft.com/office/powerpoint/2010/main" val="493898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3A0F-EC08-B248-B632-5844D49EEBCE}"/>
              </a:ext>
            </a:extLst>
          </p:cNvPr>
          <p:cNvSpPr>
            <a:spLocks noGrp="1"/>
          </p:cNvSpPr>
          <p:nvPr>
            <p:ph type="title"/>
          </p:nvPr>
        </p:nvSpPr>
        <p:spPr>
          <a:xfrm>
            <a:off x="838200" y="365125"/>
            <a:ext cx="8875986" cy="1325563"/>
          </a:xfrm>
        </p:spPr>
        <p:txBody>
          <a:bodyPr/>
          <a:lstStyle/>
          <a:p>
            <a:r>
              <a:rPr lang="en-US" dirty="0">
                <a:hlinkClick r:id="rId2"/>
              </a:rPr>
              <a:t>Highland Elementary School</a:t>
            </a:r>
            <a:endParaRPr lang="en-US" dirty="0"/>
          </a:p>
        </p:txBody>
      </p:sp>
      <p:sp>
        <p:nvSpPr>
          <p:cNvPr id="3" name="Content Placeholder 2">
            <a:extLst>
              <a:ext uri="{FF2B5EF4-FFF2-40B4-BE49-F238E27FC236}">
                <a16:creationId xmlns:a16="http://schemas.microsoft.com/office/drawing/2014/main" id="{B410C537-31AD-1E41-99E3-122876E8CBED}"/>
              </a:ext>
            </a:extLst>
          </p:cNvPr>
          <p:cNvSpPr>
            <a:spLocks noGrp="1"/>
          </p:cNvSpPr>
          <p:nvPr>
            <p:ph idx="1"/>
          </p:nvPr>
        </p:nvSpPr>
        <p:spPr/>
        <p:txBody>
          <a:bodyPr>
            <a:normAutofit lnSpcReduction="10000"/>
          </a:bodyPr>
          <a:lstStyle/>
          <a:p>
            <a:r>
              <a:rPr lang="en-US" dirty="0"/>
              <a:t>Location: Newark, DE</a:t>
            </a:r>
          </a:p>
          <a:p>
            <a:r>
              <a:rPr lang="en-US" dirty="0"/>
              <a:t>Highlights:</a:t>
            </a:r>
          </a:p>
          <a:p>
            <a:pPr lvl="1"/>
            <a:r>
              <a:rPr lang="en-US" dirty="0"/>
              <a:t>Change the physical classroom - yoga mats and bolsters, natural light filters, flexible seating that allows for small movements, and cool-down corners equipped with headphones, books, and toys</a:t>
            </a:r>
          </a:p>
          <a:p>
            <a:pPr lvl="1"/>
            <a:r>
              <a:rPr lang="en-US" dirty="0"/>
              <a:t>Students practice mindfulness with breathing exercises as well as curling up into a ball and stating how they are feeling and why they are feeling that way</a:t>
            </a:r>
          </a:p>
          <a:p>
            <a:pPr lvl="1"/>
            <a:r>
              <a:rPr lang="en-US" dirty="0"/>
              <a:t>Lots of dancing</a:t>
            </a:r>
          </a:p>
          <a:p>
            <a:pPr lvl="1"/>
            <a:r>
              <a:rPr lang="en-US" dirty="0"/>
              <a:t>Found that 55 minutes of learning is a lot more effective than 60 minutes if you give up 5 minutes to have fun</a:t>
            </a:r>
          </a:p>
          <a:p>
            <a:pPr lvl="1"/>
            <a:r>
              <a:rPr lang="en-US" dirty="0"/>
              <a:t>No suspensions - Conveying the message that school is a place that will love you no matter what and you will not be forced to leave</a:t>
            </a:r>
          </a:p>
        </p:txBody>
      </p:sp>
      <p:sp>
        <p:nvSpPr>
          <p:cNvPr id="8" name="Oval 7">
            <a:extLst>
              <a:ext uri="{FF2B5EF4-FFF2-40B4-BE49-F238E27FC236}">
                <a16:creationId xmlns:a16="http://schemas.microsoft.com/office/drawing/2014/main" id="{9A4DAA55-64C8-FC42-9006-A396456667AB}"/>
              </a:ext>
            </a:extLst>
          </p:cNvPr>
          <p:cNvSpPr/>
          <p:nvPr/>
        </p:nvSpPr>
        <p:spPr>
          <a:xfrm>
            <a:off x="700998" y="933987"/>
            <a:ext cx="137202" cy="1352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3" action="ppaction://hlinksldjump"/>
            <a:extLst>
              <a:ext uri="{FF2B5EF4-FFF2-40B4-BE49-F238E27FC236}">
                <a16:creationId xmlns:a16="http://schemas.microsoft.com/office/drawing/2014/main" id="{75A3DA2D-4E6E-3C4C-B948-08E5C131F5C4}"/>
              </a:ext>
            </a:extLst>
          </p:cNvPr>
          <p:cNvSpPr/>
          <p:nvPr/>
        </p:nvSpPr>
        <p:spPr>
          <a:xfrm>
            <a:off x="10149680" y="251583"/>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3" action="ppaction://hlinksldjump"/>
            <a:extLst>
              <a:ext uri="{FF2B5EF4-FFF2-40B4-BE49-F238E27FC236}">
                <a16:creationId xmlns:a16="http://schemas.microsoft.com/office/drawing/2014/main" id="{256913BE-3A00-9749-A236-84A9E56D278F}"/>
              </a:ext>
            </a:extLst>
          </p:cNvPr>
          <p:cNvSpPr txBox="1"/>
          <p:nvPr/>
        </p:nvSpPr>
        <p:spPr>
          <a:xfrm>
            <a:off x="10181211" y="341315"/>
            <a:ext cx="788276" cy="461665"/>
          </a:xfrm>
          <a:prstGeom prst="rect">
            <a:avLst/>
          </a:prstGeom>
          <a:noFill/>
        </p:spPr>
        <p:txBody>
          <a:bodyPr wrap="square" rtlCol="0">
            <a:spAutoFit/>
          </a:bodyPr>
          <a:lstStyle/>
          <a:p>
            <a:pPr algn="ctr"/>
            <a:r>
              <a:rPr lang="en-US" sz="2400" dirty="0">
                <a:solidFill>
                  <a:schemeClr val="bg1"/>
                </a:solidFill>
              </a:rPr>
              <a:t>Map</a:t>
            </a:r>
          </a:p>
        </p:txBody>
      </p:sp>
      <p:sp>
        <p:nvSpPr>
          <p:cNvPr id="14" name="Rectangle 13">
            <a:hlinkClick r:id="rId4" action="ppaction://hlinksldjump"/>
            <a:extLst>
              <a:ext uri="{FF2B5EF4-FFF2-40B4-BE49-F238E27FC236}">
                <a16:creationId xmlns:a16="http://schemas.microsoft.com/office/drawing/2014/main" id="{7735B192-93F5-5B47-8F45-807D092A63D1}"/>
              </a:ext>
            </a:extLst>
          </p:cNvPr>
          <p:cNvSpPr/>
          <p:nvPr/>
        </p:nvSpPr>
        <p:spPr>
          <a:xfrm>
            <a:off x="10408899" y="1075634"/>
            <a:ext cx="1371641"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4" action="ppaction://hlinksldjump"/>
            <a:extLst>
              <a:ext uri="{FF2B5EF4-FFF2-40B4-BE49-F238E27FC236}">
                <a16:creationId xmlns:a16="http://schemas.microsoft.com/office/drawing/2014/main" id="{851BE263-A8A3-524B-9998-AB49DD533DB0}"/>
              </a:ext>
            </a:extLst>
          </p:cNvPr>
          <p:cNvSpPr txBox="1"/>
          <p:nvPr/>
        </p:nvSpPr>
        <p:spPr>
          <a:xfrm>
            <a:off x="10408899" y="1165366"/>
            <a:ext cx="1371642" cy="461665"/>
          </a:xfrm>
          <a:prstGeom prst="rect">
            <a:avLst/>
          </a:prstGeom>
          <a:noFill/>
        </p:spPr>
        <p:txBody>
          <a:bodyPr wrap="square" rtlCol="0">
            <a:spAutoFit/>
          </a:bodyPr>
          <a:lstStyle/>
          <a:p>
            <a:pPr algn="ctr"/>
            <a:r>
              <a:rPr lang="en-US" sz="2400" dirty="0">
                <a:solidFill>
                  <a:schemeClr val="bg1"/>
                </a:solidFill>
              </a:rPr>
              <a:t>Directory</a:t>
            </a:r>
          </a:p>
        </p:txBody>
      </p:sp>
      <p:sp>
        <p:nvSpPr>
          <p:cNvPr id="16" name="Rectangle 15">
            <a:hlinkClick r:id="rId5" action="ppaction://hlinksldjump"/>
            <a:extLst>
              <a:ext uri="{FF2B5EF4-FFF2-40B4-BE49-F238E27FC236}">
                <a16:creationId xmlns:a16="http://schemas.microsoft.com/office/drawing/2014/main" id="{42A621E9-5E79-B746-9528-69F786BFB30D}"/>
              </a:ext>
            </a:extLst>
          </p:cNvPr>
          <p:cNvSpPr/>
          <p:nvPr/>
        </p:nvSpPr>
        <p:spPr>
          <a:xfrm>
            <a:off x="11216480" y="229320"/>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5" action="ppaction://hlinksldjump"/>
            <a:extLst>
              <a:ext uri="{FF2B5EF4-FFF2-40B4-BE49-F238E27FC236}">
                <a16:creationId xmlns:a16="http://schemas.microsoft.com/office/drawing/2014/main" id="{63361CD0-A4CE-D24D-B967-9D5F3DCB4F29}"/>
              </a:ext>
            </a:extLst>
          </p:cNvPr>
          <p:cNvSpPr txBox="1"/>
          <p:nvPr/>
        </p:nvSpPr>
        <p:spPr>
          <a:xfrm>
            <a:off x="11248011" y="319052"/>
            <a:ext cx="788276" cy="461665"/>
          </a:xfrm>
          <a:prstGeom prst="rect">
            <a:avLst/>
          </a:prstGeom>
          <a:noFill/>
        </p:spPr>
        <p:txBody>
          <a:bodyPr wrap="square" rtlCol="0">
            <a:spAutoFit/>
          </a:bodyPr>
          <a:lstStyle/>
          <a:p>
            <a:pPr algn="ctr"/>
            <a:r>
              <a:rPr lang="en-US" sz="2400" dirty="0">
                <a:solidFill>
                  <a:schemeClr val="bg1"/>
                </a:solidFill>
              </a:rPr>
              <a:t>U.S.</a:t>
            </a:r>
          </a:p>
        </p:txBody>
      </p:sp>
    </p:spTree>
    <p:extLst>
      <p:ext uri="{BB962C8B-B14F-4D97-AF65-F5344CB8AC3E}">
        <p14:creationId xmlns:p14="http://schemas.microsoft.com/office/powerpoint/2010/main" val="179064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3A0F-EC08-B248-B632-5844D49EEBCE}"/>
              </a:ext>
            </a:extLst>
          </p:cNvPr>
          <p:cNvSpPr>
            <a:spLocks noGrp="1"/>
          </p:cNvSpPr>
          <p:nvPr>
            <p:ph type="title"/>
          </p:nvPr>
        </p:nvSpPr>
        <p:spPr>
          <a:xfrm>
            <a:off x="838200" y="365125"/>
            <a:ext cx="8875986" cy="1325563"/>
          </a:xfrm>
        </p:spPr>
        <p:txBody>
          <a:bodyPr>
            <a:normAutofit/>
          </a:bodyPr>
          <a:lstStyle/>
          <a:p>
            <a:r>
              <a:rPr lang="en-US" dirty="0">
                <a:hlinkClick r:id="rId2"/>
              </a:rPr>
              <a:t>Baker Elementary School</a:t>
            </a:r>
            <a:endParaRPr lang="en-US" dirty="0"/>
          </a:p>
        </p:txBody>
      </p:sp>
      <p:sp>
        <p:nvSpPr>
          <p:cNvPr id="8" name="Oval 7">
            <a:extLst>
              <a:ext uri="{FF2B5EF4-FFF2-40B4-BE49-F238E27FC236}">
                <a16:creationId xmlns:a16="http://schemas.microsoft.com/office/drawing/2014/main" id="{9A4DAA55-64C8-FC42-9006-A396456667AB}"/>
              </a:ext>
            </a:extLst>
          </p:cNvPr>
          <p:cNvSpPr/>
          <p:nvPr/>
        </p:nvSpPr>
        <p:spPr>
          <a:xfrm>
            <a:off x="700998" y="933987"/>
            <a:ext cx="137202" cy="1352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2C05D7B8-2B61-3D44-9CC2-13110002F034}"/>
              </a:ext>
            </a:extLst>
          </p:cNvPr>
          <p:cNvSpPr txBox="1">
            <a:spLocks/>
          </p:cNvSpPr>
          <p:nvPr/>
        </p:nvSpPr>
        <p:spPr>
          <a:xfrm>
            <a:off x="838200" y="1809861"/>
            <a:ext cx="105156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Location: Brockton, MA</a:t>
            </a:r>
          </a:p>
          <a:p>
            <a:r>
              <a:rPr lang="en-US" dirty="0"/>
              <a:t>Highlights:</a:t>
            </a:r>
          </a:p>
          <a:p>
            <a:pPr lvl="1"/>
            <a:r>
              <a:rPr lang="en-US" dirty="0"/>
              <a:t>Uses TLPI resources - both volume 1 and volume 2 for professional development and they use the flexible framework</a:t>
            </a:r>
          </a:p>
          <a:p>
            <a:pPr lvl="1"/>
            <a:r>
              <a:rPr lang="en-US" dirty="0"/>
              <a:t>Focuses on educating the whole child - academic, social, emotional, and behavioral well-being </a:t>
            </a:r>
          </a:p>
          <a:p>
            <a:pPr lvl="1"/>
            <a:r>
              <a:rPr lang="en-US" dirty="0"/>
              <a:t>As soon as the student get off the bus, they have a positive interaction with a teacher, someone is there to welcome each student </a:t>
            </a:r>
          </a:p>
          <a:p>
            <a:pPr lvl="1"/>
            <a:r>
              <a:rPr lang="en-US" dirty="0"/>
              <a:t>Really comes down to establishing a culture and developing a sense of family</a:t>
            </a:r>
          </a:p>
          <a:p>
            <a:pPr lvl="1"/>
            <a:r>
              <a:rPr lang="en-US" dirty="0"/>
              <a:t>After school programs </a:t>
            </a:r>
          </a:p>
          <a:p>
            <a:pPr lvl="1"/>
            <a:r>
              <a:rPr lang="en-US" dirty="0"/>
              <a:t>Each student is fed </a:t>
            </a:r>
          </a:p>
          <a:p>
            <a:pPr lvl="1"/>
            <a:r>
              <a:rPr lang="en-US" dirty="0"/>
              <a:t>Makes sure the students are calm and collected before teaching them material</a:t>
            </a:r>
          </a:p>
        </p:txBody>
      </p:sp>
      <p:sp>
        <p:nvSpPr>
          <p:cNvPr id="9" name="Rectangle 8">
            <a:hlinkClick r:id="rId3" action="ppaction://hlinksldjump"/>
            <a:extLst>
              <a:ext uri="{FF2B5EF4-FFF2-40B4-BE49-F238E27FC236}">
                <a16:creationId xmlns:a16="http://schemas.microsoft.com/office/drawing/2014/main" id="{CCDD7843-9941-6549-A993-ED4DDE6150AE}"/>
              </a:ext>
            </a:extLst>
          </p:cNvPr>
          <p:cNvSpPr/>
          <p:nvPr/>
        </p:nvSpPr>
        <p:spPr>
          <a:xfrm>
            <a:off x="10149680" y="251583"/>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3" action="ppaction://hlinksldjump"/>
            <a:extLst>
              <a:ext uri="{FF2B5EF4-FFF2-40B4-BE49-F238E27FC236}">
                <a16:creationId xmlns:a16="http://schemas.microsoft.com/office/drawing/2014/main" id="{CA8ED2F1-8793-D34F-872E-AADEE3495FC6}"/>
              </a:ext>
            </a:extLst>
          </p:cNvPr>
          <p:cNvSpPr txBox="1"/>
          <p:nvPr/>
        </p:nvSpPr>
        <p:spPr>
          <a:xfrm>
            <a:off x="10181211" y="341315"/>
            <a:ext cx="788276" cy="461665"/>
          </a:xfrm>
          <a:prstGeom prst="rect">
            <a:avLst/>
          </a:prstGeom>
          <a:noFill/>
        </p:spPr>
        <p:txBody>
          <a:bodyPr wrap="square" rtlCol="0">
            <a:spAutoFit/>
          </a:bodyPr>
          <a:lstStyle/>
          <a:p>
            <a:pPr algn="ctr"/>
            <a:r>
              <a:rPr lang="en-US" sz="2400" dirty="0">
                <a:solidFill>
                  <a:schemeClr val="bg1"/>
                </a:solidFill>
              </a:rPr>
              <a:t>Map</a:t>
            </a:r>
          </a:p>
        </p:txBody>
      </p:sp>
      <p:sp>
        <p:nvSpPr>
          <p:cNvPr id="14" name="Rectangle 13">
            <a:hlinkClick r:id="rId4" action="ppaction://hlinksldjump"/>
            <a:extLst>
              <a:ext uri="{FF2B5EF4-FFF2-40B4-BE49-F238E27FC236}">
                <a16:creationId xmlns:a16="http://schemas.microsoft.com/office/drawing/2014/main" id="{393BD825-2160-AB49-A637-3D4090DFD147}"/>
              </a:ext>
            </a:extLst>
          </p:cNvPr>
          <p:cNvSpPr/>
          <p:nvPr/>
        </p:nvSpPr>
        <p:spPr>
          <a:xfrm>
            <a:off x="10408899" y="1075634"/>
            <a:ext cx="1371641"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hlinkClick r:id="rId4" action="ppaction://hlinksldjump"/>
            <a:extLst>
              <a:ext uri="{FF2B5EF4-FFF2-40B4-BE49-F238E27FC236}">
                <a16:creationId xmlns:a16="http://schemas.microsoft.com/office/drawing/2014/main" id="{0BC70DE4-D756-A949-AD85-92A3F1623A00}"/>
              </a:ext>
            </a:extLst>
          </p:cNvPr>
          <p:cNvSpPr txBox="1"/>
          <p:nvPr/>
        </p:nvSpPr>
        <p:spPr>
          <a:xfrm>
            <a:off x="10408899" y="1165366"/>
            <a:ext cx="1371642" cy="461665"/>
          </a:xfrm>
          <a:prstGeom prst="rect">
            <a:avLst/>
          </a:prstGeom>
          <a:noFill/>
        </p:spPr>
        <p:txBody>
          <a:bodyPr wrap="square" rtlCol="0">
            <a:spAutoFit/>
          </a:bodyPr>
          <a:lstStyle/>
          <a:p>
            <a:pPr algn="ctr"/>
            <a:r>
              <a:rPr lang="en-US" sz="2400" dirty="0">
                <a:solidFill>
                  <a:schemeClr val="bg1"/>
                </a:solidFill>
              </a:rPr>
              <a:t>Directory</a:t>
            </a:r>
          </a:p>
        </p:txBody>
      </p:sp>
      <p:sp>
        <p:nvSpPr>
          <p:cNvPr id="17" name="Rectangle 16">
            <a:hlinkClick r:id="rId5" action="ppaction://hlinksldjump"/>
            <a:extLst>
              <a:ext uri="{FF2B5EF4-FFF2-40B4-BE49-F238E27FC236}">
                <a16:creationId xmlns:a16="http://schemas.microsoft.com/office/drawing/2014/main" id="{A704C119-3610-3D43-80BF-21F7BDD06FC8}"/>
              </a:ext>
            </a:extLst>
          </p:cNvPr>
          <p:cNvSpPr/>
          <p:nvPr/>
        </p:nvSpPr>
        <p:spPr>
          <a:xfrm>
            <a:off x="11216480" y="229320"/>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hlinkClick r:id="rId5" action="ppaction://hlinksldjump"/>
            <a:extLst>
              <a:ext uri="{FF2B5EF4-FFF2-40B4-BE49-F238E27FC236}">
                <a16:creationId xmlns:a16="http://schemas.microsoft.com/office/drawing/2014/main" id="{18D1F0C2-92ED-3647-BB84-4A118592ABD0}"/>
              </a:ext>
            </a:extLst>
          </p:cNvPr>
          <p:cNvSpPr txBox="1"/>
          <p:nvPr/>
        </p:nvSpPr>
        <p:spPr>
          <a:xfrm>
            <a:off x="11248011" y="319052"/>
            <a:ext cx="788276" cy="461665"/>
          </a:xfrm>
          <a:prstGeom prst="rect">
            <a:avLst/>
          </a:prstGeom>
          <a:noFill/>
        </p:spPr>
        <p:txBody>
          <a:bodyPr wrap="square" rtlCol="0">
            <a:spAutoFit/>
          </a:bodyPr>
          <a:lstStyle/>
          <a:p>
            <a:pPr algn="ctr"/>
            <a:r>
              <a:rPr lang="en-US" sz="2400" dirty="0">
                <a:solidFill>
                  <a:schemeClr val="bg1"/>
                </a:solidFill>
              </a:rPr>
              <a:t>U.S.</a:t>
            </a:r>
          </a:p>
        </p:txBody>
      </p:sp>
    </p:spTree>
    <p:extLst>
      <p:ext uri="{BB962C8B-B14F-4D97-AF65-F5344CB8AC3E}">
        <p14:creationId xmlns:p14="http://schemas.microsoft.com/office/powerpoint/2010/main" val="4041024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3A0F-EC08-B248-B632-5844D49EEBCE}"/>
              </a:ext>
            </a:extLst>
          </p:cNvPr>
          <p:cNvSpPr>
            <a:spLocks noGrp="1"/>
          </p:cNvSpPr>
          <p:nvPr>
            <p:ph type="title"/>
          </p:nvPr>
        </p:nvSpPr>
        <p:spPr>
          <a:xfrm>
            <a:off x="838200" y="365125"/>
            <a:ext cx="8875986" cy="1325563"/>
          </a:xfrm>
        </p:spPr>
        <p:txBody>
          <a:bodyPr>
            <a:normAutofit/>
          </a:bodyPr>
          <a:lstStyle/>
          <a:p>
            <a:r>
              <a:rPr lang="en-US" dirty="0">
                <a:hlinkClick r:id="rId2"/>
              </a:rPr>
              <a:t>Bemiss Elementary School</a:t>
            </a:r>
            <a:endParaRPr lang="en-US" dirty="0"/>
          </a:p>
        </p:txBody>
      </p:sp>
      <p:sp>
        <p:nvSpPr>
          <p:cNvPr id="3" name="Content Placeholder 2">
            <a:extLst>
              <a:ext uri="{FF2B5EF4-FFF2-40B4-BE49-F238E27FC236}">
                <a16:creationId xmlns:a16="http://schemas.microsoft.com/office/drawing/2014/main" id="{B410C537-31AD-1E41-99E3-122876E8CBED}"/>
              </a:ext>
            </a:extLst>
          </p:cNvPr>
          <p:cNvSpPr>
            <a:spLocks noGrp="1"/>
          </p:cNvSpPr>
          <p:nvPr>
            <p:ph idx="1"/>
          </p:nvPr>
        </p:nvSpPr>
        <p:spPr/>
        <p:txBody>
          <a:bodyPr>
            <a:normAutofit fontScale="92500"/>
          </a:bodyPr>
          <a:lstStyle/>
          <a:p>
            <a:r>
              <a:rPr lang="en-US" dirty="0"/>
              <a:t>Location: Spokane, WA</a:t>
            </a:r>
          </a:p>
          <a:p>
            <a:r>
              <a:rPr lang="en-US" dirty="0"/>
              <a:t>Highlights:</a:t>
            </a:r>
          </a:p>
          <a:p>
            <a:pPr lvl="1"/>
            <a:r>
              <a:rPr lang="en-US" dirty="0"/>
              <a:t>At the beginning of each school year, there is a one-day kickoff training for the staff led by members of Washington State University Area Health Education Center (AHEC)</a:t>
            </a:r>
          </a:p>
          <a:p>
            <a:pPr lvl="1"/>
            <a:r>
              <a:rPr lang="en-US" dirty="0"/>
              <a:t>After the kickoff meeting, staff meets one hour, once a month for workshops. Teachers work on case studies and discuss how to better control their emotions</a:t>
            </a:r>
          </a:p>
          <a:p>
            <a:pPr lvl="1"/>
            <a:r>
              <a:rPr lang="en-US" dirty="0"/>
              <a:t>Each week a member of AHEC spends a half-day at the school to help teachers, advise challenging situations, and work with the public health nurses</a:t>
            </a:r>
          </a:p>
          <a:p>
            <a:pPr lvl="1"/>
            <a:r>
              <a:rPr lang="en-US" dirty="0"/>
              <a:t>AHEC gives Bemiss the ARC Model (Attachment, Regulation, and Competency) to use, because there is not one approach that fits all</a:t>
            </a:r>
          </a:p>
          <a:p>
            <a:pPr lvl="1"/>
            <a:r>
              <a:rPr lang="en-US" dirty="0"/>
              <a:t>Joined the Resilience in School Environments (RISE) initiative</a:t>
            </a:r>
          </a:p>
          <a:p>
            <a:pPr lvl="1"/>
            <a:endParaRPr lang="en-US" dirty="0"/>
          </a:p>
        </p:txBody>
      </p:sp>
      <p:sp>
        <p:nvSpPr>
          <p:cNvPr id="8" name="Oval 7">
            <a:extLst>
              <a:ext uri="{FF2B5EF4-FFF2-40B4-BE49-F238E27FC236}">
                <a16:creationId xmlns:a16="http://schemas.microsoft.com/office/drawing/2014/main" id="{9A4DAA55-64C8-FC42-9006-A396456667AB}"/>
              </a:ext>
            </a:extLst>
          </p:cNvPr>
          <p:cNvSpPr/>
          <p:nvPr/>
        </p:nvSpPr>
        <p:spPr>
          <a:xfrm>
            <a:off x="700998" y="933987"/>
            <a:ext cx="137202" cy="1352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3" action="ppaction://hlinksldjump"/>
            <a:extLst>
              <a:ext uri="{FF2B5EF4-FFF2-40B4-BE49-F238E27FC236}">
                <a16:creationId xmlns:a16="http://schemas.microsoft.com/office/drawing/2014/main" id="{FD4985ED-FA44-124E-86A0-5999FFDC1EBA}"/>
              </a:ext>
            </a:extLst>
          </p:cNvPr>
          <p:cNvSpPr/>
          <p:nvPr/>
        </p:nvSpPr>
        <p:spPr>
          <a:xfrm>
            <a:off x="10149680" y="251583"/>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3" action="ppaction://hlinksldjump"/>
            <a:extLst>
              <a:ext uri="{FF2B5EF4-FFF2-40B4-BE49-F238E27FC236}">
                <a16:creationId xmlns:a16="http://schemas.microsoft.com/office/drawing/2014/main" id="{39442C20-2DD6-AF47-8A51-020AA889EBAE}"/>
              </a:ext>
            </a:extLst>
          </p:cNvPr>
          <p:cNvSpPr txBox="1"/>
          <p:nvPr/>
        </p:nvSpPr>
        <p:spPr>
          <a:xfrm>
            <a:off x="10181211" y="341315"/>
            <a:ext cx="788276" cy="461665"/>
          </a:xfrm>
          <a:prstGeom prst="rect">
            <a:avLst/>
          </a:prstGeom>
          <a:noFill/>
        </p:spPr>
        <p:txBody>
          <a:bodyPr wrap="square" rtlCol="0">
            <a:spAutoFit/>
          </a:bodyPr>
          <a:lstStyle/>
          <a:p>
            <a:pPr algn="ctr"/>
            <a:r>
              <a:rPr lang="en-US" sz="2400" dirty="0">
                <a:solidFill>
                  <a:schemeClr val="bg1"/>
                </a:solidFill>
              </a:rPr>
              <a:t>Map</a:t>
            </a:r>
          </a:p>
        </p:txBody>
      </p:sp>
      <p:sp>
        <p:nvSpPr>
          <p:cNvPr id="14" name="Rectangle 13">
            <a:hlinkClick r:id="rId4" action="ppaction://hlinksldjump"/>
            <a:extLst>
              <a:ext uri="{FF2B5EF4-FFF2-40B4-BE49-F238E27FC236}">
                <a16:creationId xmlns:a16="http://schemas.microsoft.com/office/drawing/2014/main" id="{D2D7EEC2-F291-584D-AA03-237F9E968D77}"/>
              </a:ext>
            </a:extLst>
          </p:cNvPr>
          <p:cNvSpPr/>
          <p:nvPr/>
        </p:nvSpPr>
        <p:spPr>
          <a:xfrm>
            <a:off x="10408899" y="1075634"/>
            <a:ext cx="1371641"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4" action="ppaction://hlinksldjump"/>
            <a:extLst>
              <a:ext uri="{FF2B5EF4-FFF2-40B4-BE49-F238E27FC236}">
                <a16:creationId xmlns:a16="http://schemas.microsoft.com/office/drawing/2014/main" id="{A0EE8F76-B6AC-0946-A390-4CD1AA7FFE91}"/>
              </a:ext>
            </a:extLst>
          </p:cNvPr>
          <p:cNvSpPr txBox="1"/>
          <p:nvPr/>
        </p:nvSpPr>
        <p:spPr>
          <a:xfrm>
            <a:off x="10408899" y="1165366"/>
            <a:ext cx="1371642" cy="461665"/>
          </a:xfrm>
          <a:prstGeom prst="rect">
            <a:avLst/>
          </a:prstGeom>
          <a:noFill/>
        </p:spPr>
        <p:txBody>
          <a:bodyPr wrap="square" rtlCol="0">
            <a:spAutoFit/>
          </a:bodyPr>
          <a:lstStyle/>
          <a:p>
            <a:pPr algn="ctr"/>
            <a:r>
              <a:rPr lang="en-US" sz="2400" dirty="0">
                <a:solidFill>
                  <a:schemeClr val="bg1"/>
                </a:solidFill>
              </a:rPr>
              <a:t>Directory</a:t>
            </a:r>
          </a:p>
        </p:txBody>
      </p:sp>
      <p:sp>
        <p:nvSpPr>
          <p:cNvPr id="16" name="Rectangle 15">
            <a:hlinkClick r:id="rId5" action="ppaction://hlinksldjump"/>
            <a:extLst>
              <a:ext uri="{FF2B5EF4-FFF2-40B4-BE49-F238E27FC236}">
                <a16:creationId xmlns:a16="http://schemas.microsoft.com/office/drawing/2014/main" id="{8DA0C9DC-572A-DD44-9981-3D5B40A181AA}"/>
              </a:ext>
            </a:extLst>
          </p:cNvPr>
          <p:cNvSpPr/>
          <p:nvPr/>
        </p:nvSpPr>
        <p:spPr>
          <a:xfrm>
            <a:off x="11216480" y="229320"/>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5" action="ppaction://hlinksldjump"/>
            <a:extLst>
              <a:ext uri="{FF2B5EF4-FFF2-40B4-BE49-F238E27FC236}">
                <a16:creationId xmlns:a16="http://schemas.microsoft.com/office/drawing/2014/main" id="{C2606EAB-CB5D-1F41-AAA6-976638E1A73E}"/>
              </a:ext>
            </a:extLst>
          </p:cNvPr>
          <p:cNvSpPr txBox="1"/>
          <p:nvPr/>
        </p:nvSpPr>
        <p:spPr>
          <a:xfrm>
            <a:off x="11248011" y="319052"/>
            <a:ext cx="788276" cy="461665"/>
          </a:xfrm>
          <a:prstGeom prst="rect">
            <a:avLst/>
          </a:prstGeom>
          <a:noFill/>
        </p:spPr>
        <p:txBody>
          <a:bodyPr wrap="square" rtlCol="0">
            <a:spAutoFit/>
          </a:bodyPr>
          <a:lstStyle/>
          <a:p>
            <a:pPr algn="ctr"/>
            <a:r>
              <a:rPr lang="en-US" sz="2400" dirty="0">
                <a:solidFill>
                  <a:schemeClr val="bg1"/>
                </a:solidFill>
              </a:rPr>
              <a:t>U.S.</a:t>
            </a:r>
          </a:p>
        </p:txBody>
      </p:sp>
    </p:spTree>
    <p:extLst>
      <p:ext uri="{BB962C8B-B14F-4D97-AF65-F5344CB8AC3E}">
        <p14:creationId xmlns:p14="http://schemas.microsoft.com/office/powerpoint/2010/main" val="2635825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3A0F-EC08-B248-B632-5844D49EEBCE}"/>
              </a:ext>
            </a:extLst>
          </p:cNvPr>
          <p:cNvSpPr>
            <a:spLocks noGrp="1"/>
          </p:cNvSpPr>
          <p:nvPr>
            <p:ph type="title"/>
          </p:nvPr>
        </p:nvSpPr>
        <p:spPr>
          <a:xfrm>
            <a:off x="838200" y="365125"/>
            <a:ext cx="8875986" cy="1325563"/>
          </a:xfrm>
        </p:spPr>
        <p:txBody>
          <a:bodyPr>
            <a:normAutofit/>
          </a:bodyPr>
          <a:lstStyle/>
          <a:p>
            <a:r>
              <a:rPr lang="en-US" dirty="0">
                <a:hlinkClick r:id="rId2"/>
              </a:rPr>
              <a:t>El Dorado Elementary School</a:t>
            </a:r>
            <a:r>
              <a:rPr lang="en-US" dirty="0"/>
              <a:t> </a:t>
            </a:r>
          </a:p>
        </p:txBody>
      </p:sp>
      <p:sp>
        <p:nvSpPr>
          <p:cNvPr id="3" name="Content Placeholder 2">
            <a:extLst>
              <a:ext uri="{FF2B5EF4-FFF2-40B4-BE49-F238E27FC236}">
                <a16:creationId xmlns:a16="http://schemas.microsoft.com/office/drawing/2014/main" id="{B410C537-31AD-1E41-99E3-122876E8CBED}"/>
              </a:ext>
            </a:extLst>
          </p:cNvPr>
          <p:cNvSpPr>
            <a:spLocks noGrp="1"/>
          </p:cNvSpPr>
          <p:nvPr>
            <p:ph idx="1"/>
          </p:nvPr>
        </p:nvSpPr>
        <p:spPr/>
        <p:txBody>
          <a:bodyPr>
            <a:normAutofit fontScale="70000" lnSpcReduction="20000"/>
          </a:bodyPr>
          <a:lstStyle/>
          <a:p>
            <a:r>
              <a:rPr lang="en-US" dirty="0"/>
              <a:t>Location: San Francisco, CA </a:t>
            </a:r>
          </a:p>
          <a:p>
            <a:r>
              <a:rPr lang="en-US" dirty="0"/>
              <a:t>Highlights:</a:t>
            </a:r>
          </a:p>
          <a:p>
            <a:pPr lvl="1"/>
            <a:r>
              <a:rPr lang="en-US" dirty="0"/>
              <a:t>El Dorado implements HEARTS - Healthy Environment and Response to Trauma in Schools</a:t>
            </a:r>
          </a:p>
          <a:p>
            <a:pPr lvl="1"/>
            <a:r>
              <a:rPr lang="en-US" dirty="0"/>
              <a:t>HEARTS developed from TLPIs book Helping Traumatized Children Learn and the "Flexible Framework”</a:t>
            </a:r>
          </a:p>
          <a:p>
            <a:pPr lvl="1"/>
            <a:r>
              <a:rPr lang="en-US" dirty="0"/>
              <a:t>HEARTS funding: The Meta Fund and the John and Lisa Pritzker Family Fund</a:t>
            </a:r>
          </a:p>
          <a:p>
            <a:pPr lvl="1"/>
            <a:r>
              <a:rPr lang="en-US" dirty="0"/>
              <a:t>Teachers get together and brainstorm as a group different approaches and techniques for helping the students </a:t>
            </a:r>
          </a:p>
          <a:p>
            <a:pPr lvl="1"/>
            <a:r>
              <a:rPr lang="en-US" dirty="0"/>
              <a:t>If a student misbehaves they are sent to the peace corner equipped with beanbags, books toys, and blankets for 5-10 minutes</a:t>
            </a:r>
          </a:p>
          <a:p>
            <a:pPr lvl="1"/>
            <a:r>
              <a:rPr lang="en-US" dirty="0"/>
              <a:t>After the peace corner, if the student does not regain control, they are sent to the wellness center for another 5-10 minutes where they sign in and circle an emotion they are feeling</a:t>
            </a:r>
          </a:p>
          <a:p>
            <a:pPr lvl="1"/>
            <a:r>
              <a:rPr lang="en-US" dirty="0"/>
              <a:t>Main hallway has photos called "Super Me's" where students wear capes and get a prize, one child from each grade is chosen each week</a:t>
            </a:r>
          </a:p>
          <a:p>
            <a:pPr lvl="1"/>
            <a:r>
              <a:rPr lang="en-US" dirty="0"/>
              <a:t>Program/Framework - Positive Behavioral and Interventions and Support (PBIS) and Safe and Civil Schools</a:t>
            </a:r>
          </a:p>
          <a:p>
            <a:pPr lvl="1"/>
            <a:r>
              <a:rPr lang="en-US" dirty="0"/>
              <a:t>Offers teacher wellness groups across three schools (El Dorado, Bret Harte Elementary, and Paul Revere PreK-8 School)</a:t>
            </a:r>
          </a:p>
          <a:p>
            <a:pPr lvl="1"/>
            <a:r>
              <a:rPr lang="en-US" dirty="0"/>
              <a:t>Developed a data system to identify the location and time of referrals. This helped the staff see which students were having the most trouble, why they were being sent, and which teachers were sending them.</a:t>
            </a:r>
          </a:p>
          <a:p>
            <a:pPr lvl="1"/>
            <a:endParaRPr lang="en-US" dirty="0"/>
          </a:p>
        </p:txBody>
      </p:sp>
      <p:sp>
        <p:nvSpPr>
          <p:cNvPr id="8" name="Oval 7">
            <a:extLst>
              <a:ext uri="{FF2B5EF4-FFF2-40B4-BE49-F238E27FC236}">
                <a16:creationId xmlns:a16="http://schemas.microsoft.com/office/drawing/2014/main" id="{9A4DAA55-64C8-FC42-9006-A396456667AB}"/>
              </a:ext>
            </a:extLst>
          </p:cNvPr>
          <p:cNvSpPr/>
          <p:nvPr/>
        </p:nvSpPr>
        <p:spPr>
          <a:xfrm>
            <a:off x="700998" y="933987"/>
            <a:ext cx="137202" cy="1352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3" action="ppaction://hlinksldjump"/>
            <a:extLst>
              <a:ext uri="{FF2B5EF4-FFF2-40B4-BE49-F238E27FC236}">
                <a16:creationId xmlns:a16="http://schemas.microsoft.com/office/drawing/2014/main" id="{EF55A3AE-45D6-EC41-A44A-5FC18A7D69FA}"/>
              </a:ext>
            </a:extLst>
          </p:cNvPr>
          <p:cNvSpPr/>
          <p:nvPr/>
        </p:nvSpPr>
        <p:spPr>
          <a:xfrm>
            <a:off x="10149680" y="251583"/>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3" action="ppaction://hlinksldjump"/>
            <a:extLst>
              <a:ext uri="{FF2B5EF4-FFF2-40B4-BE49-F238E27FC236}">
                <a16:creationId xmlns:a16="http://schemas.microsoft.com/office/drawing/2014/main" id="{DD1884D7-C080-524E-94B9-CB2064BAB3B9}"/>
              </a:ext>
            </a:extLst>
          </p:cNvPr>
          <p:cNvSpPr txBox="1"/>
          <p:nvPr/>
        </p:nvSpPr>
        <p:spPr>
          <a:xfrm>
            <a:off x="10181211" y="341315"/>
            <a:ext cx="788276" cy="461665"/>
          </a:xfrm>
          <a:prstGeom prst="rect">
            <a:avLst/>
          </a:prstGeom>
          <a:noFill/>
        </p:spPr>
        <p:txBody>
          <a:bodyPr wrap="square" rtlCol="0">
            <a:spAutoFit/>
          </a:bodyPr>
          <a:lstStyle/>
          <a:p>
            <a:pPr algn="ctr"/>
            <a:r>
              <a:rPr lang="en-US" sz="2400" dirty="0">
                <a:solidFill>
                  <a:schemeClr val="bg1"/>
                </a:solidFill>
              </a:rPr>
              <a:t>Map</a:t>
            </a:r>
          </a:p>
        </p:txBody>
      </p:sp>
      <p:sp>
        <p:nvSpPr>
          <p:cNvPr id="14" name="Rectangle 13">
            <a:hlinkClick r:id="rId4" action="ppaction://hlinksldjump"/>
            <a:extLst>
              <a:ext uri="{FF2B5EF4-FFF2-40B4-BE49-F238E27FC236}">
                <a16:creationId xmlns:a16="http://schemas.microsoft.com/office/drawing/2014/main" id="{B04FF10B-0194-D247-B6AA-5082B69821ED}"/>
              </a:ext>
            </a:extLst>
          </p:cNvPr>
          <p:cNvSpPr/>
          <p:nvPr/>
        </p:nvSpPr>
        <p:spPr>
          <a:xfrm>
            <a:off x="10408899" y="1075634"/>
            <a:ext cx="1371641"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4" action="ppaction://hlinksldjump"/>
            <a:extLst>
              <a:ext uri="{FF2B5EF4-FFF2-40B4-BE49-F238E27FC236}">
                <a16:creationId xmlns:a16="http://schemas.microsoft.com/office/drawing/2014/main" id="{99FF3CB8-AF55-274C-A112-EF9931B60ED3}"/>
              </a:ext>
            </a:extLst>
          </p:cNvPr>
          <p:cNvSpPr txBox="1"/>
          <p:nvPr/>
        </p:nvSpPr>
        <p:spPr>
          <a:xfrm>
            <a:off x="10408899" y="1165366"/>
            <a:ext cx="1371642" cy="461665"/>
          </a:xfrm>
          <a:prstGeom prst="rect">
            <a:avLst/>
          </a:prstGeom>
          <a:noFill/>
        </p:spPr>
        <p:txBody>
          <a:bodyPr wrap="square" rtlCol="0">
            <a:spAutoFit/>
          </a:bodyPr>
          <a:lstStyle/>
          <a:p>
            <a:pPr algn="ctr"/>
            <a:r>
              <a:rPr lang="en-US" sz="2400" dirty="0">
                <a:solidFill>
                  <a:schemeClr val="bg1"/>
                </a:solidFill>
              </a:rPr>
              <a:t>Directory</a:t>
            </a:r>
          </a:p>
        </p:txBody>
      </p:sp>
      <p:sp>
        <p:nvSpPr>
          <p:cNvPr id="16" name="Rectangle 15">
            <a:hlinkClick r:id="rId5" action="ppaction://hlinksldjump"/>
            <a:extLst>
              <a:ext uri="{FF2B5EF4-FFF2-40B4-BE49-F238E27FC236}">
                <a16:creationId xmlns:a16="http://schemas.microsoft.com/office/drawing/2014/main" id="{7D510EED-007F-DC41-895F-70E1E9D5C49B}"/>
              </a:ext>
            </a:extLst>
          </p:cNvPr>
          <p:cNvSpPr/>
          <p:nvPr/>
        </p:nvSpPr>
        <p:spPr>
          <a:xfrm>
            <a:off x="11216480" y="229320"/>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5" action="ppaction://hlinksldjump"/>
            <a:extLst>
              <a:ext uri="{FF2B5EF4-FFF2-40B4-BE49-F238E27FC236}">
                <a16:creationId xmlns:a16="http://schemas.microsoft.com/office/drawing/2014/main" id="{788539C2-2B5E-B842-91AF-C99EF83FC2BC}"/>
              </a:ext>
            </a:extLst>
          </p:cNvPr>
          <p:cNvSpPr txBox="1"/>
          <p:nvPr/>
        </p:nvSpPr>
        <p:spPr>
          <a:xfrm>
            <a:off x="11248011" y="319052"/>
            <a:ext cx="788276" cy="461665"/>
          </a:xfrm>
          <a:prstGeom prst="rect">
            <a:avLst/>
          </a:prstGeom>
          <a:noFill/>
        </p:spPr>
        <p:txBody>
          <a:bodyPr wrap="square" rtlCol="0">
            <a:spAutoFit/>
          </a:bodyPr>
          <a:lstStyle/>
          <a:p>
            <a:pPr algn="ctr"/>
            <a:r>
              <a:rPr lang="en-US" sz="2400" dirty="0">
                <a:solidFill>
                  <a:schemeClr val="bg1"/>
                </a:solidFill>
              </a:rPr>
              <a:t>U.S.</a:t>
            </a:r>
          </a:p>
        </p:txBody>
      </p:sp>
    </p:spTree>
    <p:extLst>
      <p:ext uri="{BB962C8B-B14F-4D97-AF65-F5344CB8AC3E}">
        <p14:creationId xmlns:p14="http://schemas.microsoft.com/office/powerpoint/2010/main" val="2272219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E2AD021-9579-274B-A74C-03D937367976}"/>
              </a:ext>
            </a:extLst>
          </p:cNvPr>
          <p:cNvSpPr/>
          <p:nvPr/>
        </p:nvSpPr>
        <p:spPr>
          <a:xfrm>
            <a:off x="337657" y="1822804"/>
            <a:ext cx="3439287" cy="3212391"/>
          </a:xfrm>
          <a:prstGeom prst="rect">
            <a:avLst/>
          </a:prstGeom>
          <a:solidFill>
            <a:schemeClr val="bg2"/>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hlinkClick r:id="rId3" action="ppaction://hlinksldjump"/>
            <a:extLst>
              <a:ext uri="{FF2B5EF4-FFF2-40B4-BE49-F238E27FC236}">
                <a16:creationId xmlns:a16="http://schemas.microsoft.com/office/drawing/2014/main" id="{A872CF15-8ED9-8340-BCF5-AF25CDBAC3B4}"/>
              </a:ext>
            </a:extLst>
          </p:cNvPr>
          <p:cNvSpPr/>
          <p:nvPr/>
        </p:nvSpPr>
        <p:spPr>
          <a:xfrm>
            <a:off x="4376356" y="1822804"/>
            <a:ext cx="3439287" cy="3212391"/>
          </a:xfrm>
          <a:prstGeom prst="rect">
            <a:avLst/>
          </a:prstGeom>
          <a:solidFill>
            <a:schemeClr val="bg2"/>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AB3B030-976D-424C-A6BB-00EAC614DCE7}"/>
              </a:ext>
            </a:extLst>
          </p:cNvPr>
          <p:cNvSpPr/>
          <p:nvPr/>
        </p:nvSpPr>
        <p:spPr>
          <a:xfrm>
            <a:off x="8415056" y="1822803"/>
            <a:ext cx="3439287" cy="3212391"/>
          </a:xfrm>
          <a:prstGeom prst="rect">
            <a:avLst/>
          </a:prstGeom>
          <a:solidFill>
            <a:schemeClr val="bg2"/>
          </a:solidFill>
          <a:ln w="254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9869DA4-E9CA-2B45-A140-2066D79B5783}"/>
              </a:ext>
            </a:extLst>
          </p:cNvPr>
          <p:cNvSpPr txBox="1"/>
          <p:nvPr/>
        </p:nvSpPr>
        <p:spPr>
          <a:xfrm>
            <a:off x="961824" y="1946567"/>
            <a:ext cx="2190953" cy="400110"/>
          </a:xfrm>
          <a:prstGeom prst="rect">
            <a:avLst/>
          </a:prstGeom>
          <a:noFill/>
        </p:spPr>
        <p:txBody>
          <a:bodyPr wrap="square" rtlCol="0">
            <a:spAutoFit/>
          </a:bodyPr>
          <a:lstStyle/>
          <a:p>
            <a:pPr algn="ctr"/>
            <a:r>
              <a:rPr lang="en-US" sz="2000" b="1" dirty="0">
                <a:latin typeface="Dubai" panose="020B0503030403030204" pitchFamily="34" charset="-78"/>
                <a:cs typeface="Dubai" panose="020B0503030403030204" pitchFamily="34" charset="-78"/>
              </a:rPr>
              <a:t>Canada</a:t>
            </a:r>
          </a:p>
        </p:txBody>
      </p:sp>
      <p:sp>
        <p:nvSpPr>
          <p:cNvPr id="20" name="TextBox 19">
            <a:extLst>
              <a:ext uri="{FF2B5EF4-FFF2-40B4-BE49-F238E27FC236}">
                <a16:creationId xmlns:a16="http://schemas.microsoft.com/office/drawing/2014/main" id="{5BFB5AD5-C744-CD4D-876B-EEFF068B4293}"/>
              </a:ext>
            </a:extLst>
          </p:cNvPr>
          <p:cNvSpPr txBox="1"/>
          <p:nvPr/>
        </p:nvSpPr>
        <p:spPr>
          <a:xfrm>
            <a:off x="9584906" y="1947956"/>
            <a:ext cx="1099585" cy="400110"/>
          </a:xfrm>
          <a:prstGeom prst="rect">
            <a:avLst/>
          </a:prstGeom>
          <a:noFill/>
        </p:spPr>
        <p:txBody>
          <a:bodyPr wrap="square" rtlCol="0">
            <a:spAutoFit/>
          </a:bodyPr>
          <a:lstStyle/>
          <a:p>
            <a:pPr algn="ctr"/>
            <a:r>
              <a:rPr lang="en-US" sz="2000" b="1" dirty="0">
                <a:latin typeface="Dubai" panose="020B0503030403030204" pitchFamily="34" charset="-78"/>
                <a:cs typeface="Dubai" panose="020B0503030403030204" pitchFamily="34" charset="-78"/>
              </a:rPr>
              <a:t>Mexico</a:t>
            </a:r>
          </a:p>
        </p:txBody>
      </p:sp>
      <p:sp>
        <p:nvSpPr>
          <p:cNvPr id="23" name="TextBox 22">
            <a:hlinkClick r:id="rId3" action="ppaction://hlinksldjump"/>
            <a:extLst>
              <a:ext uri="{FF2B5EF4-FFF2-40B4-BE49-F238E27FC236}">
                <a16:creationId xmlns:a16="http://schemas.microsoft.com/office/drawing/2014/main" id="{3CEC44F8-D32A-1C41-991B-5FBB05AFAF6C}"/>
              </a:ext>
            </a:extLst>
          </p:cNvPr>
          <p:cNvSpPr txBox="1"/>
          <p:nvPr/>
        </p:nvSpPr>
        <p:spPr>
          <a:xfrm>
            <a:off x="5222655" y="1946567"/>
            <a:ext cx="1746691" cy="400110"/>
          </a:xfrm>
          <a:prstGeom prst="rect">
            <a:avLst/>
          </a:prstGeom>
          <a:noFill/>
        </p:spPr>
        <p:txBody>
          <a:bodyPr wrap="square" rtlCol="0">
            <a:spAutoFit/>
          </a:bodyPr>
          <a:lstStyle/>
          <a:p>
            <a:pPr algn="ctr"/>
            <a:r>
              <a:rPr lang="en-US" sz="2000" b="1" dirty="0">
                <a:latin typeface="Dubai" panose="020B0503030403030204" pitchFamily="34" charset="-78"/>
                <a:cs typeface="Dubai" panose="020B0503030403030204" pitchFamily="34" charset="-78"/>
              </a:rPr>
              <a:t>United States</a:t>
            </a:r>
          </a:p>
        </p:txBody>
      </p:sp>
      <p:pic>
        <p:nvPicPr>
          <p:cNvPr id="3076" name="Picture 4" descr="Canada Map PNG Clip arts for Web - Clip arts free PNG Backgrounds">
            <a:extLst>
              <a:ext uri="{FF2B5EF4-FFF2-40B4-BE49-F238E27FC236}">
                <a16:creationId xmlns:a16="http://schemas.microsoft.com/office/drawing/2014/main" id="{934AB304-6033-394D-8334-D2351BB0705C}"/>
              </a:ext>
            </a:extLst>
          </p:cNvPr>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14822" y="2470440"/>
            <a:ext cx="3284956" cy="228951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United States Vector Map - united states png download - 1000*583 - Free Transparent  United States png Download. - Clip Art Library">
            <a:hlinkClick r:id="rId3" action="ppaction://hlinksldjump"/>
            <a:extLst>
              <a:ext uri="{FF2B5EF4-FFF2-40B4-BE49-F238E27FC236}">
                <a16:creationId xmlns:a16="http://schemas.microsoft.com/office/drawing/2014/main" id="{D096F658-0BE2-FB46-907B-3906C976D301}"/>
              </a:ext>
            </a:extLst>
          </p:cNvPr>
          <p:cNvPicPr>
            <a:picLocks noChangeAspect="1" noChangeArrowheads="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493428" y="2496250"/>
            <a:ext cx="3205145" cy="186549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FC217AF6-A65A-9444-8462-A5ECDB85800C}"/>
              </a:ext>
            </a:extLst>
          </p:cNvPr>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8473350" y="2314206"/>
            <a:ext cx="3322695" cy="222958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hlinkClick r:id="rId7" action="ppaction://hlinksldjump"/>
            <a:extLst>
              <a:ext uri="{FF2B5EF4-FFF2-40B4-BE49-F238E27FC236}">
                <a16:creationId xmlns:a16="http://schemas.microsoft.com/office/drawing/2014/main" id="{E666DF48-9DE1-B945-A04E-C2265A6515B6}"/>
              </a:ext>
            </a:extLst>
          </p:cNvPr>
          <p:cNvSpPr/>
          <p:nvPr/>
        </p:nvSpPr>
        <p:spPr>
          <a:xfrm>
            <a:off x="10244273" y="292856"/>
            <a:ext cx="1639614" cy="641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hlinkClick r:id="rId7" action="ppaction://hlinksldjump"/>
            <a:extLst>
              <a:ext uri="{FF2B5EF4-FFF2-40B4-BE49-F238E27FC236}">
                <a16:creationId xmlns:a16="http://schemas.microsoft.com/office/drawing/2014/main" id="{D1155578-D927-F84B-9D2A-CEA273924558}"/>
              </a:ext>
            </a:extLst>
          </p:cNvPr>
          <p:cNvSpPr txBox="1"/>
          <p:nvPr/>
        </p:nvSpPr>
        <p:spPr>
          <a:xfrm>
            <a:off x="10275804" y="382588"/>
            <a:ext cx="788276" cy="461665"/>
          </a:xfrm>
          <a:prstGeom prst="rect">
            <a:avLst/>
          </a:prstGeom>
          <a:noFill/>
        </p:spPr>
        <p:txBody>
          <a:bodyPr wrap="square" rtlCol="0">
            <a:spAutoFit/>
          </a:bodyPr>
          <a:lstStyle/>
          <a:p>
            <a:r>
              <a:rPr lang="en-US" sz="2400" dirty="0">
                <a:solidFill>
                  <a:schemeClr val="bg1"/>
                </a:solidFill>
              </a:rPr>
              <a:t>Back</a:t>
            </a:r>
          </a:p>
        </p:txBody>
      </p:sp>
      <p:sp>
        <p:nvSpPr>
          <p:cNvPr id="13" name="Right Arrow 12">
            <a:hlinkClick r:id="rId7" action="ppaction://hlinksldjump"/>
            <a:extLst>
              <a:ext uri="{FF2B5EF4-FFF2-40B4-BE49-F238E27FC236}">
                <a16:creationId xmlns:a16="http://schemas.microsoft.com/office/drawing/2014/main" id="{B39229F9-95D9-CC48-A455-F1C1FC858A90}"/>
              </a:ext>
            </a:extLst>
          </p:cNvPr>
          <p:cNvSpPr/>
          <p:nvPr/>
        </p:nvSpPr>
        <p:spPr>
          <a:xfrm rot="10800000">
            <a:off x="11095611" y="382588"/>
            <a:ext cx="546538" cy="46166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8" action="ppaction://hlinksldjump"/>
            <a:extLst>
              <a:ext uri="{FF2B5EF4-FFF2-40B4-BE49-F238E27FC236}">
                <a16:creationId xmlns:a16="http://schemas.microsoft.com/office/drawing/2014/main" id="{D98CE304-4C32-E241-8647-CB62CB42B44D}"/>
              </a:ext>
            </a:extLst>
          </p:cNvPr>
          <p:cNvSpPr/>
          <p:nvPr/>
        </p:nvSpPr>
        <p:spPr>
          <a:xfrm>
            <a:off x="337657" y="292856"/>
            <a:ext cx="1639614" cy="641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8" action="ppaction://hlinksldjump"/>
            <a:extLst>
              <a:ext uri="{FF2B5EF4-FFF2-40B4-BE49-F238E27FC236}">
                <a16:creationId xmlns:a16="http://schemas.microsoft.com/office/drawing/2014/main" id="{D5224570-C639-4446-97AC-852899EE554C}"/>
              </a:ext>
            </a:extLst>
          </p:cNvPr>
          <p:cNvSpPr txBox="1"/>
          <p:nvPr/>
        </p:nvSpPr>
        <p:spPr>
          <a:xfrm>
            <a:off x="337657" y="382588"/>
            <a:ext cx="1639614" cy="461665"/>
          </a:xfrm>
          <a:prstGeom prst="rect">
            <a:avLst/>
          </a:prstGeom>
          <a:noFill/>
        </p:spPr>
        <p:txBody>
          <a:bodyPr wrap="square" rtlCol="0">
            <a:spAutoFit/>
          </a:bodyPr>
          <a:lstStyle/>
          <a:p>
            <a:r>
              <a:rPr lang="en-US" sz="2400" dirty="0">
                <a:solidFill>
                  <a:schemeClr val="bg1"/>
                </a:solidFill>
              </a:rPr>
              <a:t>Main Menu</a:t>
            </a:r>
          </a:p>
        </p:txBody>
      </p:sp>
      <p:pic>
        <p:nvPicPr>
          <p:cNvPr id="16" name="Picture 15" descr="A sign in the dark&#10;&#10;Description automatically generated">
            <a:extLst>
              <a:ext uri="{FF2B5EF4-FFF2-40B4-BE49-F238E27FC236}">
                <a16:creationId xmlns:a16="http://schemas.microsoft.com/office/drawing/2014/main" id="{F887401E-7521-234D-BEDA-ED89CE4FB691}"/>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954921" y="2686046"/>
            <a:ext cx="2044700" cy="1485900"/>
          </a:xfrm>
          <a:prstGeom prst="rect">
            <a:avLst/>
          </a:prstGeom>
        </p:spPr>
      </p:pic>
      <p:pic>
        <p:nvPicPr>
          <p:cNvPr id="17" name="Picture 16" descr="A sign in the dark&#10;&#10;Description automatically generated">
            <a:extLst>
              <a:ext uri="{FF2B5EF4-FFF2-40B4-BE49-F238E27FC236}">
                <a16:creationId xmlns:a16="http://schemas.microsoft.com/office/drawing/2014/main" id="{A9C24A44-053A-6A40-918E-CA46BDEB1495}"/>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9112347" y="2686046"/>
            <a:ext cx="2044700" cy="1485900"/>
          </a:xfrm>
          <a:prstGeom prst="rect">
            <a:avLst/>
          </a:prstGeom>
        </p:spPr>
      </p:pic>
    </p:spTree>
    <p:extLst>
      <p:ext uri="{BB962C8B-B14F-4D97-AF65-F5344CB8AC3E}">
        <p14:creationId xmlns:p14="http://schemas.microsoft.com/office/powerpoint/2010/main" val="936013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3A0F-EC08-B248-B632-5844D49EEBCE}"/>
              </a:ext>
            </a:extLst>
          </p:cNvPr>
          <p:cNvSpPr>
            <a:spLocks noGrp="1"/>
          </p:cNvSpPr>
          <p:nvPr>
            <p:ph type="title"/>
          </p:nvPr>
        </p:nvSpPr>
        <p:spPr>
          <a:xfrm>
            <a:off x="838200" y="365125"/>
            <a:ext cx="8875986" cy="1325563"/>
          </a:xfrm>
        </p:spPr>
        <p:txBody>
          <a:bodyPr/>
          <a:lstStyle/>
          <a:p>
            <a:r>
              <a:rPr lang="en-US" dirty="0">
                <a:hlinkClick r:id="rId2"/>
              </a:rPr>
              <a:t>Bethlehem Elementary School</a:t>
            </a:r>
            <a:r>
              <a:rPr lang="en-US" dirty="0"/>
              <a:t> </a:t>
            </a:r>
          </a:p>
        </p:txBody>
      </p:sp>
      <p:sp>
        <p:nvSpPr>
          <p:cNvPr id="3" name="Content Placeholder 2">
            <a:extLst>
              <a:ext uri="{FF2B5EF4-FFF2-40B4-BE49-F238E27FC236}">
                <a16:creationId xmlns:a16="http://schemas.microsoft.com/office/drawing/2014/main" id="{B410C537-31AD-1E41-99E3-122876E8CBED}"/>
              </a:ext>
            </a:extLst>
          </p:cNvPr>
          <p:cNvSpPr>
            <a:spLocks noGrp="1"/>
          </p:cNvSpPr>
          <p:nvPr>
            <p:ph idx="1"/>
          </p:nvPr>
        </p:nvSpPr>
        <p:spPr/>
        <p:txBody>
          <a:bodyPr>
            <a:normAutofit fontScale="70000" lnSpcReduction="20000"/>
          </a:bodyPr>
          <a:lstStyle/>
          <a:p>
            <a:r>
              <a:rPr lang="en-US" dirty="0"/>
              <a:t>Location: Bethlehem, CT</a:t>
            </a:r>
          </a:p>
          <a:p>
            <a:r>
              <a:rPr lang="en-US" dirty="0"/>
              <a:t>Highlights:</a:t>
            </a:r>
          </a:p>
          <a:p>
            <a:pPr lvl="1"/>
            <a:r>
              <a:rPr lang="en-US" dirty="0"/>
              <a:t>Joined New Hampshire's Project GROW - "Generating Resilience, Outcomes, and Wellness”</a:t>
            </a:r>
          </a:p>
          <a:p>
            <a:pPr lvl="1"/>
            <a:r>
              <a:rPr lang="en-US" dirty="0"/>
              <a:t>A third grade teacher greets every student with a special greeting (handshake, hug, complicated hand-dance)</a:t>
            </a:r>
          </a:p>
          <a:p>
            <a:pPr lvl="1"/>
            <a:r>
              <a:rPr lang="en-US" dirty="0"/>
              <a:t>At the start of the class, teachers do a quick check-in with how the students are feeling based on colors. Blue = sad, yellow = anxious or excited, red = angry or frustrated, green = happy and ready to learn</a:t>
            </a:r>
          </a:p>
          <a:p>
            <a:pPr lvl="1"/>
            <a:r>
              <a:rPr lang="en-US" dirty="0"/>
              <a:t>Posters of mindfulness and yoga positions are hung up around the school</a:t>
            </a:r>
          </a:p>
          <a:p>
            <a:pPr lvl="1"/>
            <a:r>
              <a:rPr lang="en-US" dirty="0"/>
              <a:t>When students become disruptive in class, they take a break and do stretches. If needed, they are sent to break rooms</a:t>
            </a:r>
          </a:p>
          <a:p>
            <a:pPr lvl="1"/>
            <a:r>
              <a:rPr lang="en-US" dirty="0"/>
              <a:t>Teacher's visit every student's home at least once in spring and fall. Pairs of teachers meet with parents for about a half-hour to see the other side of the child's life</a:t>
            </a:r>
          </a:p>
          <a:p>
            <a:pPr lvl="1"/>
            <a:r>
              <a:rPr lang="en-US" dirty="0"/>
              <a:t>Many families have difficulty paying for or getting transportation to counseling services. School partnered with the county mental health agency to bring private therapists in three times a week</a:t>
            </a:r>
          </a:p>
          <a:p>
            <a:pPr lvl="1"/>
            <a:r>
              <a:rPr lang="en-US" dirty="0"/>
              <a:t>It took nearly three years to review and rethink every single policy, including those in the school handbook and even teacher classroom rules</a:t>
            </a:r>
          </a:p>
          <a:p>
            <a:pPr lvl="1"/>
            <a:r>
              <a:rPr lang="en-US" dirty="0"/>
              <a:t>End-of-year class trip</a:t>
            </a:r>
          </a:p>
        </p:txBody>
      </p:sp>
      <p:sp>
        <p:nvSpPr>
          <p:cNvPr id="8" name="Oval 7">
            <a:extLst>
              <a:ext uri="{FF2B5EF4-FFF2-40B4-BE49-F238E27FC236}">
                <a16:creationId xmlns:a16="http://schemas.microsoft.com/office/drawing/2014/main" id="{9A4DAA55-64C8-FC42-9006-A396456667AB}"/>
              </a:ext>
            </a:extLst>
          </p:cNvPr>
          <p:cNvSpPr/>
          <p:nvPr/>
        </p:nvSpPr>
        <p:spPr>
          <a:xfrm>
            <a:off x="700998" y="933987"/>
            <a:ext cx="137202" cy="1352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3" action="ppaction://hlinksldjump"/>
            <a:extLst>
              <a:ext uri="{FF2B5EF4-FFF2-40B4-BE49-F238E27FC236}">
                <a16:creationId xmlns:a16="http://schemas.microsoft.com/office/drawing/2014/main" id="{4BD74DBD-3346-1446-A1CE-8276850CEC06}"/>
              </a:ext>
            </a:extLst>
          </p:cNvPr>
          <p:cNvSpPr/>
          <p:nvPr/>
        </p:nvSpPr>
        <p:spPr>
          <a:xfrm>
            <a:off x="10149680" y="251583"/>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3" action="ppaction://hlinksldjump"/>
            <a:extLst>
              <a:ext uri="{FF2B5EF4-FFF2-40B4-BE49-F238E27FC236}">
                <a16:creationId xmlns:a16="http://schemas.microsoft.com/office/drawing/2014/main" id="{0C91DD95-E12C-B144-B844-9EB61847F849}"/>
              </a:ext>
            </a:extLst>
          </p:cNvPr>
          <p:cNvSpPr txBox="1"/>
          <p:nvPr/>
        </p:nvSpPr>
        <p:spPr>
          <a:xfrm>
            <a:off x="10181211" y="341315"/>
            <a:ext cx="788276" cy="461665"/>
          </a:xfrm>
          <a:prstGeom prst="rect">
            <a:avLst/>
          </a:prstGeom>
          <a:noFill/>
        </p:spPr>
        <p:txBody>
          <a:bodyPr wrap="square" rtlCol="0">
            <a:spAutoFit/>
          </a:bodyPr>
          <a:lstStyle/>
          <a:p>
            <a:pPr algn="ctr"/>
            <a:r>
              <a:rPr lang="en-US" sz="2400" dirty="0">
                <a:solidFill>
                  <a:schemeClr val="bg1"/>
                </a:solidFill>
              </a:rPr>
              <a:t>Map</a:t>
            </a:r>
          </a:p>
        </p:txBody>
      </p:sp>
      <p:sp>
        <p:nvSpPr>
          <p:cNvPr id="14" name="Rectangle 13">
            <a:hlinkClick r:id="rId4" action="ppaction://hlinksldjump"/>
            <a:extLst>
              <a:ext uri="{FF2B5EF4-FFF2-40B4-BE49-F238E27FC236}">
                <a16:creationId xmlns:a16="http://schemas.microsoft.com/office/drawing/2014/main" id="{0B3BB4A6-26B3-674A-8486-5680707E05F2}"/>
              </a:ext>
            </a:extLst>
          </p:cNvPr>
          <p:cNvSpPr/>
          <p:nvPr/>
        </p:nvSpPr>
        <p:spPr>
          <a:xfrm>
            <a:off x="10408899" y="1075634"/>
            <a:ext cx="1371641"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4" action="ppaction://hlinksldjump"/>
            <a:extLst>
              <a:ext uri="{FF2B5EF4-FFF2-40B4-BE49-F238E27FC236}">
                <a16:creationId xmlns:a16="http://schemas.microsoft.com/office/drawing/2014/main" id="{E1F72B18-72BB-F747-BB02-2B6F9C43FAD8}"/>
              </a:ext>
            </a:extLst>
          </p:cNvPr>
          <p:cNvSpPr txBox="1"/>
          <p:nvPr/>
        </p:nvSpPr>
        <p:spPr>
          <a:xfrm>
            <a:off x="10408899" y="1165366"/>
            <a:ext cx="1371642" cy="461665"/>
          </a:xfrm>
          <a:prstGeom prst="rect">
            <a:avLst/>
          </a:prstGeom>
          <a:noFill/>
        </p:spPr>
        <p:txBody>
          <a:bodyPr wrap="square" rtlCol="0">
            <a:spAutoFit/>
          </a:bodyPr>
          <a:lstStyle/>
          <a:p>
            <a:pPr algn="ctr"/>
            <a:r>
              <a:rPr lang="en-US" sz="2400" dirty="0">
                <a:solidFill>
                  <a:schemeClr val="bg1"/>
                </a:solidFill>
              </a:rPr>
              <a:t>Directory</a:t>
            </a:r>
          </a:p>
        </p:txBody>
      </p:sp>
      <p:sp>
        <p:nvSpPr>
          <p:cNvPr id="16" name="Rectangle 15">
            <a:hlinkClick r:id="rId5" action="ppaction://hlinksldjump"/>
            <a:extLst>
              <a:ext uri="{FF2B5EF4-FFF2-40B4-BE49-F238E27FC236}">
                <a16:creationId xmlns:a16="http://schemas.microsoft.com/office/drawing/2014/main" id="{D9F3A637-558F-D544-9545-DE80E1834FF1}"/>
              </a:ext>
            </a:extLst>
          </p:cNvPr>
          <p:cNvSpPr/>
          <p:nvPr/>
        </p:nvSpPr>
        <p:spPr>
          <a:xfrm>
            <a:off x="11216480" y="229320"/>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5" action="ppaction://hlinksldjump"/>
            <a:extLst>
              <a:ext uri="{FF2B5EF4-FFF2-40B4-BE49-F238E27FC236}">
                <a16:creationId xmlns:a16="http://schemas.microsoft.com/office/drawing/2014/main" id="{A9DF8500-2D26-1E42-B919-F068FC82AEA7}"/>
              </a:ext>
            </a:extLst>
          </p:cNvPr>
          <p:cNvSpPr txBox="1"/>
          <p:nvPr/>
        </p:nvSpPr>
        <p:spPr>
          <a:xfrm>
            <a:off x="11248011" y="319052"/>
            <a:ext cx="788276" cy="461665"/>
          </a:xfrm>
          <a:prstGeom prst="rect">
            <a:avLst/>
          </a:prstGeom>
          <a:noFill/>
        </p:spPr>
        <p:txBody>
          <a:bodyPr wrap="square" rtlCol="0">
            <a:spAutoFit/>
          </a:bodyPr>
          <a:lstStyle/>
          <a:p>
            <a:pPr algn="ctr"/>
            <a:r>
              <a:rPr lang="en-US" sz="2400" dirty="0">
                <a:solidFill>
                  <a:schemeClr val="bg1"/>
                </a:solidFill>
              </a:rPr>
              <a:t>U.S.</a:t>
            </a:r>
          </a:p>
        </p:txBody>
      </p:sp>
    </p:spTree>
    <p:extLst>
      <p:ext uri="{BB962C8B-B14F-4D97-AF65-F5344CB8AC3E}">
        <p14:creationId xmlns:p14="http://schemas.microsoft.com/office/powerpoint/2010/main" val="1795433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3A0F-EC08-B248-B632-5844D49EEBCE}"/>
              </a:ext>
            </a:extLst>
          </p:cNvPr>
          <p:cNvSpPr>
            <a:spLocks noGrp="1"/>
          </p:cNvSpPr>
          <p:nvPr>
            <p:ph type="title"/>
          </p:nvPr>
        </p:nvSpPr>
        <p:spPr>
          <a:xfrm>
            <a:off x="838200" y="365125"/>
            <a:ext cx="8875986" cy="1325563"/>
          </a:xfrm>
        </p:spPr>
        <p:txBody>
          <a:bodyPr/>
          <a:lstStyle/>
          <a:p>
            <a:r>
              <a:rPr lang="en-US" dirty="0">
                <a:hlinkClick r:id="rId2"/>
              </a:rPr>
              <a:t>Lincoln High School</a:t>
            </a:r>
            <a:endParaRPr lang="en-US" dirty="0"/>
          </a:p>
        </p:txBody>
      </p:sp>
      <p:sp>
        <p:nvSpPr>
          <p:cNvPr id="3" name="Content Placeholder 2">
            <a:extLst>
              <a:ext uri="{FF2B5EF4-FFF2-40B4-BE49-F238E27FC236}">
                <a16:creationId xmlns:a16="http://schemas.microsoft.com/office/drawing/2014/main" id="{B410C537-31AD-1E41-99E3-122876E8CBED}"/>
              </a:ext>
            </a:extLst>
          </p:cNvPr>
          <p:cNvSpPr>
            <a:spLocks noGrp="1"/>
          </p:cNvSpPr>
          <p:nvPr>
            <p:ph idx="1"/>
          </p:nvPr>
        </p:nvSpPr>
        <p:spPr/>
        <p:txBody>
          <a:bodyPr>
            <a:normAutofit fontScale="70000" lnSpcReduction="20000"/>
          </a:bodyPr>
          <a:lstStyle/>
          <a:p>
            <a:r>
              <a:rPr lang="en-US" dirty="0"/>
              <a:t>Location: Walla Walla, WA </a:t>
            </a:r>
          </a:p>
          <a:p>
            <a:r>
              <a:rPr lang="en-US" dirty="0"/>
              <a:t>Highlights:</a:t>
            </a:r>
          </a:p>
          <a:p>
            <a:pPr lvl="1"/>
            <a:r>
              <a:rPr lang="en-US" dirty="0"/>
              <a:t>Lincoln high school is an alternative school (schools that accept students who have been kicked out of regular public schools)</a:t>
            </a:r>
          </a:p>
          <a:p>
            <a:pPr lvl="1"/>
            <a:r>
              <a:rPr lang="en-US" dirty="0"/>
              <a:t>Natalie Turner met with Lincoln High Staff from Washington State University's Area Health Education Center</a:t>
            </a:r>
          </a:p>
          <a:p>
            <a:pPr lvl="1"/>
            <a:r>
              <a:rPr lang="en-US" dirty="0"/>
              <a:t>"We tell our kids we love them" and "They're important to us" – </a:t>
            </a:r>
            <a:r>
              <a:rPr lang="en-US" dirty="0" err="1"/>
              <a:t>Sporleder</a:t>
            </a:r>
            <a:r>
              <a:rPr lang="en-US" dirty="0"/>
              <a:t> (principal)</a:t>
            </a:r>
          </a:p>
          <a:p>
            <a:pPr lvl="1"/>
            <a:r>
              <a:rPr lang="en-US" dirty="0"/>
              <a:t>The Health Clinic conducts physicals for the students</a:t>
            </a:r>
          </a:p>
          <a:p>
            <a:pPr lvl="1"/>
            <a:r>
              <a:rPr lang="en-US" dirty="0"/>
              <a:t>First high school in the US to provide its own ACE survey, students can skip questions. The average ACE score at Lincoln High is 4.5</a:t>
            </a:r>
          </a:p>
          <a:p>
            <a:pPr lvl="1"/>
            <a:r>
              <a:rPr lang="en-US" dirty="0"/>
              <a:t>Health Center uses student ACE surveys to develop programs and services that help kids build resilience:</a:t>
            </a:r>
            <a:br>
              <a:rPr lang="en-US" dirty="0"/>
            </a:br>
            <a:r>
              <a:rPr lang="en-US" dirty="0"/>
              <a:t>1. Create social connectedness</a:t>
            </a:r>
            <a:br>
              <a:rPr lang="en-US" dirty="0"/>
            </a:br>
            <a:r>
              <a:rPr lang="en-US" dirty="0"/>
              <a:t>2. Provide concrete support in times of need</a:t>
            </a:r>
            <a:br>
              <a:rPr lang="en-US" dirty="0"/>
            </a:br>
            <a:r>
              <a:rPr lang="en-US" dirty="0"/>
              <a:t>3. Teach social and emotional competence </a:t>
            </a:r>
          </a:p>
          <a:p>
            <a:pPr lvl="1"/>
            <a:r>
              <a:rPr lang="en-US" dirty="0"/>
              <a:t>Red, yellow, green zones - If kids are in the red zone, </a:t>
            </a:r>
            <a:r>
              <a:rPr lang="en-US" dirty="0" err="1"/>
              <a:t>Sporleder</a:t>
            </a:r>
            <a:r>
              <a:rPr lang="en-US" dirty="0"/>
              <a:t> asks to meet the following day for the kids to calm down</a:t>
            </a:r>
          </a:p>
          <a:p>
            <a:pPr lvl="1"/>
            <a:r>
              <a:rPr lang="en-US" dirty="0"/>
              <a:t>Monthly staff meeting - Instead of talking about disciplinary problem kids, they focus on why they are having problems, develop a plan to help, and make sure to follow up with them.</a:t>
            </a:r>
            <a:br>
              <a:rPr lang="en-US" dirty="0"/>
            </a:br>
            <a:endParaRPr lang="en-US" dirty="0"/>
          </a:p>
          <a:p>
            <a:pPr lvl="1"/>
            <a:endParaRPr lang="en-US" dirty="0"/>
          </a:p>
        </p:txBody>
      </p:sp>
      <p:sp>
        <p:nvSpPr>
          <p:cNvPr id="8" name="Oval 7">
            <a:extLst>
              <a:ext uri="{FF2B5EF4-FFF2-40B4-BE49-F238E27FC236}">
                <a16:creationId xmlns:a16="http://schemas.microsoft.com/office/drawing/2014/main" id="{9A4DAA55-64C8-FC42-9006-A396456667AB}"/>
              </a:ext>
            </a:extLst>
          </p:cNvPr>
          <p:cNvSpPr/>
          <p:nvPr/>
        </p:nvSpPr>
        <p:spPr>
          <a:xfrm>
            <a:off x="700998" y="933987"/>
            <a:ext cx="137202" cy="1352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3" action="ppaction://hlinksldjump"/>
            <a:extLst>
              <a:ext uri="{FF2B5EF4-FFF2-40B4-BE49-F238E27FC236}">
                <a16:creationId xmlns:a16="http://schemas.microsoft.com/office/drawing/2014/main" id="{36CCE13D-FEB4-204D-A9DC-BE3AC939BE3F}"/>
              </a:ext>
            </a:extLst>
          </p:cNvPr>
          <p:cNvSpPr/>
          <p:nvPr/>
        </p:nvSpPr>
        <p:spPr>
          <a:xfrm>
            <a:off x="10149680" y="251583"/>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3" action="ppaction://hlinksldjump"/>
            <a:extLst>
              <a:ext uri="{FF2B5EF4-FFF2-40B4-BE49-F238E27FC236}">
                <a16:creationId xmlns:a16="http://schemas.microsoft.com/office/drawing/2014/main" id="{A274935B-EB91-9E46-AA62-266A7E861EF6}"/>
              </a:ext>
            </a:extLst>
          </p:cNvPr>
          <p:cNvSpPr txBox="1"/>
          <p:nvPr/>
        </p:nvSpPr>
        <p:spPr>
          <a:xfrm>
            <a:off x="10181211" y="341315"/>
            <a:ext cx="788276" cy="461665"/>
          </a:xfrm>
          <a:prstGeom prst="rect">
            <a:avLst/>
          </a:prstGeom>
          <a:noFill/>
        </p:spPr>
        <p:txBody>
          <a:bodyPr wrap="square" rtlCol="0">
            <a:spAutoFit/>
          </a:bodyPr>
          <a:lstStyle/>
          <a:p>
            <a:pPr algn="ctr"/>
            <a:r>
              <a:rPr lang="en-US" sz="2400" dirty="0">
                <a:solidFill>
                  <a:schemeClr val="bg1"/>
                </a:solidFill>
              </a:rPr>
              <a:t>Map</a:t>
            </a:r>
          </a:p>
        </p:txBody>
      </p:sp>
      <p:sp>
        <p:nvSpPr>
          <p:cNvPr id="14" name="Rectangle 13">
            <a:hlinkClick r:id="rId4" action="ppaction://hlinksldjump"/>
            <a:extLst>
              <a:ext uri="{FF2B5EF4-FFF2-40B4-BE49-F238E27FC236}">
                <a16:creationId xmlns:a16="http://schemas.microsoft.com/office/drawing/2014/main" id="{DAE07909-F68D-F949-8EBD-668ECD65E604}"/>
              </a:ext>
            </a:extLst>
          </p:cNvPr>
          <p:cNvSpPr/>
          <p:nvPr/>
        </p:nvSpPr>
        <p:spPr>
          <a:xfrm>
            <a:off x="10408899" y="1075634"/>
            <a:ext cx="1371641"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4" action="ppaction://hlinksldjump"/>
            <a:extLst>
              <a:ext uri="{FF2B5EF4-FFF2-40B4-BE49-F238E27FC236}">
                <a16:creationId xmlns:a16="http://schemas.microsoft.com/office/drawing/2014/main" id="{1D9D02AC-87B0-C248-A2AA-C2CC2B6CE3FA}"/>
              </a:ext>
            </a:extLst>
          </p:cNvPr>
          <p:cNvSpPr txBox="1"/>
          <p:nvPr/>
        </p:nvSpPr>
        <p:spPr>
          <a:xfrm>
            <a:off x="10408899" y="1165366"/>
            <a:ext cx="1371642" cy="461665"/>
          </a:xfrm>
          <a:prstGeom prst="rect">
            <a:avLst/>
          </a:prstGeom>
          <a:noFill/>
        </p:spPr>
        <p:txBody>
          <a:bodyPr wrap="square" rtlCol="0">
            <a:spAutoFit/>
          </a:bodyPr>
          <a:lstStyle/>
          <a:p>
            <a:pPr algn="ctr"/>
            <a:r>
              <a:rPr lang="en-US" sz="2400" dirty="0">
                <a:solidFill>
                  <a:schemeClr val="bg1"/>
                </a:solidFill>
              </a:rPr>
              <a:t>Directory</a:t>
            </a:r>
          </a:p>
        </p:txBody>
      </p:sp>
      <p:sp>
        <p:nvSpPr>
          <p:cNvPr id="16" name="Rectangle 15">
            <a:hlinkClick r:id="rId5" action="ppaction://hlinksldjump"/>
            <a:extLst>
              <a:ext uri="{FF2B5EF4-FFF2-40B4-BE49-F238E27FC236}">
                <a16:creationId xmlns:a16="http://schemas.microsoft.com/office/drawing/2014/main" id="{65F97A73-F740-7042-BF99-0D574A142C3F}"/>
              </a:ext>
            </a:extLst>
          </p:cNvPr>
          <p:cNvSpPr/>
          <p:nvPr/>
        </p:nvSpPr>
        <p:spPr>
          <a:xfrm>
            <a:off x="11216480" y="229320"/>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5" action="ppaction://hlinksldjump"/>
            <a:extLst>
              <a:ext uri="{FF2B5EF4-FFF2-40B4-BE49-F238E27FC236}">
                <a16:creationId xmlns:a16="http://schemas.microsoft.com/office/drawing/2014/main" id="{FEFDC384-D2E9-C046-B3B6-E097A5DF3F6E}"/>
              </a:ext>
            </a:extLst>
          </p:cNvPr>
          <p:cNvSpPr txBox="1"/>
          <p:nvPr/>
        </p:nvSpPr>
        <p:spPr>
          <a:xfrm>
            <a:off x="11248011" y="319052"/>
            <a:ext cx="788276" cy="461665"/>
          </a:xfrm>
          <a:prstGeom prst="rect">
            <a:avLst/>
          </a:prstGeom>
          <a:noFill/>
        </p:spPr>
        <p:txBody>
          <a:bodyPr wrap="square" rtlCol="0">
            <a:spAutoFit/>
          </a:bodyPr>
          <a:lstStyle/>
          <a:p>
            <a:pPr algn="ctr"/>
            <a:r>
              <a:rPr lang="en-US" sz="2400" dirty="0">
                <a:solidFill>
                  <a:schemeClr val="bg1"/>
                </a:solidFill>
              </a:rPr>
              <a:t>U.S.</a:t>
            </a:r>
          </a:p>
        </p:txBody>
      </p:sp>
    </p:spTree>
    <p:extLst>
      <p:ext uri="{BB962C8B-B14F-4D97-AF65-F5344CB8AC3E}">
        <p14:creationId xmlns:p14="http://schemas.microsoft.com/office/powerpoint/2010/main" val="4148583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2A3F2-97F5-BD49-A47D-729B3D7B3817}"/>
              </a:ext>
            </a:extLst>
          </p:cNvPr>
          <p:cNvSpPr>
            <a:spLocks noGrp="1"/>
          </p:cNvSpPr>
          <p:nvPr>
            <p:ph type="title"/>
          </p:nvPr>
        </p:nvSpPr>
        <p:spPr>
          <a:xfrm>
            <a:off x="838200" y="365125"/>
            <a:ext cx="9164335" cy="1325563"/>
          </a:xfrm>
        </p:spPr>
        <p:txBody>
          <a:bodyPr/>
          <a:lstStyle/>
          <a:p>
            <a:r>
              <a:rPr lang="en-US" dirty="0"/>
              <a:t>NCESE/</a:t>
            </a:r>
            <a:r>
              <a:rPr lang="en-US" dirty="0">
                <a:hlinkClick r:id="rId2"/>
              </a:rPr>
              <a:t>Banksia</a:t>
            </a:r>
            <a:r>
              <a:rPr lang="en-US" dirty="0"/>
              <a:t>/</a:t>
            </a:r>
            <a:r>
              <a:rPr lang="en-US" dirty="0">
                <a:hlinkClick r:id="rId3"/>
              </a:rPr>
              <a:t>Project Real</a:t>
            </a:r>
            <a:endParaRPr lang="en-US" dirty="0"/>
          </a:p>
        </p:txBody>
      </p:sp>
      <p:sp>
        <p:nvSpPr>
          <p:cNvPr id="3" name="Content Placeholder 2">
            <a:extLst>
              <a:ext uri="{FF2B5EF4-FFF2-40B4-BE49-F238E27FC236}">
                <a16:creationId xmlns:a16="http://schemas.microsoft.com/office/drawing/2014/main" id="{114083FE-080F-AF4F-86A0-C5CC48DFE84F}"/>
              </a:ext>
            </a:extLst>
          </p:cNvPr>
          <p:cNvSpPr>
            <a:spLocks noGrp="1"/>
          </p:cNvSpPr>
          <p:nvPr>
            <p:ph idx="1"/>
          </p:nvPr>
        </p:nvSpPr>
        <p:spPr>
          <a:xfrm>
            <a:off x="838200" y="1690688"/>
            <a:ext cx="10515600" cy="4351338"/>
          </a:xfrm>
        </p:spPr>
        <p:txBody>
          <a:bodyPr/>
          <a:lstStyle/>
          <a:p>
            <a:pPr marL="0" indent="0">
              <a:buNone/>
            </a:pPr>
            <a:r>
              <a:rPr lang="en-US" dirty="0"/>
              <a:t>	Banksia Gardens, located in the Broadmeadows region of Australia, defines their mission as: “transforming lives, strengthening communities, and reducing disadvantage.” Banksia is a multipurpose facility geared, not only towards those in need, but the entire community under. They currently have nearly eighty thousand community members utilizing their services and programs each year. The Gardens help fulfill a significant gap in resources desperately needed by the Broadmeadows region, which is known as being one of the most disadvantaged places in Victoria, with the wider city of Hume ranking in the top decile for disadvantage in all of Australia (Banksia, 2020).</a:t>
            </a:r>
          </a:p>
        </p:txBody>
      </p:sp>
      <p:sp>
        <p:nvSpPr>
          <p:cNvPr id="7" name="Rectangle 6">
            <a:hlinkClick r:id="rId4" action="ppaction://hlinksldjump"/>
            <a:extLst>
              <a:ext uri="{FF2B5EF4-FFF2-40B4-BE49-F238E27FC236}">
                <a16:creationId xmlns:a16="http://schemas.microsoft.com/office/drawing/2014/main" id="{871961E7-5940-3E4B-9B65-25F9DE2CB279}"/>
              </a:ext>
            </a:extLst>
          </p:cNvPr>
          <p:cNvSpPr/>
          <p:nvPr/>
        </p:nvSpPr>
        <p:spPr>
          <a:xfrm>
            <a:off x="10149680" y="251583"/>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hlinkClick r:id="rId4" action="ppaction://hlinksldjump"/>
            <a:extLst>
              <a:ext uri="{FF2B5EF4-FFF2-40B4-BE49-F238E27FC236}">
                <a16:creationId xmlns:a16="http://schemas.microsoft.com/office/drawing/2014/main" id="{A6F20E70-380A-3045-B99F-C2D4C4642E29}"/>
              </a:ext>
            </a:extLst>
          </p:cNvPr>
          <p:cNvSpPr txBox="1"/>
          <p:nvPr/>
        </p:nvSpPr>
        <p:spPr>
          <a:xfrm>
            <a:off x="10181211" y="341315"/>
            <a:ext cx="788276" cy="461665"/>
          </a:xfrm>
          <a:prstGeom prst="rect">
            <a:avLst/>
          </a:prstGeom>
          <a:noFill/>
        </p:spPr>
        <p:txBody>
          <a:bodyPr wrap="square" rtlCol="0">
            <a:spAutoFit/>
          </a:bodyPr>
          <a:lstStyle/>
          <a:p>
            <a:pPr algn="ctr"/>
            <a:r>
              <a:rPr lang="en-US" sz="2400" dirty="0">
                <a:solidFill>
                  <a:schemeClr val="bg1"/>
                </a:solidFill>
              </a:rPr>
              <a:t>Map</a:t>
            </a:r>
          </a:p>
        </p:txBody>
      </p:sp>
      <p:sp>
        <p:nvSpPr>
          <p:cNvPr id="9" name="Rectangle 8">
            <a:hlinkClick r:id="rId5" action="ppaction://hlinksldjump"/>
            <a:extLst>
              <a:ext uri="{FF2B5EF4-FFF2-40B4-BE49-F238E27FC236}">
                <a16:creationId xmlns:a16="http://schemas.microsoft.com/office/drawing/2014/main" id="{3B04B014-B46A-944A-ACB4-C512C038AA23}"/>
              </a:ext>
            </a:extLst>
          </p:cNvPr>
          <p:cNvSpPr/>
          <p:nvPr/>
        </p:nvSpPr>
        <p:spPr>
          <a:xfrm>
            <a:off x="10408899" y="1075634"/>
            <a:ext cx="1371641"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5" action="ppaction://hlinksldjump"/>
            <a:extLst>
              <a:ext uri="{FF2B5EF4-FFF2-40B4-BE49-F238E27FC236}">
                <a16:creationId xmlns:a16="http://schemas.microsoft.com/office/drawing/2014/main" id="{ABA524EC-E1FA-A44D-B53B-A14A0056D563}"/>
              </a:ext>
            </a:extLst>
          </p:cNvPr>
          <p:cNvSpPr txBox="1"/>
          <p:nvPr/>
        </p:nvSpPr>
        <p:spPr>
          <a:xfrm>
            <a:off x="10408899" y="1165366"/>
            <a:ext cx="1371642" cy="461665"/>
          </a:xfrm>
          <a:prstGeom prst="rect">
            <a:avLst/>
          </a:prstGeom>
          <a:noFill/>
        </p:spPr>
        <p:txBody>
          <a:bodyPr wrap="square" rtlCol="0">
            <a:spAutoFit/>
          </a:bodyPr>
          <a:lstStyle/>
          <a:p>
            <a:pPr algn="ctr"/>
            <a:r>
              <a:rPr lang="en-US" sz="2400" dirty="0">
                <a:solidFill>
                  <a:schemeClr val="bg1"/>
                </a:solidFill>
              </a:rPr>
              <a:t>Directory</a:t>
            </a:r>
          </a:p>
        </p:txBody>
      </p:sp>
      <p:sp>
        <p:nvSpPr>
          <p:cNvPr id="14" name="Rectangle 13">
            <a:hlinkClick r:id="rId6" action="ppaction://hlinksldjump"/>
            <a:extLst>
              <a:ext uri="{FF2B5EF4-FFF2-40B4-BE49-F238E27FC236}">
                <a16:creationId xmlns:a16="http://schemas.microsoft.com/office/drawing/2014/main" id="{C30851D4-A7C2-3649-9188-2F2AE89458F1}"/>
              </a:ext>
            </a:extLst>
          </p:cNvPr>
          <p:cNvSpPr/>
          <p:nvPr/>
        </p:nvSpPr>
        <p:spPr>
          <a:xfrm>
            <a:off x="11216480" y="229320"/>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6" action="ppaction://hlinksldjump"/>
            <a:extLst>
              <a:ext uri="{FF2B5EF4-FFF2-40B4-BE49-F238E27FC236}">
                <a16:creationId xmlns:a16="http://schemas.microsoft.com/office/drawing/2014/main" id="{348CC78A-ADD7-B04B-B8BB-442287B36065}"/>
              </a:ext>
            </a:extLst>
          </p:cNvPr>
          <p:cNvSpPr txBox="1"/>
          <p:nvPr/>
        </p:nvSpPr>
        <p:spPr>
          <a:xfrm>
            <a:off x="11248011" y="319052"/>
            <a:ext cx="788276" cy="461665"/>
          </a:xfrm>
          <a:prstGeom prst="rect">
            <a:avLst/>
          </a:prstGeom>
          <a:noFill/>
        </p:spPr>
        <p:txBody>
          <a:bodyPr wrap="square" rtlCol="0">
            <a:spAutoFit/>
          </a:bodyPr>
          <a:lstStyle/>
          <a:p>
            <a:pPr algn="ctr"/>
            <a:r>
              <a:rPr lang="en-US" sz="2400" dirty="0">
                <a:solidFill>
                  <a:schemeClr val="bg1"/>
                </a:solidFill>
              </a:rPr>
              <a:t>U.S.</a:t>
            </a:r>
          </a:p>
        </p:txBody>
      </p:sp>
    </p:spTree>
    <p:extLst>
      <p:ext uri="{BB962C8B-B14F-4D97-AF65-F5344CB8AC3E}">
        <p14:creationId xmlns:p14="http://schemas.microsoft.com/office/powerpoint/2010/main" val="3199421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hlinkClick r:id="rId2" action="ppaction://hlinksldjump"/>
            <a:extLst>
              <a:ext uri="{FF2B5EF4-FFF2-40B4-BE49-F238E27FC236}">
                <a16:creationId xmlns:a16="http://schemas.microsoft.com/office/drawing/2014/main" id="{972DA604-891E-3043-8EE5-6319165E8B7A}"/>
              </a:ext>
            </a:extLst>
          </p:cNvPr>
          <p:cNvSpPr/>
          <p:nvPr/>
        </p:nvSpPr>
        <p:spPr>
          <a:xfrm>
            <a:off x="4357302" y="1478653"/>
            <a:ext cx="3477396" cy="914400"/>
          </a:xfrm>
          <a:prstGeom prst="rect">
            <a:avLst/>
          </a:prstGeom>
          <a:solidFill>
            <a:schemeClr val="bg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hlinkClick r:id="rId2" action="ppaction://hlinksldjump"/>
            <a:extLst>
              <a:ext uri="{FF2B5EF4-FFF2-40B4-BE49-F238E27FC236}">
                <a16:creationId xmlns:a16="http://schemas.microsoft.com/office/drawing/2014/main" id="{2D2F5BB0-349D-2947-9418-F0EC618F32F3}"/>
              </a:ext>
            </a:extLst>
          </p:cNvPr>
          <p:cNvSpPr/>
          <p:nvPr/>
        </p:nvSpPr>
        <p:spPr>
          <a:xfrm>
            <a:off x="4552938" y="1855966"/>
            <a:ext cx="182880" cy="18288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hlinkClick r:id="rId2" action="ppaction://hlinksldjump"/>
            <a:extLst>
              <a:ext uri="{FF2B5EF4-FFF2-40B4-BE49-F238E27FC236}">
                <a16:creationId xmlns:a16="http://schemas.microsoft.com/office/drawing/2014/main" id="{C37AA3B3-F514-184A-BD77-C5CCA68B673E}"/>
              </a:ext>
            </a:extLst>
          </p:cNvPr>
          <p:cNvSpPr txBox="1"/>
          <p:nvPr/>
        </p:nvSpPr>
        <p:spPr>
          <a:xfrm>
            <a:off x="4825921" y="1597299"/>
            <a:ext cx="1646945" cy="677108"/>
          </a:xfrm>
          <a:prstGeom prst="rect">
            <a:avLst/>
          </a:prstGeom>
          <a:noFill/>
        </p:spPr>
        <p:txBody>
          <a:bodyPr wrap="square" rtlCol="0" anchor="ctr">
            <a:spAutoFit/>
          </a:bodyPr>
          <a:lstStyle/>
          <a:p>
            <a:r>
              <a:rPr lang="en-US" sz="3800" dirty="0"/>
              <a:t>School</a:t>
            </a:r>
          </a:p>
        </p:txBody>
      </p:sp>
      <p:sp>
        <p:nvSpPr>
          <p:cNvPr id="20" name="Rectangle 19">
            <a:hlinkClick r:id="rId3" action="ppaction://hlinksldjump"/>
            <a:extLst>
              <a:ext uri="{FF2B5EF4-FFF2-40B4-BE49-F238E27FC236}">
                <a16:creationId xmlns:a16="http://schemas.microsoft.com/office/drawing/2014/main" id="{BD69CFF3-CFFC-9542-B377-38D88ECFDC64}"/>
              </a:ext>
            </a:extLst>
          </p:cNvPr>
          <p:cNvSpPr/>
          <p:nvPr/>
        </p:nvSpPr>
        <p:spPr>
          <a:xfrm>
            <a:off x="4357302" y="2894309"/>
            <a:ext cx="3477396" cy="914400"/>
          </a:xfrm>
          <a:prstGeom prst="rect">
            <a:avLst/>
          </a:prstGeom>
          <a:solidFill>
            <a:schemeClr val="bg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hlinkClick r:id="rId3" action="ppaction://hlinksldjump"/>
            <a:extLst>
              <a:ext uri="{FF2B5EF4-FFF2-40B4-BE49-F238E27FC236}">
                <a16:creationId xmlns:a16="http://schemas.microsoft.com/office/drawing/2014/main" id="{7DF70935-99EF-B745-81AD-45665DEF6D00}"/>
              </a:ext>
            </a:extLst>
          </p:cNvPr>
          <p:cNvSpPr/>
          <p:nvPr/>
        </p:nvSpPr>
        <p:spPr>
          <a:xfrm>
            <a:off x="4552938" y="3271622"/>
            <a:ext cx="182880" cy="182880"/>
          </a:xfrm>
          <a:prstGeom prst="ellipse">
            <a:avLst/>
          </a:prstGeom>
          <a:solidFill>
            <a:srgbClr val="00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hlinkClick r:id="rId3" action="ppaction://hlinksldjump"/>
            <a:extLst>
              <a:ext uri="{FF2B5EF4-FFF2-40B4-BE49-F238E27FC236}">
                <a16:creationId xmlns:a16="http://schemas.microsoft.com/office/drawing/2014/main" id="{C118E79F-F9EF-1846-8A9E-43EFADF692C9}"/>
              </a:ext>
            </a:extLst>
          </p:cNvPr>
          <p:cNvSpPr txBox="1"/>
          <p:nvPr/>
        </p:nvSpPr>
        <p:spPr>
          <a:xfrm>
            <a:off x="4825921" y="3012955"/>
            <a:ext cx="1869347" cy="677108"/>
          </a:xfrm>
          <a:prstGeom prst="rect">
            <a:avLst/>
          </a:prstGeom>
          <a:noFill/>
        </p:spPr>
        <p:txBody>
          <a:bodyPr wrap="square" rtlCol="0" anchor="ctr">
            <a:spAutoFit/>
          </a:bodyPr>
          <a:lstStyle/>
          <a:p>
            <a:r>
              <a:rPr lang="en-US" sz="3800" dirty="0"/>
              <a:t>Training</a:t>
            </a:r>
          </a:p>
        </p:txBody>
      </p:sp>
      <p:sp>
        <p:nvSpPr>
          <p:cNvPr id="29" name="Rectangle 28">
            <a:hlinkClick r:id="rId4" action="ppaction://hlinksldjump"/>
            <a:extLst>
              <a:ext uri="{FF2B5EF4-FFF2-40B4-BE49-F238E27FC236}">
                <a16:creationId xmlns:a16="http://schemas.microsoft.com/office/drawing/2014/main" id="{27EFDB31-ADA6-AD44-84CB-E79BA780C106}"/>
              </a:ext>
            </a:extLst>
          </p:cNvPr>
          <p:cNvSpPr/>
          <p:nvPr/>
        </p:nvSpPr>
        <p:spPr>
          <a:xfrm>
            <a:off x="4357302" y="4304994"/>
            <a:ext cx="3477396" cy="914400"/>
          </a:xfrm>
          <a:prstGeom prst="rect">
            <a:avLst/>
          </a:prstGeom>
          <a:solidFill>
            <a:schemeClr val="bg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hlinkClick r:id="rId4" action="ppaction://hlinksldjump"/>
            <a:extLst>
              <a:ext uri="{FF2B5EF4-FFF2-40B4-BE49-F238E27FC236}">
                <a16:creationId xmlns:a16="http://schemas.microsoft.com/office/drawing/2014/main" id="{E3FA0C5B-C583-484C-AC71-461E8AD98F3C}"/>
              </a:ext>
            </a:extLst>
          </p:cNvPr>
          <p:cNvSpPr/>
          <p:nvPr/>
        </p:nvSpPr>
        <p:spPr>
          <a:xfrm>
            <a:off x="4552938" y="4682307"/>
            <a:ext cx="182880" cy="1828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hlinkClick r:id="rId4" action="ppaction://hlinksldjump"/>
            <a:extLst>
              <a:ext uri="{FF2B5EF4-FFF2-40B4-BE49-F238E27FC236}">
                <a16:creationId xmlns:a16="http://schemas.microsoft.com/office/drawing/2014/main" id="{1BB966DE-AFB2-5846-AD07-6F29CD97EADD}"/>
              </a:ext>
            </a:extLst>
          </p:cNvPr>
          <p:cNvSpPr txBox="1"/>
          <p:nvPr/>
        </p:nvSpPr>
        <p:spPr>
          <a:xfrm>
            <a:off x="4825921" y="4423640"/>
            <a:ext cx="2892235" cy="677108"/>
          </a:xfrm>
          <a:prstGeom prst="rect">
            <a:avLst/>
          </a:prstGeom>
          <a:noFill/>
        </p:spPr>
        <p:txBody>
          <a:bodyPr wrap="square" rtlCol="0" anchor="ctr">
            <a:spAutoFit/>
          </a:bodyPr>
          <a:lstStyle/>
          <a:p>
            <a:r>
              <a:rPr lang="en-US" sz="3800" dirty="0"/>
              <a:t>Collaboration</a:t>
            </a:r>
          </a:p>
        </p:txBody>
      </p:sp>
      <p:sp>
        <p:nvSpPr>
          <p:cNvPr id="14" name="Rectangle 13">
            <a:hlinkClick r:id="rId5" action="ppaction://hlinksldjump"/>
            <a:extLst>
              <a:ext uri="{FF2B5EF4-FFF2-40B4-BE49-F238E27FC236}">
                <a16:creationId xmlns:a16="http://schemas.microsoft.com/office/drawing/2014/main" id="{9E797BB5-5806-9A44-A07B-45E38B700C8F}"/>
              </a:ext>
            </a:extLst>
          </p:cNvPr>
          <p:cNvSpPr/>
          <p:nvPr/>
        </p:nvSpPr>
        <p:spPr>
          <a:xfrm>
            <a:off x="10149680" y="251583"/>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5" action="ppaction://hlinksldjump"/>
            <a:extLst>
              <a:ext uri="{FF2B5EF4-FFF2-40B4-BE49-F238E27FC236}">
                <a16:creationId xmlns:a16="http://schemas.microsoft.com/office/drawing/2014/main" id="{A7524603-3F17-2248-B05A-8DDD5E47819A}"/>
              </a:ext>
            </a:extLst>
          </p:cNvPr>
          <p:cNvSpPr txBox="1"/>
          <p:nvPr/>
        </p:nvSpPr>
        <p:spPr>
          <a:xfrm>
            <a:off x="10181211" y="341315"/>
            <a:ext cx="788276" cy="461665"/>
          </a:xfrm>
          <a:prstGeom prst="rect">
            <a:avLst/>
          </a:prstGeom>
          <a:noFill/>
        </p:spPr>
        <p:txBody>
          <a:bodyPr wrap="square" rtlCol="0">
            <a:spAutoFit/>
          </a:bodyPr>
          <a:lstStyle/>
          <a:p>
            <a:pPr algn="ctr"/>
            <a:r>
              <a:rPr lang="en-US" sz="2400" dirty="0">
                <a:solidFill>
                  <a:schemeClr val="bg1"/>
                </a:solidFill>
              </a:rPr>
              <a:t>Map</a:t>
            </a:r>
          </a:p>
        </p:txBody>
      </p:sp>
      <p:sp>
        <p:nvSpPr>
          <p:cNvPr id="16" name="Rectangle 15">
            <a:hlinkClick r:id="rId6" action="ppaction://hlinksldjump"/>
            <a:extLst>
              <a:ext uri="{FF2B5EF4-FFF2-40B4-BE49-F238E27FC236}">
                <a16:creationId xmlns:a16="http://schemas.microsoft.com/office/drawing/2014/main" id="{7BAA6DE2-3D0F-C549-9B70-E99523C2F58F}"/>
              </a:ext>
            </a:extLst>
          </p:cNvPr>
          <p:cNvSpPr/>
          <p:nvPr/>
        </p:nvSpPr>
        <p:spPr>
          <a:xfrm>
            <a:off x="10408899" y="1075634"/>
            <a:ext cx="1371641"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6" action="ppaction://hlinksldjump"/>
            <a:extLst>
              <a:ext uri="{FF2B5EF4-FFF2-40B4-BE49-F238E27FC236}">
                <a16:creationId xmlns:a16="http://schemas.microsoft.com/office/drawing/2014/main" id="{CAADC0F2-06DA-E846-A3D2-31B53AA4E9F7}"/>
              </a:ext>
            </a:extLst>
          </p:cNvPr>
          <p:cNvSpPr txBox="1"/>
          <p:nvPr/>
        </p:nvSpPr>
        <p:spPr>
          <a:xfrm>
            <a:off x="10408899" y="1165366"/>
            <a:ext cx="1371642" cy="461665"/>
          </a:xfrm>
          <a:prstGeom prst="rect">
            <a:avLst/>
          </a:prstGeom>
          <a:noFill/>
        </p:spPr>
        <p:txBody>
          <a:bodyPr wrap="square" rtlCol="0">
            <a:spAutoFit/>
          </a:bodyPr>
          <a:lstStyle/>
          <a:p>
            <a:pPr algn="ctr"/>
            <a:r>
              <a:rPr lang="en-US" sz="2400" dirty="0">
                <a:solidFill>
                  <a:schemeClr val="bg1"/>
                </a:solidFill>
              </a:rPr>
              <a:t>Directory</a:t>
            </a:r>
          </a:p>
        </p:txBody>
      </p:sp>
      <p:sp>
        <p:nvSpPr>
          <p:cNvPr id="18" name="Rectangle 17">
            <a:hlinkClick r:id="rId7" action="ppaction://hlinksldjump"/>
            <a:extLst>
              <a:ext uri="{FF2B5EF4-FFF2-40B4-BE49-F238E27FC236}">
                <a16:creationId xmlns:a16="http://schemas.microsoft.com/office/drawing/2014/main" id="{C012E7CF-871F-2542-8CCE-1C2D3BCBDF15}"/>
              </a:ext>
            </a:extLst>
          </p:cNvPr>
          <p:cNvSpPr/>
          <p:nvPr/>
        </p:nvSpPr>
        <p:spPr>
          <a:xfrm>
            <a:off x="11216480" y="229320"/>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hlinkClick r:id="rId7" action="ppaction://hlinksldjump"/>
            <a:extLst>
              <a:ext uri="{FF2B5EF4-FFF2-40B4-BE49-F238E27FC236}">
                <a16:creationId xmlns:a16="http://schemas.microsoft.com/office/drawing/2014/main" id="{4D7123DF-94C7-B948-BF32-6B0FA2B22891}"/>
              </a:ext>
            </a:extLst>
          </p:cNvPr>
          <p:cNvSpPr txBox="1"/>
          <p:nvPr/>
        </p:nvSpPr>
        <p:spPr>
          <a:xfrm>
            <a:off x="11248011" y="319052"/>
            <a:ext cx="788276" cy="461665"/>
          </a:xfrm>
          <a:prstGeom prst="rect">
            <a:avLst/>
          </a:prstGeom>
          <a:noFill/>
        </p:spPr>
        <p:txBody>
          <a:bodyPr wrap="square" rtlCol="0">
            <a:spAutoFit/>
          </a:bodyPr>
          <a:lstStyle/>
          <a:p>
            <a:pPr algn="ctr"/>
            <a:r>
              <a:rPr lang="en-US" sz="2400" dirty="0">
                <a:solidFill>
                  <a:schemeClr val="bg1"/>
                </a:solidFill>
              </a:rPr>
              <a:t>U.S.</a:t>
            </a:r>
          </a:p>
        </p:txBody>
      </p:sp>
    </p:spTree>
    <p:extLst>
      <p:ext uri="{BB962C8B-B14F-4D97-AF65-F5344CB8AC3E}">
        <p14:creationId xmlns:p14="http://schemas.microsoft.com/office/powerpoint/2010/main" val="1188421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ED52A96-BB13-A346-989C-D8B1FEE52E0A}"/>
              </a:ext>
            </a:extLst>
          </p:cNvPr>
          <p:cNvSpPr txBox="1"/>
          <p:nvPr/>
        </p:nvSpPr>
        <p:spPr>
          <a:xfrm>
            <a:off x="3961237" y="1762011"/>
            <a:ext cx="4269525" cy="446705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hlinkClick r:id="rId2" action="ppaction://hlinksldjump"/>
              </a:rPr>
              <a:t>Baker Elementary School</a:t>
            </a:r>
            <a:endParaRPr lang="en-US" sz="2400" dirty="0"/>
          </a:p>
          <a:p>
            <a:pPr marL="342900" indent="-342900">
              <a:lnSpc>
                <a:spcPct val="150000"/>
              </a:lnSpc>
              <a:buFont typeface="Arial" panose="020B0604020202020204" pitchFamily="34" charset="0"/>
              <a:buChar char="•"/>
            </a:pPr>
            <a:r>
              <a:rPr lang="en-US" sz="2400" dirty="0">
                <a:hlinkClick r:id="rId3" action="ppaction://hlinksldjump"/>
              </a:rPr>
              <a:t>Bemiss Elementary School</a:t>
            </a:r>
            <a:endParaRPr lang="en-US" sz="2400" dirty="0"/>
          </a:p>
          <a:p>
            <a:pPr marL="342900" indent="-342900">
              <a:lnSpc>
                <a:spcPct val="150000"/>
              </a:lnSpc>
              <a:buFont typeface="Arial" panose="020B0604020202020204" pitchFamily="34" charset="0"/>
              <a:buChar char="•"/>
            </a:pPr>
            <a:r>
              <a:rPr lang="en-US" sz="2400" dirty="0">
                <a:hlinkClick r:id="rId4" action="ppaction://hlinksldjump"/>
              </a:rPr>
              <a:t>Bethlehem Elementary School</a:t>
            </a:r>
            <a:endParaRPr lang="en-US" sz="2400" dirty="0"/>
          </a:p>
          <a:p>
            <a:pPr marL="342900" indent="-342900">
              <a:lnSpc>
                <a:spcPct val="150000"/>
              </a:lnSpc>
              <a:buFont typeface="Arial" panose="020B0604020202020204" pitchFamily="34" charset="0"/>
              <a:buChar char="•"/>
            </a:pPr>
            <a:r>
              <a:rPr lang="en-US" sz="2400" dirty="0">
                <a:hlinkClick r:id="rId5" action="ppaction://hlinksldjump"/>
              </a:rPr>
              <a:t>El Dorado Elementary School</a:t>
            </a:r>
            <a:endParaRPr lang="en-US" sz="2400" dirty="0"/>
          </a:p>
          <a:p>
            <a:pPr marL="342900" indent="-342900">
              <a:lnSpc>
                <a:spcPct val="150000"/>
              </a:lnSpc>
              <a:buFont typeface="Arial" panose="020B0604020202020204" pitchFamily="34" charset="0"/>
              <a:buChar char="•"/>
            </a:pPr>
            <a:r>
              <a:rPr lang="en-US" sz="2400" dirty="0">
                <a:hlinkClick r:id="rId6" action="ppaction://hlinksldjump"/>
              </a:rPr>
              <a:t>Highlands Elementary School</a:t>
            </a:r>
            <a:endParaRPr lang="en-US" sz="2400" dirty="0"/>
          </a:p>
          <a:p>
            <a:pPr marL="342900" indent="-342900">
              <a:lnSpc>
                <a:spcPct val="150000"/>
              </a:lnSpc>
              <a:buFont typeface="Arial" panose="020B0604020202020204" pitchFamily="34" charset="0"/>
              <a:buChar char="•"/>
            </a:pPr>
            <a:r>
              <a:rPr lang="en-US" sz="2400" dirty="0">
                <a:hlinkClick r:id="rId7" action="ppaction://hlinksldjump"/>
              </a:rPr>
              <a:t>Lincoln High School</a:t>
            </a:r>
            <a:endParaRPr lang="en-US" sz="2400" dirty="0"/>
          </a:p>
          <a:p>
            <a:pPr marL="342900" indent="-342900">
              <a:lnSpc>
                <a:spcPct val="150000"/>
              </a:lnSpc>
              <a:buFont typeface="Arial" panose="020B0604020202020204" pitchFamily="34" charset="0"/>
              <a:buChar char="•"/>
            </a:pPr>
            <a:r>
              <a:rPr lang="en-US" sz="2400" dirty="0">
                <a:hlinkClick r:id="rId8" action="ppaction://hlinksldjump"/>
              </a:rPr>
              <a:t>Mastery Charter Network</a:t>
            </a:r>
          </a:p>
          <a:p>
            <a:pPr marL="342900" indent="-342900">
              <a:lnSpc>
                <a:spcPct val="150000"/>
              </a:lnSpc>
              <a:buFont typeface="Arial" panose="020B0604020202020204" pitchFamily="34" charset="0"/>
              <a:buChar char="•"/>
            </a:pPr>
            <a:r>
              <a:rPr lang="en-US" sz="2400" dirty="0">
                <a:hlinkClick r:id="rId8" action="ppaction://hlinksldjump"/>
              </a:rPr>
              <a:t>Knowledge is Power Program</a:t>
            </a:r>
            <a:endParaRPr lang="en-US" sz="2400" dirty="0">
              <a:hlinkClick r:id="rId6" action="ppaction://hlinksldjump"/>
            </a:endParaRPr>
          </a:p>
        </p:txBody>
      </p:sp>
      <p:sp>
        <p:nvSpPr>
          <p:cNvPr id="17" name="Rectangle 16">
            <a:hlinkClick r:id="rId9" action="ppaction://hlinksldjump"/>
            <a:extLst>
              <a:ext uri="{FF2B5EF4-FFF2-40B4-BE49-F238E27FC236}">
                <a16:creationId xmlns:a16="http://schemas.microsoft.com/office/drawing/2014/main" id="{ABE8247D-0293-3D45-9F62-142553C6E7F8}"/>
              </a:ext>
            </a:extLst>
          </p:cNvPr>
          <p:cNvSpPr/>
          <p:nvPr/>
        </p:nvSpPr>
        <p:spPr>
          <a:xfrm>
            <a:off x="4693474" y="746655"/>
            <a:ext cx="2480783" cy="646528"/>
          </a:xfrm>
          <a:prstGeom prst="rect">
            <a:avLst/>
          </a:prstGeom>
          <a:solidFill>
            <a:schemeClr val="bg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hlinkClick r:id="rId9" action="ppaction://hlinksldjump"/>
            <a:extLst>
              <a:ext uri="{FF2B5EF4-FFF2-40B4-BE49-F238E27FC236}">
                <a16:creationId xmlns:a16="http://schemas.microsoft.com/office/drawing/2014/main" id="{03858531-735A-EE48-83A4-7A1781BE45C8}"/>
              </a:ext>
            </a:extLst>
          </p:cNvPr>
          <p:cNvSpPr/>
          <p:nvPr/>
        </p:nvSpPr>
        <p:spPr>
          <a:xfrm>
            <a:off x="4803332" y="978479"/>
            <a:ext cx="182880" cy="18288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hlinkClick r:id="rId9" action="ppaction://hlinksldjump"/>
            <a:extLst>
              <a:ext uri="{FF2B5EF4-FFF2-40B4-BE49-F238E27FC236}">
                <a16:creationId xmlns:a16="http://schemas.microsoft.com/office/drawing/2014/main" id="{3089EB8B-DF57-6F4B-81E0-2C8929A6D6ED}"/>
              </a:ext>
            </a:extLst>
          </p:cNvPr>
          <p:cNvSpPr txBox="1"/>
          <p:nvPr/>
        </p:nvSpPr>
        <p:spPr>
          <a:xfrm>
            <a:off x="5017743" y="810190"/>
            <a:ext cx="2156514" cy="523220"/>
          </a:xfrm>
          <a:prstGeom prst="rect">
            <a:avLst/>
          </a:prstGeom>
          <a:noFill/>
        </p:spPr>
        <p:txBody>
          <a:bodyPr wrap="square" rtlCol="0">
            <a:spAutoFit/>
          </a:bodyPr>
          <a:lstStyle/>
          <a:p>
            <a:r>
              <a:rPr lang="en-US" sz="2800" dirty="0"/>
              <a:t>School</a:t>
            </a:r>
          </a:p>
        </p:txBody>
      </p:sp>
      <p:sp>
        <p:nvSpPr>
          <p:cNvPr id="9" name="Rectangle 8">
            <a:hlinkClick r:id="rId10" action="ppaction://hlinksldjump"/>
            <a:extLst>
              <a:ext uri="{FF2B5EF4-FFF2-40B4-BE49-F238E27FC236}">
                <a16:creationId xmlns:a16="http://schemas.microsoft.com/office/drawing/2014/main" id="{E0C1C858-C302-2642-A01A-5631840579B3}"/>
              </a:ext>
            </a:extLst>
          </p:cNvPr>
          <p:cNvSpPr/>
          <p:nvPr/>
        </p:nvSpPr>
        <p:spPr>
          <a:xfrm>
            <a:off x="10149680" y="251583"/>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10" action="ppaction://hlinksldjump"/>
            <a:extLst>
              <a:ext uri="{FF2B5EF4-FFF2-40B4-BE49-F238E27FC236}">
                <a16:creationId xmlns:a16="http://schemas.microsoft.com/office/drawing/2014/main" id="{61B0BDD0-24AD-3048-83DF-66A85097A747}"/>
              </a:ext>
            </a:extLst>
          </p:cNvPr>
          <p:cNvSpPr txBox="1"/>
          <p:nvPr/>
        </p:nvSpPr>
        <p:spPr>
          <a:xfrm>
            <a:off x="10181211" y="341315"/>
            <a:ext cx="788276" cy="461665"/>
          </a:xfrm>
          <a:prstGeom prst="rect">
            <a:avLst/>
          </a:prstGeom>
          <a:noFill/>
        </p:spPr>
        <p:txBody>
          <a:bodyPr wrap="square" rtlCol="0">
            <a:spAutoFit/>
          </a:bodyPr>
          <a:lstStyle/>
          <a:p>
            <a:pPr algn="ctr"/>
            <a:r>
              <a:rPr lang="en-US" sz="2400" dirty="0">
                <a:solidFill>
                  <a:schemeClr val="bg1"/>
                </a:solidFill>
              </a:rPr>
              <a:t>Map</a:t>
            </a:r>
          </a:p>
        </p:txBody>
      </p:sp>
      <p:sp>
        <p:nvSpPr>
          <p:cNvPr id="11" name="Rectangle 10">
            <a:hlinkClick r:id="rId11" action="ppaction://hlinksldjump"/>
            <a:extLst>
              <a:ext uri="{FF2B5EF4-FFF2-40B4-BE49-F238E27FC236}">
                <a16:creationId xmlns:a16="http://schemas.microsoft.com/office/drawing/2014/main" id="{C00135C3-A321-1D47-AB42-B097A15200B2}"/>
              </a:ext>
            </a:extLst>
          </p:cNvPr>
          <p:cNvSpPr/>
          <p:nvPr/>
        </p:nvSpPr>
        <p:spPr>
          <a:xfrm>
            <a:off x="10408899" y="1075634"/>
            <a:ext cx="1371641"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hlinkClick r:id="rId11" action="ppaction://hlinksldjump"/>
            <a:extLst>
              <a:ext uri="{FF2B5EF4-FFF2-40B4-BE49-F238E27FC236}">
                <a16:creationId xmlns:a16="http://schemas.microsoft.com/office/drawing/2014/main" id="{418BB463-3DAC-224B-B28B-0781BAA7094A}"/>
              </a:ext>
            </a:extLst>
          </p:cNvPr>
          <p:cNvSpPr txBox="1"/>
          <p:nvPr/>
        </p:nvSpPr>
        <p:spPr>
          <a:xfrm>
            <a:off x="10408899" y="1165366"/>
            <a:ext cx="1371642" cy="461665"/>
          </a:xfrm>
          <a:prstGeom prst="rect">
            <a:avLst/>
          </a:prstGeom>
          <a:noFill/>
        </p:spPr>
        <p:txBody>
          <a:bodyPr wrap="square" rtlCol="0">
            <a:spAutoFit/>
          </a:bodyPr>
          <a:lstStyle/>
          <a:p>
            <a:pPr algn="ctr"/>
            <a:r>
              <a:rPr lang="en-US" sz="2400" dirty="0">
                <a:solidFill>
                  <a:schemeClr val="bg1"/>
                </a:solidFill>
              </a:rPr>
              <a:t>Directory</a:t>
            </a:r>
          </a:p>
        </p:txBody>
      </p:sp>
      <p:sp>
        <p:nvSpPr>
          <p:cNvPr id="20" name="Rectangle 19">
            <a:hlinkClick r:id="rId12" action="ppaction://hlinksldjump"/>
            <a:extLst>
              <a:ext uri="{FF2B5EF4-FFF2-40B4-BE49-F238E27FC236}">
                <a16:creationId xmlns:a16="http://schemas.microsoft.com/office/drawing/2014/main" id="{EFEA531B-93D4-6D4D-B3B1-BAD652001C0D}"/>
              </a:ext>
            </a:extLst>
          </p:cNvPr>
          <p:cNvSpPr/>
          <p:nvPr/>
        </p:nvSpPr>
        <p:spPr>
          <a:xfrm>
            <a:off x="11216480" y="229320"/>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hlinkClick r:id="rId12" action="ppaction://hlinksldjump"/>
            <a:extLst>
              <a:ext uri="{FF2B5EF4-FFF2-40B4-BE49-F238E27FC236}">
                <a16:creationId xmlns:a16="http://schemas.microsoft.com/office/drawing/2014/main" id="{1F29959B-AE5E-174F-B9A2-12D54B6CF103}"/>
              </a:ext>
            </a:extLst>
          </p:cNvPr>
          <p:cNvSpPr txBox="1"/>
          <p:nvPr/>
        </p:nvSpPr>
        <p:spPr>
          <a:xfrm>
            <a:off x="11248011" y="319052"/>
            <a:ext cx="788276" cy="461665"/>
          </a:xfrm>
          <a:prstGeom prst="rect">
            <a:avLst/>
          </a:prstGeom>
          <a:noFill/>
        </p:spPr>
        <p:txBody>
          <a:bodyPr wrap="square" rtlCol="0">
            <a:spAutoFit/>
          </a:bodyPr>
          <a:lstStyle/>
          <a:p>
            <a:pPr algn="ctr"/>
            <a:r>
              <a:rPr lang="en-US" sz="2400" dirty="0">
                <a:solidFill>
                  <a:schemeClr val="bg1"/>
                </a:solidFill>
              </a:rPr>
              <a:t>U.S.</a:t>
            </a:r>
          </a:p>
        </p:txBody>
      </p:sp>
    </p:spTree>
    <p:extLst>
      <p:ext uri="{BB962C8B-B14F-4D97-AF65-F5344CB8AC3E}">
        <p14:creationId xmlns:p14="http://schemas.microsoft.com/office/powerpoint/2010/main" val="1252932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hlinkClick r:id="rId2" action="ppaction://hlinksldjump"/>
            <a:extLst>
              <a:ext uri="{FF2B5EF4-FFF2-40B4-BE49-F238E27FC236}">
                <a16:creationId xmlns:a16="http://schemas.microsoft.com/office/drawing/2014/main" id="{23595380-5CF8-6C42-92BC-ECCA2217D217}"/>
              </a:ext>
            </a:extLst>
          </p:cNvPr>
          <p:cNvSpPr/>
          <p:nvPr/>
        </p:nvSpPr>
        <p:spPr>
          <a:xfrm>
            <a:off x="4693474" y="746655"/>
            <a:ext cx="2480783" cy="646528"/>
          </a:xfrm>
          <a:prstGeom prst="rect">
            <a:avLst/>
          </a:prstGeom>
          <a:solidFill>
            <a:schemeClr val="bg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hlinkClick r:id="rId2" action="ppaction://hlinksldjump"/>
            <a:extLst>
              <a:ext uri="{FF2B5EF4-FFF2-40B4-BE49-F238E27FC236}">
                <a16:creationId xmlns:a16="http://schemas.microsoft.com/office/drawing/2014/main" id="{AE5C29B5-B76C-C74F-BA87-BC664D7B0C6A}"/>
              </a:ext>
            </a:extLst>
          </p:cNvPr>
          <p:cNvSpPr/>
          <p:nvPr/>
        </p:nvSpPr>
        <p:spPr>
          <a:xfrm>
            <a:off x="4803332" y="978479"/>
            <a:ext cx="182880" cy="1828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hlinkClick r:id="rId2" action="ppaction://hlinksldjump"/>
            <a:extLst>
              <a:ext uri="{FF2B5EF4-FFF2-40B4-BE49-F238E27FC236}">
                <a16:creationId xmlns:a16="http://schemas.microsoft.com/office/drawing/2014/main" id="{52E8CE3F-71CF-184F-AF6A-537E09B5A63B}"/>
              </a:ext>
            </a:extLst>
          </p:cNvPr>
          <p:cNvSpPr txBox="1"/>
          <p:nvPr/>
        </p:nvSpPr>
        <p:spPr>
          <a:xfrm>
            <a:off x="5017743" y="810190"/>
            <a:ext cx="2156514" cy="523220"/>
          </a:xfrm>
          <a:prstGeom prst="rect">
            <a:avLst/>
          </a:prstGeom>
          <a:noFill/>
        </p:spPr>
        <p:txBody>
          <a:bodyPr wrap="square" rtlCol="0">
            <a:spAutoFit/>
          </a:bodyPr>
          <a:lstStyle/>
          <a:p>
            <a:r>
              <a:rPr lang="en-US" sz="2800" dirty="0"/>
              <a:t>Collaboration</a:t>
            </a:r>
          </a:p>
        </p:txBody>
      </p:sp>
      <p:sp>
        <p:nvSpPr>
          <p:cNvPr id="8" name="TextBox 7">
            <a:extLst>
              <a:ext uri="{FF2B5EF4-FFF2-40B4-BE49-F238E27FC236}">
                <a16:creationId xmlns:a16="http://schemas.microsoft.com/office/drawing/2014/main" id="{016F9373-9669-1848-AA84-28FA810894C2}"/>
              </a:ext>
            </a:extLst>
          </p:cNvPr>
          <p:cNvSpPr txBox="1"/>
          <p:nvPr/>
        </p:nvSpPr>
        <p:spPr>
          <a:xfrm>
            <a:off x="3314054" y="1717902"/>
            <a:ext cx="5563891" cy="28050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hlinkClick r:id="rId3" action="ppaction://hlinksldjump"/>
              </a:rPr>
              <a:t>CBHM Boston</a:t>
            </a:r>
            <a:endParaRPr lang="en-US" sz="2400" dirty="0"/>
          </a:p>
          <a:p>
            <a:pPr marL="285750" indent="-285750">
              <a:lnSpc>
                <a:spcPct val="150000"/>
              </a:lnSpc>
              <a:buFont typeface="Arial" panose="020B0604020202020204" pitchFamily="34" charset="0"/>
              <a:buChar char="•"/>
            </a:pPr>
            <a:r>
              <a:rPr lang="en-US" sz="2400" dirty="0">
                <a:hlinkClick r:id="rId4" action="ppaction://hlinksldjump"/>
              </a:rPr>
              <a:t>National Education Association</a:t>
            </a:r>
            <a:endParaRPr lang="en-US" sz="2400" dirty="0"/>
          </a:p>
          <a:p>
            <a:pPr marL="285750" indent="-285750">
              <a:lnSpc>
                <a:spcPct val="150000"/>
              </a:lnSpc>
              <a:buFont typeface="Arial" panose="020B0604020202020204" pitchFamily="34" charset="0"/>
              <a:buChar char="•"/>
            </a:pPr>
            <a:r>
              <a:rPr lang="en-US" sz="2400" dirty="0">
                <a:hlinkClick r:id="rId5" action="ppaction://hlinksldjump"/>
              </a:rPr>
              <a:t>NCESE</a:t>
            </a:r>
            <a:endParaRPr lang="en-US" sz="2400" dirty="0">
              <a:hlinkClick r:id="rId6" action="ppaction://hlinksldjump"/>
            </a:endParaRPr>
          </a:p>
          <a:p>
            <a:pPr marL="285750" indent="-285750">
              <a:lnSpc>
                <a:spcPct val="150000"/>
              </a:lnSpc>
              <a:buFont typeface="Arial" panose="020B0604020202020204" pitchFamily="34" charset="0"/>
              <a:buChar char="•"/>
            </a:pPr>
            <a:r>
              <a:rPr lang="en-US" sz="2400" dirty="0">
                <a:hlinkClick r:id="rId6" action="ppaction://hlinksldjump"/>
              </a:rPr>
              <a:t>Partnership for Resilience</a:t>
            </a:r>
            <a:endParaRPr lang="en-US" sz="2400" dirty="0"/>
          </a:p>
          <a:p>
            <a:pPr marL="285750" indent="-285750">
              <a:lnSpc>
                <a:spcPct val="150000"/>
              </a:lnSpc>
              <a:buFont typeface="Arial" panose="020B0604020202020204" pitchFamily="34" charset="0"/>
              <a:buChar char="•"/>
            </a:pPr>
            <a:r>
              <a:rPr lang="en-US" sz="2400" dirty="0">
                <a:hlinkClick r:id="rId2" action="ppaction://hlinksldjump"/>
              </a:rPr>
              <a:t>The Trauma Learning and Policy Initiative</a:t>
            </a:r>
            <a:endParaRPr lang="en-US" sz="2400" dirty="0"/>
          </a:p>
        </p:txBody>
      </p:sp>
      <p:sp>
        <p:nvSpPr>
          <p:cNvPr id="9" name="Rectangle 8">
            <a:hlinkClick r:id="rId7" action="ppaction://hlinksldjump"/>
            <a:extLst>
              <a:ext uri="{FF2B5EF4-FFF2-40B4-BE49-F238E27FC236}">
                <a16:creationId xmlns:a16="http://schemas.microsoft.com/office/drawing/2014/main" id="{9B8B46ED-31E9-A74A-BD3F-F15AD63AF77A}"/>
              </a:ext>
            </a:extLst>
          </p:cNvPr>
          <p:cNvSpPr/>
          <p:nvPr/>
        </p:nvSpPr>
        <p:spPr>
          <a:xfrm>
            <a:off x="10149680" y="251583"/>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7" action="ppaction://hlinksldjump"/>
            <a:extLst>
              <a:ext uri="{FF2B5EF4-FFF2-40B4-BE49-F238E27FC236}">
                <a16:creationId xmlns:a16="http://schemas.microsoft.com/office/drawing/2014/main" id="{2DEBD64C-6A98-F84A-AE54-BE0266B2FCE4}"/>
              </a:ext>
            </a:extLst>
          </p:cNvPr>
          <p:cNvSpPr txBox="1"/>
          <p:nvPr/>
        </p:nvSpPr>
        <p:spPr>
          <a:xfrm>
            <a:off x="10181211" y="341315"/>
            <a:ext cx="788276" cy="461665"/>
          </a:xfrm>
          <a:prstGeom prst="rect">
            <a:avLst/>
          </a:prstGeom>
          <a:noFill/>
        </p:spPr>
        <p:txBody>
          <a:bodyPr wrap="square" rtlCol="0">
            <a:spAutoFit/>
          </a:bodyPr>
          <a:lstStyle/>
          <a:p>
            <a:pPr algn="ctr"/>
            <a:r>
              <a:rPr lang="en-US" sz="2400" dirty="0">
                <a:solidFill>
                  <a:schemeClr val="bg1"/>
                </a:solidFill>
              </a:rPr>
              <a:t>Map</a:t>
            </a:r>
          </a:p>
        </p:txBody>
      </p:sp>
      <p:sp>
        <p:nvSpPr>
          <p:cNvPr id="11" name="Rectangle 10">
            <a:hlinkClick r:id="rId8" action="ppaction://hlinksldjump"/>
            <a:extLst>
              <a:ext uri="{FF2B5EF4-FFF2-40B4-BE49-F238E27FC236}">
                <a16:creationId xmlns:a16="http://schemas.microsoft.com/office/drawing/2014/main" id="{0EBF33F7-A581-B848-8B03-0D23D395F984}"/>
              </a:ext>
            </a:extLst>
          </p:cNvPr>
          <p:cNvSpPr/>
          <p:nvPr/>
        </p:nvSpPr>
        <p:spPr>
          <a:xfrm>
            <a:off x="10408899" y="1075634"/>
            <a:ext cx="1371641"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hlinkClick r:id="rId8" action="ppaction://hlinksldjump"/>
            <a:extLst>
              <a:ext uri="{FF2B5EF4-FFF2-40B4-BE49-F238E27FC236}">
                <a16:creationId xmlns:a16="http://schemas.microsoft.com/office/drawing/2014/main" id="{7DA68082-1CF3-C844-ACCB-AEF644C3EF60}"/>
              </a:ext>
            </a:extLst>
          </p:cNvPr>
          <p:cNvSpPr txBox="1"/>
          <p:nvPr/>
        </p:nvSpPr>
        <p:spPr>
          <a:xfrm>
            <a:off x="10408899" y="1165366"/>
            <a:ext cx="1371642" cy="461665"/>
          </a:xfrm>
          <a:prstGeom prst="rect">
            <a:avLst/>
          </a:prstGeom>
          <a:noFill/>
        </p:spPr>
        <p:txBody>
          <a:bodyPr wrap="square" rtlCol="0">
            <a:spAutoFit/>
          </a:bodyPr>
          <a:lstStyle/>
          <a:p>
            <a:pPr algn="ctr"/>
            <a:r>
              <a:rPr lang="en-US" sz="2400" dirty="0">
                <a:solidFill>
                  <a:schemeClr val="bg1"/>
                </a:solidFill>
              </a:rPr>
              <a:t>Directory</a:t>
            </a:r>
          </a:p>
        </p:txBody>
      </p:sp>
      <p:sp>
        <p:nvSpPr>
          <p:cNvPr id="13" name="Rectangle 12">
            <a:hlinkClick r:id="rId9" action="ppaction://hlinksldjump"/>
            <a:extLst>
              <a:ext uri="{FF2B5EF4-FFF2-40B4-BE49-F238E27FC236}">
                <a16:creationId xmlns:a16="http://schemas.microsoft.com/office/drawing/2014/main" id="{386C30AF-36B3-C147-9F45-21B8CDC396F4}"/>
              </a:ext>
            </a:extLst>
          </p:cNvPr>
          <p:cNvSpPr/>
          <p:nvPr/>
        </p:nvSpPr>
        <p:spPr>
          <a:xfrm>
            <a:off x="11216480" y="229320"/>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hlinkClick r:id="rId9" action="ppaction://hlinksldjump"/>
            <a:extLst>
              <a:ext uri="{FF2B5EF4-FFF2-40B4-BE49-F238E27FC236}">
                <a16:creationId xmlns:a16="http://schemas.microsoft.com/office/drawing/2014/main" id="{C7684605-1AFB-2640-9029-AC27983A4521}"/>
              </a:ext>
            </a:extLst>
          </p:cNvPr>
          <p:cNvSpPr txBox="1"/>
          <p:nvPr/>
        </p:nvSpPr>
        <p:spPr>
          <a:xfrm>
            <a:off x="11248011" y="319052"/>
            <a:ext cx="788276" cy="461665"/>
          </a:xfrm>
          <a:prstGeom prst="rect">
            <a:avLst/>
          </a:prstGeom>
          <a:noFill/>
        </p:spPr>
        <p:txBody>
          <a:bodyPr wrap="square" rtlCol="0">
            <a:spAutoFit/>
          </a:bodyPr>
          <a:lstStyle/>
          <a:p>
            <a:pPr algn="ctr"/>
            <a:r>
              <a:rPr lang="en-US" sz="2400" dirty="0">
                <a:solidFill>
                  <a:schemeClr val="bg1"/>
                </a:solidFill>
              </a:rPr>
              <a:t>U.S.</a:t>
            </a:r>
          </a:p>
        </p:txBody>
      </p:sp>
    </p:spTree>
    <p:extLst>
      <p:ext uri="{BB962C8B-B14F-4D97-AF65-F5344CB8AC3E}">
        <p14:creationId xmlns:p14="http://schemas.microsoft.com/office/powerpoint/2010/main" val="2152916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DFB2A877-6497-B441-BA7C-23D85B016E82}"/>
              </a:ext>
            </a:extLst>
          </p:cNvPr>
          <p:cNvSpPr txBox="1"/>
          <p:nvPr/>
        </p:nvSpPr>
        <p:spPr>
          <a:xfrm>
            <a:off x="1544491" y="1408031"/>
            <a:ext cx="4200989"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hlinkClick r:id="rId2" action="ppaction://hlinksldjump"/>
              </a:rPr>
              <a:t>Alive and Well Communities</a:t>
            </a:r>
            <a:endParaRPr lang="en-US" sz="2400" dirty="0"/>
          </a:p>
          <a:p>
            <a:pPr marL="285750" indent="-285750">
              <a:buFont typeface="Arial" panose="020B0604020202020204" pitchFamily="34" charset="0"/>
              <a:buChar char="•"/>
            </a:pPr>
            <a:r>
              <a:rPr lang="en-US" sz="2400" dirty="0">
                <a:hlinkClick r:id="rId3" action="ppaction://hlinksldjump"/>
              </a:rPr>
              <a:t>Community Resilience Initiative</a:t>
            </a:r>
            <a:endParaRPr lang="en-US" sz="2400" dirty="0">
              <a:hlinkClick r:id="rId4" action="ppaction://hlinksldjump"/>
            </a:endParaRPr>
          </a:p>
          <a:p>
            <a:pPr marL="285750" indent="-285750">
              <a:buFont typeface="Arial" panose="020B0604020202020204" pitchFamily="34" charset="0"/>
              <a:buChar char="•"/>
            </a:pPr>
            <a:r>
              <a:rPr lang="en-US" sz="2400" dirty="0">
                <a:hlinkClick r:id="rId4" action="ppaction://hlinksldjump"/>
              </a:rPr>
              <a:t>Harvard Center on the Developing Child</a:t>
            </a:r>
            <a:endParaRPr lang="en-US" sz="2400" dirty="0"/>
          </a:p>
          <a:p>
            <a:pPr marL="285750" indent="-285750">
              <a:buFont typeface="Arial" panose="020B0604020202020204" pitchFamily="34" charset="0"/>
              <a:buChar char="•"/>
            </a:pPr>
            <a:r>
              <a:rPr lang="en-US" sz="2400" dirty="0">
                <a:hlinkClick r:id="rId5" action="ppaction://hlinksldjump"/>
              </a:rPr>
              <a:t>Lesley Institute for Trauma Sensitivity</a:t>
            </a:r>
            <a:endParaRPr lang="en-US" sz="2400" dirty="0"/>
          </a:p>
          <a:p>
            <a:pPr marL="285750" indent="-285750">
              <a:buFont typeface="Arial" panose="020B0604020202020204" pitchFamily="34" charset="0"/>
              <a:buChar char="•"/>
            </a:pPr>
            <a:r>
              <a:rPr lang="en-US" sz="2400" dirty="0">
                <a:hlinkClick r:id="rId6" action="ppaction://hlinksldjump"/>
              </a:rPr>
              <a:t>Massachusetts Department of Elementary and Secondary Education</a:t>
            </a:r>
            <a:r>
              <a:rPr lang="en-US" sz="2400" dirty="0"/>
              <a:t> </a:t>
            </a:r>
          </a:p>
          <a:p>
            <a:pPr marL="285750" indent="-285750">
              <a:buFont typeface="Arial" panose="020B0604020202020204" pitchFamily="34" charset="0"/>
              <a:buChar char="•"/>
            </a:pPr>
            <a:r>
              <a:rPr lang="en-US" sz="2400" dirty="0">
                <a:hlinkClick r:id="rId7" action="ppaction://hlinksldjump"/>
              </a:rPr>
              <a:t>National Associations of School Psychologists</a:t>
            </a:r>
            <a:r>
              <a:rPr lang="en-US" sz="2400" dirty="0"/>
              <a:t> </a:t>
            </a:r>
            <a:endParaRPr lang="en-US" sz="2400" dirty="0">
              <a:hlinkClick r:id="rId8" action="ppaction://hlinksldjump"/>
            </a:endParaRPr>
          </a:p>
        </p:txBody>
      </p:sp>
      <p:sp>
        <p:nvSpPr>
          <p:cNvPr id="29" name="TextBox 28">
            <a:extLst>
              <a:ext uri="{FF2B5EF4-FFF2-40B4-BE49-F238E27FC236}">
                <a16:creationId xmlns:a16="http://schemas.microsoft.com/office/drawing/2014/main" id="{1199770E-8FCD-544C-AE4E-8483F1E8B8BC}"/>
              </a:ext>
            </a:extLst>
          </p:cNvPr>
          <p:cNvSpPr txBox="1"/>
          <p:nvPr/>
        </p:nvSpPr>
        <p:spPr>
          <a:xfrm>
            <a:off x="6096000" y="1400065"/>
            <a:ext cx="4404256"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hlinkClick r:id="rId9" action="ppaction://hlinksldjump"/>
              </a:rPr>
              <a:t>National Center for School Crisis and Bereavement</a:t>
            </a:r>
            <a:endParaRPr lang="en-US" sz="2400" dirty="0">
              <a:hlinkClick r:id="rId10" action="ppaction://hlinksldjump"/>
            </a:endParaRPr>
          </a:p>
          <a:p>
            <a:pPr marL="285750" indent="-285750">
              <a:buFont typeface="Arial" panose="020B0604020202020204" pitchFamily="34" charset="0"/>
              <a:buChar char="•"/>
            </a:pPr>
            <a:r>
              <a:rPr lang="en-US" sz="2400" dirty="0">
                <a:hlinkClick r:id="rId10" action="ppaction://hlinksldjump"/>
              </a:rPr>
              <a:t>National Center on Safe Supportive Learning Environments</a:t>
            </a:r>
            <a:r>
              <a:rPr lang="en-US" sz="2400" dirty="0"/>
              <a:t> </a:t>
            </a:r>
          </a:p>
          <a:p>
            <a:pPr marL="285750" indent="-285750">
              <a:buFont typeface="Arial" panose="020B0604020202020204" pitchFamily="34" charset="0"/>
              <a:buChar char="•"/>
            </a:pPr>
            <a:r>
              <a:rPr lang="en-US" sz="2400" dirty="0">
                <a:hlinkClick r:id="rId11" action="ppaction://hlinksldjump"/>
              </a:rPr>
              <a:t>National Child Traumatic Stress Network</a:t>
            </a:r>
            <a:r>
              <a:rPr lang="en-US" sz="2400" dirty="0"/>
              <a:t> </a:t>
            </a:r>
            <a:endParaRPr lang="en-US" sz="2400" dirty="0">
              <a:hlinkClick r:id="rId8" action="ppaction://hlinksldjump"/>
            </a:endParaRPr>
          </a:p>
          <a:p>
            <a:pPr marL="285750" indent="-285750">
              <a:buFont typeface="Arial" panose="020B0604020202020204" pitchFamily="34" charset="0"/>
              <a:buChar char="•"/>
            </a:pPr>
            <a:r>
              <a:rPr lang="en-US" sz="2400" dirty="0">
                <a:hlinkClick r:id="rId8" action="ppaction://hlinksldjump"/>
              </a:rPr>
              <a:t>National Organization for Treating Trauma, LLC</a:t>
            </a:r>
            <a:endParaRPr lang="en-US" sz="2400" dirty="0"/>
          </a:p>
          <a:p>
            <a:pPr marL="285750" indent="-285750">
              <a:buFont typeface="Arial" panose="020B0604020202020204" pitchFamily="34" charset="0"/>
              <a:buChar char="•"/>
            </a:pPr>
            <a:r>
              <a:rPr lang="en-US" sz="2400" dirty="0">
                <a:hlinkClick r:id="rId12" action="ppaction://hlinksldjump"/>
              </a:rPr>
              <a:t>UCSF HEARTS</a:t>
            </a:r>
            <a:r>
              <a:rPr lang="en-US" sz="2400" dirty="0"/>
              <a:t> </a:t>
            </a:r>
          </a:p>
          <a:p>
            <a:pPr marL="285750" indent="-285750">
              <a:buFont typeface="Arial" panose="020B0604020202020204" pitchFamily="34" charset="0"/>
              <a:buChar char="•"/>
            </a:pPr>
            <a:r>
              <a:rPr lang="en-US" sz="2400" dirty="0">
                <a:hlinkClick r:id="rId13" action="ppaction://hlinksldjump"/>
              </a:rPr>
              <a:t>University of Buffalo</a:t>
            </a:r>
            <a:endParaRPr lang="en-US" sz="2400" dirty="0"/>
          </a:p>
          <a:p>
            <a:pPr marL="285750" indent="-285750">
              <a:buFont typeface="Arial" panose="020B0604020202020204" pitchFamily="34" charset="0"/>
              <a:buChar char="•"/>
            </a:pPr>
            <a:r>
              <a:rPr lang="en-US" sz="2400" dirty="0">
                <a:hlinkClick r:id="rId14" action="ppaction://hlinksldjump"/>
              </a:rPr>
              <a:t>Wisconsin Department of Public Instruction</a:t>
            </a:r>
            <a:endParaRPr lang="en-US" sz="2400" dirty="0"/>
          </a:p>
        </p:txBody>
      </p:sp>
      <p:sp>
        <p:nvSpPr>
          <p:cNvPr id="33" name="Rectangle 32">
            <a:hlinkClick r:id="rId15" action="ppaction://hlinksldjump"/>
            <a:extLst>
              <a:ext uri="{FF2B5EF4-FFF2-40B4-BE49-F238E27FC236}">
                <a16:creationId xmlns:a16="http://schemas.microsoft.com/office/drawing/2014/main" id="{3680B6F1-6C5B-7742-9E08-D9D5186DFD34}"/>
              </a:ext>
            </a:extLst>
          </p:cNvPr>
          <p:cNvSpPr/>
          <p:nvPr/>
        </p:nvSpPr>
        <p:spPr>
          <a:xfrm>
            <a:off x="4693474" y="529679"/>
            <a:ext cx="2480783" cy="646528"/>
          </a:xfrm>
          <a:prstGeom prst="rect">
            <a:avLst/>
          </a:prstGeom>
          <a:solidFill>
            <a:schemeClr val="bg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hlinkClick r:id="rId15" action="ppaction://hlinksldjump"/>
            <a:extLst>
              <a:ext uri="{FF2B5EF4-FFF2-40B4-BE49-F238E27FC236}">
                <a16:creationId xmlns:a16="http://schemas.microsoft.com/office/drawing/2014/main" id="{2DF55AB6-53CD-F749-A993-DDA8F974EF51}"/>
              </a:ext>
            </a:extLst>
          </p:cNvPr>
          <p:cNvSpPr/>
          <p:nvPr/>
        </p:nvSpPr>
        <p:spPr>
          <a:xfrm>
            <a:off x="4803332" y="761503"/>
            <a:ext cx="182880" cy="182880"/>
          </a:xfrm>
          <a:prstGeom prst="ellipse">
            <a:avLst/>
          </a:prstGeom>
          <a:solidFill>
            <a:srgbClr val="00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hlinkClick r:id="rId15" action="ppaction://hlinksldjump"/>
            <a:extLst>
              <a:ext uri="{FF2B5EF4-FFF2-40B4-BE49-F238E27FC236}">
                <a16:creationId xmlns:a16="http://schemas.microsoft.com/office/drawing/2014/main" id="{8B2BE064-50BE-F247-A421-542EEA9667A9}"/>
              </a:ext>
            </a:extLst>
          </p:cNvPr>
          <p:cNvSpPr txBox="1"/>
          <p:nvPr/>
        </p:nvSpPr>
        <p:spPr>
          <a:xfrm>
            <a:off x="5017743" y="593214"/>
            <a:ext cx="2156514" cy="523220"/>
          </a:xfrm>
          <a:prstGeom prst="rect">
            <a:avLst/>
          </a:prstGeom>
          <a:noFill/>
        </p:spPr>
        <p:txBody>
          <a:bodyPr wrap="square" rtlCol="0">
            <a:spAutoFit/>
          </a:bodyPr>
          <a:lstStyle/>
          <a:p>
            <a:r>
              <a:rPr lang="en-US" sz="2800" dirty="0"/>
              <a:t>Training</a:t>
            </a:r>
          </a:p>
        </p:txBody>
      </p:sp>
      <p:sp>
        <p:nvSpPr>
          <p:cNvPr id="13" name="Rectangle 12">
            <a:hlinkClick r:id="rId16" action="ppaction://hlinksldjump"/>
            <a:extLst>
              <a:ext uri="{FF2B5EF4-FFF2-40B4-BE49-F238E27FC236}">
                <a16:creationId xmlns:a16="http://schemas.microsoft.com/office/drawing/2014/main" id="{812DBF2C-A3CD-A840-9B59-CA75F3BE1A9F}"/>
              </a:ext>
            </a:extLst>
          </p:cNvPr>
          <p:cNvSpPr/>
          <p:nvPr/>
        </p:nvSpPr>
        <p:spPr>
          <a:xfrm>
            <a:off x="10149680" y="251583"/>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hlinkClick r:id="rId16" action="ppaction://hlinksldjump"/>
            <a:extLst>
              <a:ext uri="{FF2B5EF4-FFF2-40B4-BE49-F238E27FC236}">
                <a16:creationId xmlns:a16="http://schemas.microsoft.com/office/drawing/2014/main" id="{6B20E2DC-8C43-C548-A039-FFBFCFC00967}"/>
              </a:ext>
            </a:extLst>
          </p:cNvPr>
          <p:cNvSpPr txBox="1"/>
          <p:nvPr/>
        </p:nvSpPr>
        <p:spPr>
          <a:xfrm>
            <a:off x="10181211" y="341315"/>
            <a:ext cx="788276" cy="461665"/>
          </a:xfrm>
          <a:prstGeom prst="rect">
            <a:avLst/>
          </a:prstGeom>
          <a:noFill/>
        </p:spPr>
        <p:txBody>
          <a:bodyPr wrap="square" rtlCol="0">
            <a:spAutoFit/>
          </a:bodyPr>
          <a:lstStyle/>
          <a:p>
            <a:pPr algn="ctr"/>
            <a:r>
              <a:rPr lang="en-US" sz="2400" dirty="0">
                <a:solidFill>
                  <a:schemeClr val="bg1"/>
                </a:solidFill>
              </a:rPr>
              <a:t>Map</a:t>
            </a:r>
          </a:p>
        </p:txBody>
      </p:sp>
      <p:sp>
        <p:nvSpPr>
          <p:cNvPr id="15" name="Rectangle 14">
            <a:hlinkClick r:id="rId17" action="ppaction://hlinksldjump"/>
            <a:extLst>
              <a:ext uri="{FF2B5EF4-FFF2-40B4-BE49-F238E27FC236}">
                <a16:creationId xmlns:a16="http://schemas.microsoft.com/office/drawing/2014/main" id="{05B47464-ED33-BB43-AE0D-CF16585A23BD}"/>
              </a:ext>
            </a:extLst>
          </p:cNvPr>
          <p:cNvSpPr/>
          <p:nvPr/>
        </p:nvSpPr>
        <p:spPr>
          <a:xfrm>
            <a:off x="10408899" y="1075634"/>
            <a:ext cx="1371641"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hlinkClick r:id="rId17" action="ppaction://hlinksldjump"/>
            <a:extLst>
              <a:ext uri="{FF2B5EF4-FFF2-40B4-BE49-F238E27FC236}">
                <a16:creationId xmlns:a16="http://schemas.microsoft.com/office/drawing/2014/main" id="{82AE7DB1-6BE9-EB48-8A7A-4AD5FD10303B}"/>
              </a:ext>
            </a:extLst>
          </p:cNvPr>
          <p:cNvSpPr txBox="1"/>
          <p:nvPr/>
        </p:nvSpPr>
        <p:spPr>
          <a:xfrm>
            <a:off x="10408899" y="1165366"/>
            <a:ext cx="1371642" cy="461665"/>
          </a:xfrm>
          <a:prstGeom prst="rect">
            <a:avLst/>
          </a:prstGeom>
          <a:noFill/>
        </p:spPr>
        <p:txBody>
          <a:bodyPr wrap="square" rtlCol="0">
            <a:spAutoFit/>
          </a:bodyPr>
          <a:lstStyle/>
          <a:p>
            <a:pPr algn="ctr"/>
            <a:r>
              <a:rPr lang="en-US" sz="2400" dirty="0">
                <a:solidFill>
                  <a:schemeClr val="bg1"/>
                </a:solidFill>
              </a:rPr>
              <a:t>Directory</a:t>
            </a:r>
          </a:p>
        </p:txBody>
      </p:sp>
      <p:sp>
        <p:nvSpPr>
          <p:cNvPr id="17" name="Rectangle 16">
            <a:hlinkClick r:id="rId18" action="ppaction://hlinksldjump"/>
            <a:extLst>
              <a:ext uri="{FF2B5EF4-FFF2-40B4-BE49-F238E27FC236}">
                <a16:creationId xmlns:a16="http://schemas.microsoft.com/office/drawing/2014/main" id="{A9CBE6E7-F643-884E-A8DB-11B8C46739B8}"/>
              </a:ext>
            </a:extLst>
          </p:cNvPr>
          <p:cNvSpPr/>
          <p:nvPr/>
        </p:nvSpPr>
        <p:spPr>
          <a:xfrm>
            <a:off x="11216480" y="229320"/>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hlinkClick r:id="rId18" action="ppaction://hlinksldjump"/>
            <a:extLst>
              <a:ext uri="{FF2B5EF4-FFF2-40B4-BE49-F238E27FC236}">
                <a16:creationId xmlns:a16="http://schemas.microsoft.com/office/drawing/2014/main" id="{49FC9E35-8AF4-764D-8CD6-4BFF859E6C1B}"/>
              </a:ext>
            </a:extLst>
          </p:cNvPr>
          <p:cNvSpPr txBox="1"/>
          <p:nvPr/>
        </p:nvSpPr>
        <p:spPr>
          <a:xfrm>
            <a:off x="11248011" y="319052"/>
            <a:ext cx="788276" cy="461665"/>
          </a:xfrm>
          <a:prstGeom prst="rect">
            <a:avLst/>
          </a:prstGeom>
          <a:noFill/>
        </p:spPr>
        <p:txBody>
          <a:bodyPr wrap="square" rtlCol="0">
            <a:spAutoFit/>
          </a:bodyPr>
          <a:lstStyle/>
          <a:p>
            <a:pPr algn="ctr"/>
            <a:r>
              <a:rPr lang="en-US" sz="2400" dirty="0">
                <a:solidFill>
                  <a:schemeClr val="bg1"/>
                </a:solidFill>
              </a:rPr>
              <a:t>U.S.</a:t>
            </a:r>
          </a:p>
        </p:txBody>
      </p:sp>
    </p:spTree>
    <p:extLst>
      <p:ext uri="{BB962C8B-B14F-4D97-AF65-F5344CB8AC3E}">
        <p14:creationId xmlns:p14="http://schemas.microsoft.com/office/powerpoint/2010/main" val="3556138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AFCA-C73D-C544-9BAD-C261C880BCC9}"/>
              </a:ext>
            </a:extLst>
          </p:cNvPr>
          <p:cNvSpPr>
            <a:spLocks noGrp="1"/>
          </p:cNvSpPr>
          <p:nvPr>
            <p:ph type="title"/>
          </p:nvPr>
        </p:nvSpPr>
        <p:spPr/>
        <p:txBody>
          <a:bodyPr/>
          <a:lstStyle/>
          <a:p>
            <a:r>
              <a:rPr lang="en-US" dirty="0" err="1"/>
              <a:t>Todos</a:t>
            </a:r>
            <a:r>
              <a:rPr lang="en-US" dirty="0"/>
              <a:t> (Future additions):</a:t>
            </a:r>
          </a:p>
        </p:txBody>
      </p:sp>
      <p:sp>
        <p:nvSpPr>
          <p:cNvPr id="3" name="Content Placeholder 2">
            <a:extLst>
              <a:ext uri="{FF2B5EF4-FFF2-40B4-BE49-F238E27FC236}">
                <a16:creationId xmlns:a16="http://schemas.microsoft.com/office/drawing/2014/main" id="{C7C4C956-0189-FB42-B529-A5A9549E3DDD}"/>
              </a:ext>
            </a:extLst>
          </p:cNvPr>
          <p:cNvSpPr>
            <a:spLocks noGrp="1"/>
          </p:cNvSpPr>
          <p:nvPr>
            <p:ph idx="1"/>
          </p:nvPr>
        </p:nvSpPr>
        <p:spPr>
          <a:xfrm>
            <a:off x="838200" y="1361440"/>
            <a:ext cx="10515600" cy="4815523"/>
          </a:xfrm>
        </p:spPr>
        <p:txBody>
          <a:bodyPr>
            <a:normAutofit/>
          </a:bodyPr>
          <a:lstStyle/>
          <a:p>
            <a:r>
              <a:rPr lang="en-US" dirty="0"/>
              <a:t>Master slide</a:t>
            </a:r>
          </a:p>
          <a:p>
            <a:r>
              <a:rPr lang="en-US" dirty="0"/>
              <a:t>Add badges to each fact sheet</a:t>
            </a:r>
          </a:p>
          <a:p>
            <a:r>
              <a:rPr lang="en-US" dirty="0"/>
              <a:t>Add either hover over or separate box for each organization that says its name and location</a:t>
            </a:r>
          </a:p>
        </p:txBody>
      </p:sp>
    </p:spTree>
    <p:extLst>
      <p:ext uri="{BB962C8B-B14F-4D97-AF65-F5344CB8AC3E}">
        <p14:creationId xmlns:p14="http://schemas.microsoft.com/office/powerpoint/2010/main" val="4050761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9FBCDC6F-FB9C-334D-BFAA-F9C2D32B4936}"/>
              </a:ext>
            </a:extLst>
          </p:cNvPr>
          <p:cNvPicPr>
            <a:picLocks noChangeAspect="1"/>
          </p:cNvPicPr>
          <p:nvPr/>
        </p:nvPicPr>
        <p:blipFill>
          <a:blip r:embed="rId3">
            <a:duotone>
              <a:prstClr val="black"/>
              <a:schemeClr val="accent1">
                <a:tint val="45000"/>
                <a:satMod val="400000"/>
              </a:schemeClr>
            </a:duotone>
          </a:blip>
          <a:stretch>
            <a:fillRect/>
          </a:stretch>
        </p:blipFill>
        <p:spPr>
          <a:xfrm>
            <a:off x="147552" y="0"/>
            <a:ext cx="11395494" cy="6858000"/>
          </a:xfrm>
          <a:prstGeom prst="rect">
            <a:avLst/>
          </a:prstGeom>
          <a:noFill/>
        </p:spPr>
      </p:pic>
      <p:sp>
        <p:nvSpPr>
          <p:cNvPr id="3" name="Oval 2">
            <a:hlinkClick r:id="rId4" action="ppaction://hlinksldjump"/>
            <a:extLst>
              <a:ext uri="{FF2B5EF4-FFF2-40B4-BE49-F238E27FC236}">
                <a16:creationId xmlns:a16="http://schemas.microsoft.com/office/drawing/2014/main" id="{976D88A4-DF3A-9349-8B85-F61655955F33}"/>
              </a:ext>
            </a:extLst>
          </p:cNvPr>
          <p:cNvSpPr/>
          <p:nvPr/>
        </p:nvSpPr>
        <p:spPr>
          <a:xfrm>
            <a:off x="1646071" y="3016193"/>
            <a:ext cx="137202" cy="1352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hlinkClick r:id="rId5" action="ppaction://hlinksldjump"/>
            <a:extLst>
              <a:ext uri="{FF2B5EF4-FFF2-40B4-BE49-F238E27FC236}">
                <a16:creationId xmlns:a16="http://schemas.microsoft.com/office/drawing/2014/main" id="{3BE4406C-6230-B44F-996B-BAE750893C05}"/>
              </a:ext>
            </a:extLst>
          </p:cNvPr>
          <p:cNvSpPr/>
          <p:nvPr/>
        </p:nvSpPr>
        <p:spPr>
          <a:xfrm>
            <a:off x="2173995" y="4080966"/>
            <a:ext cx="137202" cy="135227"/>
          </a:xfrm>
          <a:prstGeom prst="ellipse">
            <a:avLst/>
          </a:prstGeom>
          <a:solidFill>
            <a:srgbClr val="00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hlinkClick r:id="rId6" action="ppaction://hlinksldjump"/>
            <a:extLst>
              <a:ext uri="{FF2B5EF4-FFF2-40B4-BE49-F238E27FC236}">
                <a16:creationId xmlns:a16="http://schemas.microsoft.com/office/drawing/2014/main" id="{033B0137-2737-2E46-9BD1-6A107B39E45E}"/>
              </a:ext>
            </a:extLst>
          </p:cNvPr>
          <p:cNvSpPr/>
          <p:nvPr/>
        </p:nvSpPr>
        <p:spPr>
          <a:xfrm>
            <a:off x="10228077" y="2480755"/>
            <a:ext cx="137202" cy="135227"/>
          </a:xfrm>
          <a:prstGeom prst="ellipse">
            <a:avLst/>
          </a:prstGeom>
          <a:solidFill>
            <a:srgbClr val="00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hlinkClick r:id="rId7" action="ppaction://hlinksldjump"/>
            <a:extLst>
              <a:ext uri="{FF2B5EF4-FFF2-40B4-BE49-F238E27FC236}">
                <a16:creationId xmlns:a16="http://schemas.microsoft.com/office/drawing/2014/main" id="{D2DA3E37-8300-FB43-9C73-28DE809C3408}"/>
              </a:ext>
            </a:extLst>
          </p:cNvPr>
          <p:cNvSpPr/>
          <p:nvPr/>
        </p:nvSpPr>
        <p:spPr>
          <a:xfrm>
            <a:off x="10383871" y="2320337"/>
            <a:ext cx="137202" cy="1352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hlinkClick r:id="rId8" action="ppaction://hlinksldjump"/>
            <a:extLst>
              <a:ext uri="{FF2B5EF4-FFF2-40B4-BE49-F238E27FC236}">
                <a16:creationId xmlns:a16="http://schemas.microsoft.com/office/drawing/2014/main" id="{522D689A-75B6-3A41-8DB5-5C1F5770AB9F}"/>
              </a:ext>
            </a:extLst>
          </p:cNvPr>
          <p:cNvSpPr/>
          <p:nvPr/>
        </p:nvSpPr>
        <p:spPr>
          <a:xfrm>
            <a:off x="10224944" y="2703202"/>
            <a:ext cx="137202" cy="13522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hlinkClick r:id="rId9" action="ppaction://hlinksldjump"/>
            <a:extLst>
              <a:ext uri="{FF2B5EF4-FFF2-40B4-BE49-F238E27FC236}">
                <a16:creationId xmlns:a16="http://schemas.microsoft.com/office/drawing/2014/main" id="{11AF96C2-B789-D94D-87D6-3137F2353173}"/>
              </a:ext>
            </a:extLst>
          </p:cNvPr>
          <p:cNvSpPr/>
          <p:nvPr/>
        </p:nvSpPr>
        <p:spPr>
          <a:xfrm>
            <a:off x="8032361" y="2320338"/>
            <a:ext cx="137202" cy="13522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hlinkClick r:id="rId10" action="ppaction://hlinksldjump"/>
            <a:extLst>
              <a:ext uri="{FF2B5EF4-FFF2-40B4-BE49-F238E27FC236}">
                <a16:creationId xmlns:a16="http://schemas.microsoft.com/office/drawing/2014/main" id="{7D53C737-0AB0-D34D-91DF-4AF8941F1292}"/>
              </a:ext>
            </a:extLst>
          </p:cNvPr>
          <p:cNvSpPr/>
          <p:nvPr/>
        </p:nvSpPr>
        <p:spPr>
          <a:xfrm>
            <a:off x="9619098" y="1583260"/>
            <a:ext cx="137202" cy="135227"/>
          </a:xfrm>
          <a:prstGeom prst="ellipse">
            <a:avLst/>
          </a:prstGeom>
          <a:solidFill>
            <a:srgbClr val="00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hlinkClick r:id="rId11" action="ppaction://hlinksldjump"/>
            <a:extLst>
              <a:ext uri="{FF2B5EF4-FFF2-40B4-BE49-F238E27FC236}">
                <a16:creationId xmlns:a16="http://schemas.microsoft.com/office/drawing/2014/main" id="{DC769906-1EF7-3247-9836-D4A6272F2DAD}"/>
              </a:ext>
            </a:extLst>
          </p:cNvPr>
          <p:cNvSpPr/>
          <p:nvPr/>
        </p:nvSpPr>
        <p:spPr>
          <a:xfrm>
            <a:off x="7895159" y="2158914"/>
            <a:ext cx="137202" cy="135227"/>
          </a:xfrm>
          <a:prstGeom prst="ellipse">
            <a:avLst/>
          </a:prstGeom>
          <a:solidFill>
            <a:srgbClr val="00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hlinkClick r:id="rId12" action="ppaction://hlinksldjump"/>
            <a:extLst>
              <a:ext uri="{FF2B5EF4-FFF2-40B4-BE49-F238E27FC236}">
                <a16:creationId xmlns:a16="http://schemas.microsoft.com/office/drawing/2014/main" id="{9B37996F-4160-7B4B-A3C6-FF3B2B13E778}"/>
              </a:ext>
            </a:extLst>
          </p:cNvPr>
          <p:cNvSpPr/>
          <p:nvPr/>
        </p:nvSpPr>
        <p:spPr>
          <a:xfrm>
            <a:off x="10682206" y="1674278"/>
            <a:ext cx="137202" cy="1352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hlinkClick r:id="rId13" action="ppaction://hlinksldjump"/>
            <a:extLst>
              <a:ext uri="{FF2B5EF4-FFF2-40B4-BE49-F238E27FC236}">
                <a16:creationId xmlns:a16="http://schemas.microsoft.com/office/drawing/2014/main" id="{5C7376C2-06B7-E248-A356-C5DDFF1AAF99}"/>
              </a:ext>
            </a:extLst>
          </p:cNvPr>
          <p:cNvSpPr/>
          <p:nvPr/>
        </p:nvSpPr>
        <p:spPr>
          <a:xfrm>
            <a:off x="3010554" y="574272"/>
            <a:ext cx="137202" cy="1352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hlinkClick r:id="rId9" action="ppaction://hlinksldjump"/>
            <a:extLst>
              <a:ext uri="{FF2B5EF4-FFF2-40B4-BE49-F238E27FC236}">
                <a16:creationId xmlns:a16="http://schemas.microsoft.com/office/drawing/2014/main" id="{998F3780-C8FD-0446-AECF-8DBD26F2671A}"/>
              </a:ext>
            </a:extLst>
          </p:cNvPr>
          <p:cNvSpPr/>
          <p:nvPr/>
        </p:nvSpPr>
        <p:spPr>
          <a:xfrm>
            <a:off x="1246450" y="5584237"/>
            <a:ext cx="137203" cy="13522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hlinkClick r:id="rId9" action="ppaction://hlinksldjump"/>
            <a:extLst>
              <a:ext uri="{FF2B5EF4-FFF2-40B4-BE49-F238E27FC236}">
                <a16:creationId xmlns:a16="http://schemas.microsoft.com/office/drawing/2014/main" id="{7182C107-1115-9045-8B22-11B3605DDB40}"/>
              </a:ext>
            </a:extLst>
          </p:cNvPr>
          <p:cNvSpPr/>
          <p:nvPr/>
        </p:nvSpPr>
        <p:spPr>
          <a:xfrm>
            <a:off x="1246450" y="5843390"/>
            <a:ext cx="137203" cy="135228"/>
          </a:xfrm>
          <a:prstGeom prst="ellipse">
            <a:avLst/>
          </a:prstGeom>
          <a:solidFill>
            <a:srgbClr val="00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hlinkClick r:id="rId9" action="ppaction://hlinksldjump"/>
            <a:extLst>
              <a:ext uri="{FF2B5EF4-FFF2-40B4-BE49-F238E27FC236}">
                <a16:creationId xmlns:a16="http://schemas.microsoft.com/office/drawing/2014/main" id="{F5A2EC52-D510-A347-91B4-F87504C5E0CC}"/>
              </a:ext>
            </a:extLst>
          </p:cNvPr>
          <p:cNvSpPr/>
          <p:nvPr/>
        </p:nvSpPr>
        <p:spPr>
          <a:xfrm>
            <a:off x="1246451" y="6105607"/>
            <a:ext cx="137202" cy="1352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7B86C21-4D1B-484A-969D-4890D47FCD44}"/>
              </a:ext>
            </a:extLst>
          </p:cNvPr>
          <p:cNvSpPr txBox="1"/>
          <p:nvPr/>
        </p:nvSpPr>
        <p:spPr>
          <a:xfrm>
            <a:off x="1460006" y="5467185"/>
            <a:ext cx="1626122" cy="369332"/>
          </a:xfrm>
          <a:prstGeom prst="rect">
            <a:avLst/>
          </a:prstGeom>
          <a:noFill/>
        </p:spPr>
        <p:txBody>
          <a:bodyPr wrap="square" rtlCol="0">
            <a:spAutoFit/>
          </a:bodyPr>
          <a:lstStyle/>
          <a:p>
            <a:r>
              <a:rPr lang="en-US" dirty="0"/>
              <a:t>Collaboration</a:t>
            </a:r>
          </a:p>
        </p:txBody>
      </p:sp>
      <p:sp>
        <p:nvSpPr>
          <p:cNvPr id="23" name="TextBox 22">
            <a:extLst>
              <a:ext uri="{FF2B5EF4-FFF2-40B4-BE49-F238E27FC236}">
                <a16:creationId xmlns:a16="http://schemas.microsoft.com/office/drawing/2014/main" id="{FB873593-E18B-6040-B963-428976C430C2}"/>
              </a:ext>
            </a:extLst>
          </p:cNvPr>
          <p:cNvSpPr txBox="1"/>
          <p:nvPr/>
        </p:nvSpPr>
        <p:spPr>
          <a:xfrm>
            <a:off x="1460006" y="5726338"/>
            <a:ext cx="2276343" cy="369332"/>
          </a:xfrm>
          <a:prstGeom prst="rect">
            <a:avLst/>
          </a:prstGeom>
          <a:noFill/>
        </p:spPr>
        <p:txBody>
          <a:bodyPr wrap="square" rtlCol="0">
            <a:spAutoFit/>
          </a:bodyPr>
          <a:lstStyle/>
          <a:p>
            <a:r>
              <a:rPr lang="en-US" dirty="0"/>
              <a:t>Training</a:t>
            </a:r>
          </a:p>
        </p:txBody>
      </p:sp>
      <p:sp>
        <p:nvSpPr>
          <p:cNvPr id="24" name="TextBox 23">
            <a:extLst>
              <a:ext uri="{FF2B5EF4-FFF2-40B4-BE49-F238E27FC236}">
                <a16:creationId xmlns:a16="http://schemas.microsoft.com/office/drawing/2014/main" id="{22612D5D-8B72-8F4E-B8F3-5518FA6EC342}"/>
              </a:ext>
            </a:extLst>
          </p:cNvPr>
          <p:cNvSpPr txBox="1"/>
          <p:nvPr/>
        </p:nvSpPr>
        <p:spPr>
          <a:xfrm>
            <a:off x="1473753" y="5988955"/>
            <a:ext cx="1626122" cy="369332"/>
          </a:xfrm>
          <a:prstGeom prst="rect">
            <a:avLst/>
          </a:prstGeom>
          <a:noFill/>
        </p:spPr>
        <p:txBody>
          <a:bodyPr wrap="square" rtlCol="0">
            <a:spAutoFit/>
          </a:bodyPr>
          <a:lstStyle/>
          <a:p>
            <a:r>
              <a:rPr lang="en-US" dirty="0"/>
              <a:t>School</a:t>
            </a:r>
          </a:p>
        </p:txBody>
      </p:sp>
      <p:sp>
        <p:nvSpPr>
          <p:cNvPr id="27" name="Oval 26">
            <a:hlinkClick r:id="rId9" action="ppaction://hlinksldjump"/>
            <a:extLst>
              <a:ext uri="{FF2B5EF4-FFF2-40B4-BE49-F238E27FC236}">
                <a16:creationId xmlns:a16="http://schemas.microsoft.com/office/drawing/2014/main" id="{0322CFAB-C885-8340-ACCA-BC225815EA93}"/>
              </a:ext>
            </a:extLst>
          </p:cNvPr>
          <p:cNvSpPr/>
          <p:nvPr/>
        </p:nvSpPr>
        <p:spPr>
          <a:xfrm>
            <a:off x="1246451" y="6367823"/>
            <a:ext cx="137202" cy="135227"/>
          </a:xfrm>
          <a:prstGeom prst="ellipse">
            <a:avLst/>
          </a:prstGeom>
          <a:solidFill>
            <a:srgbClr val="FF36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D5AA6EB6-6399-E548-B32A-A21C8D7BD38A}"/>
              </a:ext>
            </a:extLst>
          </p:cNvPr>
          <p:cNvSpPr txBox="1"/>
          <p:nvPr/>
        </p:nvSpPr>
        <p:spPr>
          <a:xfrm>
            <a:off x="1454097" y="6240834"/>
            <a:ext cx="2419453" cy="369332"/>
          </a:xfrm>
          <a:prstGeom prst="rect">
            <a:avLst/>
          </a:prstGeom>
          <a:noFill/>
        </p:spPr>
        <p:txBody>
          <a:bodyPr wrap="square" rtlCol="0">
            <a:spAutoFit/>
          </a:bodyPr>
          <a:lstStyle/>
          <a:p>
            <a:r>
              <a:rPr lang="en-US" dirty="0"/>
              <a:t>Multiple Organizations</a:t>
            </a:r>
          </a:p>
        </p:txBody>
      </p:sp>
      <p:sp>
        <p:nvSpPr>
          <p:cNvPr id="29" name="Oval 28">
            <a:hlinkClick r:id="rId14" action="ppaction://hlinksldjump"/>
            <a:extLst>
              <a:ext uri="{FF2B5EF4-FFF2-40B4-BE49-F238E27FC236}">
                <a16:creationId xmlns:a16="http://schemas.microsoft.com/office/drawing/2014/main" id="{A4CBBFD3-CA57-DF4D-A129-E3C107AA03CC}"/>
              </a:ext>
            </a:extLst>
          </p:cNvPr>
          <p:cNvSpPr/>
          <p:nvPr/>
        </p:nvSpPr>
        <p:spPr>
          <a:xfrm>
            <a:off x="10985548" y="1411861"/>
            <a:ext cx="137202" cy="135227"/>
          </a:xfrm>
          <a:prstGeom prst="ellipse">
            <a:avLst/>
          </a:prstGeom>
          <a:solidFill>
            <a:srgbClr val="FF36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hlinkClick r:id="rId15" action="ppaction://hlinksldjump"/>
            <a:extLst>
              <a:ext uri="{FF2B5EF4-FFF2-40B4-BE49-F238E27FC236}">
                <a16:creationId xmlns:a16="http://schemas.microsoft.com/office/drawing/2014/main" id="{1C3203DA-FBF6-D243-B313-D9209944AFF3}"/>
              </a:ext>
            </a:extLst>
          </p:cNvPr>
          <p:cNvSpPr/>
          <p:nvPr/>
        </p:nvSpPr>
        <p:spPr>
          <a:xfrm>
            <a:off x="10487231" y="5263671"/>
            <a:ext cx="1639614" cy="641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hlinkClick r:id="rId15" action="ppaction://hlinksldjump"/>
            <a:extLst>
              <a:ext uri="{FF2B5EF4-FFF2-40B4-BE49-F238E27FC236}">
                <a16:creationId xmlns:a16="http://schemas.microsoft.com/office/drawing/2014/main" id="{E10BAC7D-2389-354A-AD31-B63C1EF68C7A}"/>
              </a:ext>
            </a:extLst>
          </p:cNvPr>
          <p:cNvSpPr txBox="1"/>
          <p:nvPr/>
        </p:nvSpPr>
        <p:spPr>
          <a:xfrm>
            <a:off x="10487231" y="5353403"/>
            <a:ext cx="1639614" cy="461665"/>
          </a:xfrm>
          <a:prstGeom prst="rect">
            <a:avLst/>
          </a:prstGeom>
          <a:noFill/>
        </p:spPr>
        <p:txBody>
          <a:bodyPr wrap="square" rtlCol="0">
            <a:spAutoFit/>
          </a:bodyPr>
          <a:lstStyle/>
          <a:p>
            <a:r>
              <a:rPr lang="en-US" sz="2400" dirty="0">
                <a:solidFill>
                  <a:schemeClr val="bg1"/>
                </a:solidFill>
              </a:rPr>
              <a:t>Main Menu</a:t>
            </a:r>
          </a:p>
        </p:txBody>
      </p:sp>
      <p:sp>
        <p:nvSpPr>
          <p:cNvPr id="32" name="Rectangle 31">
            <a:hlinkClick r:id="rId16" action="ppaction://hlinksldjump"/>
            <a:extLst>
              <a:ext uri="{FF2B5EF4-FFF2-40B4-BE49-F238E27FC236}">
                <a16:creationId xmlns:a16="http://schemas.microsoft.com/office/drawing/2014/main" id="{5A3E5D74-36E4-3A4E-9E6C-AEDCC03562F9}"/>
              </a:ext>
            </a:extLst>
          </p:cNvPr>
          <p:cNvSpPr/>
          <p:nvPr/>
        </p:nvSpPr>
        <p:spPr>
          <a:xfrm>
            <a:off x="10465694" y="6105607"/>
            <a:ext cx="1639614" cy="641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hlinkClick r:id="rId16" action="ppaction://hlinksldjump"/>
            <a:extLst>
              <a:ext uri="{FF2B5EF4-FFF2-40B4-BE49-F238E27FC236}">
                <a16:creationId xmlns:a16="http://schemas.microsoft.com/office/drawing/2014/main" id="{93637C71-3C05-C74A-B8C6-F35C38CD4313}"/>
              </a:ext>
            </a:extLst>
          </p:cNvPr>
          <p:cNvSpPr txBox="1"/>
          <p:nvPr/>
        </p:nvSpPr>
        <p:spPr>
          <a:xfrm>
            <a:off x="10497225" y="6195339"/>
            <a:ext cx="788276" cy="461665"/>
          </a:xfrm>
          <a:prstGeom prst="rect">
            <a:avLst/>
          </a:prstGeom>
          <a:noFill/>
        </p:spPr>
        <p:txBody>
          <a:bodyPr wrap="square" rtlCol="0">
            <a:spAutoFit/>
          </a:bodyPr>
          <a:lstStyle/>
          <a:p>
            <a:r>
              <a:rPr lang="en-US" sz="2400" dirty="0">
                <a:solidFill>
                  <a:schemeClr val="bg1"/>
                </a:solidFill>
              </a:rPr>
              <a:t>Back</a:t>
            </a:r>
          </a:p>
        </p:txBody>
      </p:sp>
      <p:sp>
        <p:nvSpPr>
          <p:cNvPr id="34" name="Right Arrow 33">
            <a:hlinkClick r:id="rId16" action="ppaction://hlinksldjump"/>
            <a:extLst>
              <a:ext uri="{FF2B5EF4-FFF2-40B4-BE49-F238E27FC236}">
                <a16:creationId xmlns:a16="http://schemas.microsoft.com/office/drawing/2014/main" id="{39877454-03A0-ED4A-9670-EB6CBF515F4E}"/>
              </a:ext>
            </a:extLst>
          </p:cNvPr>
          <p:cNvSpPr/>
          <p:nvPr/>
        </p:nvSpPr>
        <p:spPr>
          <a:xfrm rot="10800000">
            <a:off x="11317032" y="6195339"/>
            <a:ext cx="546538" cy="46166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hlinkClick r:id="rId17" action="ppaction://hlinksldjump"/>
            <a:extLst>
              <a:ext uri="{FF2B5EF4-FFF2-40B4-BE49-F238E27FC236}">
                <a16:creationId xmlns:a16="http://schemas.microsoft.com/office/drawing/2014/main" id="{86F4D62D-36D2-8048-B1D0-1D2CB6A87D0A}"/>
              </a:ext>
            </a:extLst>
          </p:cNvPr>
          <p:cNvSpPr/>
          <p:nvPr/>
        </p:nvSpPr>
        <p:spPr>
          <a:xfrm>
            <a:off x="7740530" y="1839421"/>
            <a:ext cx="137202" cy="135227"/>
          </a:xfrm>
          <a:prstGeom prst="ellipse">
            <a:avLst/>
          </a:prstGeom>
          <a:solidFill>
            <a:srgbClr val="00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hlinkClick r:id="rId18" action="ppaction://hlinksldjump"/>
            <a:extLst>
              <a:ext uri="{FF2B5EF4-FFF2-40B4-BE49-F238E27FC236}">
                <a16:creationId xmlns:a16="http://schemas.microsoft.com/office/drawing/2014/main" id="{4788BF50-C8BB-9C44-9443-2D22ABCD47D3}"/>
              </a:ext>
            </a:extLst>
          </p:cNvPr>
          <p:cNvSpPr/>
          <p:nvPr/>
        </p:nvSpPr>
        <p:spPr>
          <a:xfrm>
            <a:off x="2598178" y="1009060"/>
            <a:ext cx="137202" cy="1352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hlinkClick r:id="rId19" action="ppaction://hlinksldjump"/>
            <a:extLst>
              <a:ext uri="{FF2B5EF4-FFF2-40B4-BE49-F238E27FC236}">
                <a16:creationId xmlns:a16="http://schemas.microsoft.com/office/drawing/2014/main" id="{59A596D8-EBB2-4340-9FAC-4AFAD29D4A0D}"/>
              </a:ext>
            </a:extLst>
          </p:cNvPr>
          <p:cNvSpPr/>
          <p:nvPr/>
        </p:nvSpPr>
        <p:spPr>
          <a:xfrm>
            <a:off x="10428624" y="2129606"/>
            <a:ext cx="137202" cy="1352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hlinkClick r:id="rId20" action="ppaction://hlinksldjump"/>
            <a:extLst>
              <a:ext uri="{FF2B5EF4-FFF2-40B4-BE49-F238E27FC236}">
                <a16:creationId xmlns:a16="http://schemas.microsoft.com/office/drawing/2014/main" id="{69EF5A30-E7FB-BF4C-98CF-071F8C08A063}"/>
              </a:ext>
            </a:extLst>
          </p:cNvPr>
          <p:cNvSpPr/>
          <p:nvPr/>
        </p:nvSpPr>
        <p:spPr>
          <a:xfrm>
            <a:off x="1535325" y="3040512"/>
            <a:ext cx="137202" cy="1352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hlinkClick r:id="rId21" action="ppaction://hlinksldjump"/>
            <a:extLst>
              <a:ext uri="{FF2B5EF4-FFF2-40B4-BE49-F238E27FC236}">
                <a16:creationId xmlns:a16="http://schemas.microsoft.com/office/drawing/2014/main" id="{86FD11D2-B602-9E4D-9AA5-CABBB6F0F0D8}"/>
              </a:ext>
            </a:extLst>
          </p:cNvPr>
          <p:cNvSpPr/>
          <p:nvPr/>
        </p:nvSpPr>
        <p:spPr>
          <a:xfrm>
            <a:off x="2690534" y="1048005"/>
            <a:ext cx="137202" cy="135227"/>
          </a:xfrm>
          <a:prstGeom prst="ellipse">
            <a:avLst/>
          </a:prstGeom>
          <a:solidFill>
            <a:srgbClr val="00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hlinkClick r:id="rId22" action="ppaction://hlinksldjump"/>
            <a:extLst>
              <a:ext uri="{FF2B5EF4-FFF2-40B4-BE49-F238E27FC236}">
                <a16:creationId xmlns:a16="http://schemas.microsoft.com/office/drawing/2014/main" id="{27055658-9C00-B344-B25B-49DFD71E4E5E}"/>
              </a:ext>
            </a:extLst>
          </p:cNvPr>
          <p:cNvSpPr/>
          <p:nvPr/>
        </p:nvSpPr>
        <p:spPr>
          <a:xfrm>
            <a:off x="7671929" y="3134791"/>
            <a:ext cx="137202" cy="135227"/>
          </a:xfrm>
          <a:prstGeom prst="ellipse">
            <a:avLst/>
          </a:prstGeom>
          <a:solidFill>
            <a:srgbClr val="00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hlinkClick r:id="rId23" action="ppaction://hlinksldjump"/>
            <a:extLst>
              <a:ext uri="{FF2B5EF4-FFF2-40B4-BE49-F238E27FC236}">
                <a16:creationId xmlns:a16="http://schemas.microsoft.com/office/drawing/2014/main" id="{3799B230-464C-F34C-B420-8BB71C4D1737}"/>
              </a:ext>
            </a:extLst>
          </p:cNvPr>
          <p:cNvSpPr/>
          <p:nvPr/>
        </p:nvSpPr>
        <p:spPr>
          <a:xfrm>
            <a:off x="1607177" y="3138924"/>
            <a:ext cx="137202" cy="135227"/>
          </a:xfrm>
          <a:prstGeom prst="ellipse">
            <a:avLst/>
          </a:prstGeom>
          <a:solidFill>
            <a:srgbClr val="00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hlinkClick r:id="rId24" action="ppaction://hlinksldjump"/>
            <a:extLst>
              <a:ext uri="{FF2B5EF4-FFF2-40B4-BE49-F238E27FC236}">
                <a16:creationId xmlns:a16="http://schemas.microsoft.com/office/drawing/2014/main" id="{39D418E5-71AA-5441-88F1-29CB5B575420}"/>
              </a:ext>
            </a:extLst>
          </p:cNvPr>
          <p:cNvSpPr/>
          <p:nvPr/>
        </p:nvSpPr>
        <p:spPr>
          <a:xfrm>
            <a:off x="2284741" y="4148579"/>
            <a:ext cx="137202" cy="135227"/>
          </a:xfrm>
          <a:prstGeom prst="ellipse">
            <a:avLst/>
          </a:prstGeom>
          <a:solidFill>
            <a:srgbClr val="00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hlinkClick r:id="rId25" action="ppaction://hlinksldjump"/>
            <a:extLst>
              <a:ext uri="{FF2B5EF4-FFF2-40B4-BE49-F238E27FC236}">
                <a16:creationId xmlns:a16="http://schemas.microsoft.com/office/drawing/2014/main" id="{6EF6C1E3-447A-3349-A8A9-221F514CAAA2}"/>
              </a:ext>
            </a:extLst>
          </p:cNvPr>
          <p:cNvSpPr/>
          <p:nvPr/>
        </p:nvSpPr>
        <p:spPr>
          <a:xfrm>
            <a:off x="10116592" y="2480754"/>
            <a:ext cx="137202" cy="135227"/>
          </a:xfrm>
          <a:prstGeom prst="ellipse">
            <a:avLst/>
          </a:prstGeom>
          <a:solidFill>
            <a:srgbClr val="00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2531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472F2014-31BA-144F-9B0C-A61AE923B585}"/>
              </a:ext>
            </a:extLst>
          </p:cNvPr>
          <p:cNvPicPr>
            <a:picLocks noChangeAspect="1" noChangeArrowheads="1"/>
          </p:cNvPicPr>
          <p:nvPr/>
        </p:nvPicPr>
        <p:blipFill>
          <a:blip r:embed="rId2">
            <a:alphaModFix/>
            <a:duotone>
              <a:prstClr val="black"/>
              <a:srgbClr val="8EA9DF">
                <a:tint val="45000"/>
                <a:satMod val="400000"/>
              </a:srgbClr>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694186" y="0"/>
            <a:ext cx="7469187" cy="6858000"/>
          </a:xfrm>
          <a:prstGeom prst="rect">
            <a:avLst/>
          </a:prstGeom>
          <a:solidFill>
            <a:schemeClr val="bg1"/>
          </a:solidFill>
        </p:spPr>
      </p:pic>
      <p:sp>
        <p:nvSpPr>
          <p:cNvPr id="8" name="Rectangle 7">
            <a:hlinkClick r:id="rId4" action="ppaction://hlinksldjump"/>
            <a:extLst>
              <a:ext uri="{FF2B5EF4-FFF2-40B4-BE49-F238E27FC236}">
                <a16:creationId xmlns:a16="http://schemas.microsoft.com/office/drawing/2014/main" id="{3B5676E4-37B6-4B47-AE3C-E69FA3B9DBA9}"/>
              </a:ext>
            </a:extLst>
          </p:cNvPr>
          <p:cNvSpPr/>
          <p:nvPr/>
        </p:nvSpPr>
        <p:spPr>
          <a:xfrm>
            <a:off x="10366662" y="5184945"/>
            <a:ext cx="1639614" cy="641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hlinkClick r:id="rId4" action="ppaction://hlinksldjump"/>
            <a:extLst>
              <a:ext uri="{FF2B5EF4-FFF2-40B4-BE49-F238E27FC236}">
                <a16:creationId xmlns:a16="http://schemas.microsoft.com/office/drawing/2014/main" id="{15BD1D6F-2C20-D046-84B1-0889262C5663}"/>
              </a:ext>
            </a:extLst>
          </p:cNvPr>
          <p:cNvSpPr txBox="1"/>
          <p:nvPr/>
        </p:nvSpPr>
        <p:spPr>
          <a:xfrm>
            <a:off x="10366662" y="5274677"/>
            <a:ext cx="1639614" cy="461665"/>
          </a:xfrm>
          <a:prstGeom prst="rect">
            <a:avLst/>
          </a:prstGeom>
          <a:noFill/>
        </p:spPr>
        <p:txBody>
          <a:bodyPr wrap="square" rtlCol="0">
            <a:spAutoFit/>
          </a:bodyPr>
          <a:lstStyle/>
          <a:p>
            <a:r>
              <a:rPr lang="en-US" sz="2400" dirty="0">
                <a:solidFill>
                  <a:schemeClr val="bg1"/>
                </a:solidFill>
              </a:rPr>
              <a:t>Main Menu</a:t>
            </a:r>
          </a:p>
        </p:txBody>
      </p:sp>
      <p:sp>
        <p:nvSpPr>
          <p:cNvPr id="10" name="Rectangle 9">
            <a:hlinkClick r:id="rId5" action="ppaction://hlinksldjump"/>
            <a:extLst>
              <a:ext uri="{FF2B5EF4-FFF2-40B4-BE49-F238E27FC236}">
                <a16:creationId xmlns:a16="http://schemas.microsoft.com/office/drawing/2014/main" id="{CC2AE232-2045-B549-A0A1-F336CBD28AD1}"/>
              </a:ext>
            </a:extLst>
          </p:cNvPr>
          <p:cNvSpPr/>
          <p:nvPr/>
        </p:nvSpPr>
        <p:spPr>
          <a:xfrm>
            <a:off x="10366662" y="6014699"/>
            <a:ext cx="1639614" cy="641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rId5" action="ppaction://hlinksldjump"/>
            <a:extLst>
              <a:ext uri="{FF2B5EF4-FFF2-40B4-BE49-F238E27FC236}">
                <a16:creationId xmlns:a16="http://schemas.microsoft.com/office/drawing/2014/main" id="{B0C89860-CBF1-B644-9C4C-9AB6E33B40D7}"/>
              </a:ext>
            </a:extLst>
          </p:cNvPr>
          <p:cNvSpPr txBox="1"/>
          <p:nvPr/>
        </p:nvSpPr>
        <p:spPr>
          <a:xfrm>
            <a:off x="10398193" y="6104431"/>
            <a:ext cx="788276" cy="461665"/>
          </a:xfrm>
          <a:prstGeom prst="rect">
            <a:avLst/>
          </a:prstGeom>
          <a:noFill/>
        </p:spPr>
        <p:txBody>
          <a:bodyPr wrap="square" rtlCol="0">
            <a:spAutoFit/>
          </a:bodyPr>
          <a:lstStyle/>
          <a:p>
            <a:r>
              <a:rPr lang="en-US" sz="2400" dirty="0">
                <a:solidFill>
                  <a:schemeClr val="bg1"/>
                </a:solidFill>
              </a:rPr>
              <a:t>Back</a:t>
            </a:r>
          </a:p>
        </p:txBody>
      </p:sp>
      <p:sp>
        <p:nvSpPr>
          <p:cNvPr id="12" name="Right Arrow 11">
            <a:hlinkClick r:id="rId5" action="ppaction://hlinksldjump"/>
            <a:extLst>
              <a:ext uri="{FF2B5EF4-FFF2-40B4-BE49-F238E27FC236}">
                <a16:creationId xmlns:a16="http://schemas.microsoft.com/office/drawing/2014/main" id="{EFF62B81-FA8E-4D48-83A6-EB9C41877BA0}"/>
              </a:ext>
            </a:extLst>
          </p:cNvPr>
          <p:cNvSpPr/>
          <p:nvPr/>
        </p:nvSpPr>
        <p:spPr>
          <a:xfrm rot="10800000">
            <a:off x="11218000" y="6104431"/>
            <a:ext cx="546538" cy="461665"/>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hlinkClick r:id="rId6" action="ppaction://hlinksldjump"/>
            <a:extLst>
              <a:ext uri="{FF2B5EF4-FFF2-40B4-BE49-F238E27FC236}">
                <a16:creationId xmlns:a16="http://schemas.microsoft.com/office/drawing/2014/main" id="{3B12E491-2A55-6745-A1A1-9781B3D54F81}"/>
              </a:ext>
            </a:extLst>
          </p:cNvPr>
          <p:cNvSpPr/>
          <p:nvPr/>
        </p:nvSpPr>
        <p:spPr>
          <a:xfrm>
            <a:off x="3468900" y="5551123"/>
            <a:ext cx="137203" cy="13522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hlinkClick r:id="rId6" action="ppaction://hlinksldjump"/>
            <a:extLst>
              <a:ext uri="{FF2B5EF4-FFF2-40B4-BE49-F238E27FC236}">
                <a16:creationId xmlns:a16="http://schemas.microsoft.com/office/drawing/2014/main" id="{1CA5C5C9-E7F8-F94C-9EDB-DD8534D18E98}"/>
              </a:ext>
            </a:extLst>
          </p:cNvPr>
          <p:cNvSpPr/>
          <p:nvPr/>
        </p:nvSpPr>
        <p:spPr>
          <a:xfrm>
            <a:off x="3468900" y="5810276"/>
            <a:ext cx="137203" cy="135228"/>
          </a:xfrm>
          <a:prstGeom prst="ellipse">
            <a:avLst/>
          </a:prstGeom>
          <a:solidFill>
            <a:srgbClr val="00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hlinkClick r:id="rId6" action="ppaction://hlinksldjump"/>
            <a:extLst>
              <a:ext uri="{FF2B5EF4-FFF2-40B4-BE49-F238E27FC236}">
                <a16:creationId xmlns:a16="http://schemas.microsoft.com/office/drawing/2014/main" id="{57314BD6-A204-0145-9142-AD17E9303901}"/>
              </a:ext>
            </a:extLst>
          </p:cNvPr>
          <p:cNvSpPr/>
          <p:nvPr/>
        </p:nvSpPr>
        <p:spPr>
          <a:xfrm>
            <a:off x="3468901" y="6072493"/>
            <a:ext cx="137202" cy="1352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3A4868D-744C-B044-87A3-DE6BE2CF72EC}"/>
              </a:ext>
            </a:extLst>
          </p:cNvPr>
          <p:cNvSpPr txBox="1"/>
          <p:nvPr/>
        </p:nvSpPr>
        <p:spPr>
          <a:xfrm>
            <a:off x="3682456" y="5434071"/>
            <a:ext cx="1626122" cy="369332"/>
          </a:xfrm>
          <a:prstGeom prst="rect">
            <a:avLst/>
          </a:prstGeom>
          <a:noFill/>
        </p:spPr>
        <p:txBody>
          <a:bodyPr wrap="square" rtlCol="0">
            <a:spAutoFit/>
          </a:bodyPr>
          <a:lstStyle/>
          <a:p>
            <a:r>
              <a:rPr lang="en-US" dirty="0"/>
              <a:t>Collaboration</a:t>
            </a:r>
          </a:p>
        </p:txBody>
      </p:sp>
      <p:sp>
        <p:nvSpPr>
          <p:cNvPr id="17" name="TextBox 16">
            <a:extLst>
              <a:ext uri="{FF2B5EF4-FFF2-40B4-BE49-F238E27FC236}">
                <a16:creationId xmlns:a16="http://schemas.microsoft.com/office/drawing/2014/main" id="{14FB1B73-0260-BF44-9444-C7C5F9DFA2BC}"/>
              </a:ext>
            </a:extLst>
          </p:cNvPr>
          <p:cNvSpPr txBox="1"/>
          <p:nvPr/>
        </p:nvSpPr>
        <p:spPr>
          <a:xfrm>
            <a:off x="3682456" y="5693224"/>
            <a:ext cx="2276343" cy="369332"/>
          </a:xfrm>
          <a:prstGeom prst="rect">
            <a:avLst/>
          </a:prstGeom>
          <a:noFill/>
        </p:spPr>
        <p:txBody>
          <a:bodyPr wrap="square" rtlCol="0">
            <a:spAutoFit/>
          </a:bodyPr>
          <a:lstStyle/>
          <a:p>
            <a:r>
              <a:rPr lang="en-US" dirty="0"/>
              <a:t>Training</a:t>
            </a:r>
          </a:p>
        </p:txBody>
      </p:sp>
      <p:sp>
        <p:nvSpPr>
          <p:cNvPr id="18" name="TextBox 17">
            <a:extLst>
              <a:ext uri="{FF2B5EF4-FFF2-40B4-BE49-F238E27FC236}">
                <a16:creationId xmlns:a16="http://schemas.microsoft.com/office/drawing/2014/main" id="{B76F49AB-F7C9-504C-A919-1A8569179381}"/>
              </a:ext>
            </a:extLst>
          </p:cNvPr>
          <p:cNvSpPr txBox="1"/>
          <p:nvPr/>
        </p:nvSpPr>
        <p:spPr>
          <a:xfrm>
            <a:off x="3696203" y="5955841"/>
            <a:ext cx="1626122" cy="369332"/>
          </a:xfrm>
          <a:prstGeom prst="rect">
            <a:avLst/>
          </a:prstGeom>
          <a:noFill/>
        </p:spPr>
        <p:txBody>
          <a:bodyPr wrap="square" rtlCol="0">
            <a:spAutoFit/>
          </a:bodyPr>
          <a:lstStyle/>
          <a:p>
            <a:r>
              <a:rPr lang="en-US" dirty="0"/>
              <a:t>School</a:t>
            </a:r>
          </a:p>
        </p:txBody>
      </p:sp>
      <p:sp>
        <p:nvSpPr>
          <p:cNvPr id="19" name="Oval 18">
            <a:hlinkClick r:id="rId6" action="ppaction://hlinksldjump"/>
            <a:extLst>
              <a:ext uri="{FF2B5EF4-FFF2-40B4-BE49-F238E27FC236}">
                <a16:creationId xmlns:a16="http://schemas.microsoft.com/office/drawing/2014/main" id="{1EDE1394-3779-1649-8B04-7DB97A4592A5}"/>
              </a:ext>
            </a:extLst>
          </p:cNvPr>
          <p:cNvSpPr/>
          <p:nvPr/>
        </p:nvSpPr>
        <p:spPr>
          <a:xfrm>
            <a:off x="3468901" y="6334709"/>
            <a:ext cx="137202" cy="135227"/>
          </a:xfrm>
          <a:prstGeom prst="ellipse">
            <a:avLst/>
          </a:prstGeom>
          <a:solidFill>
            <a:srgbClr val="FF36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A8DC22E-1C3E-744B-AF11-254F81BC5D2D}"/>
              </a:ext>
            </a:extLst>
          </p:cNvPr>
          <p:cNvSpPr txBox="1"/>
          <p:nvPr/>
        </p:nvSpPr>
        <p:spPr>
          <a:xfrm>
            <a:off x="3676547" y="6207720"/>
            <a:ext cx="2419453" cy="369332"/>
          </a:xfrm>
          <a:prstGeom prst="rect">
            <a:avLst/>
          </a:prstGeom>
          <a:noFill/>
        </p:spPr>
        <p:txBody>
          <a:bodyPr wrap="square" rtlCol="0">
            <a:spAutoFit/>
          </a:bodyPr>
          <a:lstStyle/>
          <a:p>
            <a:r>
              <a:rPr lang="en-US" dirty="0"/>
              <a:t>Multiple Organizations</a:t>
            </a:r>
          </a:p>
        </p:txBody>
      </p:sp>
      <p:sp>
        <p:nvSpPr>
          <p:cNvPr id="22" name="Oval 21">
            <a:hlinkClick r:id="rId7" action="ppaction://hlinksldjump"/>
            <a:extLst>
              <a:ext uri="{FF2B5EF4-FFF2-40B4-BE49-F238E27FC236}">
                <a16:creationId xmlns:a16="http://schemas.microsoft.com/office/drawing/2014/main" id="{D8705E86-E7CB-ED48-B573-2CE00E2028E7}"/>
              </a:ext>
            </a:extLst>
          </p:cNvPr>
          <p:cNvSpPr/>
          <p:nvPr/>
        </p:nvSpPr>
        <p:spPr>
          <a:xfrm>
            <a:off x="7296848" y="5551122"/>
            <a:ext cx="137202" cy="13522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464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hlinkClick r:id="rId2" action="ppaction://hlinksldjump"/>
            <a:extLst>
              <a:ext uri="{FF2B5EF4-FFF2-40B4-BE49-F238E27FC236}">
                <a16:creationId xmlns:a16="http://schemas.microsoft.com/office/drawing/2014/main" id="{D859DDC9-5195-D643-95B0-3A5C7E9F44C1}"/>
              </a:ext>
            </a:extLst>
          </p:cNvPr>
          <p:cNvSpPr/>
          <p:nvPr/>
        </p:nvSpPr>
        <p:spPr>
          <a:xfrm>
            <a:off x="549852" y="2449237"/>
            <a:ext cx="9356914" cy="646528"/>
          </a:xfrm>
          <a:prstGeom prst="rect">
            <a:avLst/>
          </a:prstGeom>
          <a:solidFill>
            <a:schemeClr val="bg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hlinkClick r:id="rId3" action="ppaction://hlinksldjump"/>
            <a:extLst>
              <a:ext uri="{FF2B5EF4-FFF2-40B4-BE49-F238E27FC236}">
                <a16:creationId xmlns:a16="http://schemas.microsoft.com/office/drawing/2014/main" id="{7D30B5DE-DEF4-CA4F-A684-5FB042B5CECE}"/>
              </a:ext>
            </a:extLst>
          </p:cNvPr>
          <p:cNvSpPr/>
          <p:nvPr/>
        </p:nvSpPr>
        <p:spPr>
          <a:xfrm>
            <a:off x="549851" y="1500567"/>
            <a:ext cx="9356913" cy="646528"/>
          </a:xfrm>
          <a:prstGeom prst="rect">
            <a:avLst/>
          </a:prstGeom>
          <a:solidFill>
            <a:schemeClr val="bg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DB11968C-0513-1440-BDD7-7BE6010E17AC}"/>
              </a:ext>
            </a:extLst>
          </p:cNvPr>
          <p:cNvSpPr txBox="1"/>
          <p:nvPr/>
        </p:nvSpPr>
        <p:spPr>
          <a:xfrm>
            <a:off x="909993" y="6256229"/>
            <a:ext cx="2139139" cy="461665"/>
          </a:xfrm>
          <a:prstGeom prst="rect">
            <a:avLst/>
          </a:prstGeom>
          <a:noFill/>
        </p:spPr>
        <p:txBody>
          <a:bodyPr wrap="square" rtlCol="0">
            <a:spAutoFit/>
          </a:bodyPr>
          <a:lstStyle/>
          <a:p>
            <a:r>
              <a:rPr lang="en-US" sz="2400" dirty="0"/>
              <a:t>Collaboration</a:t>
            </a:r>
          </a:p>
        </p:txBody>
      </p:sp>
      <p:sp>
        <p:nvSpPr>
          <p:cNvPr id="46" name="TextBox 45">
            <a:hlinkClick r:id="rId3" action="ppaction://hlinksldjump"/>
            <a:extLst>
              <a:ext uri="{FF2B5EF4-FFF2-40B4-BE49-F238E27FC236}">
                <a16:creationId xmlns:a16="http://schemas.microsoft.com/office/drawing/2014/main" id="{F92B9372-1B8A-9148-A92F-9311C71BA3DB}"/>
              </a:ext>
            </a:extLst>
          </p:cNvPr>
          <p:cNvSpPr txBox="1"/>
          <p:nvPr/>
        </p:nvSpPr>
        <p:spPr>
          <a:xfrm>
            <a:off x="1318206" y="1562294"/>
            <a:ext cx="3192311" cy="523220"/>
          </a:xfrm>
          <a:prstGeom prst="rect">
            <a:avLst/>
          </a:prstGeom>
          <a:noFill/>
        </p:spPr>
        <p:txBody>
          <a:bodyPr wrap="square" rtlCol="0">
            <a:spAutoFit/>
          </a:bodyPr>
          <a:lstStyle/>
          <a:p>
            <a:r>
              <a:rPr lang="en-US" sz="2800" dirty="0"/>
              <a:t>CBHM (Boston, MA)</a:t>
            </a:r>
          </a:p>
        </p:txBody>
      </p:sp>
      <p:sp>
        <p:nvSpPr>
          <p:cNvPr id="47" name="TextBox 46">
            <a:hlinkClick r:id="rId2" action="ppaction://hlinksldjump"/>
            <a:extLst>
              <a:ext uri="{FF2B5EF4-FFF2-40B4-BE49-F238E27FC236}">
                <a16:creationId xmlns:a16="http://schemas.microsoft.com/office/drawing/2014/main" id="{88C933A9-3ECE-0243-B728-16AECB11846A}"/>
              </a:ext>
            </a:extLst>
          </p:cNvPr>
          <p:cNvSpPr txBox="1"/>
          <p:nvPr/>
        </p:nvSpPr>
        <p:spPr>
          <a:xfrm>
            <a:off x="1318206" y="2510891"/>
            <a:ext cx="8588560" cy="523220"/>
          </a:xfrm>
          <a:prstGeom prst="rect">
            <a:avLst/>
          </a:prstGeom>
          <a:noFill/>
        </p:spPr>
        <p:txBody>
          <a:bodyPr wrap="square" rtlCol="0">
            <a:spAutoFit/>
          </a:bodyPr>
          <a:lstStyle/>
          <a:p>
            <a:r>
              <a:rPr lang="en-US" sz="2800" dirty="0"/>
              <a:t>Harvard Center on the Developing Child (Cambridge, MA)</a:t>
            </a:r>
          </a:p>
        </p:txBody>
      </p:sp>
      <p:sp>
        <p:nvSpPr>
          <p:cNvPr id="48" name="Oval 47">
            <a:hlinkClick r:id="rId3" action="ppaction://hlinksldjump"/>
            <a:extLst>
              <a:ext uri="{FF2B5EF4-FFF2-40B4-BE49-F238E27FC236}">
                <a16:creationId xmlns:a16="http://schemas.microsoft.com/office/drawing/2014/main" id="{8AB4E95A-5386-954B-8730-1EB6EA2A8A74}"/>
              </a:ext>
            </a:extLst>
          </p:cNvPr>
          <p:cNvSpPr/>
          <p:nvPr/>
        </p:nvSpPr>
        <p:spPr>
          <a:xfrm>
            <a:off x="884461" y="1732464"/>
            <a:ext cx="182880" cy="1828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hlinkClick r:id="rId2" action="ppaction://hlinksldjump"/>
            <a:extLst>
              <a:ext uri="{FF2B5EF4-FFF2-40B4-BE49-F238E27FC236}">
                <a16:creationId xmlns:a16="http://schemas.microsoft.com/office/drawing/2014/main" id="{7B2731F8-03A2-9249-B983-D489AE941FD1}"/>
              </a:ext>
            </a:extLst>
          </p:cNvPr>
          <p:cNvSpPr/>
          <p:nvPr/>
        </p:nvSpPr>
        <p:spPr>
          <a:xfrm>
            <a:off x="884461" y="2681061"/>
            <a:ext cx="182880" cy="182880"/>
          </a:xfrm>
          <a:prstGeom prst="ellipse">
            <a:avLst/>
          </a:prstGeom>
          <a:solidFill>
            <a:srgbClr val="00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hlinkClick r:id="rId4" action="ppaction://hlinksldjump"/>
            <a:extLst>
              <a:ext uri="{FF2B5EF4-FFF2-40B4-BE49-F238E27FC236}">
                <a16:creationId xmlns:a16="http://schemas.microsoft.com/office/drawing/2014/main" id="{57A5550E-CEB4-DC40-96BF-178A43416058}"/>
              </a:ext>
            </a:extLst>
          </p:cNvPr>
          <p:cNvSpPr/>
          <p:nvPr/>
        </p:nvSpPr>
        <p:spPr>
          <a:xfrm>
            <a:off x="549850" y="6395622"/>
            <a:ext cx="182880" cy="1828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hlinkClick r:id="rId4" action="ppaction://hlinksldjump"/>
            <a:extLst>
              <a:ext uri="{FF2B5EF4-FFF2-40B4-BE49-F238E27FC236}">
                <a16:creationId xmlns:a16="http://schemas.microsoft.com/office/drawing/2014/main" id="{FAEE6CA2-0F33-FE48-BB40-0816D9F16D81}"/>
              </a:ext>
            </a:extLst>
          </p:cNvPr>
          <p:cNvSpPr/>
          <p:nvPr/>
        </p:nvSpPr>
        <p:spPr>
          <a:xfrm>
            <a:off x="4122223" y="6395927"/>
            <a:ext cx="182880" cy="182880"/>
          </a:xfrm>
          <a:prstGeom prst="ellipse">
            <a:avLst/>
          </a:prstGeom>
          <a:solidFill>
            <a:srgbClr val="00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hlinkClick r:id="rId4" action="ppaction://hlinksldjump"/>
            <a:extLst>
              <a:ext uri="{FF2B5EF4-FFF2-40B4-BE49-F238E27FC236}">
                <a16:creationId xmlns:a16="http://schemas.microsoft.com/office/drawing/2014/main" id="{AF70B345-809E-FF4F-A33F-BFF497B5A4C6}"/>
              </a:ext>
            </a:extLst>
          </p:cNvPr>
          <p:cNvSpPr/>
          <p:nvPr/>
        </p:nvSpPr>
        <p:spPr>
          <a:xfrm>
            <a:off x="8475538" y="6394683"/>
            <a:ext cx="182880" cy="18288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B05937E-2E23-624E-81C1-795201B345A5}"/>
              </a:ext>
            </a:extLst>
          </p:cNvPr>
          <p:cNvSpPr txBox="1"/>
          <p:nvPr/>
        </p:nvSpPr>
        <p:spPr>
          <a:xfrm>
            <a:off x="4482365" y="6256534"/>
            <a:ext cx="2920082" cy="461665"/>
          </a:xfrm>
          <a:prstGeom prst="rect">
            <a:avLst/>
          </a:prstGeom>
          <a:noFill/>
        </p:spPr>
        <p:txBody>
          <a:bodyPr wrap="square" rtlCol="0">
            <a:spAutoFit/>
          </a:bodyPr>
          <a:lstStyle/>
          <a:p>
            <a:r>
              <a:rPr lang="en-US" sz="2400" dirty="0"/>
              <a:t>Training Organization</a:t>
            </a:r>
          </a:p>
        </p:txBody>
      </p:sp>
      <p:sp>
        <p:nvSpPr>
          <p:cNvPr id="54" name="TextBox 53">
            <a:extLst>
              <a:ext uri="{FF2B5EF4-FFF2-40B4-BE49-F238E27FC236}">
                <a16:creationId xmlns:a16="http://schemas.microsoft.com/office/drawing/2014/main" id="{883FDB21-F64B-A74D-ACE2-9A2DD493D34A}"/>
              </a:ext>
            </a:extLst>
          </p:cNvPr>
          <p:cNvSpPr txBox="1"/>
          <p:nvPr/>
        </p:nvSpPr>
        <p:spPr>
          <a:xfrm>
            <a:off x="8835680" y="6256229"/>
            <a:ext cx="1071084" cy="461665"/>
          </a:xfrm>
          <a:prstGeom prst="rect">
            <a:avLst/>
          </a:prstGeom>
          <a:noFill/>
        </p:spPr>
        <p:txBody>
          <a:bodyPr wrap="square" rtlCol="0">
            <a:spAutoFit/>
          </a:bodyPr>
          <a:lstStyle/>
          <a:p>
            <a:r>
              <a:rPr lang="en-US" sz="2400" dirty="0"/>
              <a:t>School</a:t>
            </a:r>
          </a:p>
        </p:txBody>
      </p:sp>
      <p:sp>
        <p:nvSpPr>
          <p:cNvPr id="57" name="Rectangle 56">
            <a:hlinkClick r:id="rId5" action="ppaction://hlinksldjump"/>
            <a:extLst>
              <a:ext uri="{FF2B5EF4-FFF2-40B4-BE49-F238E27FC236}">
                <a16:creationId xmlns:a16="http://schemas.microsoft.com/office/drawing/2014/main" id="{03135B94-287D-0F40-81FA-183302FD51D8}"/>
              </a:ext>
            </a:extLst>
          </p:cNvPr>
          <p:cNvSpPr/>
          <p:nvPr/>
        </p:nvSpPr>
        <p:spPr>
          <a:xfrm>
            <a:off x="549851" y="3392882"/>
            <a:ext cx="9356914" cy="646528"/>
          </a:xfrm>
          <a:prstGeom prst="rect">
            <a:avLst/>
          </a:prstGeom>
          <a:solidFill>
            <a:schemeClr val="bg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hlinkClick r:id="rId5" action="ppaction://hlinksldjump"/>
            <a:extLst>
              <a:ext uri="{FF2B5EF4-FFF2-40B4-BE49-F238E27FC236}">
                <a16:creationId xmlns:a16="http://schemas.microsoft.com/office/drawing/2014/main" id="{1B330624-3BDE-FF43-B8EF-858D2D768C0C}"/>
              </a:ext>
            </a:extLst>
          </p:cNvPr>
          <p:cNvSpPr txBox="1"/>
          <p:nvPr/>
        </p:nvSpPr>
        <p:spPr>
          <a:xfrm>
            <a:off x="1318205" y="3454536"/>
            <a:ext cx="8588560" cy="523220"/>
          </a:xfrm>
          <a:prstGeom prst="rect">
            <a:avLst/>
          </a:prstGeom>
          <a:noFill/>
        </p:spPr>
        <p:txBody>
          <a:bodyPr wrap="square" rtlCol="0">
            <a:spAutoFit/>
          </a:bodyPr>
          <a:lstStyle/>
          <a:p>
            <a:r>
              <a:rPr lang="en-US" sz="2800" dirty="0"/>
              <a:t>Lesley Institute for Trauma Sensitivity (Cambridge, MA)</a:t>
            </a:r>
          </a:p>
        </p:txBody>
      </p:sp>
      <p:sp>
        <p:nvSpPr>
          <p:cNvPr id="59" name="Oval 58">
            <a:hlinkClick r:id="rId5" action="ppaction://hlinksldjump"/>
            <a:extLst>
              <a:ext uri="{FF2B5EF4-FFF2-40B4-BE49-F238E27FC236}">
                <a16:creationId xmlns:a16="http://schemas.microsoft.com/office/drawing/2014/main" id="{12FBBA81-C253-FF45-972A-FBF83A45B9C0}"/>
              </a:ext>
            </a:extLst>
          </p:cNvPr>
          <p:cNvSpPr/>
          <p:nvPr/>
        </p:nvSpPr>
        <p:spPr>
          <a:xfrm>
            <a:off x="884460" y="3624706"/>
            <a:ext cx="182880" cy="182880"/>
          </a:xfrm>
          <a:prstGeom prst="ellipse">
            <a:avLst/>
          </a:prstGeom>
          <a:solidFill>
            <a:srgbClr val="00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hlinkClick r:id="rId6" action="ppaction://hlinksldjump"/>
            <a:extLst>
              <a:ext uri="{FF2B5EF4-FFF2-40B4-BE49-F238E27FC236}">
                <a16:creationId xmlns:a16="http://schemas.microsoft.com/office/drawing/2014/main" id="{542F4D6E-F0FB-1645-BE59-A936F3386ECE}"/>
              </a:ext>
            </a:extLst>
          </p:cNvPr>
          <p:cNvSpPr/>
          <p:nvPr/>
        </p:nvSpPr>
        <p:spPr>
          <a:xfrm>
            <a:off x="549850" y="554429"/>
            <a:ext cx="9356912" cy="646528"/>
          </a:xfrm>
          <a:prstGeom prst="rect">
            <a:avLst/>
          </a:prstGeom>
          <a:solidFill>
            <a:schemeClr val="bg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hlinkClick r:id="rId6" action="ppaction://hlinksldjump"/>
            <a:extLst>
              <a:ext uri="{FF2B5EF4-FFF2-40B4-BE49-F238E27FC236}">
                <a16:creationId xmlns:a16="http://schemas.microsoft.com/office/drawing/2014/main" id="{76625AC7-C49D-6F49-9503-4F9518681172}"/>
              </a:ext>
            </a:extLst>
          </p:cNvPr>
          <p:cNvSpPr txBox="1"/>
          <p:nvPr/>
        </p:nvSpPr>
        <p:spPr>
          <a:xfrm>
            <a:off x="1318204" y="616083"/>
            <a:ext cx="6164112" cy="523220"/>
          </a:xfrm>
          <a:prstGeom prst="rect">
            <a:avLst/>
          </a:prstGeom>
          <a:noFill/>
        </p:spPr>
        <p:txBody>
          <a:bodyPr wrap="square" rtlCol="0">
            <a:spAutoFit/>
          </a:bodyPr>
          <a:lstStyle/>
          <a:p>
            <a:r>
              <a:rPr lang="en-US" sz="2800" dirty="0"/>
              <a:t>Baker Elementary School (Brockton, MA)</a:t>
            </a:r>
          </a:p>
        </p:txBody>
      </p:sp>
      <p:sp>
        <p:nvSpPr>
          <p:cNvPr id="62" name="Oval 61">
            <a:hlinkClick r:id="rId6" action="ppaction://hlinksldjump"/>
            <a:extLst>
              <a:ext uri="{FF2B5EF4-FFF2-40B4-BE49-F238E27FC236}">
                <a16:creationId xmlns:a16="http://schemas.microsoft.com/office/drawing/2014/main" id="{ACD52D5F-4084-BC45-9486-FA15DB42950A}"/>
              </a:ext>
            </a:extLst>
          </p:cNvPr>
          <p:cNvSpPr/>
          <p:nvPr/>
        </p:nvSpPr>
        <p:spPr>
          <a:xfrm>
            <a:off x="884459" y="790629"/>
            <a:ext cx="182880" cy="18288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hlinkClick r:id="rId7" action="ppaction://hlinksldjump"/>
            <a:extLst>
              <a:ext uri="{FF2B5EF4-FFF2-40B4-BE49-F238E27FC236}">
                <a16:creationId xmlns:a16="http://schemas.microsoft.com/office/drawing/2014/main" id="{EFA7AC6D-527B-EF46-80AC-466C9BF2D52D}"/>
              </a:ext>
            </a:extLst>
          </p:cNvPr>
          <p:cNvSpPr/>
          <p:nvPr/>
        </p:nvSpPr>
        <p:spPr>
          <a:xfrm>
            <a:off x="549850" y="4336527"/>
            <a:ext cx="9356914" cy="646528"/>
          </a:xfrm>
          <a:prstGeom prst="rect">
            <a:avLst/>
          </a:prstGeom>
          <a:solidFill>
            <a:schemeClr val="bg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hlinkClick r:id="rId7" action="ppaction://hlinksldjump"/>
            <a:extLst>
              <a:ext uri="{FF2B5EF4-FFF2-40B4-BE49-F238E27FC236}">
                <a16:creationId xmlns:a16="http://schemas.microsoft.com/office/drawing/2014/main" id="{A9D21A5C-22DE-3047-9AEA-EA5F94308EAD}"/>
              </a:ext>
            </a:extLst>
          </p:cNvPr>
          <p:cNvSpPr txBox="1"/>
          <p:nvPr/>
        </p:nvSpPr>
        <p:spPr>
          <a:xfrm>
            <a:off x="1318204" y="4398181"/>
            <a:ext cx="8588560" cy="523220"/>
          </a:xfrm>
          <a:prstGeom prst="rect">
            <a:avLst/>
          </a:prstGeom>
          <a:noFill/>
        </p:spPr>
        <p:txBody>
          <a:bodyPr wrap="square" rtlCol="0">
            <a:spAutoFit/>
          </a:bodyPr>
          <a:lstStyle/>
          <a:p>
            <a:r>
              <a:rPr lang="en-US" sz="2800" dirty="0"/>
              <a:t>MA Dept. of Elem. and Sec. Education (</a:t>
            </a:r>
            <a:r>
              <a:rPr lang="en-US" sz="2800" dirty="0" err="1"/>
              <a:t>Maldon</a:t>
            </a:r>
            <a:r>
              <a:rPr lang="en-US" sz="2800" dirty="0"/>
              <a:t>, MA)</a:t>
            </a:r>
          </a:p>
        </p:txBody>
      </p:sp>
      <p:sp>
        <p:nvSpPr>
          <p:cNvPr id="65" name="Oval 64">
            <a:hlinkClick r:id="rId7" action="ppaction://hlinksldjump"/>
            <a:extLst>
              <a:ext uri="{FF2B5EF4-FFF2-40B4-BE49-F238E27FC236}">
                <a16:creationId xmlns:a16="http://schemas.microsoft.com/office/drawing/2014/main" id="{491CDA03-EEDD-C24F-9098-7896CC51E481}"/>
              </a:ext>
            </a:extLst>
          </p:cNvPr>
          <p:cNvSpPr/>
          <p:nvPr/>
        </p:nvSpPr>
        <p:spPr>
          <a:xfrm>
            <a:off x="884459" y="4568351"/>
            <a:ext cx="182880" cy="182880"/>
          </a:xfrm>
          <a:prstGeom prst="ellipse">
            <a:avLst/>
          </a:prstGeom>
          <a:solidFill>
            <a:srgbClr val="00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hlinkClick r:id="rId4" action="ppaction://hlinksldjump"/>
            <a:extLst>
              <a:ext uri="{FF2B5EF4-FFF2-40B4-BE49-F238E27FC236}">
                <a16:creationId xmlns:a16="http://schemas.microsoft.com/office/drawing/2014/main" id="{4243FEA8-72F1-7C4F-BA32-C02D0B88B023}"/>
              </a:ext>
            </a:extLst>
          </p:cNvPr>
          <p:cNvSpPr/>
          <p:nvPr/>
        </p:nvSpPr>
        <p:spPr>
          <a:xfrm>
            <a:off x="549849" y="5285496"/>
            <a:ext cx="9356913" cy="646528"/>
          </a:xfrm>
          <a:prstGeom prst="rect">
            <a:avLst/>
          </a:prstGeom>
          <a:solidFill>
            <a:schemeClr val="bg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hlinkClick r:id="rId4" action="ppaction://hlinksldjump"/>
            <a:extLst>
              <a:ext uri="{FF2B5EF4-FFF2-40B4-BE49-F238E27FC236}">
                <a16:creationId xmlns:a16="http://schemas.microsoft.com/office/drawing/2014/main" id="{E0C635BB-2318-054D-86BB-CA7C29849559}"/>
              </a:ext>
            </a:extLst>
          </p:cNvPr>
          <p:cNvSpPr/>
          <p:nvPr/>
        </p:nvSpPr>
        <p:spPr>
          <a:xfrm>
            <a:off x="884459" y="5519379"/>
            <a:ext cx="182880" cy="1828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hlinkClick r:id="rId4" action="ppaction://hlinksldjump"/>
            <a:extLst>
              <a:ext uri="{FF2B5EF4-FFF2-40B4-BE49-F238E27FC236}">
                <a16:creationId xmlns:a16="http://schemas.microsoft.com/office/drawing/2014/main" id="{ED1DC193-2A37-474B-A5B1-6F2ED7BD506C}"/>
              </a:ext>
            </a:extLst>
          </p:cNvPr>
          <p:cNvSpPr txBox="1"/>
          <p:nvPr/>
        </p:nvSpPr>
        <p:spPr>
          <a:xfrm>
            <a:off x="1318204" y="5349209"/>
            <a:ext cx="7649309" cy="523220"/>
          </a:xfrm>
          <a:prstGeom prst="rect">
            <a:avLst/>
          </a:prstGeom>
          <a:noFill/>
        </p:spPr>
        <p:txBody>
          <a:bodyPr wrap="square" rtlCol="0">
            <a:spAutoFit/>
          </a:bodyPr>
          <a:lstStyle/>
          <a:p>
            <a:r>
              <a:rPr lang="en-US" sz="2800" dirty="0"/>
              <a:t>Trauma and Learning Policy Initiative (Boston, MA)</a:t>
            </a:r>
          </a:p>
        </p:txBody>
      </p:sp>
      <p:sp>
        <p:nvSpPr>
          <p:cNvPr id="28" name="Rectangle 27">
            <a:hlinkClick r:id="rId8" action="ppaction://hlinksldjump"/>
            <a:extLst>
              <a:ext uri="{FF2B5EF4-FFF2-40B4-BE49-F238E27FC236}">
                <a16:creationId xmlns:a16="http://schemas.microsoft.com/office/drawing/2014/main" id="{13B4627D-AABA-B840-9D63-09868E66E900}"/>
              </a:ext>
            </a:extLst>
          </p:cNvPr>
          <p:cNvSpPr/>
          <p:nvPr/>
        </p:nvSpPr>
        <p:spPr>
          <a:xfrm>
            <a:off x="10149680" y="251583"/>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hlinkClick r:id="rId8" action="ppaction://hlinksldjump"/>
            <a:extLst>
              <a:ext uri="{FF2B5EF4-FFF2-40B4-BE49-F238E27FC236}">
                <a16:creationId xmlns:a16="http://schemas.microsoft.com/office/drawing/2014/main" id="{43B0DA7B-4A40-4941-9CA7-0277DADA963A}"/>
              </a:ext>
            </a:extLst>
          </p:cNvPr>
          <p:cNvSpPr txBox="1"/>
          <p:nvPr/>
        </p:nvSpPr>
        <p:spPr>
          <a:xfrm>
            <a:off x="10181211" y="341315"/>
            <a:ext cx="788276" cy="461665"/>
          </a:xfrm>
          <a:prstGeom prst="rect">
            <a:avLst/>
          </a:prstGeom>
          <a:noFill/>
        </p:spPr>
        <p:txBody>
          <a:bodyPr wrap="square" rtlCol="0">
            <a:spAutoFit/>
          </a:bodyPr>
          <a:lstStyle/>
          <a:p>
            <a:pPr algn="ctr"/>
            <a:r>
              <a:rPr lang="en-US" sz="2400" dirty="0">
                <a:solidFill>
                  <a:schemeClr val="bg1"/>
                </a:solidFill>
              </a:rPr>
              <a:t>Map</a:t>
            </a:r>
          </a:p>
        </p:txBody>
      </p:sp>
      <p:sp>
        <p:nvSpPr>
          <p:cNvPr id="30" name="Rectangle 29">
            <a:hlinkClick r:id="rId9" action="ppaction://hlinksldjump"/>
            <a:extLst>
              <a:ext uri="{FF2B5EF4-FFF2-40B4-BE49-F238E27FC236}">
                <a16:creationId xmlns:a16="http://schemas.microsoft.com/office/drawing/2014/main" id="{01C5C638-DC56-374C-ADF7-E1842942C27D}"/>
              </a:ext>
            </a:extLst>
          </p:cNvPr>
          <p:cNvSpPr/>
          <p:nvPr/>
        </p:nvSpPr>
        <p:spPr>
          <a:xfrm>
            <a:off x="10408899" y="1075634"/>
            <a:ext cx="1371641"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hlinkClick r:id="rId9" action="ppaction://hlinksldjump"/>
            <a:extLst>
              <a:ext uri="{FF2B5EF4-FFF2-40B4-BE49-F238E27FC236}">
                <a16:creationId xmlns:a16="http://schemas.microsoft.com/office/drawing/2014/main" id="{336304BF-3EB0-8B43-8373-5757E0CE8D71}"/>
              </a:ext>
            </a:extLst>
          </p:cNvPr>
          <p:cNvSpPr txBox="1"/>
          <p:nvPr/>
        </p:nvSpPr>
        <p:spPr>
          <a:xfrm>
            <a:off x="10408899" y="1165366"/>
            <a:ext cx="1371642" cy="461665"/>
          </a:xfrm>
          <a:prstGeom prst="rect">
            <a:avLst/>
          </a:prstGeom>
          <a:noFill/>
        </p:spPr>
        <p:txBody>
          <a:bodyPr wrap="square" rtlCol="0">
            <a:spAutoFit/>
          </a:bodyPr>
          <a:lstStyle/>
          <a:p>
            <a:pPr algn="ctr"/>
            <a:r>
              <a:rPr lang="en-US" sz="2400" dirty="0">
                <a:solidFill>
                  <a:schemeClr val="bg1"/>
                </a:solidFill>
              </a:rPr>
              <a:t>Directory</a:t>
            </a:r>
          </a:p>
        </p:txBody>
      </p:sp>
      <p:sp>
        <p:nvSpPr>
          <p:cNvPr id="32" name="Rectangle 31">
            <a:hlinkClick r:id="rId10" action="ppaction://hlinksldjump"/>
            <a:extLst>
              <a:ext uri="{FF2B5EF4-FFF2-40B4-BE49-F238E27FC236}">
                <a16:creationId xmlns:a16="http://schemas.microsoft.com/office/drawing/2014/main" id="{E8384892-3BCA-9C4D-8D12-67A0525CD6FE}"/>
              </a:ext>
            </a:extLst>
          </p:cNvPr>
          <p:cNvSpPr/>
          <p:nvPr/>
        </p:nvSpPr>
        <p:spPr>
          <a:xfrm>
            <a:off x="11216480" y="229320"/>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hlinkClick r:id="rId10" action="ppaction://hlinksldjump"/>
            <a:extLst>
              <a:ext uri="{FF2B5EF4-FFF2-40B4-BE49-F238E27FC236}">
                <a16:creationId xmlns:a16="http://schemas.microsoft.com/office/drawing/2014/main" id="{758EFEE0-4F20-9E49-847F-0C958CA8E36E}"/>
              </a:ext>
            </a:extLst>
          </p:cNvPr>
          <p:cNvSpPr txBox="1"/>
          <p:nvPr/>
        </p:nvSpPr>
        <p:spPr>
          <a:xfrm>
            <a:off x="11248011" y="319052"/>
            <a:ext cx="788276" cy="461665"/>
          </a:xfrm>
          <a:prstGeom prst="rect">
            <a:avLst/>
          </a:prstGeom>
          <a:noFill/>
        </p:spPr>
        <p:txBody>
          <a:bodyPr wrap="square" rtlCol="0">
            <a:spAutoFit/>
          </a:bodyPr>
          <a:lstStyle/>
          <a:p>
            <a:pPr algn="ctr"/>
            <a:r>
              <a:rPr lang="en-US" sz="2400" dirty="0">
                <a:solidFill>
                  <a:schemeClr val="bg1"/>
                </a:solidFill>
              </a:rPr>
              <a:t>U.S.</a:t>
            </a:r>
          </a:p>
        </p:txBody>
      </p:sp>
    </p:spTree>
    <p:extLst>
      <p:ext uri="{BB962C8B-B14F-4D97-AF65-F5344CB8AC3E}">
        <p14:creationId xmlns:p14="http://schemas.microsoft.com/office/powerpoint/2010/main" val="3232773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CEB9-5A06-3F47-9422-6928E2C7721A}"/>
              </a:ext>
            </a:extLst>
          </p:cNvPr>
          <p:cNvSpPr>
            <a:spLocks noGrp="1"/>
          </p:cNvSpPr>
          <p:nvPr>
            <p:ph type="title"/>
          </p:nvPr>
        </p:nvSpPr>
        <p:spPr>
          <a:xfrm>
            <a:off x="838200" y="365125"/>
            <a:ext cx="8875986" cy="1325563"/>
          </a:xfrm>
        </p:spPr>
        <p:txBody>
          <a:bodyPr>
            <a:normAutofit/>
          </a:bodyPr>
          <a:lstStyle/>
          <a:p>
            <a:r>
              <a:rPr lang="en-US" dirty="0">
                <a:hlinkClick r:id="rId2"/>
              </a:rPr>
              <a:t>Partnership for Resilience</a:t>
            </a:r>
            <a:endParaRPr lang="en-US" dirty="0"/>
          </a:p>
        </p:txBody>
      </p:sp>
      <p:sp>
        <p:nvSpPr>
          <p:cNvPr id="3" name="Content Placeholder 2">
            <a:extLst>
              <a:ext uri="{FF2B5EF4-FFF2-40B4-BE49-F238E27FC236}">
                <a16:creationId xmlns:a16="http://schemas.microsoft.com/office/drawing/2014/main" id="{2195D9AD-9523-6B4C-A3AA-134963B2603B}"/>
              </a:ext>
            </a:extLst>
          </p:cNvPr>
          <p:cNvSpPr>
            <a:spLocks noGrp="1"/>
          </p:cNvSpPr>
          <p:nvPr>
            <p:ph idx="1"/>
          </p:nvPr>
        </p:nvSpPr>
        <p:spPr/>
        <p:txBody>
          <a:bodyPr>
            <a:normAutofit/>
          </a:bodyPr>
          <a:lstStyle/>
          <a:p>
            <a:r>
              <a:rPr lang="en-US" sz="2200" b="1" dirty="0"/>
              <a:t>Location: </a:t>
            </a:r>
            <a:r>
              <a:rPr lang="en-US" sz="2200" dirty="0"/>
              <a:t>Cook Country, IL</a:t>
            </a:r>
          </a:p>
          <a:p>
            <a:r>
              <a:rPr lang="en-US" sz="2200" b="1" dirty="0"/>
              <a:t>Established: </a:t>
            </a:r>
            <a:r>
              <a:rPr lang="en-US" sz="2200" dirty="0"/>
              <a:t>2016 (non-profit corporation), 2017 (non-profit organization)</a:t>
            </a:r>
          </a:p>
          <a:p>
            <a:r>
              <a:rPr lang="en-US" sz="2200" b="1" dirty="0"/>
              <a:t>Overview: </a:t>
            </a:r>
            <a:r>
              <a:rPr lang="en-US" sz="2200" dirty="0"/>
              <a:t>Focuses on improving health and wellness, trauma-informed education, and family and community engagement. They do this by building local and regional partnerships and helping them bring about needed policies, offering training to help schools become trauma-informed, and sharing their model with outside organizations.</a:t>
            </a:r>
            <a:endParaRPr lang="en-US" sz="2200" b="1" dirty="0"/>
          </a:p>
          <a:p>
            <a:r>
              <a:rPr lang="en-US" sz="2200" b="1" dirty="0"/>
              <a:t>Resources:</a:t>
            </a:r>
          </a:p>
          <a:p>
            <a:pPr lvl="1"/>
            <a:r>
              <a:rPr lang="en-US" sz="2200" dirty="0">
                <a:hlinkClick r:id="rId3"/>
              </a:rPr>
              <a:t>Trauma and Resilience</a:t>
            </a:r>
            <a:endParaRPr lang="en-US" sz="2200" dirty="0"/>
          </a:p>
          <a:p>
            <a:pPr lvl="1"/>
            <a:r>
              <a:rPr lang="en-US" sz="2200" dirty="0">
                <a:hlinkClick r:id="rId4"/>
              </a:rPr>
              <a:t>Resources for Primary Care and Wellness</a:t>
            </a:r>
            <a:endParaRPr lang="en-US" sz="2200" dirty="0"/>
          </a:p>
          <a:p>
            <a:pPr lvl="1"/>
            <a:r>
              <a:rPr lang="en-US" sz="2200" dirty="0">
                <a:hlinkClick r:id="rId5"/>
              </a:rPr>
              <a:t>Family and Community Engagement</a:t>
            </a:r>
            <a:r>
              <a:rPr lang="en-US" sz="2200" dirty="0"/>
              <a:t> </a:t>
            </a:r>
          </a:p>
          <a:p>
            <a:pPr lvl="1"/>
            <a:r>
              <a:rPr lang="en-US" sz="2200" dirty="0">
                <a:hlinkClick r:id="rId6"/>
              </a:rPr>
              <a:t>2016</a:t>
            </a:r>
            <a:r>
              <a:rPr lang="en-US" sz="2200" dirty="0"/>
              <a:t> </a:t>
            </a:r>
            <a:r>
              <a:rPr lang="en-US" sz="2200" dirty="0">
                <a:hlinkClick r:id="rId7"/>
              </a:rPr>
              <a:t>2017</a:t>
            </a:r>
            <a:r>
              <a:rPr lang="en-US" sz="2200" dirty="0"/>
              <a:t> </a:t>
            </a:r>
            <a:r>
              <a:rPr lang="en-US" sz="2200" dirty="0">
                <a:hlinkClick r:id="rId8"/>
              </a:rPr>
              <a:t>2018</a:t>
            </a:r>
            <a:r>
              <a:rPr lang="en-US" sz="2200" dirty="0"/>
              <a:t> </a:t>
            </a:r>
            <a:r>
              <a:rPr lang="en-US" sz="2200" dirty="0">
                <a:hlinkClick r:id="rId9"/>
              </a:rPr>
              <a:t>2019 Conference Presentations</a:t>
            </a:r>
            <a:r>
              <a:rPr lang="en-US" sz="2200" dirty="0"/>
              <a:t> </a:t>
            </a:r>
          </a:p>
        </p:txBody>
      </p:sp>
      <p:sp>
        <p:nvSpPr>
          <p:cNvPr id="9" name="Oval 8">
            <a:extLst>
              <a:ext uri="{FF2B5EF4-FFF2-40B4-BE49-F238E27FC236}">
                <a16:creationId xmlns:a16="http://schemas.microsoft.com/office/drawing/2014/main" id="{25BAA48C-1FB8-9F43-B025-435D62916794}"/>
              </a:ext>
            </a:extLst>
          </p:cNvPr>
          <p:cNvSpPr/>
          <p:nvPr/>
        </p:nvSpPr>
        <p:spPr>
          <a:xfrm>
            <a:off x="700998" y="933987"/>
            <a:ext cx="137202" cy="13522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10" action="ppaction://hlinksldjump"/>
            <a:extLst>
              <a:ext uri="{FF2B5EF4-FFF2-40B4-BE49-F238E27FC236}">
                <a16:creationId xmlns:a16="http://schemas.microsoft.com/office/drawing/2014/main" id="{8A88E164-9EB6-9B45-B6C4-3C0AD52A19F2}"/>
              </a:ext>
            </a:extLst>
          </p:cNvPr>
          <p:cNvSpPr/>
          <p:nvPr/>
        </p:nvSpPr>
        <p:spPr>
          <a:xfrm>
            <a:off x="10149680" y="251583"/>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10" action="ppaction://hlinksldjump"/>
            <a:extLst>
              <a:ext uri="{FF2B5EF4-FFF2-40B4-BE49-F238E27FC236}">
                <a16:creationId xmlns:a16="http://schemas.microsoft.com/office/drawing/2014/main" id="{0A4AA3BC-86ED-3747-B308-90FBF2127460}"/>
              </a:ext>
            </a:extLst>
          </p:cNvPr>
          <p:cNvSpPr txBox="1"/>
          <p:nvPr/>
        </p:nvSpPr>
        <p:spPr>
          <a:xfrm>
            <a:off x="10181211" y="341315"/>
            <a:ext cx="788276" cy="461665"/>
          </a:xfrm>
          <a:prstGeom prst="rect">
            <a:avLst/>
          </a:prstGeom>
          <a:noFill/>
        </p:spPr>
        <p:txBody>
          <a:bodyPr wrap="square" rtlCol="0">
            <a:spAutoFit/>
          </a:bodyPr>
          <a:lstStyle/>
          <a:p>
            <a:pPr algn="ctr"/>
            <a:r>
              <a:rPr lang="en-US" sz="2400" dirty="0">
                <a:solidFill>
                  <a:schemeClr val="bg1"/>
                </a:solidFill>
              </a:rPr>
              <a:t>Map</a:t>
            </a:r>
          </a:p>
        </p:txBody>
      </p:sp>
      <p:sp>
        <p:nvSpPr>
          <p:cNvPr id="14" name="Rectangle 13">
            <a:hlinkClick r:id="rId11" action="ppaction://hlinksldjump"/>
            <a:extLst>
              <a:ext uri="{FF2B5EF4-FFF2-40B4-BE49-F238E27FC236}">
                <a16:creationId xmlns:a16="http://schemas.microsoft.com/office/drawing/2014/main" id="{888EB6D6-0239-DF4A-B47F-93B38345079F}"/>
              </a:ext>
            </a:extLst>
          </p:cNvPr>
          <p:cNvSpPr/>
          <p:nvPr/>
        </p:nvSpPr>
        <p:spPr>
          <a:xfrm>
            <a:off x="10408899" y="1075634"/>
            <a:ext cx="1371641"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11" action="ppaction://hlinksldjump"/>
            <a:extLst>
              <a:ext uri="{FF2B5EF4-FFF2-40B4-BE49-F238E27FC236}">
                <a16:creationId xmlns:a16="http://schemas.microsoft.com/office/drawing/2014/main" id="{38A98447-C4D2-134F-8C75-11F87C58CF49}"/>
              </a:ext>
            </a:extLst>
          </p:cNvPr>
          <p:cNvSpPr txBox="1"/>
          <p:nvPr/>
        </p:nvSpPr>
        <p:spPr>
          <a:xfrm>
            <a:off x="10408899" y="1165366"/>
            <a:ext cx="1371642" cy="461665"/>
          </a:xfrm>
          <a:prstGeom prst="rect">
            <a:avLst/>
          </a:prstGeom>
          <a:noFill/>
        </p:spPr>
        <p:txBody>
          <a:bodyPr wrap="square" rtlCol="0">
            <a:spAutoFit/>
          </a:bodyPr>
          <a:lstStyle/>
          <a:p>
            <a:pPr algn="ctr"/>
            <a:r>
              <a:rPr lang="en-US" sz="2400" dirty="0">
                <a:solidFill>
                  <a:schemeClr val="bg1"/>
                </a:solidFill>
              </a:rPr>
              <a:t>Directory</a:t>
            </a:r>
          </a:p>
        </p:txBody>
      </p:sp>
      <p:sp>
        <p:nvSpPr>
          <p:cNvPr id="16" name="Rectangle 15">
            <a:hlinkClick r:id="rId12" action="ppaction://hlinksldjump"/>
            <a:extLst>
              <a:ext uri="{FF2B5EF4-FFF2-40B4-BE49-F238E27FC236}">
                <a16:creationId xmlns:a16="http://schemas.microsoft.com/office/drawing/2014/main" id="{A930A3DE-D3A4-CC4F-94E4-E5EA0A3DBF62}"/>
              </a:ext>
            </a:extLst>
          </p:cNvPr>
          <p:cNvSpPr/>
          <p:nvPr/>
        </p:nvSpPr>
        <p:spPr>
          <a:xfrm>
            <a:off x="11216480" y="229320"/>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12" action="ppaction://hlinksldjump"/>
            <a:extLst>
              <a:ext uri="{FF2B5EF4-FFF2-40B4-BE49-F238E27FC236}">
                <a16:creationId xmlns:a16="http://schemas.microsoft.com/office/drawing/2014/main" id="{A95C344B-2B4D-164E-9B1C-2CB0F15EA240}"/>
              </a:ext>
            </a:extLst>
          </p:cNvPr>
          <p:cNvSpPr txBox="1"/>
          <p:nvPr/>
        </p:nvSpPr>
        <p:spPr>
          <a:xfrm>
            <a:off x="11248011" y="319052"/>
            <a:ext cx="788276" cy="461665"/>
          </a:xfrm>
          <a:prstGeom prst="rect">
            <a:avLst/>
          </a:prstGeom>
          <a:noFill/>
        </p:spPr>
        <p:txBody>
          <a:bodyPr wrap="square" rtlCol="0">
            <a:spAutoFit/>
          </a:bodyPr>
          <a:lstStyle/>
          <a:p>
            <a:pPr algn="ctr"/>
            <a:r>
              <a:rPr lang="en-US" sz="2400" dirty="0">
                <a:solidFill>
                  <a:schemeClr val="bg1"/>
                </a:solidFill>
              </a:rPr>
              <a:t>U.S.</a:t>
            </a:r>
          </a:p>
        </p:txBody>
      </p:sp>
    </p:spTree>
    <p:extLst>
      <p:ext uri="{BB962C8B-B14F-4D97-AF65-F5344CB8AC3E}">
        <p14:creationId xmlns:p14="http://schemas.microsoft.com/office/powerpoint/2010/main" val="340880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3A0F-EC08-B248-B632-5844D49EEBCE}"/>
              </a:ext>
            </a:extLst>
          </p:cNvPr>
          <p:cNvSpPr>
            <a:spLocks noGrp="1"/>
          </p:cNvSpPr>
          <p:nvPr>
            <p:ph type="title"/>
          </p:nvPr>
        </p:nvSpPr>
        <p:spPr>
          <a:xfrm>
            <a:off x="838201" y="365125"/>
            <a:ext cx="8875986" cy="1325563"/>
          </a:xfrm>
        </p:spPr>
        <p:txBody>
          <a:bodyPr/>
          <a:lstStyle/>
          <a:p>
            <a:r>
              <a:rPr lang="en-US" dirty="0">
                <a:hlinkClick r:id="rId3"/>
              </a:rPr>
              <a:t>National Education Association</a:t>
            </a:r>
            <a:endParaRPr lang="en-US" dirty="0"/>
          </a:p>
        </p:txBody>
      </p:sp>
      <p:sp>
        <p:nvSpPr>
          <p:cNvPr id="3" name="Content Placeholder 2">
            <a:extLst>
              <a:ext uri="{FF2B5EF4-FFF2-40B4-BE49-F238E27FC236}">
                <a16:creationId xmlns:a16="http://schemas.microsoft.com/office/drawing/2014/main" id="{B410C537-31AD-1E41-99E3-122876E8CBED}"/>
              </a:ext>
            </a:extLst>
          </p:cNvPr>
          <p:cNvSpPr>
            <a:spLocks noGrp="1"/>
          </p:cNvSpPr>
          <p:nvPr>
            <p:ph idx="1"/>
          </p:nvPr>
        </p:nvSpPr>
        <p:spPr>
          <a:xfrm>
            <a:off x="838200" y="1825624"/>
            <a:ext cx="10515600" cy="4803055"/>
          </a:xfrm>
        </p:spPr>
        <p:txBody>
          <a:bodyPr>
            <a:normAutofit/>
          </a:bodyPr>
          <a:lstStyle/>
          <a:p>
            <a:r>
              <a:rPr lang="en-US" sz="2200" b="1" dirty="0"/>
              <a:t>Location: </a:t>
            </a:r>
            <a:r>
              <a:rPr lang="en-US" sz="2200" dirty="0"/>
              <a:t>Washington DC</a:t>
            </a:r>
          </a:p>
          <a:p>
            <a:r>
              <a:rPr lang="en-US" sz="2200" b="1" dirty="0"/>
              <a:t>Established: </a:t>
            </a:r>
            <a:r>
              <a:rPr lang="en-US" sz="2200" dirty="0"/>
              <a:t>2004</a:t>
            </a:r>
          </a:p>
          <a:p>
            <a:r>
              <a:rPr lang="en-US" sz="2200" b="1" dirty="0"/>
              <a:t>Overview: </a:t>
            </a:r>
            <a:r>
              <a:rPr lang="en-US" sz="2200" dirty="0"/>
              <a:t>An association for advocating for education professionals and preparing every student to succeed in a diverse and interdependent world. The NEA is composed of three million educators and has affiliate organizations in every state.</a:t>
            </a:r>
            <a:endParaRPr lang="en-US" sz="2200" b="1" dirty="0"/>
          </a:p>
          <a:p>
            <a:r>
              <a:rPr lang="en-US" sz="2200" b="1" dirty="0"/>
              <a:t>Resources:</a:t>
            </a:r>
          </a:p>
          <a:p>
            <a:pPr lvl="1"/>
            <a:r>
              <a:rPr lang="en-US" dirty="0">
                <a:hlinkClick r:id="rId4"/>
              </a:rPr>
              <a:t>Trauma-Informed Schools</a:t>
            </a:r>
            <a:endParaRPr lang="en-US" dirty="0"/>
          </a:p>
          <a:p>
            <a:pPr lvl="1"/>
            <a:r>
              <a:rPr lang="en-US" dirty="0">
                <a:hlinkClick r:id="rId5"/>
              </a:rPr>
              <a:t>Whole Student Education</a:t>
            </a:r>
            <a:endParaRPr lang="en-US" dirty="0"/>
          </a:p>
          <a:p>
            <a:pPr lvl="1"/>
            <a:r>
              <a:rPr lang="en-US" dirty="0">
                <a:hlinkClick r:id="rId6"/>
              </a:rPr>
              <a:t>Positive and Just School Climate</a:t>
            </a:r>
            <a:endParaRPr lang="en-US" dirty="0"/>
          </a:p>
          <a:p>
            <a:pPr lvl="1"/>
            <a:r>
              <a:rPr lang="en-US" dirty="0">
                <a:hlinkClick r:id="rId7"/>
              </a:rPr>
              <a:t>Professional Learning</a:t>
            </a:r>
            <a:endParaRPr lang="en-US" dirty="0"/>
          </a:p>
          <a:p>
            <a:pPr lvl="1"/>
            <a:r>
              <a:rPr lang="en-US" dirty="0">
                <a:hlinkClick r:id="rId8"/>
              </a:rPr>
              <a:t>Leadership Development</a:t>
            </a:r>
            <a:endParaRPr lang="en-US" dirty="0"/>
          </a:p>
          <a:p>
            <a:pPr lvl="1"/>
            <a:r>
              <a:rPr lang="en-US" dirty="0">
                <a:hlinkClick r:id="rId9"/>
              </a:rPr>
              <a:t>Conferences and Events</a:t>
            </a: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p:txBody>
      </p:sp>
      <p:sp>
        <p:nvSpPr>
          <p:cNvPr id="10" name="Oval 9">
            <a:extLst>
              <a:ext uri="{FF2B5EF4-FFF2-40B4-BE49-F238E27FC236}">
                <a16:creationId xmlns:a16="http://schemas.microsoft.com/office/drawing/2014/main" id="{BD0682CF-8FB5-E648-A3BC-8B30B5FD093C}"/>
              </a:ext>
            </a:extLst>
          </p:cNvPr>
          <p:cNvSpPr/>
          <p:nvPr/>
        </p:nvSpPr>
        <p:spPr>
          <a:xfrm>
            <a:off x="700998" y="933987"/>
            <a:ext cx="137202" cy="13522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10" action="ppaction://hlinksldjump"/>
            <a:extLst>
              <a:ext uri="{FF2B5EF4-FFF2-40B4-BE49-F238E27FC236}">
                <a16:creationId xmlns:a16="http://schemas.microsoft.com/office/drawing/2014/main" id="{7FC16E72-CC16-E745-9DEE-0C57501D2F9B}"/>
              </a:ext>
            </a:extLst>
          </p:cNvPr>
          <p:cNvSpPr/>
          <p:nvPr/>
        </p:nvSpPr>
        <p:spPr>
          <a:xfrm>
            <a:off x="10149680" y="251583"/>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hlinkClick r:id="rId10" action="ppaction://hlinksldjump"/>
            <a:extLst>
              <a:ext uri="{FF2B5EF4-FFF2-40B4-BE49-F238E27FC236}">
                <a16:creationId xmlns:a16="http://schemas.microsoft.com/office/drawing/2014/main" id="{0DAEFB45-854A-5040-8522-4A1A87A04E5B}"/>
              </a:ext>
            </a:extLst>
          </p:cNvPr>
          <p:cNvSpPr txBox="1"/>
          <p:nvPr/>
        </p:nvSpPr>
        <p:spPr>
          <a:xfrm>
            <a:off x="10181211" y="341315"/>
            <a:ext cx="788276" cy="461665"/>
          </a:xfrm>
          <a:prstGeom prst="rect">
            <a:avLst/>
          </a:prstGeom>
          <a:noFill/>
        </p:spPr>
        <p:txBody>
          <a:bodyPr wrap="square" rtlCol="0">
            <a:spAutoFit/>
          </a:bodyPr>
          <a:lstStyle/>
          <a:p>
            <a:pPr algn="ctr"/>
            <a:r>
              <a:rPr lang="en-US" sz="2400" dirty="0">
                <a:solidFill>
                  <a:schemeClr val="bg1"/>
                </a:solidFill>
              </a:rPr>
              <a:t>Map</a:t>
            </a:r>
          </a:p>
        </p:txBody>
      </p:sp>
      <p:sp>
        <p:nvSpPr>
          <p:cNvPr id="12" name="Rectangle 11">
            <a:hlinkClick r:id="rId11" action="ppaction://hlinksldjump"/>
            <a:extLst>
              <a:ext uri="{FF2B5EF4-FFF2-40B4-BE49-F238E27FC236}">
                <a16:creationId xmlns:a16="http://schemas.microsoft.com/office/drawing/2014/main" id="{C1872CC1-753A-DD4E-BA0B-180DC6AF8CEA}"/>
              </a:ext>
            </a:extLst>
          </p:cNvPr>
          <p:cNvSpPr/>
          <p:nvPr/>
        </p:nvSpPr>
        <p:spPr>
          <a:xfrm>
            <a:off x="10408899" y="1075634"/>
            <a:ext cx="1371641"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11" action="ppaction://hlinksldjump"/>
            <a:extLst>
              <a:ext uri="{FF2B5EF4-FFF2-40B4-BE49-F238E27FC236}">
                <a16:creationId xmlns:a16="http://schemas.microsoft.com/office/drawing/2014/main" id="{5B89CF19-64F8-0040-800A-CD479BE8BAA1}"/>
              </a:ext>
            </a:extLst>
          </p:cNvPr>
          <p:cNvSpPr txBox="1"/>
          <p:nvPr/>
        </p:nvSpPr>
        <p:spPr>
          <a:xfrm>
            <a:off x="10408899" y="1165366"/>
            <a:ext cx="1371642" cy="461665"/>
          </a:xfrm>
          <a:prstGeom prst="rect">
            <a:avLst/>
          </a:prstGeom>
          <a:noFill/>
        </p:spPr>
        <p:txBody>
          <a:bodyPr wrap="square" rtlCol="0">
            <a:spAutoFit/>
          </a:bodyPr>
          <a:lstStyle/>
          <a:p>
            <a:pPr algn="ctr"/>
            <a:r>
              <a:rPr lang="en-US" sz="2400" dirty="0">
                <a:solidFill>
                  <a:schemeClr val="bg1"/>
                </a:solidFill>
              </a:rPr>
              <a:t>Directory</a:t>
            </a:r>
          </a:p>
        </p:txBody>
      </p:sp>
      <p:sp>
        <p:nvSpPr>
          <p:cNvPr id="14" name="Rectangle 13">
            <a:hlinkClick r:id="rId12" action="ppaction://hlinksldjump"/>
            <a:extLst>
              <a:ext uri="{FF2B5EF4-FFF2-40B4-BE49-F238E27FC236}">
                <a16:creationId xmlns:a16="http://schemas.microsoft.com/office/drawing/2014/main" id="{6C917D25-C478-9345-9476-51D0DCECF735}"/>
              </a:ext>
            </a:extLst>
          </p:cNvPr>
          <p:cNvSpPr/>
          <p:nvPr/>
        </p:nvSpPr>
        <p:spPr>
          <a:xfrm>
            <a:off x="11216480" y="229320"/>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12" action="ppaction://hlinksldjump"/>
            <a:extLst>
              <a:ext uri="{FF2B5EF4-FFF2-40B4-BE49-F238E27FC236}">
                <a16:creationId xmlns:a16="http://schemas.microsoft.com/office/drawing/2014/main" id="{57E60C18-E95D-4648-B2D9-FBE10CED7FAD}"/>
              </a:ext>
            </a:extLst>
          </p:cNvPr>
          <p:cNvSpPr txBox="1"/>
          <p:nvPr/>
        </p:nvSpPr>
        <p:spPr>
          <a:xfrm>
            <a:off x="11248011" y="319052"/>
            <a:ext cx="788276" cy="461665"/>
          </a:xfrm>
          <a:prstGeom prst="rect">
            <a:avLst/>
          </a:prstGeom>
          <a:noFill/>
        </p:spPr>
        <p:txBody>
          <a:bodyPr wrap="square" rtlCol="0">
            <a:spAutoFit/>
          </a:bodyPr>
          <a:lstStyle/>
          <a:p>
            <a:pPr algn="ctr"/>
            <a:r>
              <a:rPr lang="en-US" sz="2400" dirty="0">
                <a:solidFill>
                  <a:schemeClr val="bg1"/>
                </a:solidFill>
              </a:rPr>
              <a:t>U.S.</a:t>
            </a:r>
          </a:p>
        </p:txBody>
      </p:sp>
    </p:spTree>
    <p:extLst>
      <p:ext uri="{BB962C8B-B14F-4D97-AF65-F5344CB8AC3E}">
        <p14:creationId xmlns:p14="http://schemas.microsoft.com/office/powerpoint/2010/main" val="643296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3A0F-EC08-B248-B632-5844D49EEBCE}"/>
              </a:ext>
            </a:extLst>
          </p:cNvPr>
          <p:cNvSpPr>
            <a:spLocks noGrp="1"/>
          </p:cNvSpPr>
          <p:nvPr>
            <p:ph type="title"/>
          </p:nvPr>
        </p:nvSpPr>
        <p:spPr>
          <a:xfrm>
            <a:off x="838199" y="365125"/>
            <a:ext cx="9374543" cy="1325563"/>
          </a:xfrm>
        </p:spPr>
        <p:txBody>
          <a:bodyPr/>
          <a:lstStyle/>
          <a:p>
            <a:r>
              <a:rPr lang="en-US" dirty="0">
                <a:hlinkClick r:id="rId3"/>
              </a:rPr>
              <a:t>The Trauma Learning and Policy Initiative</a:t>
            </a:r>
            <a:endParaRPr lang="en-US" dirty="0"/>
          </a:p>
        </p:txBody>
      </p:sp>
      <p:sp>
        <p:nvSpPr>
          <p:cNvPr id="3" name="Content Placeholder 2">
            <a:extLst>
              <a:ext uri="{FF2B5EF4-FFF2-40B4-BE49-F238E27FC236}">
                <a16:creationId xmlns:a16="http://schemas.microsoft.com/office/drawing/2014/main" id="{B410C537-31AD-1E41-99E3-122876E8CBED}"/>
              </a:ext>
            </a:extLst>
          </p:cNvPr>
          <p:cNvSpPr>
            <a:spLocks noGrp="1"/>
          </p:cNvSpPr>
          <p:nvPr>
            <p:ph idx="1"/>
          </p:nvPr>
        </p:nvSpPr>
        <p:spPr/>
        <p:txBody>
          <a:bodyPr>
            <a:normAutofit lnSpcReduction="10000"/>
          </a:bodyPr>
          <a:lstStyle/>
          <a:p>
            <a:r>
              <a:rPr lang="en-US" sz="2200" b="1" dirty="0"/>
              <a:t>Location: </a:t>
            </a:r>
            <a:r>
              <a:rPr lang="en-US" sz="2200" dirty="0"/>
              <a:t>Boston, MA</a:t>
            </a:r>
          </a:p>
          <a:p>
            <a:r>
              <a:rPr lang="en-US" sz="2200" b="1" dirty="0"/>
              <a:t>Established: </a:t>
            </a:r>
            <a:r>
              <a:rPr lang="en-US" sz="2200" dirty="0"/>
              <a:t>2004</a:t>
            </a:r>
          </a:p>
          <a:p>
            <a:r>
              <a:rPr lang="en-US" sz="2200" b="1" dirty="0"/>
              <a:t>Overview: </a:t>
            </a:r>
            <a:r>
              <a:rPr lang="en-US" sz="2200" dirty="0"/>
              <a:t>A partnership between Massachusetts Advocates for Children (MAC) and Harvard Law School. TLPI focuses on improving trauma-sensitive approaches, helping schools create trauma-sensitive environments, and advocating for laws, policies, and funding stream.</a:t>
            </a:r>
          </a:p>
          <a:p>
            <a:r>
              <a:rPr lang="en-US" sz="2200" b="1" dirty="0"/>
              <a:t>Resources:</a:t>
            </a:r>
          </a:p>
          <a:p>
            <a:pPr lvl="1"/>
            <a:r>
              <a:rPr lang="en-US" sz="2200" dirty="0">
                <a:hlinkClick r:id="rId4"/>
              </a:rPr>
              <a:t>Helping Traumatized Children Learn Volume 1 and 2  </a:t>
            </a:r>
            <a:endParaRPr lang="en-US" sz="2200" dirty="0"/>
          </a:p>
          <a:p>
            <a:pPr lvl="1"/>
            <a:r>
              <a:rPr lang="en-US" sz="2200" dirty="0">
                <a:hlinkClick r:id="rId5"/>
              </a:rPr>
              <a:t>Trauma-Informed Videos</a:t>
            </a:r>
            <a:endParaRPr lang="en-US" sz="2200" dirty="0"/>
          </a:p>
          <a:p>
            <a:pPr lvl="1"/>
            <a:r>
              <a:rPr lang="en-US" sz="2200" dirty="0">
                <a:hlinkClick r:id="rId6"/>
              </a:rPr>
              <a:t>Research and Reports</a:t>
            </a:r>
            <a:endParaRPr lang="en-US" sz="2200" dirty="0"/>
          </a:p>
          <a:p>
            <a:pPr lvl="1"/>
            <a:r>
              <a:rPr lang="en-US" sz="2200" dirty="0">
                <a:hlinkClick r:id="rId7"/>
              </a:rPr>
              <a:t>The Flexible Framework</a:t>
            </a:r>
            <a:endParaRPr lang="en-US" sz="2200" dirty="0"/>
          </a:p>
          <a:p>
            <a:pPr lvl="1"/>
            <a:r>
              <a:rPr lang="en-US" sz="2200" dirty="0">
                <a:hlinkClick r:id="rId8"/>
              </a:rPr>
              <a:t>Online Learning Community</a:t>
            </a:r>
            <a:endParaRPr lang="en-US" sz="2200" dirty="0"/>
          </a:p>
          <a:p>
            <a:pPr marL="457200" lvl="1" indent="0">
              <a:buNone/>
            </a:pPr>
            <a:endParaRPr lang="en-US" sz="2000" dirty="0"/>
          </a:p>
          <a:p>
            <a:pPr marL="914400" lvl="1" indent="-457200">
              <a:buFont typeface="+mj-lt"/>
              <a:buAutoNum type="arabicPeriod"/>
            </a:pPr>
            <a:endParaRPr lang="en-US" sz="2000" dirty="0"/>
          </a:p>
          <a:p>
            <a:pPr marL="914400" lvl="1" indent="-457200">
              <a:buFont typeface="+mj-lt"/>
              <a:buAutoNum type="arabicPeriod"/>
            </a:pPr>
            <a:endParaRPr lang="en-US" sz="2000" dirty="0"/>
          </a:p>
          <a:p>
            <a:pPr marL="914400" lvl="1" indent="-457200">
              <a:buFont typeface="+mj-lt"/>
              <a:buAutoNum type="arabicPeriod"/>
            </a:pPr>
            <a:endParaRPr lang="en-US" sz="2000" dirty="0"/>
          </a:p>
        </p:txBody>
      </p:sp>
      <p:sp>
        <p:nvSpPr>
          <p:cNvPr id="8" name="Oval 7">
            <a:extLst>
              <a:ext uri="{FF2B5EF4-FFF2-40B4-BE49-F238E27FC236}">
                <a16:creationId xmlns:a16="http://schemas.microsoft.com/office/drawing/2014/main" id="{031C11E8-BA49-5846-AED2-6672A3476AD5}"/>
              </a:ext>
            </a:extLst>
          </p:cNvPr>
          <p:cNvSpPr/>
          <p:nvPr/>
        </p:nvSpPr>
        <p:spPr>
          <a:xfrm>
            <a:off x="700998" y="933987"/>
            <a:ext cx="137202" cy="13522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9" action="ppaction://hlinksldjump"/>
            <a:extLst>
              <a:ext uri="{FF2B5EF4-FFF2-40B4-BE49-F238E27FC236}">
                <a16:creationId xmlns:a16="http://schemas.microsoft.com/office/drawing/2014/main" id="{087FB88F-8239-7649-90FD-A25B9112F592}"/>
              </a:ext>
            </a:extLst>
          </p:cNvPr>
          <p:cNvSpPr/>
          <p:nvPr/>
        </p:nvSpPr>
        <p:spPr>
          <a:xfrm>
            <a:off x="10149680" y="251583"/>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hlinkClick r:id="rId9" action="ppaction://hlinksldjump"/>
            <a:extLst>
              <a:ext uri="{FF2B5EF4-FFF2-40B4-BE49-F238E27FC236}">
                <a16:creationId xmlns:a16="http://schemas.microsoft.com/office/drawing/2014/main" id="{047D3494-40C2-A04E-87FD-99814454B384}"/>
              </a:ext>
            </a:extLst>
          </p:cNvPr>
          <p:cNvSpPr txBox="1"/>
          <p:nvPr/>
        </p:nvSpPr>
        <p:spPr>
          <a:xfrm>
            <a:off x="10181211" y="341315"/>
            <a:ext cx="788276" cy="461665"/>
          </a:xfrm>
          <a:prstGeom prst="rect">
            <a:avLst/>
          </a:prstGeom>
          <a:noFill/>
        </p:spPr>
        <p:txBody>
          <a:bodyPr wrap="square" rtlCol="0">
            <a:spAutoFit/>
          </a:bodyPr>
          <a:lstStyle/>
          <a:p>
            <a:pPr algn="ctr"/>
            <a:r>
              <a:rPr lang="en-US" sz="2400" dirty="0">
                <a:solidFill>
                  <a:schemeClr val="bg1"/>
                </a:solidFill>
              </a:rPr>
              <a:t>Map</a:t>
            </a:r>
          </a:p>
        </p:txBody>
      </p:sp>
      <p:sp>
        <p:nvSpPr>
          <p:cNvPr id="11" name="Rectangle 10">
            <a:hlinkClick r:id="rId10" action="ppaction://hlinksldjump"/>
            <a:extLst>
              <a:ext uri="{FF2B5EF4-FFF2-40B4-BE49-F238E27FC236}">
                <a16:creationId xmlns:a16="http://schemas.microsoft.com/office/drawing/2014/main" id="{275EAA61-3B3E-1342-BD22-F3999DAF96FE}"/>
              </a:ext>
            </a:extLst>
          </p:cNvPr>
          <p:cNvSpPr/>
          <p:nvPr/>
        </p:nvSpPr>
        <p:spPr>
          <a:xfrm>
            <a:off x="10408899" y="1075634"/>
            <a:ext cx="1371641"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hlinkClick r:id="rId10" action="ppaction://hlinksldjump"/>
            <a:extLst>
              <a:ext uri="{FF2B5EF4-FFF2-40B4-BE49-F238E27FC236}">
                <a16:creationId xmlns:a16="http://schemas.microsoft.com/office/drawing/2014/main" id="{F7C2B0DF-7A05-4A46-B04A-AF18454F79FF}"/>
              </a:ext>
            </a:extLst>
          </p:cNvPr>
          <p:cNvSpPr txBox="1"/>
          <p:nvPr/>
        </p:nvSpPr>
        <p:spPr>
          <a:xfrm>
            <a:off x="10408899" y="1165366"/>
            <a:ext cx="1371642" cy="461665"/>
          </a:xfrm>
          <a:prstGeom prst="rect">
            <a:avLst/>
          </a:prstGeom>
          <a:noFill/>
        </p:spPr>
        <p:txBody>
          <a:bodyPr wrap="square" rtlCol="0">
            <a:spAutoFit/>
          </a:bodyPr>
          <a:lstStyle/>
          <a:p>
            <a:pPr algn="ctr"/>
            <a:r>
              <a:rPr lang="en-US" sz="2400" dirty="0">
                <a:solidFill>
                  <a:schemeClr val="bg1"/>
                </a:solidFill>
              </a:rPr>
              <a:t>Directory</a:t>
            </a:r>
          </a:p>
        </p:txBody>
      </p:sp>
      <p:sp>
        <p:nvSpPr>
          <p:cNvPr id="16" name="Rectangle 15">
            <a:hlinkClick r:id="rId11" action="ppaction://hlinksldjump"/>
            <a:extLst>
              <a:ext uri="{FF2B5EF4-FFF2-40B4-BE49-F238E27FC236}">
                <a16:creationId xmlns:a16="http://schemas.microsoft.com/office/drawing/2014/main" id="{493AE150-160E-004B-B625-55D0410EF81F}"/>
              </a:ext>
            </a:extLst>
          </p:cNvPr>
          <p:cNvSpPr/>
          <p:nvPr/>
        </p:nvSpPr>
        <p:spPr>
          <a:xfrm>
            <a:off x="11216480" y="229320"/>
            <a:ext cx="819807" cy="64113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11" action="ppaction://hlinksldjump"/>
            <a:extLst>
              <a:ext uri="{FF2B5EF4-FFF2-40B4-BE49-F238E27FC236}">
                <a16:creationId xmlns:a16="http://schemas.microsoft.com/office/drawing/2014/main" id="{B0EDD246-5674-954C-83E6-01F62B9155F1}"/>
              </a:ext>
            </a:extLst>
          </p:cNvPr>
          <p:cNvSpPr txBox="1"/>
          <p:nvPr/>
        </p:nvSpPr>
        <p:spPr>
          <a:xfrm>
            <a:off x="11248011" y="319052"/>
            <a:ext cx="788276" cy="461665"/>
          </a:xfrm>
          <a:prstGeom prst="rect">
            <a:avLst/>
          </a:prstGeom>
          <a:noFill/>
        </p:spPr>
        <p:txBody>
          <a:bodyPr wrap="square" rtlCol="0">
            <a:spAutoFit/>
          </a:bodyPr>
          <a:lstStyle/>
          <a:p>
            <a:pPr algn="ctr"/>
            <a:r>
              <a:rPr lang="en-US" sz="2400" dirty="0">
                <a:solidFill>
                  <a:schemeClr val="bg1"/>
                </a:solidFill>
              </a:rPr>
              <a:t>U.S.</a:t>
            </a:r>
          </a:p>
        </p:txBody>
      </p:sp>
    </p:spTree>
    <p:extLst>
      <p:ext uri="{BB962C8B-B14F-4D97-AF65-F5344CB8AC3E}">
        <p14:creationId xmlns:p14="http://schemas.microsoft.com/office/powerpoint/2010/main" val="3294162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27930</TotalTime>
  <Words>2867</Words>
  <Application>Microsoft Macintosh PowerPoint</Application>
  <PresentationFormat>Widescreen</PresentationFormat>
  <Paragraphs>427</Paragraphs>
  <Slides>37</Slides>
  <Notes>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Cambria</vt:lpstr>
      <vt:lpstr>Dubai</vt:lpstr>
      <vt:lpstr>Office Theme</vt:lpstr>
      <vt:lpstr>Exploring Trauma-Informed Education in the US</vt:lpstr>
      <vt:lpstr>PowerPoint Presentation</vt:lpstr>
      <vt:lpstr>PowerPoint Presentation</vt:lpstr>
      <vt:lpstr>PowerPoint Presentation</vt:lpstr>
      <vt:lpstr>PowerPoint Presentation</vt:lpstr>
      <vt:lpstr>PowerPoint Presentation</vt:lpstr>
      <vt:lpstr>Partnership for Resilience</vt:lpstr>
      <vt:lpstr>National Education Association</vt:lpstr>
      <vt:lpstr>The Trauma Learning and Policy Initiative</vt:lpstr>
      <vt:lpstr>CBHM Boston </vt:lpstr>
      <vt:lpstr>National Associations of School Psychologists </vt:lpstr>
      <vt:lpstr>National Organization for Treating Trauma </vt:lpstr>
      <vt:lpstr>National Center for School Crisis and Bereavement </vt:lpstr>
      <vt:lpstr>Harvard Center on the Developing Child </vt:lpstr>
      <vt:lpstr>University of Buffalo </vt:lpstr>
      <vt:lpstr>Wisconsin Department of Public Instruction </vt:lpstr>
      <vt:lpstr>Lesley Institute for Trauma Sensitivity </vt:lpstr>
      <vt:lpstr>Community Resilience Initiative </vt:lpstr>
      <vt:lpstr>Alive and Well Communities </vt:lpstr>
      <vt:lpstr>University of California San Francisco HEARTS</vt:lpstr>
      <vt:lpstr>National Child Traumatic Stress Network </vt:lpstr>
      <vt:lpstr>National Center on Safe Supportive Learning Environments </vt:lpstr>
      <vt:lpstr>Massachusetts Department of Elementary and Secondary Education </vt:lpstr>
      <vt:lpstr>Mastery Charter Network</vt:lpstr>
      <vt:lpstr>Knowledge is Power Program</vt:lpstr>
      <vt:lpstr>Highland Elementary School</vt:lpstr>
      <vt:lpstr>Baker Elementary School</vt:lpstr>
      <vt:lpstr>Bemiss Elementary School</vt:lpstr>
      <vt:lpstr>El Dorado Elementary School </vt:lpstr>
      <vt:lpstr>Bethlehem Elementary School </vt:lpstr>
      <vt:lpstr>Lincoln High School</vt:lpstr>
      <vt:lpstr>NCESE/Banksia/Project Real</vt:lpstr>
      <vt:lpstr>PowerPoint Presentation</vt:lpstr>
      <vt:lpstr>PowerPoint Presentation</vt:lpstr>
      <vt:lpstr>PowerPoint Presentation</vt:lpstr>
      <vt:lpstr>PowerPoint Presentation</vt:lpstr>
      <vt:lpstr>Todos (Future additions):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Tyler W.</dc:creator>
  <cp:lastModifiedBy>Jones, Tyler W.</cp:lastModifiedBy>
  <cp:revision>222</cp:revision>
  <dcterms:created xsi:type="dcterms:W3CDTF">2020-11-10T15:46:06Z</dcterms:created>
  <dcterms:modified xsi:type="dcterms:W3CDTF">2020-12-11T15:56:44Z</dcterms:modified>
</cp:coreProperties>
</file>