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1" r:id="rId1"/>
    <p:sldMasterId id="2147483682" r:id="rId2"/>
    <p:sldMasterId id="2147483683" r:id="rId3"/>
  </p:sldMasterIdLst>
  <p:notesMasterIdLst>
    <p:notesMasterId r:id="rId25"/>
  </p:notesMasterIdLst>
  <p:sldIdLst>
    <p:sldId id="25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</p:sldIdLst>
  <p:sldSz cx="9144000" cy="5143500" type="screen16x9"/>
  <p:notesSz cx="6858000" cy="9144000"/>
  <p:embeddedFontLst>
    <p:embeddedFont>
      <p:font typeface="Roboto" panose="020B0604020202020204" charset="0"/>
      <p:regular r:id="rId26"/>
      <p:bold r:id="rId27"/>
      <p:italic r:id="rId28"/>
      <p:boldItalic r:id="rId29"/>
    </p:embeddedFont>
    <p:embeddedFont>
      <p:font typeface="Roboto Medium" panose="020B0604020202020204" charset="0"/>
      <p:regular r:id="rId30"/>
      <p:bold r:id="rId31"/>
      <p:italic r:id="rId32"/>
      <p:boldItalic r:id="rId33"/>
    </p:embeddedFont>
    <p:embeddedFont>
      <p:font typeface="Roboto Slab" panose="020B0604020202020204" charset="0"/>
      <p:regular r:id="rId34"/>
      <p:bold r:id="rId35"/>
    </p:embeddedFont>
    <p:embeddedFont>
      <p:font typeface="Source Sans Pro" panose="020B0503030403020204" pitchFamily="34" charset="0"/>
      <p:regular r:id="rId36"/>
      <p:bold r:id="rId37"/>
      <p:italic r:id="rId38"/>
      <p:boldItalic r:id="rId39"/>
    </p:embeddedFont>
    <p:embeddedFont>
      <p:font typeface="Source Sans Pro SemiBold" panose="020B0603030403020204" pitchFamily="34" charset="0"/>
      <p:regular r:id="rId40"/>
      <p:bold r:id="rId41"/>
      <p:italic r:id="rId42"/>
      <p:boldItalic r:id="rId4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F497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67229" autoAdjust="0"/>
  </p:normalViewPr>
  <p:slideViewPr>
    <p:cSldViewPr snapToGrid="0">
      <p:cViewPr varScale="1">
        <p:scale>
          <a:sx n="68" d="100"/>
          <a:sy n="68" d="100"/>
        </p:scale>
        <p:origin x="1882" y="53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font" Target="fonts/font1.fntdata"/><Relationship Id="rId39" Type="http://schemas.openxmlformats.org/officeDocument/2006/relationships/font" Target="fonts/font14.fntdata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font" Target="fonts/font9.fntdata"/><Relationship Id="rId42" Type="http://schemas.openxmlformats.org/officeDocument/2006/relationships/font" Target="fonts/font17.fntdata"/><Relationship Id="rId47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notesMaster" Target="notesMasters/notesMaster1.xml"/><Relationship Id="rId33" Type="http://schemas.openxmlformats.org/officeDocument/2006/relationships/font" Target="fonts/font8.fntdata"/><Relationship Id="rId38" Type="http://schemas.openxmlformats.org/officeDocument/2006/relationships/font" Target="fonts/font13.fntdata"/><Relationship Id="rId46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font" Target="fonts/font4.fntdata"/><Relationship Id="rId41" Type="http://schemas.openxmlformats.org/officeDocument/2006/relationships/font" Target="fonts/font1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font" Target="fonts/font7.fntdata"/><Relationship Id="rId37" Type="http://schemas.openxmlformats.org/officeDocument/2006/relationships/font" Target="fonts/font12.fntdata"/><Relationship Id="rId40" Type="http://schemas.openxmlformats.org/officeDocument/2006/relationships/font" Target="fonts/font15.fntdata"/><Relationship Id="rId45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font" Target="fonts/font3.fntdata"/><Relationship Id="rId36" Type="http://schemas.openxmlformats.org/officeDocument/2006/relationships/font" Target="fonts/font11.fntdata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font" Target="fonts/font6.fntdata"/><Relationship Id="rId44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font" Target="fonts/font10.fntdata"/><Relationship Id="rId43" Type="http://schemas.openxmlformats.org/officeDocument/2006/relationships/font" Target="fonts/font18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g601559d0d4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2" name="Google Shape;182;g601559d0d4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Good morning, we are the Urban Farming Team. Introduce alphabetically.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We worked with our sponsor Growing Pathways to address and assess the needs of the urban agriculture community in Copenhagen. 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Introduce Bydyrkerne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Based on the collected data, the team provided a networking tool that will allow for the exchange of knowledge, skills, and work in an effort to encourage the spread of urban farming initiatives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g620eaef80c_4_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5" name="Google Shape;325;g620eaef80c_4_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JOEY</a:t>
            </a:r>
            <a:endParaRPr/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Resources - especially money - are a significant concern in the establishment and resiliency of urban farms</a:t>
            </a:r>
            <a:endParaRPr/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Initial funding is crucial during the early stages of growth, particularly for expanding staff and purchasing start-up resources. </a:t>
            </a:r>
            <a:endParaRPr/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Haven i Tingbjerg relies on outside funding</a:t>
            </a:r>
            <a:endParaRPr/>
          </a:p>
          <a:p>
            <a:pPr marL="914400" lvl="1" indent="-298450" algn="l" rtl="0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A lot of times, outside funding is less stable the longer you receive (should be able to stand on your own 2 feet after a while)</a:t>
            </a:r>
            <a:endParaRPr/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If they lost funding, there is no real recourse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g620eaef80c_4_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0" name="Google Shape;350;g620eaef80c_4_9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JOEY</a:t>
            </a:r>
            <a:endParaRPr/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Oliver Maxwell from Bybi explained that the most difficult task for his business was finding consistent funding at the beginning. </a:t>
            </a:r>
            <a:endParaRPr/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Bybi is represented by the pentagon in Quadrant I. </a:t>
            </a:r>
            <a:endParaRPr/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As shown by the graph, Bybi is now fully self-sufficient through profit and now no longer relies on any outside funding. In this way, the funding models of farms can morph to become more stable and resilient.</a:t>
            </a:r>
            <a:endParaRPr/>
          </a:p>
          <a:p>
            <a:pPr marL="914400" lvl="1" indent="-298450" algn="l" rtl="0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People pay them to put the beeson the property and then to collect the honey</a:t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g620eaef80c_1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6" name="Google Shape;376;g620eaef80c_1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JOEY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Housing board - HappyHumans</a:t>
            </a:r>
            <a:endParaRPr/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Permaculture in courtyards</a:t>
            </a:r>
            <a:endParaRPr/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Still making edible things, but different than an urban farm by our definition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School - DYRK Nørrebro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Social/community outreach org - sydhavn compagniet bees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Following this analysis, we looked into how to increase resilience through networking</a:t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g620eaef80c_0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7" name="Google Shape;397;g620eaef80c_0_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Brendan</a:t>
            </a:r>
            <a:endParaRPr/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"/>
              <a:t>Connections on the map were based on who interviewees said they knew</a:t>
            </a:r>
            <a:endParaRPr/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"/>
              <a:t>As previously mentioned Ostergro is an example of a resilient farm</a:t>
            </a:r>
            <a:endParaRPr/>
          </a:p>
          <a:p>
            <a:pPr marL="914400" lvl="1" indent="-298450" algn="l" rtl="0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"/>
              <a:t>While having a lot of connections is not indicative of high resilience, there is a correlation between the two</a:t>
            </a:r>
            <a:endParaRPr/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"/>
              <a:t>This led to our decision of expanding the established network in Copenhagen</a:t>
            </a:r>
            <a:endParaRPr/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Google Shape;407;g620eaef80c_4_1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8" name="Google Shape;408;g620eaef80c_4_1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Brendan</a:t>
            </a:r>
            <a:endParaRPr/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"/>
              <a:t>Connecting farmers with land owners interested in urban agriculture creates a unique opportunity to increase resilience</a:t>
            </a:r>
            <a:endParaRPr/>
          </a:p>
          <a:p>
            <a:pPr marL="914400" lvl="1" indent="-298450" algn="l" rtl="0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"/>
              <a:t>This has already been done with a farm BYGAARD and KAB Bolig</a:t>
            </a:r>
            <a:endParaRPr/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"/>
              <a:t>A possible example is Byhumle. Through bydyrkerne they have the potential to be connected with KAB Bolig, a landowner interested in urban agriculture</a:t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Google Shape;418;g620eaef80c_4_1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9" name="Google Shape;419;g620eaef80c_4_1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Brendan</a:t>
            </a:r>
            <a:endParaRPr/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"/>
              <a:t>Expressed interest in a networking tool </a:t>
            </a:r>
            <a:endParaRPr/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"/>
              <a:t>Many of the maybes were primarily not interested in piloting the tool, but expressed interest when the tool is fully developed</a:t>
            </a:r>
            <a:endParaRPr/>
          </a:p>
          <a:p>
            <a:pPr marL="914400" lvl="1" indent="-298450" algn="l" rtl="0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"/>
              <a:t>Digital tools have the benefit of high accessibility in that there are no geographic constraints</a:t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Google Shape;425;g61f98d2106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6" name="Google Shape;426;g61f98d2106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Brendan</a:t>
            </a:r>
            <a:endParaRPr/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"/>
              <a:t>From the tools we researched we chose Discord (looked into fb bc it is already used)</a:t>
            </a:r>
            <a:endParaRPr/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"/>
              <a:t>Chose Discord for several reasons</a:t>
            </a:r>
            <a:endParaRPr/>
          </a:p>
          <a:p>
            <a:pPr marL="914400" lvl="1" indent="-298450" algn="l" rtl="0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"/>
              <a:t>It’s user friendly -- directions are clear on how to use the software</a:t>
            </a:r>
            <a:endParaRPr/>
          </a:p>
          <a:p>
            <a:pPr marL="914400" lvl="1" indent="-298450" algn="l" rtl="0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"/>
              <a:t>We’ve been able to customize the server with automated messages and custom commands</a:t>
            </a:r>
            <a:endParaRPr/>
          </a:p>
          <a:p>
            <a:pPr marL="914400" lvl="1" indent="-298450" algn="l" rtl="0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"/>
              <a:t>Discord supports dedicated channels, which allows us to focus discussion and reduce clutter often associated with other platforms</a:t>
            </a:r>
            <a:endParaRPr/>
          </a:p>
          <a:p>
            <a:pPr marL="914400" lvl="1" indent="-298450" algn="l" rtl="0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"/>
              <a:t>explain channel deleplads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Increase communication with farmers</a:t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Google Shape;433;g620eaef80c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4" name="Google Shape;434;g620eaef80c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Parrish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"/>
              <a:t>Active participation </a:t>
            </a:r>
            <a:endParaRPr/>
          </a:p>
          <a:p>
            <a:pPr marL="914400" lvl="1" indent="-298450" algn="l" rtl="0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"/>
              <a:t>Send messages regularly</a:t>
            </a:r>
            <a:endParaRPr/>
          </a:p>
          <a:p>
            <a:pPr marL="1371600" lvl="2" indent="-298450" algn="l" rtl="0">
              <a:spcBef>
                <a:spcPts val="0"/>
              </a:spcBef>
              <a:spcAft>
                <a:spcPts val="0"/>
              </a:spcAft>
              <a:buSzPts val="1100"/>
              <a:buChar char="■"/>
            </a:pPr>
            <a:r>
              <a:rPr lang="en"/>
              <a:t>Engage with the community</a:t>
            </a:r>
            <a:endParaRPr/>
          </a:p>
          <a:p>
            <a:pPr marL="1371600" lvl="2" indent="-298450" algn="l" rtl="0">
              <a:spcBef>
                <a:spcPts val="0"/>
              </a:spcBef>
              <a:spcAft>
                <a:spcPts val="0"/>
              </a:spcAft>
              <a:buSzPts val="1100"/>
              <a:buChar char="■"/>
            </a:pPr>
            <a:r>
              <a:rPr lang="en"/>
              <a:t>Make people feel welcome</a:t>
            </a:r>
            <a:endParaRPr/>
          </a:p>
          <a:p>
            <a:pPr marL="1828800" lvl="3" indent="-298450" algn="l" rtl="0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"/>
              <a:t>Will lead to a more engaged and active community</a:t>
            </a:r>
            <a:endParaRPr/>
          </a:p>
          <a:p>
            <a:pPr marL="1828800" lvl="3" indent="-298450" algn="l" rtl="0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"/>
              <a:t>People may feel intimidated when first joining</a:t>
            </a:r>
            <a:endParaRPr/>
          </a:p>
          <a:p>
            <a:pPr marL="2286000" lvl="4" indent="-298450" algn="l" rtl="0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"/>
              <a:t>This will help to prevent that</a:t>
            </a:r>
            <a:endParaRPr/>
          </a:p>
          <a:p>
            <a:pPr marL="914400" lvl="1" indent="-298450" algn="l" rtl="0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"/>
              <a:t>Set the example</a:t>
            </a:r>
            <a:endParaRPr/>
          </a:p>
          <a:p>
            <a:pPr marL="1371600" lvl="2" indent="-298450" algn="l" rtl="0">
              <a:spcBef>
                <a:spcPts val="0"/>
              </a:spcBef>
              <a:spcAft>
                <a:spcPts val="0"/>
              </a:spcAft>
              <a:buSzPts val="1100"/>
              <a:buChar char="■"/>
            </a:pPr>
            <a:r>
              <a:rPr lang="en"/>
              <a:t>People will follow by example</a:t>
            </a:r>
            <a:endParaRPr/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"/>
              <a:t>Active moderation</a:t>
            </a:r>
            <a:endParaRPr/>
          </a:p>
          <a:p>
            <a:pPr marL="914400" lvl="1" indent="-298450" algn="l" rtl="0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"/>
              <a:t>Monitor the status of the discord</a:t>
            </a:r>
            <a:endParaRPr/>
          </a:p>
          <a:p>
            <a:pPr marL="914400" lvl="1" indent="-298450" algn="l" rtl="0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"/>
              <a:t>Ensures technical difficulties can be addressed swiftly</a:t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Google Shape;439;g620f6722dd_1_8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0" name="Google Shape;440;g620f6722dd_1_8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Parrish</a:t>
            </a:r>
            <a:endParaRPr sz="12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"/>
              <a:t>Discord add value for the community</a:t>
            </a:r>
            <a:endParaRPr/>
          </a:p>
          <a:p>
            <a:pPr marL="914400" lvl="1" indent="-298450" algn="l" rtl="0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"/>
              <a:t>In-depth testing to find improvements</a:t>
            </a:r>
            <a:endParaRPr/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"/>
              <a:t>Conduct pilot study</a:t>
            </a:r>
            <a:endParaRPr/>
          </a:p>
          <a:p>
            <a:pPr marL="914400" lvl="1" indent="-298450" algn="l" rtl="0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"/>
              <a:t>Given prompts for those testing</a:t>
            </a:r>
            <a:endParaRPr/>
          </a:p>
          <a:p>
            <a:pPr marL="914400" lvl="1" indent="-298450" algn="l" rtl="0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"/>
              <a:t>Individuals involved in various areas</a:t>
            </a:r>
            <a:endParaRPr/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"/>
              <a:t>Feedback</a:t>
            </a:r>
            <a:endParaRPr/>
          </a:p>
          <a:p>
            <a:pPr marL="914400" lvl="1" indent="-298450" algn="l" rtl="0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"/>
              <a:t>Use feedback to improve the server</a:t>
            </a:r>
            <a:endParaRPr/>
          </a:p>
          <a:p>
            <a:pPr marL="1371600" lvl="2" indent="-298450" algn="l" rtl="0">
              <a:spcBef>
                <a:spcPts val="0"/>
              </a:spcBef>
              <a:spcAft>
                <a:spcPts val="0"/>
              </a:spcAft>
              <a:buSzPts val="1100"/>
              <a:buChar char="■"/>
            </a:pPr>
            <a:r>
              <a:rPr lang="en"/>
              <a:t>Ensure user-friendly</a:t>
            </a:r>
            <a:endParaRPr/>
          </a:p>
          <a:p>
            <a:pPr marL="1371600" lvl="2" indent="-298450" algn="l" rtl="0">
              <a:spcBef>
                <a:spcPts val="0"/>
              </a:spcBef>
              <a:spcAft>
                <a:spcPts val="0"/>
              </a:spcAft>
              <a:buSzPts val="1100"/>
              <a:buChar char="■"/>
            </a:pPr>
            <a:r>
              <a:rPr lang="en"/>
              <a:t>Free of errors</a:t>
            </a:r>
            <a:endParaRPr/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"/>
              <a:t>Periodic testing</a:t>
            </a:r>
            <a:endParaRPr/>
          </a:p>
          <a:p>
            <a:pPr marL="914400" lvl="1" indent="-298450" algn="l" rtl="0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"/>
              <a:t>As deemed fit</a:t>
            </a:r>
            <a:endParaRPr/>
          </a:p>
          <a:p>
            <a:pPr marL="914400" lvl="1" indent="-298450" algn="l" rtl="0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"/>
              <a:t>Meet the needs of an expanding community</a:t>
            </a:r>
            <a:endParaRPr/>
          </a:p>
          <a:p>
            <a:pPr marL="1371600" lvl="2" indent="-298450" algn="l" rtl="0">
              <a:spcBef>
                <a:spcPts val="0"/>
              </a:spcBef>
              <a:spcAft>
                <a:spcPts val="0"/>
              </a:spcAft>
              <a:buSzPts val="1100"/>
              <a:buChar char="■"/>
            </a:pPr>
            <a:r>
              <a:rPr lang="en"/>
              <a:t>As more people enter, more unknown variables will appear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Google Shape;464;g620eaef80c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5" name="Google Shape;465;g620eaef80c_0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Parrish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"/>
              <a:t>More users → more effective server</a:t>
            </a:r>
            <a:endParaRPr/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"/>
              <a:t>Pilot group → Farmers</a:t>
            </a:r>
            <a:endParaRPr/>
          </a:p>
          <a:p>
            <a:pPr marL="914400" lvl="1" indent="-298450" algn="l" rtl="0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"/>
              <a:t>Reach out to farmers that they are in contact with</a:t>
            </a:r>
            <a:endParaRPr/>
          </a:p>
          <a:p>
            <a:pPr marL="914400" lvl="1" indent="-298450" algn="l" rtl="0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"/>
              <a:t>Create a strong base of farmers</a:t>
            </a:r>
            <a:endParaRPr/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"/>
              <a:t>Have farmers reach out to their support groups (volunteers)</a:t>
            </a:r>
            <a:endParaRPr/>
          </a:p>
          <a:p>
            <a:pPr marL="914400" lvl="1" indent="-298450" algn="l" rtl="0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"/>
              <a:t>Grow strong base of volunteers with interest of urban agriculture</a:t>
            </a:r>
            <a:endParaRPr/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"/>
              <a:t>Volunteer opportunities posted on the server</a:t>
            </a:r>
            <a:endParaRPr/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"/>
              <a:t>Increased workforce security</a:t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g62c8870779_3_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0" name="Google Shape;190;g62c8870779_3_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Allie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Copenhagen is a city focused on environment…. Urban farming can help them achieve their goals -&gt; talk about benefits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dirty="0">
                <a:latin typeface="Times New Roman"/>
                <a:ea typeface="Times New Roman"/>
                <a:cs typeface="Times New Roman"/>
                <a:sym typeface="Times New Roman"/>
              </a:rPr>
              <a:t>Urban agriculture has a variety of benefits for the citizens in the urban area and earth</a:t>
            </a:r>
            <a:endParaRPr sz="1200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/>
              <a:t>Social</a:t>
            </a:r>
            <a:endParaRPr b="1" dirty="0"/>
          </a:p>
          <a:p>
            <a:pPr marL="4572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Times New Roman"/>
              <a:buChar char="-"/>
            </a:pPr>
            <a:r>
              <a:rPr lang="en" sz="1200" dirty="0">
                <a:latin typeface="Times New Roman"/>
                <a:ea typeface="Times New Roman"/>
                <a:cs typeface="Times New Roman"/>
                <a:sym typeface="Times New Roman"/>
              </a:rPr>
              <a:t>Direct connection to food</a:t>
            </a:r>
            <a:endParaRPr sz="1200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Times New Roman"/>
              <a:buChar char="-"/>
            </a:pPr>
            <a:r>
              <a:rPr lang="en" sz="1200" dirty="0">
                <a:latin typeface="Times New Roman"/>
                <a:ea typeface="Times New Roman"/>
                <a:cs typeface="Times New Roman"/>
                <a:sym typeface="Times New Roman"/>
              </a:rPr>
              <a:t>Green space benefits</a:t>
            </a:r>
            <a:endParaRPr sz="1200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/>
              <a:t>Environmental</a:t>
            </a:r>
            <a:endParaRPr b="1" dirty="0"/>
          </a:p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Times New Roman"/>
              <a:buChar char="-"/>
            </a:pPr>
            <a:r>
              <a:rPr lang="en" sz="1200" dirty="0">
                <a:latin typeface="Times New Roman"/>
                <a:ea typeface="Times New Roman"/>
                <a:cs typeface="Times New Roman"/>
                <a:sym typeface="Times New Roman"/>
              </a:rPr>
              <a:t>Water runoff, waste management</a:t>
            </a:r>
            <a:endParaRPr sz="1200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 dirty="0"/>
              <a:t>Economic</a:t>
            </a:r>
            <a:endParaRPr sz="1200" b="1" dirty="0"/>
          </a:p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Times New Roman"/>
              <a:buChar char="-"/>
            </a:pPr>
            <a:r>
              <a:rPr lang="en" sz="1200" dirty="0">
                <a:latin typeface="Times New Roman"/>
                <a:ea typeface="Times New Roman"/>
                <a:cs typeface="Times New Roman"/>
                <a:sym typeface="Times New Roman"/>
              </a:rPr>
              <a:t>Increases surrounding property values</a:t>
            </a:r>
            <a:endParaRPr sz="1200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dirty="0">
                <a:latin typeface="Times New Roman"/>
                <a:ea typeface="Times New Roman"/>
                <a:cs typeface="Times New Roman"/>
                <a:sym typeface="Times New Roman"/>
              </a:rPr>
              <a:t>Project goal is to increase urban agriculture for these reasons as there is not much here - sponsor wants to provide resources (using tools) to farmers to make them more resilient</a:t>
            </a:r>
            <a:endParaRPr sz="1200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dirty="0">
                <a:latin typeface="Times New Roman"/>
                <a:ea typeface="Times New Roman"/>
                <a:cs typeface="Times New Roman"/>
                <a:sym typeface="Times New Roman"/>
              </a:rPr>
              <a:t>Cover why it is important to farmers</a:t>
            </a:r>
            <a:endParaRPr sz="1200" dirty="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" name="Google Shape;475;g61f98d2106_1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6" name="Google Shape;476;g61f98d2106_1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Parrish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Recommendation → encourage periodic events via the Discord server</a:t>
            </a:r>
            <a:endParaRPr/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"/>
              <a:t>Further deepen connections between network members</a:t>
            </a:r>
            <a:endParaRPr/>
          </a:p>
          <a:p>
            <a:pPr marL="914400" lvl="1" indent="-298450" algn="l" rtl="0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"/>
              <a:t>There are a few different current communities</a:t>
            </a:r>
            <a:endParaRPr/>
          </a:p>
          <a:p>
            <a:pPr marL="1371600" lvl="2" indent="-298450" algn="l" rtl="0">
              <a:spcBef>
                <a:spcPts val="0"/>
              </a:spcBef>
              <a:spcAft>
                <a:spcPts val="0"/>
              </a:spcAft>
              <a:buSzPts val="1100"/>
              <a:buChar char="■"/>
            </a:pPr>
            <a:r>
              <a:rPr lang="en"/>
              <a:t>Bridge the gaps and build one strong community</a:t>
            </a:r>
            <a:endParaRPr/>
          </a:p>
          <a:p>
            <a:pPr marL="914400" lvl="1" indent="-298450" algn="l" rtl="0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"/>
              <a:t>People will be more willing to communicate and collaborate within the Discord</a:t>
            </a:r>
            <a:endParaRPr/>
          </a:p>
          <a:p>
            <a:pPr marL="914400" lvl="1" indent="-298450" algn="l" rtl="0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"/>
              <a:t>Events do not have to strictly be related to farming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This will strengthen the community network</a:t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" name="Google Shape;485;g620eaef80c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6" name="Google Shape;486;g620eaef80c_0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Parrish</a:t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g6301f9bfa1_6_8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7" name="Google Shape;217;g6301f9bfa1_6_8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Resiliency – introduce for reference</a:t>
            </a:r>
            <a:endParaRPr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g620eaef80c_1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0" name="Google Shape;230;g620eaef80c_1_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Allie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Our project looked at urban farming through both global and local perspectives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Global research to find successful examples </a:t>
            </a:r>
            <a:endParaRPr/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Conducted interviews in CPH to gather qualitative data</a:t>
            </a:r>
            <a:endParaRPr/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Data collected was use to determine what the UAC needed and a networking tool was selected and piloted. </a:t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g620eaef80c_1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6" name="Google Shape;236;g620eaef80c_1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Times New Roman"/>
                <a:ea typeface="Times New Roman"/>
                <a:cs typeface="Times New Roman"/>
                <a:sym typeface="Times New Roman"/>
              </a:rPr>
              <a:t>Allie</a:t>
            </a:r>
            <a:endParaRPr sz="12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Times New Roman"/>
                <a:ea typeface="Times New Roman"/>
                <a:cs typeface="Times New Roman"/>
                <a:sym typeface="Times New Roman"/>
              </a:rPr>
              <a:t>Established networks are built upon strong community investment</a:t>
            </a:r>
            <a:endParaRPr sz="12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Times New Roman"/>
                <a:ea typeface="Times New Roman"/>
                <a:cs typeface="Times New Roman"/>
                <a:sym typeface="Times New Roman"/>
              </a:rPr>
              <a:t>Found successful examples throughout the world and were able to compare those networks to copenhagen and take ideas from how they operate</a:t>
            </a:r>
            <a:endParaRPr sz="12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b="1"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Parisculteurs in Paris, France</a:t>
            </a:r>
            <a:endParaRPr b="1"/>
          </a:p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Times New Roman"/>
              <a:buChar char="-"/>
            </a:pPr>
            <a:r>
              <a:rPr lang="en" sz="1200">
                <a:latin typeface="Times New Roman"/>
                <a:ea typeface="Times New Roman"/>
                <a:cs typeface="Times New Roman"/>
                <a:sym typeface="Times New Roman"/>
              </a:rPr>
              <a:t>Successful due to network involving government </a:t>
            </a:r>
            <a:endParaRPr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Green Thumb in NYC</a:t>
            </a:r>
            <a:endParaRPr b="1"/>
          </a:p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Times New Roman"/>
              <a:buChar char="-"/>
            </a:pPr>
            <a:r>
              <a:rPr lang="en" sz="1200">
                <a:latin typeface="Times New Roman"/>
                <a:ea typeface="Times New Roman"/>
                <a:cs typeface="Times New Roman"/>
                <a:sym typeface="Times New Roman"/>
              </a:rPr>
              <a:t>Successful due to network with community business partners</a:t>
            </a:r>
            <a:endParaRPr sz="12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Times New Roman"/>
              <a:buChar char="-"/>
            </a:pPr>
            <a:endParaRPr sz="12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g620eaef80c_1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3" name="Google Shape;243;g620eaef80c_1_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Allie</a:t>
            </a:r>
            <a:endParaRPr dirty="0"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dirty="0">
                <a:latin typeface="Times New Roman"/>
                <a:ea typeface="Times New Roman"/>
                <a:cs typeface="Times New Roman"/>
                <a:sym typeface="Times New Roman"/>
              </a:rPr>
              <a:t>Point out the map, and explain the categories - talked to 21 people </a:t>
            </a:r>
            <a:r>
              <a:rPr lang="en" sz="1200" b="1" dirty="0">
                <a:latin typeface="Times New Roman"/>
                <a:ea typeface="Times New Roman"/>
                <a:cs typeface="Times New Roman"/>
                <a:sym typeface="Times New Roman"/>
              </a:rPr>
              <a:t>all over </a:t>
            </a:r>
            <a:r>
              <a:rPr lang="en" sz="1200" dirty="0">
                <a:latin typeface="Times New Roman"/>
                <a:ea typeface="Times New Roman"/>
                <a:cs typeface="Times New Roman"/>
                <a:sym typeface="Times New Roman"/>
              </a:rPr>
              <a:t>cph</a:t>
            </a:r>
            <a:endParaRPr sz="1200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/>
              <a:t>Agriculture</a:t>
            </a:r>
            <a:endParaRPr b="1" dirty="0"/>
          </a:p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Times New Roman"/>
              <a:buChar char="-"/>
            </a:pPr>
            <a:r>
              <a:rPr lang="en" sz="1200" dirty="0">
                <a:latin typeface="Times New Roman"/>
                <a:ea typeface="Times New Roman"/>
                <a:cs typeface="Times New Roman"/>
                <a:sym typeface="Times New Roman"/>
              </a:rPr>
              <a:t>Many urban farmers and community garden organizers</a:t>
            </a:r>
            <a:endParaRPr b="1" dirty="0"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/>
              <a:t>Research</a:t>
            </a:r>
            <a:endParaRPr b="1" dirty="0"/>
          </a:p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Times New Roman"/>
              <a:buChar char="-"/>
            </a:pPr>
            <a:r>
              <a:rPr lang="en" sz="1200" dirty="0">
                <a:latin typeface="Times New Roman"/>
                <a:ea typeface="Times New Roman"/>
                <a:cs typeface="Times New Roman"/>
                <a:sym typeface="Times New Roman"/>
              </a:rPr>
              <a:t>Professors </a:t>
            </a:r>
            <a:endParaRPr b="1" dirty="0"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/>
              <a:t>Business</a:t>
            </a:r>
            <a:endParaRPr b="1" dirty="0"/>
          </a:p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Times New Roman"/>
              <a:buChar char="-"/>
            </a:pPr>
            <a:r>
              <a:rPr lang="en" sz="1200" dirty="0">
                <a:latin typeface="Times New Roman"/>
                <a:ea typeface="Times New Roman"/>
                <a:cs typeface="Times New Roman"/>
                <a:sym typeface="Times New Roman"/>
              </a:rPr>
              <a:t>Successful agriculture businesses</a:t>
            </a:r>
            <a:endParaRPr b="1" dirty="0"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/>
              <a:t>Social</a:t>
            </a:r>
            <a:endParaRPr b="1" dirty="0"/>
          </a:p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Times New Roman"/>
              <a:buChar char="-"/>
            </a:pPr>
            <a:r>
              <a:rPr lang="en" sz="1200" dirty="0">
                <a:latin typeface="Times New Roman"/>
                <a:ea typeface="Times New Roman"/>
                <a:cs typeface="Times New Roman"/>
                <a:sym typeface="Times New Roman"/>
              </a:rPr>
              <a:t>Local organizations that focus on community outreach </a:t>
            </a:r>
            <a:endParaRPr sz="1200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Times New Roman"/>
              <a:buChar char="-"/>
            </a:pPr>
            <a:r>
              <a:rPr lang="en" sz="1200" dirty="0">
                <a:latin typeface="Times New Roman"/>
                <a:ea typeface="Times New Roman"/>
                <a:cs typeface="Times New Roman"/>
                <a:sym typeface="Times New Roman"/>
              </a:rPr>
              <a:t>EX: sabine sørenson from miljøpunkt indre by and christianshavn</a:t>
            </a:r>
            <a:endParaRPr sz="1200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/>
              <a:t>Government</a:t>
            </a:r>
            <a:endParaRPr b="1" dirty="0"/>
          </a:p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Times New Roman"/>
              <a:buChar char="-"/>
            </a:pPr>
            <a:r>
              <a:rPr lang="en" sz="1200" dirty="0">
                <a:latin typeface="Times New Roman"/>
                <a:ea typeface="Times New Roman"/>
                <a:cs typeface="Times New Roman"/>
                <a:sym typeface="Times New Roman"/>
              </a:rPr>
              <a:t>Politician to talk about government policy regarding urban agriculture</a:t>
            </a:r>
            <a:endParaRPr sz="1200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/>
              <a:t>Education</a:t>
            </a:r>
            <a:endParaRPr b="1" dirty="0"/>
          </a:p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Times New Roman"/>
              <a:buChar char="-"/>
            </a:pPr>
            <a:r>
              <a:rPr lang="en" sz="1200" dirty="0">
                <a:latin typeface="Times New Roman"/>
                <a:ea typeface="Times New Roman"/>
                <a:cs typeface="Times New Roman"/>
                <a:sym typeface="Times New Roman"/>
              </a:rPr>
              <a:t>School</a:t>
            </a:r>
            <a:endParaRPr b="1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g620eaef80c_4_1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0" name="Google Shape;250;g620eaef80c_4_1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Allie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SWOT: Strength, Weakness, Opportunity, Threats</a:t>
            </a:r>
            <a:endParaRPr/>
          </a:p>
          <a:p>
            <a:pPr marL="457200" lvl="0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 sz="1200">
                <a:latin typeface="Times New Roman"/>
                <a:ea typeface="Times New Roman"/>
                <a:cs typeface="Times New Roman"/>
                <a:sym typeface="Times New Roman"/>
              </a:rPr>
              <a:t>Identify internal and external factors</a:t>
            </a:r>
            <a:endParaRPr sz="12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Times New Roman"/>
              <a:buChar char="-"/>
            </a:pPr>
            <a:r>
              <a:rPr lang="en" sz="1200">
                <a:latin typeface="Times New Roman"/>
                <a:ea typeface="Times New Roman"/>
                <a:cs typeface="Times New Roman"/>
                <a:sym typeface="Times New Roman"/>
              </a:rPr>
              <a:t>9 Categories (Mission and passion, Community involvement, Product management and method of profit, Staff , Land-related, Network and collaboration, Funding, Physical/business/membership expansion, and Policy.</a:t>
            </a:r>
            <a:endParaRPr sz="12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Times New Roman"/>
              <a:buChar char="-"/>
            </a:pPr>
            <a:r>
              <a:rPr lang="en" sz="1200">
                <a:latin typeface="Times New Roman"/>
                <a:ea typeface="Times New Roman"/>
                <a:cs typeface="Times New Roman"/>
                <a:sym typeface="Times New Roman"/>
              </a:rPr>
              <a:t>Two-sided → What works for some farms will not work for others</a:t>
            </a:r>
            <a:endParaRPr sz="12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Times New Roman"/>
                <a:ea typeface="Times New Roman"/>
                <a:cs typeface="Times New Roman"/>
                <a:sym typeface="Times New Roman"/>
              </a:rPr>
              <a:t>Conclusion: mention opportunities ---- network (collaboration)</a:t>
            </a:r>
            <a:endParaRPr sz="12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g620eaef80c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3" name="Google Shape;263;g620eaef80c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JOEY</a:t>
            </a:r>
            <a:endParaRPr/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**might look skewed towards farm with higher resilience because (as limitation of interviews), failed farms were not included</a:t>
            </a:r>
            <a:endParaRPr/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graph shows relationship between land, staff, and resilience</a:t>
            </a:r>
            <a:endParaRPr/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Quadrant III represents farms with no paid staff and insecure or no land</a:t>
            </a:r>
            <a:endParaRPr/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The triangle in Quadrant III represents Byhumle, a small-scale urban farm focused on growing hops that operates solely through a volunteer force. Byhumle is located in a parking lot in the Nordvest area called Garage Park, which is set to be redeveloped within 5 years. Byhumle does not currently have an official plan for relocation. This, combined with low structure in their volunteer force, indicates low resilience and potential danger of failure.</a:t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g620eaef80c_4_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9" name="Google Shape;289;g620eaef80c_4_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JOEY</a:t>
            </a:r>
            <a:endParaRPr/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Quadrant I: strong resilience from paid staff through various sources of funding or income, and secure land based on stable, long-term contracts</a:t>
            </a:r>
            <a:endParaRPr/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The star in Quadrant I represents ØsterGRO. Following struggles with the municipality over zoning, ØsterGRO’s land access has stabilized</a:t>
            </a:r>
            <a:endParaRPr/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Stable volunteers, talk about incentive</a:t>
            </a:r>
            <a:endParaRPr/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Resilient example</a:t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4"/>
          <p:cNvSpPr txBox="1">
            <a:spLocks noGrp="1"/>
          </p:cNvSpPr>
          <p:nvPr>
            <p:ph type="ctrTitle"/>
          </p:nvPr>
        </p:nvSpPr>
        <p:spPr>
          <a:xfrm>
            <a:off x="1700185" y="1991850"/>
            <a:ext cx="5807400" cy="1159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800"/>
              <a:buNone/>
              <a:defRPr sz="58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5800"/>
              <a:buNone/>
              <a:defRPr sz="58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5800"/>
              <a:buNone/>
              <a:defRPr sz="58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5800"/>
              <a:buNone/>
              <a:defRPr sz="58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5800"/>
              <a:buNone/>
              <a:defRPr sz="58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5800"/>
              <a:buNone/>
              <a:defRPr sz="58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5800"/>
              <a:buNone/>
              <a:defRPr sz="58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5800"/>
              <a:buNone/>
              <a:defRPr sz="58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5800"/>
              <a:buNone/>
              <a:defRPr sz="5800" b="1"/>
            </a:lvl9pPr>
          </a:lstStyle>
          <a:p>
            <a:endParaRPr/>
          </a:p>
        </p:txBody>
      </p:sp>
      <p:sp>
        <p:nvSpPr>
          <p:cNvPr id="56" name="Google Shape;56;p14"/>
          <p:cNvSpPr/>
          <p:nvPr/>
        </p:nvSpPr>
        <p:spPr>
          <a:xfrm>
            <a:off x="7337531" y="4630074"/>
            <a:ext cx="96300" cy="96000"/>
          </a:xfrm>
          <a:prstGeom prst="ellipse">
            <a:avLst/>
          </a:prstGeom>
          <a:solidFill>
            <a:schemeClr val="accent1"/>
          </a:solidFill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57;p14"/>
          <p:cNvSpPr/>
          <p:nvPr/>
        </p:nvSpPr>
        <p:spPr>
          <a:xfrm>
            <a:off x="7790243" y="4182401"/>
            <a:ext cx="96300" cy="96000"/>
          </a:xfrm>
          <a:prstGeom prst="ellipse">
            <a:avLst/>
          </a:prstGeom>
          <a:solidFill>
            <a:schemeClr val="accent1"/>
          </a:solidFill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58;p14"/>
          <p:cNvSpPr/>
          <p:nvPr/>
        </p:nvSpPr>
        <p:spPr>
          <a:xfrm>
            <a:off x="8893253" y="3333348"/>
            <a:ext cx="57600" cy="57600"/>
          </a:xfrm>
          <a:prstGeom prst="ellipse">
            <a:avLst/>
          </a:prstGeom>
          <a:solidFill>
            <a:schemeClr val="accent1"/>
          </a:solidFill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59;p14"/>
          <p:cNvSpPr/>
          <p:nvPr/>
        </p:nvSpPr>
        <p:spPr>
          <a:xfrm>
            <a:off x="8771302" y="4923775"/>
            <a:ext cx="96300" cy="96000"/>
          </a:xfrm>
          <a:prstGeom prst="ellipse">
            <a:avLst/>
          </a:prstGeom>
          <a:solidFill>
            <a:schemeClr val="accent1"/>
          </a:solidFill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60;p14"/>
          <p:cNvSpPr/>
          <p:nvPr/>
        </p:nvSpPr>
        <p:spPr>
          <a:xfrm>
            <a:off x="2386266" y="508134"/>
            <a:ext cx="96300" cy="96000"/>
          </a:xfrm>
          <a:prstGeom prst="ellipse">
            <a:avLst/>
          </a:prstGeom>
          <a:solidFill>
            <a:schemeClr val="accent1"/>
          </a:solidFill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61;p14"/>
          <p:cNvSpPr/>
          <p:nvPr/>
        </p:nvSpPr>
        <p:spPr>
          <a:xfrm>
            <a:off x="479460" y="2703980"/>
            <a:ext cx="96300" cy="96000"/>
          </a:xfrm>
          <a:prstGeom prst="ellipse">
            <a:avLst/>
          </a:prstGeom>
          <a:solidFill>
            <a:schemeClr val="accent1"/>
          </a:solidFill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62;p14"/>
          <p:cNvSpPr/>
          <p:nvPr/>
        </p:nvSpPr>
        <p:spPr>
          <a:xfrm>
            <a:off x="261540" y="643097"/>
            <a:ext cx="96300" cy="96000"/>
          </a:xfrm>
          <a:prstGeom prst="ellipse">
            <a:avLst/>
          </a:prstGeom>
          <a:solidFill>
            <a:schemeClr val="accent1"/>
          </a:solidFill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63;p14"/>
          <p:cNvSpPr/>
          <p:nvPr/>
        </p:nvSpPr>
        <p:spPr>
          <a:xfrm>
            <a:off x="507235" y="1080863"/>
            <a:ext cx="192600" cy="192300"/>
          </a:xfrm>
          <a:prstGeom prst="ellipse">
            <a:avLst/>
          </a:prstGeom>
          <a:noFill/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64;p14"/>
          <p:cNvSpPr/>
          <p:nvPr/>
        </p:nvSpPr>
        <p:spPr>
          <a:xfrm>
            <a:off x="8314019" y="3625322"/>
            <a:ext cx="144300" cy="144000"/>
          </a:xfrm>
          <a:prstGeom prst="ellipse">
            <a:avLst/>
          </a:prstGeom>
          <a:noFill/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14"/>
          <p:cNvSpPr/>
          <p:nvPr/>
        </p:nvSpPr>
        <p:spPr>
          <a:xfrm>
            <a:off x="8882858" y="4186761"/>
            <a:ext cx="144300" cy="144000"/>
          </a:xfrm>
          <a:prstGeom prst="ellipse">
            <a:avLst/>
          </a:prstGeom>
          <a:noFill/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66;p14"/>
          <p:cNvSpPr/>
          <p:nvPr/>
        </p:nvSpPr>
        <p:spPr>
          <a:xfrm>
            <a:off x="158313" y="1596559"/>
            <a:ext cx="57600" cy="57600"/>
          </a:xfrm>
          <a:prstGeom prst="ellipse">
            <a:avLst/>
          </a:prstGeom>
          <a:solidFill>
            <a:schemeClr val="accent1"/>
          </a:solidFill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67;p14"/>
          <p:cNvSpPr/>
          <p:nvPr/>
        </p:nvSpPr>
        <p:spPr>
          <a:xfrm>
            <a:off x="1396483" y="226428"/>
            <a:ext cx="192600" cy="192300"/>
          </a:xfrm>
          <a:prstGeom prst="ellipse">
            <a:avLst/>
          </a:prstGeom>
          <a:noFill/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68;p14"/>
          <p:cNvSpPr/>
          <p:nvPr/>
        </p:nvSpPr>
        <p:spPr>
          <a:xfrm>
            <a:off x="617492" y="2000594"/>
            <a:ext cx="57600" cy="57600"/>
          </a:xfrm>
          <a:prstGeom prst="ellipse">
            <a:avLst/>
          </a:prstGeom>
          <a:solidFill>
            <a:schemeClr val="accent1"/>
          </a:solidFill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69;p14"/>
          <p:cNvSpPr/>
          <p:nvPr/>
        </p:nvSpPr>
        <p:spPr>
          <a:xfrm>
            <a:off x="3425273" y="387880"/>
            <a:ext cx="57600" cy="57600"/>
          </a:xfrm>
          <a:prstGeom prst="ellipse">
            <a:avLst/>
          </a:prstGeom>
          <a:solidFill>
            <a:schemeClr val="accent1"/>
          </a:solidFill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70;p14"/>
          <p:cNvSpPr/>
          <p:nvPr/>
        </p:nvSpPr>
        <p:spPr>
          <a:xfrm>
            <a:off x="8014029" y="4567546"/>
            <a:ext cx="192600" cy="192300"/>
          </a:xfrm>
          <a:prstGeom prst="ellipse">
            <a:avLst/>
          </a:prstGeom>
          <a:noFill/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>
  <p:cSld name="TITLE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5"/>
          <p:cNvSpPr txBox="1">
            <a:spLocks noGrp="1"/>
          </p:cNvSpPr>
          <p:nvPr>
            <p:ph type="ctrTitle"/>
          </p:nvPr>
        </p:nvSpPr>
        <p:spPr>
          <a:xfrm>
            <a:off x="1546025" y="1754794"/>
            <a:ext cx="5832600" cy="1159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400"/>
              <a:buNone/>
              <a:defRPr sz="44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4400"/>
              <a:buNone/>
              <a:defRPr sz="44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4400"/>
              <a:buNone/>
              <a:defRPr sz="44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4400"/>
              <a:buNone/>
              <a:defRPr sz="44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4400"/>
              <a:buNone/>
              <a:defRPr sz="44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4400"/>
              <a:buNone/>
              <a:defRPr sz="44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4400"/>
              <a:buNone/>
              <a:defRPr sz="44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4400"/>
              <a:buNone/>
              <a:defRPr sz="44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4400"/>
              <a:buNone/>
              <a:defRPr sz="4400" b="1"/>
            </a:lvl9pPr>
          </a:lstStyle>
          <a:p>
            <a:endParaRPr/>
          </a:p>
        </p:txBody>
      </p:sp>
      <p:sp>
        <p:nvSpPr>
          <p:cNvPr id="73" name="Google Shape;73;p15"/>
          <p:cNvSpPr txBox="1">
            <a:spLocks noGrp="1"/>
          </p:cNvSpPr>
          <p:nvPr>
            <p:ph type="subTitle" idx="1"/>
          </p:nvPr>
        </p:nvSpPr>
        <p:spPr>
          <a:xfrm>
            <a:off x="1546025" y="3011511"/>
            <a:ext cx="5832600" cy="7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None/>
              <a:defRPr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None/>
              <a:defRPr sz="3000">
                <a:solidFill>
                  <a:schemeClr val="accent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None/>
              <a:defRPr sz="3000">
                <a:solidFill>
                  <a:schemeClr val="accent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None/>
              <a:defRPr sz="3000">
                <a:solidFill>
                  <a:schemeClr val="accent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None/>
              <a:defRPr sz="3000">
                <a:solidFill>
                  <a:schemeClr val="accent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None/>
              <a:defRPr sz="3000">
                <a:solidFill>
                  <a:schemeClr val="accent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None/>
              <a:defRPr sz="3000">
                <a:solidFill>
                  <a:schemeClr val="accent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None/>
              <a:defRPr sz="3000">
                <a:solidFill>
                  <a:schemeClr val="accent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None/>
              <a:defRPr sz="30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TITLE_1_1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" name="Google Shape;75;p16"/>
          <p:cNvPicPr preferRelativeResize="0"/>
          <p:nvPr/>
        </p:nvPicPr>
        <p:blipFill rotWithShape="1">
          <a:blip r:embed="rId2">
            <a:alphaModFix/>
          </a:blip>
          <a:srcRect l="19" r="19"/>
          <a:stretch/>
        </p:blipFill>
        <p:spPr>
          <a:xfrm rot="10800000" flipH="1">
            <a:off x="5952" y="0"/>
            <a:ext cx="9140602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76" name="Google Shape;76;p16"/>
          <p:cNvSpPr txBox="1">
            <a:spLocks noGrp="1"/>
          </p:cNvSpPr>
          <p:nvPr>
            <p:ph type="body" idx="1"/>
          </p:nvPr>
        </p:nvSpPr>
        <p:spPr>
          <a:xfrm>
            <a:off x="1215300" y="1723650"/>
            <a:ext cx="6713400" cy="81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457200" algn="ctr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3600"/>
              <a:buChar char="◎"/>
              <a:defRPr sz="3600" i="1"/>
            </a:lvl1pPr>
            <a:lvl2pPr marL="914400" lvl="1" indent="-45720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Char char="○"/>
              <a:defRPr sz="3600" i="1"/>
            </a:lvl2pPr>
            <a:lvl3pPr marL="1371600" lvl="2" indent="-45720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Char char="◉"/>
              <a:defRPr sz="3600" i="1"/>
            </a:lvl3pPr>
            <a:lvl4pPr marL="1828800" lvl="3" indent="-457200" algn="ctr" rtl="0">
              <a:spcBef>
                <a:spcPts val="0"/>
              </a:spcBef>
              <a:spcAft>
                <a:spcPts val="0"/>
              </a:spcAft>
              <a:buSzPts val="3600"/>
              <a:buChar char="●"/>
              <a:defRPr sz="3600" i="1"/>
            </a:lvl4pPr>
            <a:lvl5pPr marL="2286000" lvl="4" indent="-457200" algn="ctr" rtl="0">
              <a:spcBef>
                <a:spcPts val="0"/>
              </a:spcBef>
              <a:spcAft>
                <a:spcPts val="0"/>
              </a:spcAft>
              <a:buSzPts val="3600"/>
              <a:buChar char="○"/>
              <a:defRPr sz="3600" i="1"/>
            </a:lvl5pPr>
            <a:lvl6pPr marL="2743200" lvl="5" indent="-457200" algn="ctr" rtl="0">
              <a:spcBef>
                <a:spcPts val="0"/>
              </a:spcBef>
              <a:spcAft>
                <a:spcPts val="0"/>
              </a:spcAft>
              <a:buSzPts val="3600"/>
              <a:buChar char="■"/>
              <a:defRPr sz="3600" i="1"/>
            </a:lvl6pPr>
            <a:lvl7pPr marL="3200400" lvl="6" indent="-457200" algn="ctr" rtl="0">
              <a:spcBef>
                <a:spcPts val="0"/>
              </a:spcBef>
              <a:spcAft>
                <a:spcPts val="0"/>
              </a:spcAft>
              <a:buSzPts val="3600"/>
              <a:buChar char="●"/>
              <a:defRPr sz="3600" i="1"/>
            </a:lvl7pPr>
            <a:lvl8pPr marL="3657600" lvl="7" indent="-457200" algn="ctr" rtl="0">
              <a:spcBef>
                <a:spcPts val="0"/>
              </a:spcBef>
              <a:spcAft>
                <a:spcPts val="0"/>
              </a:spcAft>
              <a:buSzPts val="3600"/>
              <a:buChar char="○"/>
              <a:defRPr sz="3600" i="1"/>
            </a:lvl8pPr>
            <a:lvl9pPr marL="4114800" lvl="8" indent="-457200" algn="ctr" rtl="0">
              <a:spcBef>
                <a:spcPts val="0"/>
              </a:spcBef>
              <a:spcAft>
                <a:spcPts val="0"/>
              </a:spcAft>
              <a:buSzPts val="3600"/>
              <a:buChar char="■"/>
              <a:defRPr sz="3600" i="1"/>
            </a:lvl9pPr>
          </a:lstStyle>
          <a:p>
            <a:endParaRPr/>
          </a:p>
        </p:txBody>
      </p:sp>
      <p:grpSp>
        <p:nvGrpSpPr>
          <p:cNvPr id="77" name="Google Shape;77;p16"/>
          <p:cNvGrpSpPr/>
          <p:nvPr/>
        </p:nvGrpSpPr>
        <p:grpSpPr>
          <a:xfrm>
            <a:off x="3839646" y="782918"/>
            <a:ext cx="1464573" cy="842707"/>
            <a:chOff x="3593400" y="1729675"/>
            <a:chExt cx="1957200" cy="1123610"/>
          </a:xfrm>
        </p:grpSpPr>
        <p:sp>
          <p:nvSpPr>
            <p:cNvPr id="78" name="Google Shape;78;p16"/>
            <p:cNvSpPr txBox="1"/>
            <p:nvPr/>
          </p:nvSpPr>
          <p:spPr>
            <a:xfrm>
              <a:off x="3593400" y="1729675"/>
              <a:ext cx="1957200" cy="871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6000" b="1">
                  <a:solidFill>
                    <a:schemeClr val="accent1"/>
                  </a:solidFill>
                  <a:latin typeface="Source Sans Pro"/>
                  <a:ea typeface="Source Sans Pro"/>
                  <a:cs typeface="Source Sans Pro"/>
                  <a:sym typeface="Source Sans Pro"/>
                </a:rPr>
                <a:t>“</a:t>
              </a:r>
              <a:endParaRPr sz="6000" b="1"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endParaRPr>
            </a:p>
          </p:txBody>
        </p:sp>
        <p:sp>
          <p:nvSpPr>
            <p:cNvPr id="79" name="Google Shape;79;p16"/>
            <p:cNvSpPr/>
            <p:nvPr/>
          </p:nvSpPr>
          <p:spPr>
            <a:xfrm>
              <a:off x="4025400" y="1760085"/>
              <a:ext cx="1093200" cy="1093200"/>
            </a:xfrm>
            <a:prstGeom prst="ellipse">
              <a:avLst/>
            </a:prstGeom>
            <a:noFill/>
            <a:ln w="9525" cap="flat" cmpd="sng">
              <a:solidFill>
                <a:srgbClr val="CFD8DC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80;p16"/>
            <p:cNvSpPr/>
            <p:nvPr/>
          </p:nvSpPr>
          <p:spPr>
            <a:xfrm>
              <a:off x="4190700" y="1925385"/>
              <a:ext cx="762600" cy="762600"/>
            </a:xfrm>
            <a:prstGeom prst="ellipse">
              <a:avLst/>
            </a:prstGeom>
            <a:noFill/>
            <a:ln w="19050" cap="flat" cmpd="sng">
              <a:solidFill>
                <a:srgbClr val="CFD8D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cxnSp>
        <p:nvCxnSpPr>
          <p:cNvPr id="81" name="Google Shape;81;p16"/>
          <p:cNvCxnSpPr>
            <a:endCxn id="79" idx="1"/>
          </p:cNvCxnSpPr>
          <p:nvPr/>
        </p:nvCxnSpPr>
        <p:spPr>
          <a:xfrm>
            <a:off x="3750511" y="390297"/>
            <a:ext cx="532200" cy="535500"/>
          </a:xfrm>
          <a:prstGeom prst="straightConnector1">
            <a:avLst/>
          </a:prstGeom>
          <a:noFill/>
          <a:ln w="9525" cap="flat" cmpd="sng">
            <a:solidFill>
              <a:srgbClr val="CFD8DC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2" name="Google Shape;82;p16"/>
          <p:cNvCxnSpPr/>
          <p:nvPr/>
        </p:nvCxnSpPr>
        <p:spPr>
          <a:xfrm rot="10800000">
            <a:off x="4362902" y="436125"/>
            <a:ext cx="209100" cy="369600"/>
          </a:xfrm>
          <a:prstGeom prst="straightConnector1">
            <a:avLst/>
          </a:prstGeom>
          <a:noFill/>
          <a:ln w="9525" cap="flat" cmpd="sng">
            <a:solidFill>
              <a:srgbClr val="CFD8DC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3" name="Google Shape;83;p16"/>
          <p:cNvCxnSpPr/>
          <p:nvPr/>
        </p:nvCxnSpPr>
        <p:spPr>
          <a:xfrm rot="10800000" flipH="1">
            <a:off x="4704510" y="351930"/>
            <a:ext cx="347100" cy="474600"/>
          </a:xfrm>
          <a:prstGeom prst="straightConnector1">
            <a:avLst/>
          </a:prstGeom>
          <a:noFill/>
          <a:ln w="9525" cap="flat" cmpd="sng">
            <a:solidFill>
              <a:srgbClr val="CFD8DC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84" name="Google Shape;84;p16"/>
          <p:cNvSpPr txBox="1">
            <a:spLocks noGrp="1"/>
          </p:cNvSpPr>
          <p:nvPr>
            <p:ph type="sldNum" idx="12"/>
          </p:nvPr>
        </p:nvSpPr>
        <p:spPr>
          <a:xfrm>
            <a:off x="-87" y="4749844"/>
            <a:ext cx="91440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buNone/>
              <a:defRPr/>
            </a:lvl1pPr>
            <a:lvl2pPr lvl="1" algn="ctr" rtl="0">
              <a:buNone/>
              <a:defRPr/>
            </a:lvl2pPr>
            <a:lvl3pPr lvl="2" algn="ctr" rtl="0">
              <a:buNone/>
              <a:defRPr/>
            </a:lvl3pPr>
            <a:lvl4pPr lvl="3" algn="ctr" rtl="0">
              <a:buNone/>
              <a:defRPr/>
            </a:lvl4pPr>
            <a:lvl5pPr lvl="4" algn="ctr" rtl="0">
              <a:buNone/>
              <a:defRPr/>
            </a:lvl5pPr>
            <a:lvl6pPr lvl="5" algn="ctr" rtl="0">
              <a:buNone/>
              <a:defRPr/>
            </a:lvl6pPr>
            <a:lvl7pPr lvl="6" algn="ctr" rtl="0">
              <a:buNone/>
              <a:defRPr/>
            </a:lvl7pPr>
            <a:lvl8pPr lvl="7" algn="ctr" rtl="0">
              <a:buNone/>
              <a:defRPr/>
            </a:lvl8pPr>
            <a:lvl9pPr lvl="8" algn="ctr" rtl="0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_AND_BODY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7"/>
          <p:cNvSpPr txBox="1">
            <a:spLocks noGrp="1"/>
          </p:cNvSpPr>
          <p:nvPr>
            <p:ph type="title"/>
          </p:nvPr>
        </p:nvSpPr>
        <p:spPr>
          <a:xfrm>
            <a:off x="304375" y="193500"/>
            <a:ext cx="8543700" cy="848100"/>
          </a:xfrm>
          <a:prstGeom prst="rect">
            <a:avLst/>
          </a:prstGeom>
          <a:solidFill>
            <a:srgbClr val="FFFFFF">
              <a:alpha val="74740"/>
            </a:srgbClr>
          </a:solidFill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17"/>
          <p:cNvSpPr txBox="1">
            <a:spLocks noGrp="1"/>
          </p:cNvSpPr>
          <p:nvPr>
            <p:ph type="body" idx="1"/>
          </p:nvPr>
        </p:nvSpPr>
        <p:spPr>
          <a:xfrm>
            <a:off x="786150" y="1261700"/>
            <a:ext cx="7571700" cy="357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81000" rtl="0">
              <a:spcBef>
                <a:spcPts val="600"/>
              </a:spcBef>
              <a:spcAft>
                <a:spcPts val="0"/>
              </a:spcAft>
              <a:buSzPts val="2400"/>
              <a:buChar char="◎"/>
              <a:defRPr sz="2400"/>
            </a:lvl1pPr>
            <a:lvl2pPr marL="914400" lvl="1" indent="-381000" rtl="0"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2pPr>
            <a:lvl3pPr marL="1371600" lvl="2" indent="-381000" rtl="0">
              <a:spcBef>
                <a:spcPts val="0"/>
              </a:spcBef>
              <a:spcAft>
                <a:spcPts val="0"/>
              </a:spcAft>
              <a:buSzPts val="2400"/>
              <a:buChar char="◉"/>
              <a:defRPr/>
            </a:lvl3pPr>
            <a:lvl4pPr marL="1828800" lvl="3" indent="-381000" rtl="0">
              <a:spcBef>
                <a:spcPts val="0"/>
              </a:spcBef>
              <a:spcAft>
                <a:spcPts val="0"/>
              </a:spcAft>
              <a:buSzPts val="2400"/>
              <a:buChar char="●"/>
              <a:defRPr sz="2400"/>
            </a:lvl4pPr>
            <a:lvl5pPr marL="2286000" lvl="4" indent="-381000" rtl="0">
              <a:spcBef>
                <a:spcPts val="0"/>
              </a:spcBef>
              <a:spcAft>
                <a:spcPts val="0"/>
              </a:spcAft>
              <a:buSzPts val="2400"/>
              <a:buChar char="○"/>
              <a:defRPr sz="2400"/>
            </a:lvl5pPr>
            <a:lvl6pPr marL="2743200" lvl="5" indent="-381000" rtl="0">
              <a:spcBef>
                <a:spcPts val="0"/>
              </a:spcBef>
              <a:spcAft>
                <a:spcPts val="0"/>
              </a:spcAft>
              <a:buSzPts val="2400"/>
              <a:buChar char="■"/>
              <a:defRPr sz="2400"/>
            </a:lvl6pPr>
            <a:lvl7pPr marL="3200400" lvl="6" indent="-381000" rtl="0">
              <a:spcBef>
                <a:spcPts val="0"/>
              </a:spcBef>
              <a:spcAft>
                <a:spcPts val="0"/>
              </a:spcAft>
              <a:buSzPts val="2400"/>
              <a:buChar char="●"/>
              <a:defRPr sz="2400"/>
            </a:lvl7pPr>
            <a:lvl8pPr marL="3657600" lvl="7" indent="-381000" rtl="0">
              <a:spcBef>
                <a:spcPts val="0"/>
              </a:spcBef>
              <a:spcAft>
                <a:spcPts val="0"/>
              </a:spcAft>
              <a:buSzPts val="2400"/>
              <a:buChar char="○"/>
              <a:defRPr sz="2400"/>
            </a:lvl8pPr>
            <a:lvl9pPr marL="4114800" lvl="8" indent="-381000" rtl="0">
              <a:spcBef>
                <a:spcPts val="0"/>
              </a:spcBef>
              <a:spcAft>
                <a:spcPts val="0"/>
              </a:spcAft>
              <a:buSzPts val="2400"/>
              <a:buChar char="■"/>
              <a:defRPr sz="2400"/>
            </a:lvl9pPr>
          </a:lstStyle>
          <a:p>
            <a:endParaRPr/>
          </a:p>
        </p:txBody>
      </p:sp>
      <p:sp>
        <p:nvSpPr>
          <p:cNvPr id="88" name="Google Shape;88;p17"/>
          <p:cNvSpPr txBox="1">
            <a:spLocks noGrp="1"/>
          </p:cNvSpPr>
          <p:nvPr>
            <p:ph type="sldNum" idx="12"/>
          </p:nvPr>
        </p:nvSpPr>
        <p:spPr>
          <a:xfrm>
            <a:off x="84043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" type="twoColTx">
  <p:cSld name="TITLE_AND_TWO_COLUMNS"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8"/>
          <p:cNvSpPr txBox="1">
            <a:spLocks noGrp="1"/>
          </p:cNvSpPr>
          <p:nvPr>
            <p:ph type="title"/>
          </p:nvPr>
        </p:nvSpPr>
        <p:spPr>
          <a:xfrm>
            <a:off x="786150" y="308120"/>
            <a:ext cx="7571700" cy="70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9pPr>
          </a:lstStyle>
          <a:p>
            <a:endParaRPr/>
          </a:p>
        </p:txBody>
      </p:sp>
      <p:sp>
        <p:nvSpPr>
          <p:cNvPr id="91" name="Google Shape;91;p18"/>
          <p:cNvSpPr txBox="1">
            <a:spLocks noGrp="1"/>
          </p:cNvSpPr>
          <p:nvPr>
            <p:ph type="body" idx="1"/>
          </p:nvPr>
        </p:nvSpPr>
        <p:spPr>
          <a:xfrm>
            <a:off x="786137" y="1200150"/>
            <a:ext cx="3675300" cy="372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55600" rtl="0">
              <a:spcBef>
                <a:spcPts val="600"/>
              </a:spcBef>
              <a:spcAft>
                <a:spcPts val="0"/>
              </a:spcAft>
              <a:buSzPts val="2000"/>
              <a:buChar char="◎"/>
              <a:defRPr sz="2000"/>
            </a:lvl1pPr>
            <a:lvl2pPr marL="914400" lvl="1" indent="-355600" rtl="0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000"/>
            </a:lvl2pPr>
            <a:lvl3pPr marL="1371600" lvl="2" indent="-355600" rtl="0">
              <a:spcBef>
                <a:spcPts val="0"/>
              </a:spcBef>
              <a:spcAft>
                <a:spcPts val="0"/>
              </a:spcAft>
              <a:buSzPts val="2000"/>
              <a:buChar char="◉"/>
              <a:defRPr sz="2000"/>
            </a:lvl3pPr>
            <a:lvl4pPr marL="1828800" lvl="3" indent="-355600" rtl="0"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000"/>
            </a:lvl4pPr>
            <a:lvl5pPr marL="2286000" lvl="4" indent="-355600" rtl="0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000"/>
            </a:lvl5pPr>
            <a:lvl6pPr marL="2743200" lvl="5" indent="-355600" rtl="0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000"/>
            </a:lvl6pPr>
            <a:lvl7pPr marL="3200400" lvl="6" indent="-355600" rtl="0"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000"/>
            </a:lvl7pPr>
            <a:lvl8pPr marL="3657600" lvl="7" indent="-355600" rtl="0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000"/>
            </a:lvl8pPr>
            <a:lvl9pPr marL="4114800" lvl="8" indent="-355600" rtl="0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000"/>
            </a:lvl9pPr>
          </a:lstStyle>
          <a:p>
            <a:endParaRPr/>
          </a:p>
        </p:txBody>
      </p:sp>
      <p:sp>
        <p:nvSpPr>
          <p:cNvPr id="92" name="Google Shape;92;p18"/>
          <p:cNvSpPr txBox="1">
            <a:spLocks noGrp="1"/>
          </p:cNvSpPr>
          <p:nvPr>
            <p:ph type="body" idx="2"/>
          </p:nvPr>
        </p:nvSpPr>
        <p:spPr>
          <a:xfrm>
            <a:off x="4682659" y="1200150"/>
            <a:ext cx="3675300" cy="372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55600" rtl="0">
              <a:spcBef>
                <a:spcPts val="600"/>
              </a:spcBef>
              <a:spcAft>
                <a:spcPts val="0"/>
              </a:spcAft>
              <a:buSzPts val="2000"/>
              <a:buChar char="◎"/>
              <a:defRPr sz="2000"/>
            </a:lvl1pPr>
            <a:lvl2pPr marL="914400" lvl="1" indent="-355600" rtl="0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000"/>
            </a:lvl2pPr>
            <a:lvl3pPr marL="1371600" lvl="2" indent="-355600" rtl="0">
              <a:spcBef>
                <a:spcPts val="0"/>
              </a:spcBef>
              <a:spcAft>
                <a:spcPts val="0"/>
              </a:spcAft>
              <a:buSzPts val="2000"/>
              <a:buChar char="◉"/>
              <a:defRPr sz="2000"/>
            </a:lvl3pPr>
            <a:lvl4pPr marL="1828800" lvl="3" indent="-355600" rtl="0"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000"/>
            </a:lvl4pPr>
            <a:lvl5pPr marL="2286000" lvl="4" indent="-355600" rtl="0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000"/>
            </a:lvl5pPr>
            <a:lvl6pPr marL="2743200" lvl="5" indent="-355600" rtl="0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000"/>
            </a:lvl6pPr>
            <a:lvl7pPr marL="3200400" lvl="6" indent="-355600" rtl="0"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000"/>
            </a:lvl7pPr>
            <a:lvl8pPr marL="3657600" lvl="7" indent="-355600" rtl="0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000"/>
            </a:lvl8pPr>
            <a:lvl9pPr marL="4114800" lvl="8" indent="-355600" rtl="0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000"/>
            </a:lvl9pPr>
          </a:lstStyle>
          <a:p>
            <a:endParaRPr/>
          </a:p>
        </p:txBody>
      </p:sp>
      <p:sp>
        <p:nvSpPr>
          <p:cNvPr id="93" name="Google Shape;93;p18"/>
          <p:cNvSpPr txBox="1">
            <a:spLocks noGrp="1"/>
          </p:cNvSpPr>
          <p:nvPr>
            <p:ph type="sldNum" idx="12"/>
          </p:nvPr>
        </p:nvSpPr>
        <p:spPr>
          <a:xfrm>
            <a:off x="84043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3 columns">
  <p:cSld name="TITLE_AND_TWO_COLUMNS_1"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19"/>
          <p:cNvSpPr txBox="1">
            <a:spLocks noGrp="1"/>
          </p:cNvSpPr>
          <p:nvPr>
            <p:ph type="title"/>
          </p:nvPr>
        </p:nvSpPr>
        <p:spPr>
          <a:xfrm>
            <a:off x="786150" y="308120"/>
            <a:ext cx="7571700" cy="70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9pPr>
          </a:lstStyle>
          <a:p>
            <a:endParaRPr/>
          </a:p>
        </p:txBody>
      </p:sp>
      <p:sp>
        <p:nvSpPr>
          <p:cNvPr id="96" name="Google Shape;96;p19"/>
          <p:cNvSpPr txBox="1">
            <a:spLocks noGrp="1"/>
          </p:cNvSpPr>
          <p:nvPr>
            <p:ph type="body" idx="1"/>
          </p:nvPr>
        </p:nvSpPr>
        <p:spPr>
          <a:xfrm>
            <a:off x="786150" y="1200150"/>
            <a:ext cx="2419800" cy="372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spcBef>
                <a:spcPts val="600"/>
              </a:spcBef>
              <a:spcAft>
                <a:spcPts val="0"/>
              </a:spcAft>
              <a:buSzPts val="1800"/>
              <a:buChar char="◎"/>
              <a:defRPr sz="1800"/>
            </a:lvl1pPr>
            <a:lvl2pPr marL="914400" lvl="1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2pPr>
            <a:lvl3pPr marL="1371600" lvl="2" indent="-342900" rtl="0">
              <a:spcBef>
                <a:spcPts val="0"/>
              </a:spcBef>
              <a:spcAft>
                <a:spcPts val="0"/>
              </a:spcAft>
              <a:buSzPts val="1800"/>
              <a:buChar char="◉"/>
              <a:defRPr sz="1800"/>
            </a:lvl3pPr>
            <a:lvl4pPr marL="1828800" lvl="3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97" name="Google Shape;97;p19"/>
          <p:cNvSpPr txBox="1">
            <a:spLocks noGrp="1"/>
          </p:cNvSpPr>
          <p:nvPr>
            <p:ph type="body" idx="2"/>
          </p:nvPr>
        </p:nvSpPr>
        <p:spPr>
          <a:xfrm>
            <a:off x="3329992" y="1200150"/>
            <a:ext cx="2419800" cy="372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spcBef>
                <a:spcPts val="600"/>
              </a:spcBef>
              <a:spcAft>
                <a:spcPts val="0"/>
              </a:spcAft>
              <a:buSzPts val="1800"/>
              <a:buChar char="◎"/>
              <a:defRPr sz="1800"/>
            </a:lvl1pPr>
            <a:lvl2pPr marL="914400" lvl="1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2pPr>
            <a:lvl3pPr marL="1371600" lvl="2" indent="-342900" rtl="0">
              <a:spcBef>
                <a:spcPts val="0"/>
              </a:spcBef>
              <a:spcAft>
                <a:spcPts val="0"/>
              </a:spcAft>
              <a:buSzPts val="1800"/>
              <a:buChar char="◉"/>
              <a:defRPr sz="1800"/>
            </a:lvl3pPr>
            <a:lvl4pPr marL="1828800" lvl="3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98" name="Google Shape;98;p19"/>
          <p:cNvSpPr txBox="1">
            <a:spLocks noGrp="1"/>
          </p:cNvSpPr>
          <p:nvPr>
            <p:ph type="body" idx="3"/>
          </p:nvPr>
        </p:nvSpPr>
        <p:spPr>
          <a:xfrm>
            <a:off x="5873834" y="1200150"/>
            <a:ext cx="2419800" cy="372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spcBef>
                <a:spcPts val="600"/>
              </a:spcBef>
              <a:spcAft>
                <a:spcPts val="0"/>
              </a:spcAft>
              <a:buSzPts val="1800"/>
              <a:buChar char="◎"/>
              <a:defRPr sz="1800"/>
            </a:lvl1pPr>
            <a:lvl2pPr marL="914400" lvl="1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2pPr>
            <a:lvl3pPr marL="1371600" lvl="2" indent="-342900" rtl="0">
              <a:spcBef>
                <a:spcPts val="0"/>
              </a:spcBef>
              <a:spcAft>
                <a:spcPts val="0"/>
              </a:spcAft>
              <a:buSzPts val="1800"/>
              <a:buChar char="◉"/>
              <a:defRPr sz="1800"/>
            </a:lvl3pPr>
            <a:lvl4pPr marL="1828800" lvl="3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99" name="Google Shape;99;p19"/>
          <p:cNvSpPr txBox="1">
            <a:spLocks noGrp="1"/>
          </p:cNvSpPr>
          <p:nvPr>
            <p:ph type="sldNum" idx="12"/>
          </p:nvPr>
        </p:nvSpPr>
        <p:spPr>
          <a:xfrm>
            <a:off x="84043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20"/>
          <p:cNvSpPr txBox="1">
            <a:spLocks noGrp="1"/>
          </p:cNvSpPr>
          <p:nvPr>
            <p:ph type="title"/>
          </p:nvPr>
        </p:nvSpPr>
        <p:spPr>
          <a:xfrm>
            <a:off x="786150" y="308120"/>
            <a:ext cx="7571700" cy="70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9pPr>
          </a:lstStyle>
          <a:p>
            <a:endParaRPr/>
          </a:p>
        </p:txBody>
      </p:sp>
      <p:sp>
        <p:nvSpPr>
          <p:cNvPr id="102" name="Google Shape;102;p20"/>
          <p:cNvSpPr txBox="1">
            <a:spLocks noGrp="1"/>
          </p:cNvSpPr>
          <p:nvPr>
            <p:ph type="sldNum" idx="12"/>
          </p:nvPr>
        </p:nvSpPr>
        <p:spPr>
          <a:xfrm>
            <a:off x="84043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21"/>
          <p:cNvSpPr txBox="1">
            <a:spLocks noGrp="1"/>
          </p:cNvSpPr>
          <p:nvPr>
            <p:ph type="body" idx="1"/>
          </p:nvPr>
        </p:nvSpPr>
        <p:spPr>
          <a:xfrm>
            <a:off x="457200" y="4055343"/>
            <a:ext cx="8229600" cy="36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28600" algn="ctr" rtl="0">
              <a:spcBef>
                <a:spcPts val="360"/>
              </a:spcBef>
              <a:spcAft>
                <a:spcPts val="0"/>
              </a:spcAft>
              <a:buSzPts val="1800"/>
              <a:buNone/>
              <a:defRPr sz="1800"/>
            </a:lvl1pPr>
          </a:lstStyle>
          <a:p>
            <a:endParaRPr/>
          </a:p>
        </p:txBody>
      </p:sp>
      <p:sp>
        <p:nvSpPr>
          <p:cNvPr id="105" name="Google Shape;105;p21"/>
          <p:cNvSpPr txBox="1">
            <a:spLocks noGrp="1"/>
          </p:cNvSpPr>
          <p:nvPr>
            <p:ph type="sldNum" idx="12"/>
          </p:nvPr>
        </p:nvSpPr>
        <p:spPr>
          <a:xfrm>
            <a:off x="-92" y="4749844"/>
            <a:ext cx="91440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buNone/>
              <a:defRPr/>
            </a:lvl1pPr>
            <a:lvl2pPr lvl="1" algn="ctr" rtl="0">
              <a:buNone/>
              <a:defRPr/>
            </a:lvl2pPr>
            <a:lvl3pPr lvl="2" algn="ctr" rtl="0">
              <a:buNone/>
              <a:defRPr/>
            </a:lvl3pPr>
            <a:lvl4pPr lvl="3" algn="ctr" rtl="0">
              <a:buNone/>
              <a:defRPr/>
            </a:lvl4pPr>
            <a:lvl5pPr lvl="4" algn="ctr" rtl="0">
              <a:buNone/>
              <a:defRPr/>
            </a:lvl5pPr>
            <a:lvl6pPr lvl="5" algn="ctr" rtl="0">
              <a:buNone/>
              <a:defRPr/>
            </a:lvl6pPr>
            <a:lvl7pPr lvl="6" algn="ctr" rtl="0">
              <a:buNone/>
              <a:defRPr/>
            </a:lvl7pPr>
            <a:lvl8pPr lvl="7" algn="ctr" rtl="0">
              <a:buNone/>
              <a:defRPr/>
            </a:lvl8pPr>
            <a:lvl9pPr lvl="8" algn="ctr" rtl="0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2"/>
          <p:cNvSpPr txBox="1">
            <a:spLocks noGrp="1"/>
          </p:cNvSpPr>
          <p:nvPr>
            <p:ph type="sldNum" idx="12"/>
          </p:nvPr>
        </p:nvSpPr>
        <p:spPr>
          <a:xfrm>
            <a:off x="84043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complete pattern">
  <p:cSld name="BLANK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23"/>
          <p:cNvSpPr/>
          <p:nvPr/>
        </p:nvSpPr>
        <p:spPr>
          <a:xfrm>
            <a:off x="-26550" y="-14850"/>
            <a:ext cx="9197100" cy="5173200"/>
          </a:xfrm>
          <a:prstGeom prst="rect">
            <a:avLst/>
          </a:prstGeom>
          <a:solidFill>
            <a:srgbClr val="CFD8DC">
              <a:alpha val="492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10;p23"/>
          <p:cNvSpPr txBox="1">
            <a:spLocks noGrp="1"/>
          </p:cNvSpPr>
          <p:nvPr>
            <p:ph type="sldNum" idx="12"/>
          </p:nvPr>
        </p:nvSpPr>
        <p:spPr>
          <a:xfrm>
            <a:off x="84043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_2">
  <p:cSld name="TITLE_2"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24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3" name="Google Shape;113;p24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14" name="Google Shape;114;p2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6"/>
          <p:cNvSpPr txBox="1">
            <a:spLocks noGrp="1"/>
          </p:cNvSpPr>
          <p:nvPr>
            <p:ph type="ctrTitle"/>
          </p:nvPr>
        </p:nvSpPr>
        <p:spPr>
          <a:xfrm>
            <a:off x="1700185" y="1991850"/>
            <a:ext cx="5807400" cy="1159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800"/>
              <a:buNone/>
              <a:defRPr sz="58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5800"/>
              <a:buNone/>
              <a:defRPr sz="58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5800"/>
              <a:buNone/>
              <a:defRPr sz="58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5800"/>
              <a:buNone/>
              <a:defRPr sz="58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5800"/>
              <a:buNone/>
              <a:defRPr sz="58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5800"/>
              <a:buNone/>
              <a:defRPr sz="58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5800"/>
              <a:buNone/>
              <a:defRPr sz="58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5800"/>
              <a:buNone/>
              <a:defRPr sz="58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5800"/>
              <a:buNone/>
              <a:defRPr sz="5800" b="1"/>
            </a:lvl9pPr>
          </a:lstStyle>
          <a:p>
            <a:endParaRPr/>
          </a:p>
        </p:txBody>
      </p:sp>
      <p:sp>
        <p:nvSpPr>
          <p:cNvPr id="121" name="Google Shape;121;p26"/>
          <p:cNvSpPr/>
          <p:nvPr/>
        </p:nvSpPr>
        <p:spPr>
          <a:xfrm>
            <a:off x="7337531" y="4630074"/>
            <a:ext cx="96300" cy="96000"/>
          </a:xfrm>
          <a:prstGeom prst="ellipse">
            <a:avLst/>
          </a:prstGeom>
          <a:solidFill>
            <a:schemeClr val="accent1"/>
          </a:solidFill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22;p26"/>
          <p:cNvSpPr/>
          <p:nvPr/>
        </p:nvSpPr>
        <p:spPr>
          <a:xfrm>
            <a:off x="7790243" y="4182401"/>
            <a:ext cx="96300" cy="96000"/>
          </a:xfrm>
          <a:prstGeom prst="ellipse">
            <a:avLst/>
          </a:prstGeom>
          <a:solidFill>
            <a:schemeClr val="accent1"/>
          </a:solidFill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23;p26"/>
          <p:cNvSpPr/>
          <p:nvPr/>
        </p:nvSpPr>
        <p:spPr>
          <a:xfrm>
            <a:off x="8893253" y="3333348"/>
            <a:ext cx="57600" cy="57600"/>
          </a:xfrm>
          <a:prstGeom prst="ellipse">
            <a:avLst/>
          </a:prstGeom>
          <a:solidFill>
            <a:schemeClr val="accent1"/>
          </a:solidFill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24;p26"/>
          <p:cNvSpPr/>
          <p:nvPr/>
        </p:nvSpPr>
        <p:spPr>
          <a:xfrm>
            <a:off x="8771302" y="4923775"/>
            <a:ext cx="96300" cy="96000"/>
          </a:xfrm>
          <a:prstGeom prst="ellipse">
            <a:avLst/>
          </a:prstGeom>
          <a:solidFill>
            <a:schemeClr val="accent1"/>
          </a:solidFill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25;p26"/>
          <p:cNvSpPr/>
          <p:nvPr/>
        </p:nvSpPr>
        <p:spPr>
          <a:xfrm>
            <a:off x="2386266" y="508134"/>
            <a:ext cx="96300" cy="96000"/>
          </a:xfrm>
          <a:prstGeom prst="ellipse">
            <a:avLst/>
          </a:prstGeom>
          <a:solidFill>
            <a:schemeClr val="accent1"/>
          </a:solidFill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26;p26"/>
          <p:cNvSpPr/>
          <p:nvPr/>
        </p:nvSpPr>
        <p:spPr>
          <a:xfrm>
            <a:off x="479460" y="2703980"/>
            <a:ext cx="96300" cy="96000"/>
          </a:xfrm>
          <a:prstGeom prst="ellipse">
            <a:avLst/>
          </a:prstGeom>
          <a:solidFill>
            <a:schemeClr val="accent1"/>
          </a:solidFill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27;p26"/>
          <p:cNvSpPr/>
          <p:nvPr/>
        </p:nvSpPr>
        <p:spPr>
          <a:xfrm>
            <a:off x="261540" y="643097"/>
            <a:ext cx="96300" cy="96000"/>
          </a:xfrm>
          <a:prstGeom prst="ellipse">
            <a:avLst/>
          </a:prstGeom>
          <a:solidFill>
            <a:schemeClr val="accent1"/>
          </a:solidFill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28;p26"/>
          <p:cNvSpPr/>
          <p:nvPr/>
        </p:nvSpPr>
        <p:spPr>
          <a:xfrm>
            <a:off x="507235" y="1080863"/>
            <a:ext cx="192600" cy="192300"/>
          </a:xfrm>
          <a:prstGeom prst="ellipse">
            <a:avLst/>
          </a:prstGeom>
          <a:noFill/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29;p26"/>
          <p:cNvSpPr/>
          <p:nvPr/>
        </p:nvSpPr>
        <p:spPr>
          <a:xfrm>
            <a:off x="8314019" y="3625322"/>
            <a:ext cx="144300" cy="144000"/>
          </a:xfrm>
          <a:prstGeom prst="ellipse">
            <a:avLst/>
          </a:prstGeom>
          <a:noFill/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30;p26"/>
          <p:cNvSpPr/>
          <p:nvPr/>
        </p:nvSpPr>
        <p:spPr>
          <a:xfrm>
            <a:off x="8882858" y="4186761"/>
            <a:ext cx="144300" cy="144000"/>
          </a:xfrm>
          <a:prstGeom prst="ellipse">
            <a:avLst/>
          </a:prstGeom>
          <a:noFill/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31;p26"/>
          <p:cNvSpPr/>
          <p:nvPr/>
        </p:nvSpPr>
        <p:spPr>
          <a:xfrm>
            <a:off x="158313" y="1596559"/>
            <a:ext cx="57600" cy="57600"/>
          </a:xfrm>
          <a:prstGeom prst="ellipse">
            <a:avLst/>
          </a:prstGeom>
          <a:solidFill>
            <a:schemeClr val="accent1"/>
          </a:solidFill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32;p26"/>
          <p:cNvSpPr/>
          <p:nvPr/>
        </p:nvSpPr>
        <p:spPr>
          <a:xfrm>
            <a:off x="1396483" y="226428"/>
            <a:ext cx="192600" cy="192300"/>
          </a:xfrm>
          <a:prstGeom prst="ellipse">
            <a:avLst/>
          </a:prstGeom>
          <a:noFill/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33;p26"/>
          <p:cNvSpPr/>
          <p:nvPr/>
        </p:nvSpPr>
        <p:spPr>
          <a:xfrm>
            <a:off x="617492" y="2000594"/>
            <a:ext cx="57600" cy="57600"/>
          </a:xfrm>
          <a:prstGeom prst="ellipse">
            <a:avLst/>
          </a:prstGeom>
          <a:solidFill>
            <a:schemeClr val="accent1"/>
          </a:solidFill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34;p26"/>
          <p:cNvSpPr/>
          <p:nvPr/>
        </p:nvSpPr>
        <p:spPr>
          <a:xfrm>
            <a:off x="3425273" y="387880"/>
            <a:ext cx="57600" cy="57600"/>
          </a:xfrm>
          <a:prstGeom prst="ellipse">
            <a:avLst/>
          </a:prstGeom>
          <a:solidFill>
            <a:schemeClr val="accent1"/>
          </a:solidFill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35;p26"/>
          <p:cNvSpPr/>
          <p:nvPr/>
        </p:nvSpPr>
        <p:spPr>
          <a:xfrm>
            <a:off x="8014029" y="4567546"/>
            <a:ext cx="192600" cy="192300"/>
          </a:xfrm>
          <a:prstGeom prst="ellipse">
            <a:avLst/>
          </a:prstGeom>
          <a:noFill/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>
  <p:cSld name="TITLE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27"/>
          <p:cNvSpPr txBox="1">
            <a:spLocks noGrp="1"/>
          </p:cNvSpPr>
          <p:nvPr>
            <p:ph type="ctrTitle"/>
          </p:nvPr>
        </p:nvSpPr>
        <p:spPr>
          <a:xfrm>
            <a:off x="1546025" y="1754794"/>
            <a:ext cx="5832600" cy="1159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400"/>
              <a:buNone/>
              <a:defRPr sz="44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4400"/>
              <a:buNone/>
              <a:defRPr sz="44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4400"/>
              <a:buNone/>
              <a:defRPr sz="44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4400"/>
              <a:buNone/>
              <a:defRPr sz="44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4400"/>
              <a:buNone/>
              <a:defRPr sz="44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4400"/>
              <a:buNone/>
              <a:defRPr sz="44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4400"/>
              <a:buNone/>
              <a:defRPr sz="44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4400"/>
              <a:buNone/>
              <a:defRPr sz="44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4400"/>
              <a:buNone/>
              <a:defRPr sz="4400" b="1"/>
            </a:lvl9pPr>
          </a:lstStyle>
          <a:p>
            <a:endParaRPr/>
          </a:p>
        </p:txBody>
      </p:sp>
      <p:sp>
        <p:nvSpPr>
          <p:cNvPr id="138" name="Google Shape;138;p27"/>
          <p:cNvSpPr txBox="1">
            <a:spLocks noGrp="1"/>
          </p:cNvSpPr>
          <p:nvPr>
            <p:ph type="subTitle" idx="1"/>
          </p:nvPr>
        </p:nvSpPr>
        <p:spPr>
          <a:xfrm>
            <a:off x="1546025" y="3011511"/>
            <a:ext cx="5832600" cy="7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None/>
              <a:defRPr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None/>
              <a:defRPr sz="3000">
                <a:solidFill>
                  <a:schemeClr val="accent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None/>
              <a:defRPr sz="3000">
                <a:solidFill>
                  <a:schemeClr val="accent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None/>
              <a:defRPr sz="3000">
                <a:solidFill>
                  <a:schemeClr val="accent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None/>
              <a:defRPr sz="3000">
                <a:solidFill>
                  <a:schemeClr val="accent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None/>
              <a:defRPr sz="3000">
                <a:solidFill>
                  <a:schemeClr val="accent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None/>
              <a:defRPr sz="3000">
                <a:solidFill>
                  <a:schemeClr val="accent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None/>
              <a:defRPr sz="3000">
                <a:solidFill>
                  <a:schemeClr val="accent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None/>
              <a:defRPr sz="30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TITLE_1_1"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" name="Google Shape;140;p28"/>
          <p:cNvPicPr preferRelativeResize="0"/>
          <p:nvPr/>
        </p:nvPicPr>
        <p:blipFill rotWithShape="1">
          <a:blip r:embed="rId2">
            <a:alphaModFix/>
          </a:blip>
          <a:srcRect l="19" r="19"/>
          <a:stretch/>
        </p:blipFill>
        <p:spPr>
          <a:xfrm rot="10800000" flipH="1">
            <a:off x="5952" y="0"/>
            <a:ext cx="9140602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41" name="Google Shape;141;p28"/>
          <p:cNvSpPr txBox="1">
            <a:spLocks noGrp="1"/>
          </p:cNvSpPr>
          <p:nvPr>
            <p:ph type="body" idx="1"/>
          </p:nvPr>
        </p:nvSpPr>
        <p:spPr>
          <a:xfrm>
            <a:off x="1215300" y="1723650"/>
            <a:ext cx="6713400" cy="81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457200" algn="ctr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3600"/>
              <a:buChar char="◎"/>
              <a:defRPr sz="3600" i="1"/>
            </a:lvl1pPr>
            <a:lvl2pPr marL="914400" lvl="1" indent="-45720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Char char="○"/>
              <a:defRPr sz="3600" i="1"/>
            </a:lvl2pPr>
            <a:lvl3pPr marL="1371600" lvl="2" indent="-45720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Char char="◉"/>
              <a:defRPr sz="3600" i="1"/>
            </a:lvl3pPr>
            <a:lvl4pPr marL="1828800" lvl="3" indent="-457200" algn="ctr" rtl="0">
              <a:spcBef>
                <a:spcPts val="0"/>
              </a:spcBef>
              <a:spcAft>
                <a:spcPts val="0"/>
              </a:spcAft>
              <a:buSzPts val="3600"/>
              <a:buChar char="●"/>
              <a:defRPr sz="3600" i="1"/>
            </a:lvl4pPr>
            <a:lvl5pPr marL="2286000" lvl="4" indent="-457200" algn="ctr" rtl="0">
              <a:spcBef>
                <a:spcPts val="0"/>
              </a:spcBef>
              <a:spcAft>
                <a:spcPts val="0"/>
              </a:spcAft>
              <a:buSzPts val="3600"/>
              <a:buChar char="○"/>
              <a:defRPr sz="3600" i="1"/>
            </a:lvl5pPr>
            <a:lvl6pPr marL="2743200" lvl="5" indent="-457200" algn="ctr" rtl="0">
              <a:spcBef>
                <a:spcPts val="0"/>
              </a:spcBef>
              <a:spcAft>
                <a:spcPts val="0"/>
              </a:spcAft>
              <a:buSzPts val="3600"/>
              <a:buChar char="■"/>
              <a:defRPr sz="3600" i="1"/>
            </a:lvl6pPr>
            <a:lvl7pPr marL="3200400" lvl="6" indent="-457200" algn="ctr" rtl="0">
              <a:spcBef>
                <a:spcPts val="0"/>
              </a:spcBef>
              <a:spcAft>
                <a:spcPts val="0"/>
              </a:spcAft>
              <a:buSzPts val="3600"/>
              <a:buChar char="●"/>
              <a:defRPr sz="3600" i="1"/>
            </a:lvl7pPr>
            <a:lvl8pPr marL="3657600" lvl="7" indent="-457200" algn="ctr" rtl="0">
              <a:spcBef>
                <a:spcPts val="0"/>
              </a:spcBef>
              <a:spcAft>
                <a:spcPts val="0"/>
              </a:spcAft>
              <a:buSzPts val="3600"/>
              <a:buChar char="○"/>
              <a:defRPr sz="3600" i="1"/>
            </a:lvl8pPr>
            <a:lvl9pPr marL="4114800" lvl="8" indent="-457200" algn="ctr" rtl="0">
              <a:spcBef>
                <a:spcPts val="0"/>
              </a:spcBef>
              <a:spcAft>
                <a:spcPts val="0"/>
              </a:spcAft>
              <a:buSzPts val="3600"/>
              <a:buChar char="■"/>
              <a:defRPr sz="3600" i="1"/>
            </a:lvl9pPr>
          </a:lstStyle>
          <a:p>
            <a:endParaRPr/>
          </a:p>
        </p:txBody>
      </p:sp>
      <p:grpSp>
        <p:nvGrpSpPr>
          <p:cNvPr id="142" name="Google Shape;142;p28"/>
          <p:cNvGrpSpPr/>
          <p:nvPr/>
        </p:nvGrpSpPr>
        <p:grpSpPr>
          <a:xfrm>
            <a:off x="3839646" y="782918"/>
            <a:ext cx="1464573" cy="842707"/>
            <a:chOff x="3593400" y="1729675"/>
            <a:chExt cx="1957200" cy="1123610"/>
          </a:xfrm>
        </p:grpSpPr>
        <p:sp>
          <p:nvSpPr>
            <p:cNvPr id="143" name="Google Shape;143;p28"/>
            <p:cNvSpPr txBox="1"/>
            <p:nvPr/>
          </p:nvSpPr>
          <p:spPr>
            <a:xfrm>
              <a:off x="3593400" y="1729675"/>
              <a:ext cx="1957200" cy="871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6000" b="1">
                  <a:solidFill>
                    <a:schemeClr val="accent1"/>
                  </a:solidFill>
                  <a:latin typeface="Source Sans Pro"/>
                  <a:ea typeface="Source Sans Pro"/>
                  <a:cs typeface="Source Sans Pro"/>
                  <a:sym typeface="Source Sans Pro"/>
                </a:rPr>
                <a:t>“</a:t>
              </a:r>
              <a:endParaRPr sz="6000" b="1"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endParaRPr>
            </a:p>
          </p:txBody>
        </p:sp>
        <p:sp>
          <p:nvSpPr>
            <p:cNvPr id="144" name="Google Shape;144;p28"/>
            <p:cNvSpPr/>
            <p:nvPr/>
          </p:nvSpPr>
          <p:spPr>
            <a:xfrm>
              <a:off x="4025400" y="1760085"/>
              <a:ext cx="1093200" cy="1093200"/>
            </a:xfrm>
            <a:prstGeom prst="ellipse">
              <a:avLst/>
            </a:prstGeom>
            <a:noFill/>
            <a:ln w="9525" cap="flat" cmpd="sng">
              <a:solidFill>
                <a:srgbClr val="CFD8DC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28"/>
            <p:cNvSpPr/>
            <p:nvPr/>
          </p:nvSpPr>
          <p:spPr>
            <a:xfrm>
              <a:off x="4190700" y="1925385"/>
              <a:ext cx="762600" cy="762600"/>
            </a:xfrm>
            <a:prstGeom prst="ellipse">
              <a:avLst/>
            </a:prstGeom>
            <a:noFill/>
            <a:ln w="19050" cap="flat" cmpd="sng">
              <a:solidFill>
                <a:srgbClr val="CFD8D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cxnSp>
        <p:nvCxnSpPr>
          <p:cNvPr id="146" name="Google Shape;146;p28"/>
          <p:cNvCxnSpPr>
            <a:endCxn id="144" idx="1"/>
          </p:cNvCxnSpPr>
          <p:nvPr/>
        </p:nvCxnSpPr>
        <p:spPr>
          <a:xfrm>
            <a:off x="3750511" y="390297"/>
            <a:ext cx="532200" cy="535500"/>
          </a:xfrm>
          <a:prstGeom prst="straightConnector1">
            <a:avLst/>
          </a:prstGeom>
          <a:noFill/>
          <a:ln w="9525" cap="flat" cmpd="sng">
            <a:solidFill>
              <a:srgbClr val="CFD8DC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47" name="Google Shape;147;p28"/>
          <p:cNvCxnSpPr/>
          <p:nvPr/>
        </p:nvCxnSpPr>
        <p:spPr>
          <a:xfrm rot="10800000">
            <a:off x="4362902" y="436125"/>
            <a:ext cx="209100" cy="369600"/>
          </a:xfrm>
          <a:prstGeom prst="straightConnector1">
            <a:avLst/>
          </a:prstGeom>
          <a:noFill/>
          <a:ln w="9525" cap="flat" cmpd="sng">
            <a:solidFill>
              <a:srgbClr val="CFD8DC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48" name="Google Shape;148;p28"/>
          <p:cNvCxnSpPr/>
          <p:nvPr/>
        </p:nvCxnSpPr>
        <p:spPr>
          <a:xfrm rot="10800000" flipH="1">
            <a:off x="4704510" y="351930"/>
            <a:ext cx="347100" cy="474600"/>
          </a:xfrm>
          <a:prstGeom prst="straightConnector1">
            <a:avLst/>
          </a:prstGeom>
          <a:noFill/>
          <a:ln w="9525" cap="flat" cmpd="sng">
            <a:solidFill>
              <a:srgbClr val="CFD8DC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49" name="Google Shape;149;p28"/>
          <p:cNvSpPr txBox="1">
            <a:spLocks noGrp="1"/>
          </p:cNvSpPr>
          <p:nvPr>
            <p:ph type="sldNum" idx="12"/>
          </p:nvPr>
        </p:nvSpPr>
        <p:spPr>
          <a:xfrm>
            <a:off x="-87" y="4749844"/>
            <a:ext cx="91440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buNone/>
              <a:defRPr/>
            </a:lvl1pPr>
            <a:lvl2pPr lvl="1" algn="ctr" rtl="0">
              <a:buNone/>
              <a:defRPr/>
            </a:lvl2pPr>
            <a:lvl3pPr lvl="2" algn="ctr" rtl="0">
              <a:buNone/>
              <a:defRPr/>
            </a:lvl3pPr>
            <a:lvl4pPr lvl="3" algn="ctr" rtl="0">
              <a:buNone/>
              <a:defRPr/>
            </a:lvl4pPr>
            <a:lvl5pPr lvl="4" algn="ctr" rtl="0">
              <a:buNone/>
              <a:defRPr/>
            </a:lvl5pPr>
            <a:lvl6pPr lvl="5" algn="ctr" rtl="0">
              <a:buNone/>
              <a:defRPr/>
            </a:lvl6pPr>
            <a:lvl7pPr lvl="6" algn="ctr" rtl="0">
              <a:buNone/>
              <a:defRPr/>
            </a:lvl7pPr>
            <a:lvl8pPr lvl="7" algn="ctr" rtl="0">
              <a:buNone/>
              <a:defRPr/>
            </a:lvl8pPr>
            <a:lvl9pPr lvl="8" algn="ctr" rtl="0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_AND_BODY"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29"/>
          <p:cNvSpPr txBox="1">
            <a:spLocks noGrp="1"/>
          </p:cNvSpPr>
          <p:nvPr>
            <p:ph type="title"/>
          </p:nvPr>
        </p:nvSpPr>
        <p:spPr>
          <a:xfrm>
            <a:off x="304375" y="193500"/>
            <a:ext cx="8543700" cy="848100"/>
          </a:xfrm>
          <a:prstGeom prst="rect">
            <a:avLst/>
          </a:prstGeom>
          <a:solidFill>
            <a:srgbClr val="FFFFFF">
              <a:alpha val="74740"/>
            </a:srgbClr>
          </a:solidFill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9pPr>
          </a:lstStyle>
          <a:p>
            <a:endParaRPr/>
          </a:p>
        </p:txBody>
      </p:sp>
      <p:sp>
        <p:nvSpPr>
          <p:cNvPr id="152" name="Google Shape;152;p29"/>
          <p:cNvSpPr txBox="1">
            <a:spLocks noGrp="1"/>
          </p:cNvSpPr>
          <p:nvPr>
            <p:ph type="body" idx="1"/>
          </p:nvPr>
        </p:nvSpPr>
        <p:spPr>
          <a:xfrm>
            <a:off x="786150" y="1261700"/>
            <a:ext cx="7571700" cy="357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81000" rtl="0">
              <a:spcBef>
                <a:spcPts val="600"/>
              </a:spcBef>
              <a:spcAft>
                <a:spcPts val="0"/>
              </a:spcAft>
              <a:buSzPts val="2400"/>
              <a:buChar char="◎"/>
              <a:defRPr sz="2400"/>
            </a:lvl1pPr>
            <a:lvl2pPr marL="914400" lvl="1" indent="-381000" rtl="0"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2pPr>
            <a:lvl3pPr marL="1371600" lvl="2" indent="-381000" rtl="0">
              <a:spcBef>
                <a:spcPts val="0"/>
              </a:spcBef>
              <a:spcAft>
                <a:spcPts val="0"/>
              </a:spcAft>
              <a:buSzPts val="2400"/>
              <a:buChar char="◉"/>
              <a:defRPr/>
            </a:lvl3pPr>
            <a:lvl4pPr marL="1828800" lvl="3" indent="-381000" rtl="0">
              <a:spcBef>
                <a:spcPts val="0"/>
              </a:spcBef>
              <a:spcAft>
                <a:spcPts val="0"/>
              </a:spcAft>
              <a:buSzPts val="2400"/>
              <a:buChar char="●"/>
              <a:defRPr sz="2400"/>
            </a:lvl4pPr>
            <a:lvl5pPr marL="2286000" lvl="4" indent="-381000" rtl="0">
              <a:spcBef>
                <a:spcPts val="0"/>
              </a:spcBef>
              <a:spcAft>
                <a:spcPts val="0"/>
              </a:spcAft>
              <a:buSzPts val="2400"/>
              <a:buChar char="○"/>
              <a:defRPr sz="2400"/>
            </a:lvl5pPr>
            <a:lvl6pPr marL="2743200" lvl="5" indent="-381000" rtl="0">
              <a:spcBef>
                <a:spcPts val="0"/>
              </a:spcBef>
              <a:spcAft>
                <a:spcPts val="0"/>
              </a:spcAft>
              <a:buSzPts val="2400"/>
              <a:buChar char="■"/>
              <a:defRPr sz="2400"/>
            </a:lvl6pPr>
            <a:lvl7pPr marL="3200400" lvl="6" indent="-381000" rtl="0">
              <a:spcBef>
                <a:spcPts val="0"/>
              </a:spcBef>
              <a:spcAft>
                <a:spcPts val="0"/>
              </a:spcAft>
              <a:buSzPts val="2400"/>
              <a:buChar char="●"/>
              <a:defRPr sz="2400"/>
            </a:lvl7pPr>
            <a:lvl8pPr marL="3657600" lvl="7" indent="-381000" rtl="0">
              <a:spcBef>
                <a:spcPts val="0"/>
              </a:spcBef>
              <a:spcAft>
                <a:spcPts val="0"/>
              </a:spcAft>
              <a:buSzPts val="2400"/>
              <a:buChar char="○"/>
              <a:defRPr sz="2400"/>
            </a:lvl8pPr>
            <a:lvl9pPr marL="4114800" lvl="8" indent="-381000" rtl="0">
              <a:spcBef>
                <a:spcPts val="0"/>
              </a:spcBef>
              <a:spcAft>
                <a:spcPts val="0"/>
              </a:spcAft>
              <a:buSzPts val="2400"/>
              <a:buChar char="■"/>
              <a:defRPr sz="2400"/>
            </a:lvl9pPr>
          </a:lstStyle>
          <a:p>
            <a:endParaRPr/>
          </a:p>
        </p:txBody>
      </p:sp>
      <p:sp>
        <p:nvSpPr>
          <p:cNvPr id="153" name="Google Shape;153;p29"/>
          <p:cNvSpPr txBox="1">
            <a:spLocks noGrp="1"/>
          </p:cNvSpPr>
          <p:nvPr>
            <p:ph type="sldNum" idx="12"/>
          </p:nvPr>
        </p:nvSpPr>
        <p:spPr>
          <a:xfrm>
            <a:off x="84043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" type="twoColTx">
  <p:cSld name="TITLE_AND_TWO_COLUMNS"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30"/>
          <p:cNvSpPr txBox="1">
            <a:spLocks noGrp="1"/>
          </p:cNvSpPr>
          <p:nvPr>
            <p:ph type="title"/>
          </p:nvPr>
        </p:nvSpPr>
        <p:spPr>
          <a:xfrm>
            <a:off x="786150" y="308120"/>
            <a:ext cx="7571700" cy="70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9pPr>
          </a:lstStyle>
          <a:p>
            <a:endParaRPr/>
          </a:p>
        </p:txBody>
      </p:sp>
      <p:sp>
        <p:nvSpPr>
          <p:cNvPr id="156" name="Google Shape;156;p30"/>
          <p:cNvSpPr txBox="1">
            <a:spLocks noGrp="1"/>
          </p:cNvSpPr>
          <p:nvPr>
            <p:ph type="body" idx="1"/>
          </p:nvPr>
        </p:nvSpPr>
        <p:spPr>
          <a:xfrm>
            <a:off x="786137" y="1200150"/>
            <a:ext cx="3675300" cy="372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55600" rtl="0">
              <a:spcBef>
                <a:spcPts val="600"/>
              </a:spcBef>
              <a:spcAft>
                <a:spcPts val="0"/>
              </a:spcAft>
              <a:buSzPts val="2000"/>
              <a:buChar char="◎"/>
              <a:defRPr sz="2000"/>
            </a:lvl1pPr>
            <a:lvl2pPr marL="914400" lvl="1" indent="-355600" rtl="0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000"/>
            </a:lvl2pPr>
            <a:lvl3pPr marL="1371600" lvl="2" indent="-355600" rtl="0">
              <a:spcBef>
                <a:spcPts val="0"/>
              </a:spcBef>
              <a:spcAft>
                <a:spcPts val="0"/>
              </a:spcAft>
              <a:buSzPts val="2000"/>
              <a:buChar char="◉"/>
              <a:defRPr sz="2000"/>
            </a:lvl3pPr>
            <a:lvl4pPr marL="1828800" lvl="3" indent="-355600" rtl="0"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000"/>
            </a:lvl4pPr>
            <a:lvl5pPr marL="2286000" lvl="4" indent="-355600" rtl="0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000"/>
            </a:lvl5pPr>
            <a:lvl6pPr marL="2743200" lvl="5" indent="-355600" rtl="0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000"/>
            </a:lvl6pPr>
            <a:lvl7pPr marL="3200400" lvl="6" indent="-355600" rtl="0"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000"/>
            </a:lvl7pPr>
            <a:lvl8pPr marL="3657600" lvl="7" indent="-355600" rtl="0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000"/>
            </a:lvl8pPr>
            <a:lvl9pPr marL="4114800" lvl="8" indent="-355600" rtl="0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000"/>
            </a:lvl9pPr>
          </a:lstStyle>
          <a:p>
            <a:endParaRPr/>
          </a:p>
        </p:txBody>
      </p:sp>
      <p:sp>
        <p:nvSpPr>
          <p:cNvPr id="157" name="Google Shape;157;p30"/>
          <p:cNvSpPr txBox="1">
            <a:spLocks noGrp="1"/>
          </p:cNvSpPr>
          <p:nvPr>
            <p:ph type="body" idx="2"/>
          </p:nvPr>
        </p:nvSpPr>
        <p:spPr>
          <a:xfrm>
            <a:off x="4682659" y="1200150"/>
            <a:ext cx="3675300" cy="372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55600" rtl="0">
              <a:spcBef>
                <a:spcPts val="600"/>
              </a:spcBef>
              <a:spcAft>
                <a:spcPts val="0"/>
              </a:spcAft>
              <a:buSzPts val="2000"/>
              <a:buChar char="◎"/>
              <a:defRPr sz="2000"/>
            </a:lvl1pPr>
            <a:lvl2pPr marL="914400" lvl="1" indent="-355600" rtl="0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000"/>
            </a:lvl2pPr>
            <a:lvl3pPr marL="1371600" lvl="2" indent="-355600" rtl="0">
              <a:spcBef>
                <a:spcPts val="0"/>
              </a:spcBef>
              <a:spcAft>
                <a:spcPts val="0"/>
              </a:spcAft>
              <a:buSzPts val="2000"/>
              <a:buChar char="◉"/>
              <a:defRPr sz="2000"/>
            </a:lvl3pPr>
            <a:lvl4pPr marL="1828800" lvl="3" indent="-355600" rtl="0"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000"/>
            </a:lvl4pPr>
            <a:lvl5pPr marL="2286000" lvl="4" indent="-355600" rtl="0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000"/>
            </a:lvl5pPr>
            <a:lvl6pPr marL="2743200" lvl="5" indent="-355600" rtl="0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000"/>
            </a:lvl6pPr>
            <a:lvl7pPr marL="3200400" lvl="6" indent="-355600" rtl="0"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000"/>
            </a:lvl7pPr>
            <a:lvl8pPr marL="3657600" lvl="7" indent="-355600" rtl="0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000"/>
            </a:lvl8pPr>
            <a:lvl9pPr marL="4114800" lvl="8" indent="-355600" rtl="0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000"/>
            </a:lvl9pPr>
          </a:lstStyle>
          <a:p>
            <a:endParaRPr/>
          </a:p>
        </p:txBody>
      </p:sp>
      <p:sp>
        <p:nvSpPr>
          <p:cNvPr id="158" name="Google Shape;158;p30"/>
          <p:cNvSpPr txBox="1">
            <a:spLocks noGrp="1"/>
          </p:cNvSpPr>
          <p:nvPr>
            <p:ph type="sldNum" idx="12"/>
          </p:nvPr>
        </p:nvSpPr>
        <p:spPr>
          <a:xfrm>
            <a:off x="84043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3 columns">
  <p:cSld name="TITLE_AND_TWO_COLUMNS_1"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31"/>
          <p:cNvSpPr txBox="1">
            <a:spLocks noGrp="1"/>
          </p:cNvSpPr>
          <p:nvPr>
            <p:ph type="title"/>
          </p:nvPr>
        </p:nvSpPr>
        <p:spPr>
          <a:xfrm>
            <a:off x="786150" y="308120"/>
            <a:ext cx="7571700" cy="70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9pPr>
          </a:lstStyle>
          <a:p>
            <a:endParaRPr/>
          </a:p>
        </p:txBody>
      </p:sp>
      <p:sp>
        <p:nvSpPr>
          <p:cNvPr id="161" name="Google Shape;161;p31"/>
          <p:cNvSpPr txBox="1">
            <a:spLocks noGrp="1"/>
          </p:cNvSpPr>
          <p:nvPr>
            <p:ph type="body" idx="1"/>
          </p:nvPr>
        </p:nvSpPr>
        <p:spPr>
          <a:xfrm>
            <a:off x="786150" y="1200150"/>
            <a:ext cx="2419800" cy="372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spcBef>
                <a:spcPts val="600"/>
              </a:spcBef>
              <a:spcAft>
                <a:spcPts val="0"/>
              </a:spcAft>
              <a:buSzPts val="1800"/>
              <a:buChar char="◎"/>
              <a:defRPr sz="1800"/>
            </a:lvl1pPr>
            <a:lvl2pPr marL="914400" lvl="1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2pPr>
            <a:lvl3pPr marL="1371600" lvl="2" indent="-342900" rtl="0">
              <a:spcBef>
                <a:spcPts val="0"/>
              </a:spcBef>
              <a:spcAft>
                <a:spcPts val="0"/>
              </a:spcAft>
              <a:buSzPts val="1800"/>
              <a:buChar char="◉"/>
              <a:defRPr sz="1800"/>
            </a:lvl3pPr>
            <a:lvl4pPr marL="1828800" lvl="3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162" name="Google Shape;162;p31"/>
          <p:cNvSpPr txBox="1">
            <a:spLocks noGrp="1"/>
          </p:cNvSpPr>
          <p:nvPr>
            <p:ph type="body" idx="2"/>
          </p:nvPr>
        </p:nvSpPr>
        <p:spPr>
          <a:xfrm>
            <a:off x="3329992" y="1200150"/>
            <a:ext cx="2419800" cy="372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spcBef>
                <a:spcPts val="600"/>
              </a:spcBef>
              <a:spcAft>
                <a:spcPts val="0"/>
              </a:spcAft>
              <a:buSzPts val="1800"/>
              <a:buChar char="◎"/>
              <a:defRPr sz="1800"/>
            </a:lvl1pPr>
            <a:lvl2pPr marL="914400" lvl="1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2pPr>
            <a:lvl3pPr marL="1371600" lvl="2" indent="-342900" rtl="0">
              <a:spcBef>
                <a:spcPts val="0"/>
              </a:spcBef>
              <a:spcAft>
                <a:spcPts val="0"/>
              </a:spcAft>
              <a:buSzPts val="1800"/>
              <a:buChar char="◉"/>
              <a:defRPr sz="1800"/>
            </a:lvl3pPr>
            <a:lvl4pPr marL="1828800" lvl="3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163" name="Google Shape;163;p31"/>
          <p:cNvSpPr txBox="1">
            <a:spLocks noGrp="1"/>
          </p:cNvSpPr>
          <p:nvPr>
            <p:ph type="body" idx="3"/>
          </p:nvPr>
        </p:nvSpPr>
        <p:spPr>
          <a:xfrm>
            <a:off x="5873834" y="1200150"/>
            <a:ext cx="2419800" cy="372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spcBef>
                <a:spcPts val="600"/>
              </a:spcBef>
              <a:spcAft>
                <a:spcPts val="0"/>
              </a:spcAft>
              <a:buSzPts val="1800"/>
              <a:buChar char="◎"/>
              <a:defRPr sz="1800"/>
            </a:lvl1pPr>
            <a:lvl2pPr marL="914400" lvl="1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2pPr>
            <a:lvl3pPr marL="1371600" lvl="2" indent="-342900" rtl="0">
              <a:spcBef>
                <a:spcPts val="0"/>
              </a:spcBef>
              <a:spcAft>
                <a:spcPts val="0"/>
              </a:spcAft>
              <a:buSzPts val="1800"/>
              <a:buChar char="◉"/>
              <a:defRPr sz="1800"/>
            </a:lvl3pPr>
            <a:lvl4pPr marL="1828800" lvl="3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164" name="Google Shape;164;p31"/>
          <p:cNvSpPr txBox="1">
            <a:spLocks noGrp="1"/>
          </p:cNvSpPr>
          <p:nvPr>
            <p:ph type="sldNum" idx="12"/>
          </p:nvPr>
        </p:nvSpPr>
        <p:spPr>
          <a:xfrm>
            <a:off x="84043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32"/>
          <p:cNvSpPr txBox="1">
            <a:spLocks noGrp="1"/>
          </p:cNvSpPr>
          <p:nvPr>
            <p:ph type="title"/>
          </p:nvPr>
        </p:nvSpPr>
        <p:spPr>
          <a:xfrm>
            <a:off x="786150" y="308120"/>
            <a:ext cx="7571700" cy="70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9pPr>
          </a:lstStyle>
          <a:p>
            <a:endParaRPr/>
          </a:p>
        </p:txBody>
      </p:sp>
      <p:sp>
        <p:nvSpPr>
          <p:cNvPr id="167" name="Google Shape;167;p32"/>
          <p:cNvSpPr txBox="1">
            <a:spLocks noGrp="1"/>
          </p:cNvSpPr>
          <p:nvPr>
            <p:ph type="sldNum" idx="12"/>
          </p:nvPr>
        </p:nvSpPr>
        <p:spPr>
          <a:xfrm>
            <a:off x="84043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33"/>
          <p:cNvSpPr txBox="1">
            <a:spLocks noGrp="1"/>
          </p:cNvSpPr>
          <p:nvPr>
            <p:ph type="body" idx="1"/>
          </p:nvPr>
        </p:nvSpPr>
        <p:spPr>
          <a:xfrm>
            <a:off x="457200" y="4055343"/>
            <a:ext cx="8229600" cy="36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28600" algn="ctr" rtl="0">
              <a:spcBef>
                <a:spcPts val="360"/>
              </a:spcBef>
              <a:spcAft>
                <a:spcPts val="0"/>
              </a:spcAft>
              <a:buSzPts val="1800"/>
              <a:buNone/>
              <a:defRPr sz="1800"/>
            </a:lvl1pPr>
          </a:lstStyle>
          <a:p>
            <a:endParaRPr/>
          </a:p>
        </p:txBody>
      </p:sp>
      <p:sp>
        <p:nvSpPr>
          <p:cNvPr id="170" name="Google Shape;170;p33"/>
          <p:cNvSpPr txBox="1">
            <a:spLocks noGrp="1"/>
          </p:cNvSpPr>
          <p:nvPr>
            <p:ph type="sldNum" idx="12"/>
          </p:nvPr>
        </p:nvSpPr>
        <p:spPr>
          <a:xfrm>
            <a:off x="-92" y="4749844"/>
            <a:ext cx="91440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buNone/>
              <a:defRPr/>
            </a:lvl1pPr>
            <a:lvl2pPr lvl="1" algn="ctr" rtl="0">
              <a:buNone/>
              <a:defRPr/>
            </a:lvl2pPr>
            <a:lvl3pPr lvl="2" algn="ctr" rtl="0">
              <a:buNone/>
              <a:defRPr/>
            </a:lvl3pPr>
            <a:lvl4pPr lvl="3" algn="ctr" rtl="0">
              <a:buNone/>
              <a:defRPr/>
            </a:lvl4pPr>
            <a:lvl5pPr lvl="4" algn="ctr" rtl="0">
              <a:buNone/>
              <a:defRPr/>
            </a:lvl5pPr>
            <a:lvl6pPr lvl="5" algn="ctr" rtl="0">
              <a:buNone/>
              <a:defRPr/>
            </a:lvl6pPr>
            <a:lvl7pPr lvl="6" algn="ctr" rtl="0">
              <a:buNone/>
              <a:defRPr/>
            </a:lvl7pPr>
            <a:lvl8pPr lvl="7" algn="ctr" rtl="0">
              <a:buNone/>
              <a:defRPr/>
            </a:lvl8pPr>
            <a:lvl9pPr lvl="8" algn="ctr" rtl="0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34"/>
          <p:cNvSpPr txBox="1">
            <a:spLocks noGrp="1"/>
          </p:cNvSpPr>
          <p:nvPr>
            <p:ph type="sldNum" idx="12"/>
          </p:nvPr>
        </p:nvSpPr>
        <p:spPr>
          <a:xfrm>
            <a:off x="84043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complete pattern">
  <p:cSld name="BLANK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35"/>
          <p:cNvSpPr/>
          <p:nvPr/>
        </p:nvSpPr>
        <p:spPr>
          <a:xfrm>
            <a:off x="-26550" y="-14850"/>
            <a:ext cx="9197100" cy="5173200"/>
          </a:xfrm>
          <a:prstGeom prst="rect">
            <a:avLst/>
          </a:prstGeom>
          <a:solidFill>
            <a:srgbClr val="CFD8DC">
              <a:alpha val="492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5" name="Google Shape;175;p35"/>
          <p:cNvSpPr txBox="1">
            <a:spLocks noGrp="1"/>
          </p:cNvSpPr>
          <p:nvPr>
            <p:ph type="sldNum" idx="12"/>
          </p:nvPr>
        </p:nvSpPr>
        <p:spPr>
          <a:xfrm>
            <a:off x="84043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_2">
  <p:cSld name="TITLE_2"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36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78" name="Google Shape;178;p36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79" name="Google Shape;179;p3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">
    <p:bg>
      <p:bgPr>
        <a:blipFill>
          <a:blip r:embed="rId13">
            <a:alphaModFix/>
          </a:blip>
          <a:stretch>
            <a:fillRect/>
          </a:stretch>
        </a:blipFill>
        <a:effectLst/>
      </p:bgPr>
    </p:bg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>
            <a:spLocks noGrp="1"/>
          </p:cNvSpPr>
          <p:nvPr>
            <p:ph type="title"/>
          </p:nvPr>
        </p:nvSpPr>
        <p:spPr>
          <a:xfrm>
            <a:off x="786150" y="308120"/>
            <a:ext cx="7571700" cy="70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2A5691"/>
              </a:buClr>
              <a:buSzPts val="2000"/>
              <a:buFont typeface="Roboto Slab"/>
              <a:buNone/>
              <a:defRPr sz="2000">
                <a:solidFill>
                  <a:srgbClr val="2A5691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Roboto Slab"/>
              <a:buNone/>
              <a:defRPr sz="2000">
                <a:solidFill>
                  <a:schemeClr val="accent1"/>
                </a:solidFill>
                <a:latin typeface="Roboto Slab"/>
                <a:ea typeface="Roboto Slab"/>
                <a:cs typeface="Roboto Slab"/>
                <a:sym typeface="Roboto Slab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Roboto Slab"/>
              <a:buNone/>
              <a:defRPr sz="2000">
                <a:solidFill>
                  <a:schemeClr val="accent1"/>
                </a:solidFill>
                <a:latin typeface="Roboto Slab"/>
                <a:ea typeface="Roboto Slab"/>
                <a:cs typeface="Roboto Slab"/>
                <a:sym typeface="Roboto Slab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Roboto Slab"/>
              <a:buNone/>
              <a:defRPr sz="2000">
                <a:solidFill>
                  <a:schemeClr val="accent1"/>
                </a:solidFill>
                <a:latin typeface="Roboto Slab"/>
                <a:ea typeface="Roboto Slab"/>
                <a:cs typeface="Roboto Slab"/>
                <a:sym typeface="Roboto Slab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Roboto Slab"/>
              <a:buNone/>
              <a:defRPr sz="2000">
                <a:solidFill>
                  <a:schemeClr val="accent1"/>
                </a:solidFill>
                <a:latin typeface="Roboto Slab"/>
                <a:ea typeface="Roboto Slab"/>
                <a:cs typeface="Roboto Slab"/>
                <a:sym typeface="Roboto Slab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Roboto Slab"/>
              <a:buNone/>
              <a:defRPr sz="2000">
                <a:solidFill>
                  <a:schemeClr val="accent1"/>
                </a:solidFill>
                <a:latin typeface="Roboto Slab"/>
                <a:ea typeface="Roboto Slab"/>
                <a:cs typeface="Roboto Slab"/>
                <a:sym typeface="Roboto Slab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Roboto Slab"/>
              <a:buNone/>
              <a:defRPr sz="2000">
                <a:solidFill>
                  <a:schemeClr val="accent1"/>
                </a:solidFill>
                <a:latin typeface="Roboto Slab"/>
                <a:ea typeface="Roboto Slab"/>
                <a:cs typeface="Roboto Slab"/>
                <a:sym typeface="Roboto Slab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Roboto Slab"/>
              <a:buNone/>
              <a:defRPr sz="2000">
                <a:solidFill>
                  <a:schemeClr val="accent1"/>
                </a:solidFill>
                <a:latin typeface="Roboto Slab"/>
                <a:ea typeface="Roboto Slab"/>
                <a:cs typeface="Roboto Slab"/>
                <a:sym typeface="Roboto Slab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Roboto Slab"/>
              <a:buNone/>
              <a:defRPr sz="2000">
                <a:solidFill>
                  <a:schemeClr val="accent1"/>
                </a:solidFill>
                <a:latin typeface="Roboto Slab"/>
                <a:ea typeface="Roboto Slab"/>
                <a:cs typeface="Roboto Slab"/>
                <a:sym typeface="Roboto Slab"/>
              </a:defRPr>
            </a:lvl9pPr>
          </a:lstStyle>
          <a:p>
            <a:endParaRPr/>
          </a:p>
        </p:txBody>
      </p:sp>
      <p:sp>
        <p:nvSpPr>
          <p:cNvPr id="52" name="Google Shape;52;p13"/>
          <p:cNvSpPr txBox="1">
            <a:spLocks noGrp="1"/>
          </p:cNvSpPr>
          <p:nvPr>
            <p:ph type="body" idx="1"/>
          </p:nvPr>
        </p:nvSpPr>
        <p:spPr>
          <a:xfrm>
            <a:off x="786150" y="1261700"/>
            <a:ext cx="7571700" cy="357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419100" rtl="0">
              <a:spcBef>
                <a:spcPts val="60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Source Sans Pro"/>
              <a:buChar char="◎"/>
              <a:defRPr sz="30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914400" lvl="1" indent="-381000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Source Sans Pro"/>
              <a:buChar char="○"/>
              <a:defRPr sz="24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371600" lvl="2" indent="-381000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Source Sans Pro"/>
              <a:buChar char="◉"/>
              <a:defRPr sz="24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828800" lvl="3" indent="-3429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Pro"/>
              <a:buChar char="●"/>
              <a:defRPr sz="18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2286000" lvl="4" indent="-3429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Pro"/>
              <a:buChar char="○"/>
              <a:defRPr sz="18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743200" lvl="5" indent="-3429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Pro"/>
              <a:buChar char="■"/>
              <a:defRPr sz="18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3200400" lvl="6" indent="-3429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Pro"/>
              <a:buChar char="●"/>
              <a:defRPr sz="18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657600" lvl="7" indent="-3429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Pro"/>
              <a:buChar char="○"/>
              <a:defRPr sz="18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4114800" lvl="8" indent="-3429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Pro"/>
              <a:buChar char="■"/>
              <a:defRPr sz="18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53" name="Google Shape;53;p13"/>
          <p:cNvSpPr txBox="1">
            <a:spLocks noGrp="1"/>
          </p:cNvSpPr>
          <p:nvPr>
            <p:ph type="sldNum" idx="12"/>
          </p:nvPr>
        </p:nvSpPr>
        <p:spPr>
          <a:xfrm>
            <a:off x="84043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buNone/>
              <a:defRPr sz="1300" b="1"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algn="r" rtl="0">
              <a:buNone/>
              <a:defRPr sz="1300" b="1"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 algn="r" rtl="0">
              <a:buNone/>
              <a:defRPr sz="1300" b="1"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 algn="r" rtl="0">
              <a:buNone/>
              <a:defRPr sz="1300" b="1"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 algn="r" rtl="0">
              <a:buNone/>
              <a:defRPr sz="1300" b="1"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 algn="r" rtl="0">
              <a:buNone/>
              <a:defRPr sz="1300" b="1"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algn="r" rtl="0">
              <a:buNone/>
              <a:defRPr sz="1300" b="1"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algn="r" rtl="0">
              <a:buNone/>
              <a:defRPr sz="1300" b="1"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algn="r" rtl="0">
              <a:buNone/>
              <a:defRPr sz="1300" b="1"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>
              <a:latin typeface="Roboto Slab"/>
              <a:ea typeface="Roboto Slab"/>
              <a:cs typeface="Roboto Slab"/>
              <a:sym typeface="Roboto Slab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</p:sldLayoutIdLst>
  <p:transition>
    <p:fade thruBlk="1"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">
    <p:bg>
      <p:bgPr>
        <a:blipFill>
          <a:blip r:embed="rId13">
            <a:alphaModFix/>
          </a:blip>
          <a:stretch>
            <a:fillRect/>
          </a:stretch>
        </a:blipFill>
        <a:effectLst/>
      </p:bgPr>
    </p:bg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25"/>
          <p:cNvSpPr txBox="1">
            <a:spLocks noGrp="1"/>
          </p:cNvSpPr>
          <p:nvPr>
            <p:ph type="title"/>
          </p:nvPr>
        </p:nvSpPr>
        <p:spPr>
          <a:xfrm>
            <a:off x="786150" y="308120"/>
            <a:ext cx="7571700" cy="70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Roboto Slab"/>
              <a:buNone/>
              <a:defRPr sz="2000">
                <a:solidFill>
                  <a:schemeClr val="accent1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Roboto Slab"/>
              <a:buNone/>
              <a:defRPr sz="2000">
                <a:solidFill>
                  <a:schemeClr val="accent1"/>
                </a:solidFill>
                <a:latin typeface="Roboto Slab"/>
                <a:ea typeface="Roboto Slab"/>
                <a:cs typeface="Roboto Slab"/>
                <a:sym typeface="Roboto Slab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Roboto Slab"/>
              <a:buNone/>
              <a:defRPr sz="2000">
                <a:solidFill>
                  <a:schemeClr val="accent1"/>
                </a:solidFill>
                <a:latin typeface="Roboto Slab"/>
                <a:ea typeface="Roboto Slab"/>
                <a:cs typeface="Roboto Slab"/>
                <a:sym typeface="Roboto Slab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Roboto Slab"/>
              <a:buNone/>
              <a:defRPr sz="2000">
                <a:solidFill>
                  <a:schemeClr val="accent1"/>
                </a:solidFill>
                <a:latin typeface="Roboto Slab"/>
                <a:ea typeface="Roboto Slab"/>
                <a:cs typeface="Roboto Slab"/>
                <a:sym typeface="Roboto Slab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Roboto Slab"/>
              <a:buNone/>
              <a:defRPr sz="2000">
                <a:solidFill>
                  <a:schemeClr val="accent1"/>
                </a:solidFill>
                <a:latin typeface="Roboto Slab"/>
                <a:ea typeface="Roboto Slab"/>
                <a:cs typeface="Roboto Slab"/>
                <a:sym typeface="Roboto Slab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Roboto Slab"/>
              <a:buNone/>
              <a:defRPr sz="2000">
                <a:solidFill>
                  <a:schemeClr val="accent1"/>
                </a:solidFill>
                <a:latin typeface="Roboto Slab"/>
                <a:ea typeface="Roboto Slab"/>
                <a:cs typeface="Roboto Slab"/>
                <a:sym typeface="Roboto Slab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Roboto Slab"/>
              <a:buNone/>
              <a:defRPr sz="2000">
                <a:solidFill>
                  <a:schemeClr val="accent1"/>
                </a:solidFill>
                <a:latin typeface="Roboto Slab"/>
                <a:ea typeface="Roboto Slab"/>
                <a:cs typeface="Roboto Slab"/>
                <a:sym typeface="Roboto Slab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Roboto Slab"/>
              <a:buNone/>
              <a:defRPr sz="2000">
                <a:solidFill>
                  <a:schemeClr val="accent1"/>
                </a:solidFill>
                <a:latin typeface="Roboto Slab"/>
                <a:ea typeface="Roboto Slab"/>
                <a:cs typeface="Roboto Slab"/>
                <a:sym typeface="Roboto Slab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Roboto Slab"/>
              <a:buNone/>
              <a:defRPr sz="2000">
                <a:solidFill>
                  <a:schemeClr val="accent1"/>
                </a:solidFill>
                <a:latin typeface="Roboto Slab"/>
                <a:ea typeface="Roboto Slab"/>
                <a:cs typeface="Roboto Slab"/>
                <a:sym typeface="Roboto Slab"/>
              </a:defRPr>
            </a:lvl9pPr>
          </a:lstStyle>
          <a:p>
            <a:endParaRPr/>
          </a:p>
        </p:txBody>
      </p:sp>
      <p:sp>
        <p:nvSpPr>
          <p:cNvPr id="117" name="Google Shape;117;p25"/>
          <p:cNvSpPr txBox="1">
            <a:spLocks noGrp="1"/>
          </p:cNvSpPr>
          <p:nvPr>
            <p:ph type="body" idx="1"/>
          </p:nvPr>
        </p:nvSpPr>
        <p:spPr>
          <a:xfrm>
            <a:off x="786150" y="1261700"/>
            <a:ext cx="7571700" cy="357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419100" rtl="0">
              <a:spcBef>
                <a:spcPts val="60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Source Sans Pro"/>
              <a:buChar char="◎"/>
              <a:defRPr sz="30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914400" lvl="1" indent="-381000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Source Sans Pro"/>
              <a:buChar char="○"/>
              <a:defRPr sz="24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371600" lvl="2" indent="-381000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Source Sans Pro"/>
              <a:buChar char="◉"/>
              <a:defRPr sz="24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828800" lvl="3" indent="-3429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Pro"/>
              <a:buChar char="●"/>
              <a:defRPr sz="18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2286000" lvl="4" indent="-3429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Pro"/>
              <a:buChar char="○"/>
              <a:defRPr sz="18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743200" lvl="5" indent="-3429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Pro"/>
              <a:buChar char="■"/>
              <a:defRPr sz="18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3200400" lvl="6" indent="-3429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Pro"/>
              <a:buChar char="●"/>
              <a:defRPr sz="18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657600" lvl="7" indent="-3429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Pro"/>
              <a:buChar char="○"/>
              <a:defRPr sz="18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4114800" lvl="8" indent="-3429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Pro"/>
              <a:buChar char="■"/>
              <a:defRPr sz="18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118" name="Google Shape;118;p25"/>
          <p:cNvSpPr txBox="1">
            <a:spLocks noGrp="1"/>
          </p:cNvSpPr>
          <p:nvPr>
            <p:ph type="sldNum" idx="12"/>
          </p:nvPr>
        </p:nvSpPr>
        <p:spPr>
          <a:xfrm>
            <a:off x="84043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buNone/>
              <a:defRPr sz="1300" b="1"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algn="r" rtl="0">
              <a:buNone/>
              <a:defRPr sz="1300" b="1"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 algn="r" rtl="0">
              <a:buNone/>
              <a:defRPr sz="1300" b="1"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 algn="r" rtl="0">
              <a:buNone/>
              <a:defRPr sz="1300" b="1"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 algn="r" rtl="0">
              <a:buNone/>
              <a:defRPr sz="1300" b="1"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 algn="r" rtl="0">
              <a:buNone/>
              <a:defRPr sz="1300" b="1"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algn="r" rtl="0">
              <a:buNone/>
              <a:defRPr sz="1300" b="1"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algn="r" rtl="0">
              <a:buNone/>
              <a:defRPr sz="1300" b="1"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algn="r" rtl="0">
              <a:buNone/>
              <a:defRPr sz="1300" b="1"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>
              <a:latin typeface="Roboto Slab"/>
              <a:ea typeface="Roboto Slab"/>
              <a:cs typeface="Roboto Slab"/>
              <a:sym typeface="Roboto Slab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</p:sldLayoutIdLst>
  <p:transition>
    <p:fade thruBlk="1"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5.png"/><Relationship Id="rId5" Type="http://schemas.openxmlformats.org/officeDocument/2006/relationships/image" Target="../media/image21.png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9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37"/>
          <p:cNvSpPr txBox="1">
            <a:spLocks noGrp="1"/>
          </p:cNvSpPr>
          <p:nvPr>
            <p:ph type="ctrTitle"/>
          </p:nvPr>
        </p:nvSpPr>
        <p:spPr>
          <a:xfrm>
            <a:off x="311713" y="1435513"/>
            <a:ext cx="8520600" cy="1194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rgbClr val="1F497D"/>
                </a:solidFill>
              </a:rPr>
              <a:t>Assessing and Addressing the Needs of Urban Agriculture in Copenhagen</a:t>
            </a:r>
            <a:endParaRPr sz="3600">
              <a:solidFill>
                <a:srgbClr val="1F497D"/>
              </a:solidFill>
            </a:endParaRPr>
          </a:p>
        </p:txBody>
      </p:sp>
      <p:sp>
        <p:nvSpPr>
          <p:cNvPr id="185" name="Google Shape;185;p37"/>
          <p:cNvSpPr txBox="1">
            <a:spLocks noGrp="1"/>
          </p:cNvSpPr>
          <p:nvPr>
            <p:ph type="subTitle" idx="1"/>
          </p:nvPr>
        </p:nvSpPr>
        <p:spPr>
          <a:xfrm>
            <a:off x="311700" y="26817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1F497D"/>
                </a:solidFill>
              </a:rPr>
              <a:t>Brendan Cicione, Parrish Garver, Allison Kloeckner, Johanna Whitwell</a:t>
            </a:r>
            <a:endParaRPr sz="2000">
              <a:solidFill>
                <a:srgbClr val="1F497D"/>
              </a:solidFill>
            </a:endParaRPr>
          </a:p>
          <a:p>
            <a:pPr marL="0" lvl="0" indent="0" algn="ctr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400">
                <a:solidFill>
                  <a:srgbClr val="1F497D"/>
                </a:solidFill>
              </a:rPr>
              <a:t>Urban Farming IQP</a:t>
            </a:r>
            <a:endParaRPr sz="1400">
              <a:solidFill>
                <a:srgbClr val="1F497D"/>
              </a:solidFill>
            </a:endParaRPr>
          </a:p>
          <a:p>
            <a:pPr marL="0" lvl="0" indent="0" algn="ctr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400">
                <a:solidFill>
                  <a:srgbClr val="1F497D"/>
                </a:solidFill>
              </a:rPr>
              <a:t>Worcester Polytechnic Institute</a:t>
            </a:r>
            <a:endParaRPr sz="1400">
              <a:solidFill>
                <a:srgbClr val="1F497D"/>
              </a:solidFill>
            </a:endParaRPr>
          </a:p>
          <a:p>
            <a:pPr marL="0" lvl="0" indent="0" algn="ctr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>
              <a:solidFill>
                <a:srgbClr val="1F497D"/>
              </a:solidFill>
            </a:endParaRPr>
          </a:p>
          <a:p>
            <a:pPr marL="0" lvl="0" indent="0" algn="ctr" rtl="0">
              <a:spcBef>
                <a:spcPts val="600"/>
              </a:spcBef>
              <a:spcAft>
                <a:spcPts val="0"/>
              </a:spcAft>
              <a:buNone/>
            </a:pPr>
            <a:endParaRPr>
              <a:solidFill>
                <a:srgbClr val="1F497D"/>
              </a:solidFill>
            </a:endParaRPr>
          </a:p>
        </p:txBody>
      </p:sp>
      <p:pic>
        <p:nvPicPr>
          <p:cNvPr id="186" name="Google Shape;186;p37" descr="Growing Pathways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32249" y="3955875"/>
            <a:ext cx="2279514" cy="538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7" name="Google Shape;187;p37"/>
          <p:cNvPicPr preferRelativeResize="0"/>
          <p:nvPr/>
        </p:nvPicPr>
        <p:blipFill rotWithShape="1">
          <a:blip r:embed="rId4">
            <a:alphaModFix/>
          </a:blip>
          <a:srcRect t="26932" b="27650"/>
          <a:stretch/>
        </p:blipFill>
        <p:spPr>
          <a:xfrm>
            <a:off x="113475" y="96450"/>
            <a:ext cx="1814927" cy="6368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p46"/>
          <p:cNvSpPr txBox="1">
            <a:spLocks noGrp="1"/>
          </p:cNvSpPr>
          <p:nvPr>
            <p:ph type="title"/>
          </p:nvPr>
        </p:nvSpPr>
        <p:spPr>
          <a:xfrm>
            <a:off x="304375" y="193500"/>
            <a:ext cx="8543700" cy="848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Farms with high resilience are self-sustained based on income and do not rely on outside funding</a:t>
            </a:r>
            <a:endParaRPr/>
          </a:p>
        </p:txBody>
      </p:sp>
      <p:sp>
        <p:nvSpPr>
          <p:cNvPr id="328" name="Google Shape;328;p46"/>
          <p:cNvSpPr txBox="1"/>
          <p:nvPr/>
        </p:nvSpPr>
        <p:spPr>
          <a:xfrm>
            <a:off x="5795175" y="4556125"/>
            <a:ext cx="2247000" cy="46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2000" b="1">
                <a:latin typeface="Source Sans Pro"/>
                <a:ea typeface="Source Sans Pro"/>
                <a:cs typeface="Source Sans Pro"/>
                <a:sym typeface="Source Sans Pro"/>
              </a:rPr>
              <a:t>Haven i Tingbjerg</a:t>
            </a:r>
            <a:endParaRPr sz="2000" b="1"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329" name="Google Shape;329;p46"/>
          <p:cNvSpPr txBox="1"/>
          <p:nvPr/>
        </p:nvSpPr>
        <p:spPr>
          <a:xfrm>
            <a:off x="2849275" y="2821375"/>
            <a:ext cx="430200" cy="43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</a:t>
            </a:r>
            <a:endParaRPr/>
          </a:p>
        </p:txBody>
      </p:sp>
      <p:sp>
        <p:nvSpPr>
          <p:cNvPr id="330" name="Google Shape;330;p46"/>
          <p:cNvSpPr txBox="1"/>
          <p:nvPr/>
        </p:nvSpPr>
        <p:spPr>
          <a:xfrm>
            <a:off x="2419075" y="3259975"/>
            <a:ext cx="430200" cy="43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III</a:t>
            </a:r>
            <a:endParaRPr/>
          </a:p>
        </p:txBody>
      </p:sp>
      <p:sp>
        <p:nvSpPr>
          <p:cNvPr id="331" name="Google Shape;331;p46"/>
          <p:cNvSpPr txBox="1"/>
          <p:nvPr/>
        </p:nvSpPr>
        <p:spPr>
          <a:xfrm>
            <a:off x="2849275" y="3259975"/>
            <a:ext cx="430200" cy="43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IV</a:t>
            </a:r>
            <a:endParaRPr/>
          </a:p>
        </p:txBody>
      </p:sp>
      <p:sp>
        <p:nvSpPr>
          <p:cNvPr id="332" name="Google Shape;332;p46"/>
          <p:cNvSpPr txBox="1"/>
          <p:nvPr/>
        </p:nvSpPr>
        <p:spPr>
          <a:xfrm>
            <a:off x="2419075" y="2830525"/>
            <a:ext cx="430200" cy="43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II</a:t>
            </a:r>
            <a:endParaRPr/>
          </a:p>
        </p:txBody>
      </p:sp>
      <p:pic>
        <p:nvPicPr>
          <p:cNvPr id="333" name="Google Shape;333;p46"/>
          <p:cNvPicPr preferRelativeResize="0"/>
          <p:nvPr/>
        </p:nvPicPr>
        <p:blipFill rotWithShape="1">
          <a:blip r:embed="rId3">
            <a:alphaModFix/>
          </a:blip>
          <a:srcRect l="15361"/>
          <a:stretch/>
        </p:blipFill>
        <p:spPr>
          <a:xfrm>
            <a:off x="2311363" y="3650450"/>
            <a:ext cx="427300" cy="30175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34" name="Google Shape;334;p46"/>
          <p:cNvGrpSpPr/>
          <p:nvPr/>
        </p:nvGrpSpPr>
        <p:grpSpPr>
          <a:xfrm>
            <a:off x="890675" y="1039638"/>
            <a:ext cx="3938504" cy="3983776"/>
            <a:chOff x="304375" y="1041600"/>
            <a:chExt cx="3938504" cy="3983776"/>
          </a:xfrm>
        </p:grpSpPr>
        <p:pic>
          <p:nvPicPr>
            <p:cNvPr id="335" name="Google Shape;335;p46" title="Chart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304375" y="1041600"/>
              <a:ext cx="3938504" cy="3983776"/>
            </a:xfrm>
            <a:prstGeom prst="rect">
              <a:avLst/>
            </a:pr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</p:pic>
        <p:sp>
          <p:nvSpPr>
            <p:cNvPr id="336" name="Google Shape;336;p46"/>
            <p:cNvSpPr txBox="1"/>
            <p:nvPr/>
          </p:nvSpPr>
          <p:spPr>
            <a:xfrm>
              <a:off x="470125" y="3207125"/>
              <a:ext cx="1062900" cy="354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/>
                <a:t>No income</a:t>
              </a:r>
              <a:endParaRPr sz="1200"/>
            </a:p>
          </p:txBody>
        </p:sp>
        <p:sp>
          <p:nvSpPr>
            <p:cNvPr id="337" name="Google Shape;337;p46"/>
            <p:cNvSpPr txBox="1"/>
            <p:nvPr/>
          </p:nvSpPr>
          <p:spPr>
            <a:xfrm>
              <a:off x="2754625" y="3207125"/>
              <a:ext cx="1303200" cy="617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/>
                <a:t>Income covers all costs</a:t>
              </a:r>
              <a:endParaRPr sz="1200"/>
            </a:p>
          </p:txBody>
        </p:sp>
        <p:sp>
          <p:nvSpPr>
            <p:cNvPr id="338" name="Google Shape;338;p46"/>
            <p:cNvSpPr txBox="1"/>
            <p:nvPr/>
          </p:nvSpPr>
          <p:spPr>
            <a:xfrm>
              <a:off x="2289025" y="1517353"/>
              <a:ext cx="1444500" cy="540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/>
                <a:t>Does not require outside funds</a:t>
              </a:r>
              <a:endParaRPr sz="1200"/>
            </a:p>
          </p:txBody>
        </p:sp>
        <p:sp>
          <p:nvSpPr>
            <p:cNvPr id="339" name="Google Shape;339;p46"/>
            <p:cNvSpPr txBox="1"/>
            <p:nvPr/>
          </p:nvSpPr>
          <p:spPr>
            <a:xfrm>
              <a:off x="2289025" y="4422325"/>
              <a:ext cx="1878600" cy="540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/>
                <a:t>Depends on outside funding only</a:t>
              </a:r>
              <a:endParaRPr sz="1200"/>
            </a:p>
          </p:txBody>
        </p:sp>
      </p:grpSp>
      <p:sp>
        <p:nvSpPr>
          <p:cNvPr id="340" name="Google Shape;340;p46"/>
          <p:cNvSpPr txBox="1"/>
          <p:nvPr/>
        </p:nvSpPr>
        <p:spPr>
          <a:xfrm>
            <a:off x="945542" y="4618372"/>
            <a:ext cx="7128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n = 8</a:t>
            </a:r>
            <a:endParaRPr sz="1200"/>
          </a:p>
        </p:txBody>
      </p:sp>
      <p:sp>
        <p:nvSpPr>
          <p:cNvPr id="341" name="Google Shape;341;p46"/>
          <p:cNvSpPr txBox="1"/>
          <p:nvPr/>
        </p:nvSpPr>
        <p:spPr>
          <a:xfrm>
            <a:off x="2888700" y="2819388"/>
            <a:ext cx="430200" cy="43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</a:t>
            </a:r>
            <a:endParaRPr/>
          </a:p>
        </p:txBody>
      </p:sp>
      <p:sp>
        <p:nvSpPr>
          <p:cNvPr id="342" name="Google Shape;342;p46"/>
          <p:cNvSpPr txBox="1"/>
          <p:nvPr/>
        </p:nvSpPr>
        <p:spPr>
          <a:xfrm>
            <a:off x="2458500" y="3248838"/>
            <a:ext cx="430200" cy="43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III</a:t>
            </a:r>
            <a:endParaRPr/>
          </a:p>
        </p:txBody>
      </p:sp>
      <p:sp>
        <p:nvSpPr>
          <p:cNvPr id="343" name="Google Shape;343;p46"/>
          <p:cNvSpPr txBox="1"/>
          <p:nvPr/>
        </p:nvSpPr>
        <p:spPr>
          <a:xfrm>
            <a:off x="2888700" y="3248838"/>
            <a:ext cx="430200" cy="43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IV</a:t>
            </a:r>
            <a:endParaRPr/>
          </a:p>
        </p:txBody>
      </p:sp>
      <p:sp>
        <p:nvSpPr>
          <p:cNvPr id="344" name="Google Shape;344;p46"/>
          <p:cNvSpPr txBox="1"/>
          <p:nvPr/>
        </p:nvSpPr>
        <p:spPr>
          <a:xfrm>
            <a:off x="2458500" y="2819388"/>
            <a:ext cx="430200" cy="43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II</a:t>
            </a:r>
            <a:endParaRPr/>
          </a:p>
        </p:txBody>
      </p:sp>
      <p:pic>
        <p:nvPicPr>
          <p:cNvPr id="345" name="Google Shape;345;p46"/>
          <p:cNvPicPr preferRelativeResize="0"/>
          <p:nvPr/>
        </p:nvPicPr>
        <p:blipFill rotWithShape="1">
          <a:blip r:embed="rId3">
            <a:alphaModFix/>
          </a:blip>
          <a:srcRect l="15361"/>
          <a:stretch/>
        </p:blipFill>
        <p:spPr>
          <a:xfrm>
            <a:off x="3897288" y="2364575"/>
            <a:ext cx="427300" cy="301752"/>
          </a:xfrm>
          <a:prstGeom prst="rect">
            <a:avLst/>
          </a:prstGeom>
          <a:noFill/>
          <a:ln>
            <a:noFill/>
          </a:ln>
        </p:spPr>
      </p:pic>
      <p:pic>
        <p:nvPicPr>
          <p:cNvPr id="346" name="Google Shape;346;p4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576287" y="1039650"/>
            <a:ext cx="2684775" cy="3572901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347" name="Google Shape;347;p4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576275" y="4758375"/>
            <a:ext cx="314325" cy="304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p47"/>
          <p:cNvSpPr txBox="1">
            <a:spLocks noGrp="1"/>
          </p:cNvSpPr>
          <p:nvPr>
            <p:ph type="title"/>
          </p:nvPr>
        </p:nvSpPr>
        <p:spPr>
          <a:xfrm>
            <a:off x="304375" y="193500"/>
            <a:ext cx="8543700" cy="848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accent2"/>
                </a:solidFill>
              </a:rPr>
              <a:t>Farms with high resilience are self-sustained based on income and do not rely on outside funding</a:t>
            </a:r>
            <a:endParaRPr>
              <a:solidFill>
                <a:schemeClr val="accent2"/>
              </a:solidFill>
            </a:endParaRPr>
          </a:p>
        </p:txBody>
      </p:sp>
      <p:pic>
        <p:nvPicPr>
          <p:cNvPr id="353" name="Google Shape;353;p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76288" y="1053362"/>
            <a:ext cx="2684775" cy="3584448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354" name="Google Shape;354;p47"/>
          <p:cNvSpPr txBox="1"/>
          <p:nvPr/>
        </p:nvSpPr>
        <p:spPr>
          <a:xfrm>
            <a:off x="5726713" y="4563750"/>
            <a:ext cx="2247000" cy="46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2000" b="1">
                <a:latin typeface="Source Sans Pro"/>
                <a:ea typeface="Source Sans Pro"/>
                <a:cs typeface="Source Sans Pro"/>
                <a:sym typeface="Source Sans Pro"/>
              </a:rPr>
              <a:t>Bybi</a:t>
            </a:r>
            <a:endParaRPr sz="2000" b="1"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355" name="Google Shape;355;p47"/>
          <p:cNvSpPr txBox="1"/>
          <p:nvPr/>
        </p:nvSpPr>
        <p:spPr>
          <a:xfrm>
            <a:off x="2849275" y="2821375"/>
            <a:ext cx="430200" cy="43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</a:t>
            </a:r>
            <a:endParaRPr/>
          </a:p>
        </p:txBody>
      </p:sp>
      <p:sp>
        <p:nvSpPr>
          <p:cNvPr id="356" name="Google Shape;356;p47"/>
          <p:cNvSpPr txBox="1"/>
          <p:nvPr/>
        </p:nvSpPr>
        <p:spPr>
          <a:xfrm>
            <a:off x="2419075" y="3259975"/>
            <a:ext cx="430200" cy="43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III</a:t>
            </a:r>
            <a:endParaRPr/>
          </a:p>
        </p:txBody>
      </p:sp>
      <p:sp>
        <p:nvSpPr>
          <p:cNvPr id="357" name="Google Shape;357;p47"/>
          <p:cNvSpPr txBox="1"/>
          <p:nvPr/>
        </p:nvSpPr>
        <p:spPr>
          <a:xfrm>
            <a:off x="2849275" y="3259975"/>
            <a:ext cx="430200" cy="43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IV</a:t>
            </a:r>
            <a:endParaRPr/>
          </a:p>
        </p:txBody>
      </p:sp>
      <p:sp>
        <p:nvSpPr>
          <p:cNvPr id="358" name="Google Shape;358;p47"/>
          <p:cNvSpPr txBox="1"/>
          <p:nvPr/>
        </p:nvSpPr>
        <p:spPr>
          <a:xfrm>
            <a:off x="2419075" y="2830525"/>
            <a:ext cx="430200" cy="43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II</a:t>
            </a:r>
            <a:endParaRPr/>
          </a:p>
        </p:txBody>
      </p:sp>
      <p:pic>
        <p:nvPicPr>
          <p:cNvPr id="359" name="Google Shape;359;p47"/>
          <p:cNvPicPr preferRelativeResize="0"/>
          <p:nvPr/>
        </p:nvPicPr>
        <p:blipFill rotWithShape="1">
          <a:blip r:embed="rId4">
            <a:alphaModFix/>
          </a:blip>
          <a:srcRect l="15361"/>
          <a:stretch/>
        </p:blipFill>
        <p:spPr>
          <a:xfrm>
            <a:off x="2311363" y="3650450"/>
            <a:ext cx="427300" cy="30175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60" name="Google Shape;360;p47"/>
          <p:cNvGrpSpPr/>
          <p:nvPr/>
        </p:nvGrpSpPr>
        <p:grpSpPr>
          <a:xfrm>
            <a:off x="890675" y="1039638"/>
            <a:ext cx="3938504" cy="3983776"/>
            <a:chOff x="304375" y="1041600"/>
            <a:chExt cx="3938504" cy="3983776"/>
          </a:xfrm>
        </p:grpSpPr>
        <p:pic>
          <p:nvPicPr>
            <p:cNvPr id="361" name="Google Shape;361;p47" title="Chart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304375" y="1041600"/>
              <a:ext cx="3938504" cy="3983776"/>
            </a:xfrm>
            <a:prstGeom prst="rect">
              <a:avLst/>
            </a:pr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</p:pic>
        <p:sp>
          <p:nvSpPr>
            <p:cNvPr id="362" name="Google Shape;362;p47"/>
            <p:cNvSpPr txBox="1"/>
            <p:nvPr/>
          </p:nvSpPr>
          <p:spPr>
            <a:xfrm>
              <a:off x="470125" y="3207125"/>
              <a:ext cx="1062900" cy="354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/>
                <a:t>No income</a:t>
              </a:r>
              <a:endParaRPr sz="1200"/>
            </a:p>
          </p:txBody>
        </p:sp>
        <p:sp>
          <p:nvSpPr>
            <p:cNvPr id="363" name="Google Shape;363;p47"/>
            <p:cNvSpPr txBox="1"/>
            <p:nvPr/>
          </p:nvSpPr>
          <p:spPr>
            <a:xfrm>
              <a:off x="2754625" y="3207125"/>
              <a:ext cx="1303200" cy="617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/>
                <a:t>Income covers all costs</a:t>
              </a:r>
              <a:endParaRPr sz="1200"/>
            </a:p>
          </p:txBody>
        </p:sp>
        <p:sp>
          <p:nvSpPr>
            <p:cNvPr id="364" name="Google Shape;364;p47"/>
            <p:cNvSpPr txBox="1"/>
            <p:nvPr/>
          </p:nvSpPr>
          <p:spPr>
            <a:xfrm>
              <a:off x="2289025" y="1517353"/>
              <a:ext cx="1444500" cy="540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/>
                <a:t>Does not require outside funds</a:t>
              </a:r>
              <a:endParaRPr sz="1200"/>
            </a:p>
          </p:txBody>
        </p:sp>
        <p:sp>
          <p:nvSpPr>
            <p:cNvPr id="365" name="Google Shape;365;p47"/>
            <p:cNvSpPr txBox="1"/>
            <p:nvPr/>
          </p:nvSpPr>
          <p:spPr>
            <a:xfrm>
              <a:off x="2289025" y="4422325"/>
              <a:ext cx="1878600" cy="540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/>
                <a:t>Depends on outside funding only</a:t>
              </a:r>
              <a:endParaRPr sz="1200"/>
            </a:p>
          </p:txBody>
        </p:sp>
      </p:grpSp>
      <p:sp>
        <p:nvSpPr>
          <p:cNvPr id="366" name="Google Shape;366;p47"/>
          <p:cNvSpPr txBox="1"/>
          <p:nvPr/>
        </p:nvSpPr>
        <p:spPr>
          <a:xfrm>
            <a:off x="945542" y="4618372"/>
            <a:ext cx="7128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n = 8</a:t>
            </a:r>
            <a:endParaRPr sz="1200"/>
          </a:p>
        </p:txBody>
      </p:sp>
      <p:sp>
        <p:nvSpPr>
          <p:cNvPr id="367" name="Google Shape;367;p47"/>
          <p:cNvSpPr txBox="1"/>
          <p:nvPr/>
        </p:nvSpPr>
        <p:spPr>
          <a:xfrm>
            <a:off x="2888700" y="2819388"/>
            <a:ext cx="430200" cy="43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</a:t>
            </a:r>
            <a:endParaRPr/>
          </a:p>
        </p:txBody>
      </p:sp>
      <p:sp>
        <p:nvSpPr>
          <p:cNvPr id="368" name="Google Shape;368;p47"/>
          <p:cNvSpPr txBox="1"/>
          <p:nvPr/>
        </p:nvSpPr>
        <p:spPr>
          <a:xfrm>
            <a:off x="2458500" y="3248838"/>
            <a:ext cx="430200" cy="43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III</a:t>
            </a:r>
            <a:endParaRPr/>
          </a:p>
        </p:txBody>
      </p:sp>
      <p:sp>
        <p:nvSpPr>
          <p:cNvPr id="369" name="Google Shape;369;p47"/>
          <p:cNvSpPr txBox="1"/>
          <p:nvPr/>
        </p:nvSpPr>
        <p:spPr>
          <a:xfrm>
            <a:off x="2888700" y="3248838"/>
            <a:ext cx="430200" cy="43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IV</a:t>
            </a:r>
            <a:endParaRPr/>
          </a:p>
        </p:txBody>
      </p:sp>
      <p:sp>
        <p:nvSpPr>
          <p:cNvPr id="370" name="Google Shape;370;p47"/>
          <p:cNvSpPr txBox="1"/>
          <p:nvPr/>
        </p:nvSpPr>
        <p:spPr>
          <a:xfrm>
            <a:off x="2458500" y="2819388"/>
            <a:ext cx="430200" cy="43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II</a:t>
            </a:r>
            <a:endParaRPr/>
          </a:p>
        </p:txBody>
      </p:sp>
      <p:pic>
        <p:nvPicPr>
          <p:cNvPr id="371" name="Google Shape;371;p47"/>
          <p:cNvPicPr preferRelativeResize="0"/>
          <p:nvPr/>
        </p:nvPicPr>
        <p:blipFill rotWithShape="1">
          <a:blip r:embed="rId4">
            <a:alphaModFix/>
          </a:blip>
          <a:srcRect l="15361"/>
          <a:stretch/>
        </p:blipFill>
        <p:spPr>
          <a:xfrm>
            <a:off x="1930488" y="3861300"/>
            <a:ext cx="427300" cy="301752"/>
          </a:xfrm>
          <a:prstGeom prst="rect">
            <a:avLst/>
          </a:prstGeom>
          <a:noFill/>
          <a:ln>
            <a:noFill/>
          </a:ln>
        </p:spPr>
      </p:pic>
      <p:pic>
        <p:nvPicPr>
          <p:cNvPr id="372" name="Google Shape;372;p47"/>
          <p:cNvPicPr preferRelativeResize="0"/>
          <p:nvPr/>
        </p:nvPicPr>
        <p:blipFill rotWithShape="1">
          <a:blip r:embed="rId6">
            <a:alphaModFix/>
          </a:blip>
          <a:srcRect l="12543" r="31283"/>
          <a:stretch/>
        </p:blipFill>
        <p:spPr>
          <a:xfrm>
            <a:off x="5576300" y="1053350"/>
            <a:ext cx="2684774" cy="3584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3" name="Google Shape;373;p4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210360" y="4726350"/>
            <a:ext cx="396240" cy="304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Google Shape;378;p48"/>
          <p:cNvSpPr txBox="1">
            <a:spLocks noGrp="1"/>
          </p:cNvSpPr>
          <p:nvPr>
            <p:ph type="title"/>
          </p:nvPr>
        </p:nvSpPr>
        <p:spPr>
          <a:xfrm>
            <a:off x="304375" y="193500"/>
            <a:ext cx="8543700" cy="848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2A5691"/>
                </a:solidFill>
              </a:rPr>
              <a:t>A farm connected to an institution of some kind will have greater support, leading to increased resilience</a:t>
            </a:r>
            <a:endParaRPr>
              <a:solidFill>
                <a:srgbClr val="2A5691"/>
              </a:solidFill>
            </a:endParaRPr>
          </a:p>
        </p:txBody>
      </p:sp>
      <p:sp>
        <p:nvSpPr>
          <p:cNvPr id="379" name="Google Shape;379;p48"/>
          <p:cNvSpPr txBox="1">
            <a:spLocks noGrp="1"/>
          </p:cNvSpPr>
          <p:nvPr>
            <p:ph type="body" idx="1"/>
          </p:nvPr>
        </p:nvSpPr>
        <p:spPr>
          <a:xfrm>
            <a:off x="77050" y="4516675"/>
            <a:ext cx="89922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2000" b="1"/>
              <a:t>“Connect to an institution that is sustainable”  </a:t>
            </a:r>
            <a:r>
              <a:rPr lang="en" sz="1200" b="1"/>
              <a:t>- Jais Hammerlund, KlimaTV</a:t>
            </a:r>
            <a:endParaRPr sz="1200" b="1"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 sz="2000"/>
          </a:p>
        </p:txBody>
      </p:sp>
      <p:pic>
        <p:nvPicPr>
          <p:cNvPr id="380" name="Google Shape;380;p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55050" y="1212725"/>
            <a:ext cx="1617125" cy="1520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1" name="Google Shape;381;p48"/>
          <p:cNvPicPr preferRelativeResize="0"/>
          <p:nvPr/>
        </p:nvPicPr>
        <p:blipFill rotWithShape="1">
          <a:blip r:embed="rId4">
            <a:alphaModFix/>
          </a:blip>
          <a:srcRect l="20744" t="12376" r="20854" b="12157"/>
          <a:stretch/>
        </p:blipFill>
        <p:spPr>
          <a:xfrm>
            <a:off x="3689562" y="1194000"/>
            <a:ext cx="1764876" cy="1520300"/>
          </a:xfrm>
          <a:prstGeom prst="rect">
            <a:avLst/>
          </a:prstGeom>
          <a:noFill/>
          <a:ln>
            <a:noFill/>
          </a:ln>
        </p:spPr>
      </p:pic>
      <p:sp>
        <p:nvSpPr>
          <p:cNvPr id="382" name="Google Shape;382;p48"/>
          <p:cNvSpPr txBox="1">
            <a:spLocks noGrp="1"/>
          </p:cNvSpPr>
          <p:nvPr>
            <p:ph type="body" idx="1"/>
          </p:nvPr>
        </p:nvSpPr>
        <p:spPr>
          <a:xfrm>
            <a:off x="4091388" y="2638100"/>
            <a:ext cx="9612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2000" b="1">
                <a:solidFill>
                  <a:srgbClr val="000000"/>
                </a:solidFill>
              </a:rPr>
              <a:t>School</a:t>
            </a:r>
            <a:endParaRPr sz="2000" b="1">
              <a:solidFill>
                <a:srgbClr val="000000"/>
              </a:solidFill>
            </a:endParaRPr>
          </a:p>
        </p:txBody>
      </p:sp>
      <p:sp>
        <p:nvSpPr>
          <p:cNvPr id="383" name="Google Shape;383;p48"/>
          <p:cNvSpPr txBox="1">
            <a:spLocks noGrp="1"/>
          </p:cNvSpPr>
          <p:nvPr>
            <p:ph type="body" idx="1"/>
          </p:nvPr>
        </p:nvSpPr>
        <p:spPr>
          <a:xfrm>
            <a:off x="1580624" y="2638100"/>
            <a:ext cx="19173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2000" b="1">
                <a:solidFill>
                  <a:srgbClr val="000000"/>
                </a:solidFill>
              </a:rPr>
              <a:t>Housing Board</a:t>
            </a:r>
            <a:endParaRPr sz="2000" b="1">
              <a:solidFill>
                <a:srgbClr val="000000"/>
              </a:solidFill>
            </a:endParaRPr>
          </a:p>
        </p:txBody>
      </p:sp>
      <p:sp>
        <p:nvSpPr>
          <p:cNvPr id="384" name="Google Shape;384;p48"/>
          <p:cNvSpPr txBox="1">
            <a:spLocks noGrp="1"/>
          </p:cNvSpPr>
          <p:nvPr>
            <p:ph type="body" idx="1"/>
          </p:nvPr>
        </p:nvSpPr>
        <p:spPr>
          <a:xfrm>
            <a:off x="5783225" y="2656825"/>
            <a:ext cx="13608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2000" b="1">
                <a:solidFill>
                  <a:srgbClr val="000000"/>
                </a:solidFill>
              </a:rPr>
              <a:t>Social Org</a:t>
            </a:r>
            <a:endParaRPr sz="2000" b="1">
              <a:solidFill>
                <a:srgbClr val="000000"/>
              </a:solidFill>
            </a:endParaRPr>
          </a:p>
        </p:txBody>
      </p:sp>
      <p:sp>
        <p:nvSpPr>
          <p:cNvPr id="385" name="Google Shape;385;p48"/>
          <p:cNvSpPr txBox="1">
            <a:spLocks noGrp="1"/>
          </p:cNvSpPr>
          <p:nvPr>
            <p:ph type="body" idx="1"/>
          </p:nvPr>
        </p:nvSpPr>
        <p:spPr>
          <a:xfrm>
            <a:off x="1532557" y="3523925"/>
            <a:ext cx="2061330" cy="623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2200" b="1" dirty="0">
                <a:solidFill>
                  <a:srgbClr val="2A5691"/>
                </a:solidFill>
              </a:rPr>
              <a:t>HappyHumans</a:t>
            </a:r>
            <a:endParaRPr sz="2200" b="1" dirty="0">
              <a:solidFill>
                <a:srgbClr val="2A5691"/>
              </a:solidFill>
            </a:endParaRPr>
          </a:p>
        </p:txBody>
      </p:sp>
      <p:sp>
        <p:nvSpPr>
          <p:cNvPr id="386" name="Google Shape;386;p48"/>
          <p:cNvSpPr txBox="1">
            <a:spLocks noGrp="1"/>
          </p:cNvSpPr>
          <p:nvPr>
            <p:ph type="body" idx="1"/>
          </p:nvPr>
        </p:nvSpPr>
        <p:spPr>
          <a:xfrm>
            <a:off x="3843450" y="3523925"/>
            <a:ext cx="1457100" cy="9603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2200" b="1">
                <a:solidFill>
                  <a:srgbClr val="2A5691"/>
                </a:solidFill>
              </a:rPr>
              <a:t>DYRK Nørrebro</a:t>
            </a:r>
            <a:endParaRPr sz="2200" b="1">
              <a:solidFill>
                <a:srgbClr val="2A5691"/>
              </a:solidFill>
            </a:endParaRPr>
          </a:p>
        </p:txBody>
      </p:sp>
      <p:sp>
        <p:nvSpPr>
          <p:cNvPr id="387" name="Google Shape;387;p48"/>
          <p:cNvSpPr txBox="1">
            <a:spLocks noGrp="1"/>
          </p:cNvSpPr>
          <p:nvPr>
            <p:ph type="body" idx="1"/>
          </p:nvPr>
        </p:nvSpPr>
        <p:spPr>
          <a:xfrm>
            <a:off x="5550113" y="3542650"/>
            <a:ext cx="1827000" cy="9603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2200" b="1">
                <a:solidFill>
                  <a:srgbClr val="2A5691"/>
                </a:solidFill>
              </a:rPr>
              <a:t>Sydhavns Compagniet</a:t>
            </a:r>
            <a:endParaRPr sz="2200" b="1">
              <a:solidFill>
                <a:srgbClr val="2A5691"/>
              </a:solidFill>
            </a:endParaRPr>
          </a:p>
        </p:txBody>
      </p:sp>
      <p:sp>
        <p:nvSpPr>
          <p:cNvPr id="388" name="Google Shape;388;p48"/>
          <p:cNvSpPr/>
          <p:nvPr/>
        </p:nvSpPr>
        <p:spPr>
          <a:xfrm>
            <a:off x="2432175" y="3321198"/>
            <a:ext cx="214200" cy="283200"/>
          </a:xfrm>
          <a:prstGeom prst="donut">
            <a:avLst>
              <a:gd name="adj" fmla="val 25000"/>
            </a:avLst>
          </a:prstGeom>
          <a:solidFill>
            <a:srgbClr val="FABE15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9" name="Google Shape;389;p48"/>
          <p:cNvSpPr/>
          <p:nvPr/>
        </p:nvSpPr>
        <p:spPr>
          <a:xfrm>
            <a:off x="4464913" y="3321185"/>
            <a:ext cx="214200" cy="283200"/>
          </a:xfrm>
          <a:prstGeom prst="donut">
            <a:avLst>
              <a:gd name="adj" fmla="val 25000"/>
            </a:avLst>
          </a:prstGeom>
          <a:solidFill>
            <a:srgbClr val="FABE15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0" name="Google Shape;390;p48"/>
          <p:cNvSpPr/>
          <p:nvPr/>
        </p:nvSpPr>
        <p:spPr>
          <a:xfrm>
            <a:off x="6356525" y="3339910"/>
            <a:ext cx="214200" cy="283200"/>
          </a:xfrm>
          <a:prstGeom prst="donut">
            <a:avLst>
              <a:gd name="adj" fmla="val 25000"/>
            </a:avLst>
          </a:prstGeom>
          <a:solidFill>
            <a:srgbClr val="FABE15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1" name="Google Shape;391;p48"/>
          <p:cNvSpPr/>
          <p:nvPr/>
        </p:nvSpPr>
        <p:spPr>
          <a:xfrm>
            <a:off x="4464913" y="3173300"/>
            <a:ext cx="214200" cy="283200"/>
          </a:xfrm>
          <a:prstGeom prst="donut">
            <a:avLst>
              <a:gd name="adj" fmla="val 25000"/>
            </a:avLst>
          </a:prstGeom>
          <a:solidFill>
            <a:srgbClr val="FABE15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2" name="Google Shape;392;p48"/>
          <p:cNvSpPr/>
          <p:nvPr/>
        </p:nvSpPr>
        <p:spPr>
          <a:xfrm>
            <a:off x="2432175" y="3173313"/>
            <a:ext cx="214200" cy="283200"/>
          </a:xfrm>
          <a:prstGeom prst="donut">
            <a:avLst>
              <a:gd name="adj" fmla="val 25000"/>
            </a:avLst>
          </a:prstGeom>
          <a:solidFill>
            <a:srgbClr val="FABE15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3" name="Google Shape;393;p48"/>
          <p:cNvSpPr/>
          <p:nvPr/>
        </p:nvSpPr>
        <p:spPr>
          <a:xfrm>
            <a:off x="6356525" y="3192025"/>
            <a:ext cx="214200" cy="283200"/>
          </a:xfrm>
          <a:prstGeom prst="donut">
            <a:avLst>
              <a:gd name="adj" fmla="val 25000"/>
            </a:avLst>
          </a:prstGeom>
          <a:solidFill>
            <a:srgbClr val="FABE15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94" name="Google Shape;394;p4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571650" y="1309432"/>
            <a:ext cx="1917300" cy="142359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Google Shape;399;p49"/>
          <p:cNvSpPr txBox="1">
            <a:spLocks noGrp="1"/>
          </p:cNvSpPr>
          <p:nvPr>
            <p:ph type="title"/>
          </p:nvPr>
        </p:nvSpPr>
        <p:spPr>
          <a:xfrm>
            <a:off x="304375" y="193500"/>
            <a:ext cx="8793900" cy="848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2A5691"/>
                </a:solidFill>
              </a:rPr>
              <a:t>Higher number of social connections between actors correlates with higher resilience</a:t>
            </a:r>
            <a:endParaRPr>
              <a:solidFill>
                <a:srgbClr val="2A5691"/>
              </a:solidFill>
            </a:endParaRPr>
          </a:p>
        </p:txBody>
      </p:sp>
      <p:sp>
        <p:nvSpPr>
          <p:cNvPr id="400" name="Google Shape;400;p49"/>
          <p:cNvSpPr txBox="1"/>
          <p:nvPr/>
        </p:nvSpPr>
        <p:spPr>
          <a:xfrm>
            <a:off x="7162850" y="2540513"/>
            <a:ext cx="1230600" cy="23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/>
              <a:t>Related Organizations</a:t>
            </a:r>
            <a:endParaRPr sz="1200" b="1"/>
          </a:p>
        </p:txBody>
      </p:sp>
      <p:sp>
        <p:nvSpPr>
          <p:cNvPr id="401" name="Google Shape;401;p49"/>
          <p:cNvSpPr txBox="1"/>
          <p:nvPr/>
        </p:nvSpPr>
        <p:spPr>
          <a:xfrm>
            <a:off x="7199450" y="3021288"/>
            <a:ext cx="1157400" cy="23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/>
              <a:t>Urban Farm</a:t>
            </a:r>
            <a:endParaRPr sz="1200" b="1"/>
          </a:p>
        </p:txBody>
      </p:sp>
      <p:sp>
        <p:nvSpPr>
          <p:cNvPr id="402" name="Google Shape;402;p49"/>
          <p:cNvSpPr/>
          <p:nvPr/>
        </p:nvSpPr>
        <p:spPr>
          <a:xfrm>
            <a:off x="6817400" y="2494688"/>
            <a:ext cx="284700" cy="283800"/>
          </a:xfrm>
          <a:prstGeom prst="ellipse">
            <a:avLst/>
          </a:prstGeom>
          <a:solidFill>
            <a:srgbClr val="FAAA15"/>
          </a:solidFill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3" name="Google Shape;403;p49"/>
          <p:cNvSpPr/>
          <p:nvPr/>
        </p:nvSpPr>
        <p:spPr>
          <a:xfrm>
            <a:off x="6817400" y="2986900"/>
            <a:ext cx="284700" cy="283800"/>
          </a:xfrm>
          <a:prstGeom prst="ellipse">
            <a:avLst/>
          </a:prstGeom>
          <a:solidFill>
            <a:srgbClr val="FAEE29"/>
          </a:solidFill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04" name="Google Shape;404;p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69525" y="1041600"/>
            <a:ext cx="5460964" cy="4101900"/>
          </a:xfrm>
          <a:prstGeom prst="rect">
            <a:avLst/>
          </a:prstGeom>
          <a:noFill/>
          <a:ln>
            <a:noFill/>
          </a:ln>
        </p:spPr>
      </p:pic>
      <p:sp>
        <p:nvSpPr>
          <p:cNvPr id="405" name="Google Shape;405;p49"/>
          <p:cNvSpPr/>
          <p:nvPr/>
        </p:nvSpPr>
        <p:spPr>
          <a:xfrm>
            <a:off x="802500" y="2571750"/>
            <a:ext cx="621900" cy="621900"/>
          </a:xfrm>
          <a:prstGeom prst="ellipse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"/>
                                        <p:tgtEl>
                                          <p:spTgt spid="4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Google Shape;410;p50"/>
          <p:cNvSpPr txBox="1">
            <a:spLocks noGrp="1"/>
          </p:cNvSpPr>
          <p:nvPr>
            <p:ph type="title"/>
          </p:nvPr>
        </p:nvSpPr>
        <p:spPr>
          <a:xfrm>
            <a:off x="304375" y="193500"/>
            <a:ext cx="8793900" cy="848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2A5691"/>
                </a:solidFill>
              </a:rPr>
              <a:t>Social connections between network actors could increase resilience related to land access</a:t>
            </a:r>
            <a:endParaRPr>
              <a:solidFill>
                <a:srgbClr val="2A5691"/>
              </a:solidFill>
            </a:endParaRPr>
          </a:p>
        </p:txBody>
      </p:sp>
      <p:pic>
        <p:nvPicPr>
          <p:cNvPr id="411" name="Google Shape;411;p5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10724" y="999050"/>
            <a:ext cx="7522539" cy="374842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12" name="Google Shape;412;p50"/>
          <p:cNvGrpSpPr/>
          <p:nvPr/>
        </p:nvGrpSpPr>
        <p:grpSpPr>
          <a:xfrm>
            <a:off x="962200" y="2101275"/>
            <a:ext cx="6707000" cy="2646200"/>
            <a:chOff x="962200" y="2129575"/>
            <a:chExt cx="6707000" cy="2646200"/>
          </a:xfrm>
        </p:grpSpPr>
        <p:grpSp>
          <p:nvGrpSpPr>
            <p:cNvPr id="413" name="Google Shape;413;p50"/>
            <p:cNvGrpSpPr/>
            <p:nvPr/>
          </p:nvGrpSpPr>
          <p:grpSpPr>
            <a:xfrm>
              <a:off x="962200" y="2129575"/>
              <a:ext cx="3063600" cy="2646200"/>
              <a:chOff x="1103700" y="2143725"/>
              <a:chExt cx="3063600" cy="2646200"/>
            </a:xfrm>
          </p:grpSpPr>
          <p:sp>
            <p:nvSpPr>
              <p:cNvPr id="414" name="Google Shape;414;p50"/>
              <p:cNvSpPr/>
              <p:nvPr/>
            </p:nvSpPr>
            <p:spPr>
              <a:xfrm>
                <a:off x="1103700" y="2759225"/>
                <a:ext cx="3063600" cy="203070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5" name="Google Shape;415;p50"/>
              <p:cNvSpPr/>
              <p:nvPr/>
            </p:nvSpPr>
            <p:spPr>
              <a:xfrm>
                <a:off x="3332400" y="2143725"/>
                <a:ext cx="834900" cy="105420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416" name="Google Shape;416;p50"/>
            <p:cNvSpPr/>
            <p:nvPr/>
          </p:nvSpPr>
          <p:spPr>
            <a:xfrm>
              <a:off x="5483100" y="2348900"/>
              <a:ext cx="2186100" cy="12309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1" name="Google Shape;421;p51" title="Points scored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21837" y="653675"/>
            <a:ext cx="7100325" cy="4390375"/>
          </a:xfrm>
          <a:prstGeom prst="rect">
            <a:avLst/>
          </a:prstGeom>
          <a:noFill/>
          <a:ln>
            <a:noFill/>
          </a:ln>
        </p:spPr>
      </p:pic>
      <p:sp>
        <p:nvSpPr>
          <p:cNvPr id="422" name="Google Shape;422;p51"/>
          <p:cNvSpPr/>
          <p:nvPr/>
        </p:nvSpPr>
        <p:spPr>
          <a:xfrm>
            <a:off x="3365688" y="800450"/>
            <a:ext cx="2412600" cy="474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3" name="Google Shape;423;p51"/>
          <p:cNvSpPr txBox="1">
            <a:spLocks noGrp="1"/>
          </p:cNvSpPr>
          <p:nvPr>
            <p:ph type="title"/>
          </p:nvPr>
        </p:nvSpPr>
        <p:spPr>
          <a:xfrm>
            <a:off x="304375" y="193500"/>
            <a:ext cx="8543700" cy="848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Urban farmers have expressed interest in using a networking tool </a:t>
            </a:r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Google Shape;428;p52"/>
          <p:cNvSpPr txBox="1">
            <a:spLocks noGrp="1"/>
          </p:cNvSpPr>
          <p:nvPr>
            <p:ph type="title"/>
          </p:nvPr>
        </p:nvSpPr>
        <p:spPr>
          <a:xfrm>
            <a:off x="304375" y="193500"/>
            <a:ext cx="8543700" cy="848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Discord was chosen for its user friendliness, customization, and dedicated channels</a:t>
            </a:r>
            <a:endParaRPr/>
          </a:p>
        </p:txBody>
      </p:sp>
      <p:pic>
        <p:nvPicPr>
          <p:cNvPr id="429" name="Google Shape;429;p5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957975" y="1284500"/>
            <a:ext cx="1874525" cy="3362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30" name="Google Shape;430;p52"/>
          <p:cNvPicPr preferRelativeResize="0"/>
          <p:nvPr/>
        </p:nvPicPr>
        <p:blipFill rotWithShape="1">
          <a:blip r:embed="rId4">
            <a:alphaModFix/>
          </a:blip>
          <a:srcRect b="48594"/>
          <a:stretch/>
        </p:blipFill>
        <p:spPr>
          <a:xfrm>
            <a:off x="1270300" y="1284500"/>
            <a:ext cx="4124901" cy="2033365"/>
          </a:xfrm>
          <a:prstGeom prst="rect">
            <a:avLst/>
          </a:prstGeom>
          <a:noFill/>
          <a:ln>
            <a:noFill/>
          </a:ln>
        </p:spPr>
      </p:pic>
      <p:pic>
        <p:nvPicPr>
          <p:cNvPr id="431" name="Google Shape;431;p5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270300" y="3901425"/>
            <a:ext cx="4124900" cy="74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Google Shape;436;p53"/>
          <p:cNvSpPr txBox="1">
            <a:spLocks noGrp="1"/>
          </p:cNvSpPr>
          <p:nvPr>
            <p:ph type="title"/>
          </p:nvPr>
        </p:nvSpPr>
        <p:spPr>
          <a:xfrm>
            <a:off x="304375" y="193500"/>
            <a:ext cx="8543700" cy="848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Bydyrkerne should actively moderate and participate in the server during initial stages of growth</a:t>
            </a:r>
            <a:endParaRPr/>
          </a:p>
        </p:txBody>
      </p:sp>
      <p:pic>
        <p:nvPicPr>
          <p:cNvPr id="437" name="Google Shape;437;p5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04088" y="1302025"/>
            <a:ext cx="5944275" cy="2882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Google Shape;442;p54"/>
          <p:cNvSpPr txBox="1">
            <a:spLocks noGrp="1"/>
          </p:cNvSpPr>
          <p:nvPr>
            <p:ph type="title"/>
          </p:nvPr>
        </p:nvSpPr>
        <p:spPr>
          <a:xfrm>
            <a:off x="304375" y="193500"/>
            <a:ext cx="8543700" cy="848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Bydyrkerne should conduct a pilot study to further test and improve the Discord server</a:t>
            </a:r>
            <a:endParaRPr/>
          </a:p>
        </p:txBody>
      </p:sp>
      <p:grpSp>
        <p:nvGrpSpPr>
          <p:cNvPr id="443" name="Google Shape;443;p54"/>
          <p:cNvGrpSpPr/>
          <p:nvPr/>
        </p:nvGrpSpPr>
        <p:grpSpPr>
          <a:xfrm>
            <a:off x="342849" y="1486350"/>
            <a:ext cx="3184076" cy="2547000"/>
            <a:chOff x="363524" y="1258050"/>
            <a:chExt cx="3184076" cy="2547000"/>
          </a:xfrm>
        </p:grpSpPr>
        <p:sp>
          <p:nvSpPr>
            <p:cNvPr id="444" name="Google Shape;444;p54"/>
            <p:cNvSpPr/>
            <p:nvPr/>
          </p:nvSpPr>
          <p:spPr>
            <a:xfrm rot="2700000">
              <a:off x="1356161" y="1011412"/>
              <a:ext cx="561726" cy="3040276"/>
            </a:xfrm>
            <a:prstGeom prst="roundRect">
              <a:avLst>
                <a:gd name="adj" fmla="val 50000"/>
              </a:avLst>
            </a:prstGeom>
            <a:solidFill>
              <a:srgbClr val="0944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00">
                <a:latin typeface="Source Sans Pro"/>
                <a:ea typeface="Source Sans Pro"/>
                <a:cs typeface="Source Sans Pro"/>
                <a:sym typeface="Source Sans Pro"/>
              </a:endParaRPr>
            </a:p>
          </p:txBody>
        </p:sp>
        <p:sp>
          <p:nvSpPr>
            <p:cNvPr id="445" name="Google Shape;445;p54"/>
            <p:cNvSpPr/>
            <p:nvPr/>
          </p:nvSpPr>
          <p:spPr>
            <a:xfrm>
              <a:off x="580539" y="3205393"/>
              <a:ext cx="374100" cy="374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>
              <a:outerShdw blurRad="228600" dist="50800" dir="5400000" algn="tl" rotWithShape="0">
                <a:srgbClr val="000000">
                  <a:alpha val="549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600">
                  <a:solidFill>
                    <a:srgbClr val="0944A1"/>
                  </a:solidFill>
                  <a:latin typeface="Source Sans Pro"/>
                  <a:ea typeface="Source Sans Pro"/>
                  <a:cs typeface="Source Sans Pro"/>
                  <a:sym typeface="Source Sans Pro"/>
                </a:rPr>
                <a:t>1</a:t>
              </a:r>
              <a:endParaRPr sz="1600">
                <a:solidFill>
                  <a:srgbClr val="0944A1"/>
                </a:solidFill>
                <a:latin typeface="Source Sans Pro"/>
                <a:ea typeface="Source Sans Pro"/>
                <a:cs typeface="Source Sans Pro"/>
                <a:sym typeface="Source Sans Pro"/>
              </a:endParaRPr>
            </a:p>
          </p:txBody>
        </p:sp>
        <p:sp>
          <p:nvSpPr>
            <p:cNvPr id="446" name="Google Shape;446;p54"/>
            <p:cNvSpPr txBox="1"/>
            <p:nvPr/>
          </p:nvSpPr>
          <p:spPr>
            <a:xfrm rot="-2700000">
              <a:off x="567889" y="2239754"/>
              <a:ext cx="2336422" cy="39329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600" b="1">
                  <a:solidFill>
                    <a:srgbClr val="FFFFFF"/>
                  </a:solidFill>
                  <a:latin typeface="Source Sans Pro"/>
                  <a:ea typeface="Source Sans Pro"/>
                  <a:cs typeface="Source Sans Pro"/>
                  <a:sym typeface="Source Sans Pro"/>
                </a:rPr>
                <a:t>Pilot Test</a:t>
              </a:r>
              <a:endParaRPr sz="1600" b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endParaRPr>
            </a:p>
          </p:txBody>
        </p:sp>
        <p:sp>
          <p:nvSpPr>
            <p:cNvPr id="447" name="Google Shape;447;p54"/>
            <p:cNvSpPr txBox="1"/>
            <p:nvPr/>
          </p:nvSpPr>
          <p:spPr>
            <a:xfrm rot="-2700000">
              <a:off x="934672" y="2321792"/>
              <a:ext cx="2851055" cy="5074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1600"/>
                </a:spcAft>
                <a:buNone/>
              </a:pPr>
              <a:r>
                <a:rPr lang="en" sz="1600">
                  <a:latin typeface="Source Sans Pro"/>
                  <a:ea typeface="Source Sans Pro"/>
                  <a:cs typeface="Source Sans Pro"/>
                  <a:sym typeface="Source Sans Pro"/>
                </a:rPr>
                <a:t>Structured test protocol</a:t>
              </a:r>
              <a:endParaRPr sz="1600">
                <a:latin typeface="Source Sans Pro"/>
                <a:ea typeface="Source Sans Pro"/>
                <a:cs typeface="Source Sans Pro"/>
                <a:sym typeface="Source Sans Pro"/>
              </a:endParaRPr>
            </a:p>
          </p:txBody>
        </p:sp>
      </p:grpSp>
      <p:grpSp>
        <p:nvGrpSpPr>
          <p:cNvPr id="448" name="Google Shape;448;p54"/>
          <p:cNvGrpSpPr/>
          <p:nvPr/>
        </p:nvGrpSpPr>
        <p:grpSpPr>
          <a:xfrm>
            <a:off x="2253071" y="1486350"/>
            <a:ext cx="2726286" cy="2547000"/>
            <a:chOff x="2273746" y="1258050"/>
            <a:chExt cx="2726286" cy="2547000"/>
          </a:xfrm>
        </p:grpSpPr>
        <p:sp>
          <p:nvSpPr>
            <p:cNvPr id="449" name="Google Shape;449;p54"/>
            <p:cNvSpPr/>
            <p:nvPr/>
          </p:nvSpPr>
          <p:spPr>
            <a:xfrm rot="2700000">
              <a:off x="3266383" y="1011412"/>
              <a:ext cx="561726" cy="3040276"/>
            </a:xfrm>
            <a:prstGeom prst="roundRect">
              <a:avLst>
                <a:gd name="adj" fmla="val 50000"/>
              </a:avLst>
            </a:prstGeom>
            <a:solidFill>
              <a:srgbClr val="1155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00">
                <a:latin typeface="Source Sans Pro"/>
                <a:ea typeface="Source Sans Pro"/>
                <a:cs typeface="Source Sans Pro"/>
                <a:sym typeface="Source Sans Pro"/>
              </a:endParaRPr>
            </a:p>
          </p:txBody>
        </p:sp>
        <p:sp>
          <p:nvSpPr>
            <p:cNvPr id="450" name="Google Shape;450;p54"/>
            <p:cNvSpPr/>
            <p:nvPr/>
          </p:nvSpPr>
          <p:spPr>
            <a:xfrm>
              <a:off x="2490761" y="3205393"/>
              <a:ext cx="374100" cy="374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>
              <a:outerShdw blurRad="228600" dist="50800" dir="5400000" algn="tl" rotWithShape="0">
                <a:srgbClr val="000000">
                  <a:alpha val="549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600">
                  <a:solidFill>
                    <a:srgbClr val="1155CC"/>
                  </a:solidFill>
                  <a:latin typeface="Source Sans Pro"/>
                  <a:ea typeface="Source Sans Pro"/>
                  <a:cs typeface="Source Sans Pro"/>
                  <a:sym typeface="Source Sans Pro"/>
                </a:rPr>
                <a:t>2</a:t>
              </a:r>
              <a:endParaRPr sz="1600">
                <a:solidFill>
                  <a:srgbClr val="1155CC"/>
                </a:solidFill>
                <a:latin typeface="Source Sans Pro"/>
                <a:ea typeface="Source Sans Pro"/>
                <a:cs typeface="Source Sans Pro"/>
                <a:sym typeface="Source Sans Pro"/>
              </a:endParaRPr>
            </a:p>
          </p:txBody>
        </p:sp>
        <p:sp>
          <p:nvSpPr>
            <p:cNvPr id="451" name="Google Shape;451;p54"/>
            <p:cNvSpPr txBox="1"/>
            <p:nvPr/>
          </p:nvSpPr>
          <p:spPr>
            <a:xfrm rot="-2700000">
              <a:off x="2473968" y="2237954"/>
              <a:ext cx="2341513" cy="39329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600" b="1">
                  <a:solidFill>
                    <a:srgbClr val="FFFFFF"/>
                  </a:solidFill>
                  <a:latin typeface="Source Sans Pro"/>
                  <a:ea typeface="Source Sans Pro"/>
                  <a:cs typeface="Source Sans Pro"/>
                  <a:sym typeface="Source Sans Pro"/>
                </a:rPr>
                <a:t>Feedback</a:t>
              </a:r>
              <a:endParaRPr sz="1600" b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endParaRPr>
            </a:p>
          </p:txBody>
        </p:sp>
        <p:sp>
          <p:nvSpPr>
            <p:cNvPr id="452" name="Google Shape;452;p54"/>
            <p:cNvSpPr txBox="1"/>
            <p:nvPr/>
          </p:nvSpPr>
          <p:spPr>
            <a:xfrm rot="-2700000">
              <a:off x="2939718" y="2550697"/>
              <a:ext cx="2203628" cy="5074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1600"/>
                </a:spcAft>
                <a:buNone/>
              </a:pPr>
              <a:r>
                <a:rPr lang="en" sz="1600">
                  <a:latin typeface="Source Sans Pro"/>
                  <a:ea typeface="Source Sans Pro"/>
                  <a:cs typeface="Source Sans Pro"/>
                  <a:sym typeface="Source Sans Pro"/>
                </a:rPr>
                <a:t>Feedback prompts</a:t>
              </a:r>
              <a:endParaRPr sz="1600">
                <a:latin typeface="Source Sans Pro"/>
                <a:ea typeface="Source Sans Pro"/>
                <a:cs typeface="Source Sans Pro"/>
                <a:sym typeface="Source Sans Pro"/>
              </a:endParaRPr>
            </a:p>
          </p:txBody>
        </p:sp>
      </p:grpSp>
      <p:grpSp>
        <p:nvGrpSpPr>
          <p:cNvPr id="453" name="Google Shape;453;p54"/>
          <p:cNvGrpSpPr/>
          <p:nvPr/>
        </p:nvGrpSpPr>
        <p:grpSpPr>
          <a:xfrm>
            <a:off x="4173089" y="1486350"/>
            <a:ext cx="3102187" cy="2547000"/>
            <a:chOff x="4193764" y="1258050"/>
            <a:chExt cx="3102187" cy="2547000"/>
          </a:xfrm>
        </p:grpSpPr>
        <p:sp>
          <p:nvSpPr>
            <p:cNvPr id="454" name="Google Shape;454;p54"/>
            <p:cNvSpPr/>
            <p:nvPr/>
          </p:nvSpPr>
          <p:spPr>
            <a:xfrm rot="2700000">
              <a:off x="5186401" y="1011412"/>
              <a:ext cx="561726" cy="3040276"/>
            </a:xfrm>
            <a:prstGeom prst="roundRect">
              <a:avLst>
                <a:gd name="adj" fmla="val 50000"/>
              </a:avLst>
            </a:prstGeom>
            <a:solidFill>
              <a:srgbClr val="3C78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00">
                <a:latin typeface="Source Sans Pro"/>
                <a:ea typeface="Source Sans Pro"/>
                <a:cs typeface="Source Sans Pro"/>
                <a:sym typeface="Source Sans Pro"/>
              </a:endParaRPr>
            </a:p>
          </p:txBody>
        </p:sp>
        <p:sp>
          <p:nvSpPr>
            <p:cNvPr id="455" name="Google Shape;455;p54"/>
            <p:cNvSpPr/>
            <p:nvPr/>
          </p:nvSpPr>
          <p:spPr>
            <a:xfrm>
              <a:off x="4410780" y="3205393"/>
              <a:ext cx="374100" cy="374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>
              <a:outerShdw blurRad="228600" dist="50800" dir="5400000" algn="tl" rotWithShape="0">
                <a:srgbClr val="000000">
                  <a:alpha val="549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600">
                  <a:solidFill>
                    <a:srgbClr val="3C78D8"/>
                  </a:solidFill>
                  <a:latin typeface="Source Sans Pro"/>
                  <a:ea typeface="Source Sans Pro"/>
                  <a:cs typeface="Source Sans Pro"/>
                  <a:sym typeface="Source Sans Pro"/>
                </a:rPr>
                <a:t>3</a:t>
              </a:r>
              <a:endParaRPr sz="1600">
                <a:solidFill>
                  <a:srgbClr val="3C78D8"/>
                </a:solidFill>
                <a:latin typeface="Source Sans Pro"/>
                <a:ea typeface="Source Sans Pro"/>
                <a:cs typeface="Source Sans Pro"/>
                <a:sym typeface="Source Sans Pro"/>
              </a:endParaRPr>
            </a:p>
          </p:txBody>
        </p:sp>
        <p:sp>
          <p:nvSpPr>
            <p:cNvPr id="456" name="Google Shape;456;p54"/>
            <p:cNvSpPr txBox="1"/>
            <p:nvPr/>
          </p:nvSpPr>
          <p:spPr>
            <a:xfrm rot="-2700000">
              <a:off x="4400124" y="2240504"/>
              <a:ext cx="2334301" cy="39329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600" b="1">
                  <a:solidFill>
                    <a:srgbClr val="FFFFFF"/>
                  </a:solidFill>
                  <a:latin typeface="Source Sans Pro"/>
                  <a:ea typeface="Source Sans Pro"/>
                  <a:cs typeface="Source Sans Pro"/>
                  <a:sym typeface="Source Sans Pro"/>
                </a:rPr>
                <a:t>Design iteration</a:t>
              </a:r>
              <a:endParaRPr sz="1600" b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endParaRPr>
            </a:p>
          </p:txBody>
        </p:sp>
        <p:sp>
          <p:nvSpPr>
            <p:cNvPr id="457" name="Google Shape;457;p54"/>
            <p:cNvSpPr txBox="1"/>
            <p:nvPr/>
          </p:nvSpPr>
          <p:spPr>
            <a:xfrm rot="-2700000">
              <a:off x="4781885" y="2362742"/>
              <a:ext cx="2735230" cy="5074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1600"/>
                </a:spcAft>
                <a:buNone/>
              </a:pPr>
              <a:r>
                <a:rPr lang="en" sz="1600">
                  <a:latin typeface="Source Sans Pro"/>
                  <a:ea typeface="Source Sans Pro"/>
                  <a:cs typeface="Source Sans Pro"/>
                  <a:sym typeface="Source Sans Pro"/>
                </a:rPr>
                <a:t>Discord Instruction Manual</a:t>
              </a:r>
              <a:endParaRPr sz="1600">
                <a:latin typeface="Source Sans Pro"/>
                <a:ea typeface="Source Sans Pro"/>
                <a:cs typeface="Source Sans Pro"/>
                <a:sym typeface="Source Sans Pro"/>
              </a:endParaRPr>
            </a:p>
          </p:txBody>
        </p:sp>
      </p:grpSp>
      <p:grpSp>
        <p:nvGrpSpPr>
          <p:cNvPr id="458" name="Google Shape;458;p54"/>
          <p:cNvGrpSpPr/>
          <p:nvPr/>
        </p:nvGrpSpPr>
        <p:grpSpPr>
          <a:xfrm>
            <a:off x="6083311" y="1486350"/>
            <a:ext cx="2726286" cy="2547000"/>
            <a:chOff x="6103986" y="1258050"/>
            <a:chExt cx="2726286" cy="2547000"/>
          </a:xfrm>
        </p:grpSpPr>
        <p:sp>
          <p:nvSpPr>
            <p:cNvPr id="459" name="Google Shape;459;p54"/>
            <p:cNvSpPr/>
            <p:nvPr/>
          </p:nvSpPr>
          <p:spPr>
            <a:xfrm rot="2700000">
              <a:off x="7096623" y="1011412"/>
              <a:ext cx="561726" cy="3040276"/>
            </a:xfrm>
            <a:prstGeom prst="roundRect">
              <a:avLst>
                <a:gd name="adj" fmla="val 50000"/>
              </a:avLst>
            </a:prstGeom>
            <a:solidFill>
              <a:srgbClr val="6D9E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00">
                <a:latin typeface="Source Sans Pro"/>
                <a:ea typeface="Source Sans Pro"/>
                <a:cs typeface="Source Sans Pro"/>
                <a:sym typeface="Source Sans Pro"/>
              </a:endParaRPr>
            </a:p>
          </p:txBody>
        </p:sp>
        <p:sp>
          <p:nvSpPr>
            <p:cNvPr id="460" name="Google Shape;460;p54"/>
            <p:cNvSpPr/>
            <p:nvPr/>
          </p:nvSpPr>
          <p:spPr>
            <a:xfrm>
              <a:off x="6321002" y="3205393"/>
              <a:ext cx="374100" cy="374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>
              <a:outerShdw blurRad="228600" dist="50800" dir="5400000" algn="tl" rotWithShape="0">
                <a:srgbClr val="000000">
                  <a:alpha val="549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600">
                  <a:solidFill>
                    <a:srgbClr val="6D9EEB"/>
                  </a:solidFill>
                  <a:latin typeface="Source Sans Pro"/>
                  <a:ea typeface="Source Sans Pro"/>
                  <a:cs typeface="Source Sans Pro"/>
                  <a:sym typeface="Source Sans Pro"/>
                </a:rPr>
                <a:t>4</a:t>
              </a:r>
              <a:endParaRPr sz="1600">
                <a:solidFill>
                  <a:srgbClr val="6D9EEB"/>
                </a:solidFill>
                <a:latin typeface="Source Sans Pro"/>
                <a:ea typeface="Source Sans Pro"/>
                <a:cs typeface="Source Sans Pro"/>
                <a:sym typeface="Source Sans Pro"/>
              </a:endParaRPr>
            </a:p>
          </p:txBody>
        </p:sp>
        <p:sp>
          <p:nvSpPr>
            <p:cNvPr id="461" name="Google Shape;461;p54"/>
            <p:cNvSpPr txBox="1"/>
            <p:nvPr/>
          </p:nvSpPr>
          <p:spPr>
            <a:xfrm rot="-2700000">
              <a:off x="6306241" y="2238854"/>
              <a:ext cx="2338968" cy="39329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600" b="1">
                  <a:solidFill>
                    <a:srgbClr val="FFFFFF"/>
                  </a:solidFill>
                  <a:latin typeface="Source Sans Pro"/>
                  <a:ea typeface="Source Sans Pro"/>
                  <a:cs typeface="Source Sans Pro"/>
                  <a:sym typeface="Source Sans Pro"/>
                </a:rPr>
                <a:t>Further testing</a:t>
              </a:r>
              <a:endParaRPr sz="1600" b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endParaRPr>
            </a:p>
          </p:txBody>
        </p:sp>
        <p:sp>
          <p:nvSpPr>
            <p:cNvPr id="462" name="Google Shape;462;p54"/>
            <p:cNvSpPr txBox="1"/>
            <p:nvPr/>
          </p:nvSpPr>
          <p:spPr>
            <a:xfrm rot="-2700000">
              <a:off x="6769958" y="2550697"/>
              <a:ext cx="2203628" cy="5074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1600"/>
                </a:spcAft>
                <a:buNone/>
              </a:pPr>
              <a:r>
                <a:rPr lang="en" sz="1600">
                  <a:latin typeface="Source Sans Pro"/>
                  <a:ea typeface="Source Sans Pro"/>
                  <a:cs typeface="Source Sans Pro"/>
                  <a:sym typeface="Source Sans Pro"/>
                </a:rPr>
                <a:t>As needed</a:t>
              </a:r>
              <a:endParaRPr sz="1600">
                <a:latin typeface="Source Sans Pro"/>
                <a:ea typeface="Source Sans Pro"/>
                <a:cs typeface="Source Sans Pro"/>
                <a:sym typeface="Source Sans Pro"/>
              </a:endParaRPr>
            </a:p>
          </p:txBody>
        </p:sp>
      </p:grp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" name="Google Shape;467;p55"/>
          <p:cNvSpPr/>
          <p:nvPr/>
        </p:nvSpPr>
        <p:spPr>
          <a:xfrm>
            <a:off x="2478625" y="1120125"/>
            <a:ext cx="4265100" cy="3958500"/>
          </a:xfrm>
          <a:prstGeom prst="ellipse">
            <a:avLst/>
          </a:prstGeom>
          <a:solidFill>
            <a:srgbClr val="FFC1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8" name="Google Shape;468;p55"/>
          <p:cNvSpPr txBox="1">
            <a:spLocks noGrp="1"/>
          </p:cNvSpPr>
          <p:nvPr>
            <p:ph type="title"/>
          </p:nvPr>
        </p:nvSpPr>
        <p:spPr>
          <a:xfrm>
            <a:off x="304375" y="193500"/>
            <a:ext cx="8543700" cy="848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Bydyrkerne should ask individuals who’ve joined the server to invite their volunteers to the server</a:t>
            </a:r>
            <a:endParaRPr/>
          </a:p>
        </p:txBody>
      </p:sp>
      <p:sp>
        <p:nvSpPr>
          <p:cNvPr id="469" name="Google Shape;469;p55"/>
          <p:cNvSpPr/>
          <p:nvPr/>
        </p:nvSpPr>
        <p:spPr>
          <a:xfrm>
            <a:off x="3228475" y="2350726"/>
            <a:ext cx="2765400" cy="2727900"/>
          </a:xfrm>
          <a:prstGeom prst="ellipse">
            <a:avLst/>
          </a:prstGeom>
          <a:solidFill>
            <a:srgbClr val="FF9E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0" name="Google Shape;470;p55"/>
          <p:cNvSpPr/>
          <p:nvPr/>
        </p:nvSpPr>
        <p:spPr>
          <a:xfrm>
            <a:off x="3815725" y="3428925"/>
            <a:ext cx="1590900" cy="1649700"/>
          </a:xfrm>
          <a:prstGeom prst="ellipse">
            <a:avLst/>
          </a:prstGeom>
          <a:solidFill>
            <a:srgbClr val="FF7A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1" name="Google Shape;471;p55"/>
          <p:cNvSpPr txBox="1"/>
          <p:nvPr/>
        </p:nvSpPr>
        <p:spPr>
          <a:xfrm>
            <a:off x="3803483" y="1680226"/>
            <a:ext cx="1615384" cy="37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b="1" dirty="0">
                <a:latin typeface="Source Sans Pro"/>
                <a:ea typeface="Source Sans Pro"/>
                <a:cs typeface="Source Sans Pro"/>
                <a:sym typeface="Source Sans Pro"/>
              </a:rPr>
              <a:t>Volunteers</a:t>
            </a:r>
            <a:endParaRPr sz="2200" b="1" dirty="0"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472" name="Google Shape;472;p55"/>
          <p:cNvSpPr txBox="1"/>
          <p:nvPr/>
        </p:nvSpPr>
        <p:spPr>
          <a:xfrm>
            <a:off x="3875875" y="3859500"/>
            <a:ext cx="1470600" cy="37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b="1">
                <a:latin typeface="Source Sans Pro"/>
                <a:ea typeface="Source Sans Pro"/>
                <a:cs typeface="Source Sans Pro"/>
                <a:sym typeface="Source Sans Pro"/>
              </a:rPr>
              <a:t>Pilot Group</a:t>
            </a:r>
            <a:endParaRPr sz="2200" b="1"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473" name="Google Shape;473;p55"/>
          <p:cNvSpPr txBox="1"/>
          <p:nvPr/>
        </p:nvSpPr>
        <p:spPr>
          <a:xfrm>
            <a:off x="3851125" y="2758425"/>
            <a:ext cx="1520100" cy="37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b="1">
                <a:latin typeface="Source Sans Pro"/>
                <a:ea typeface="Source Sans Pro"/>
                <a:cs typeface="Source Sans Pro"/>
                <a:sym typeface="Source Sans Pro"/>
              </a:rPr>
              <a:t>Farmers</a:t>
            </a:r>
            <a:endParaRPr sz="2200" b="1"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38"/>
          <p:cNvSpPr txBox="1">
            <a:spLocks noGrp="1"/>
          </p:cNvSpPr>
          <p:nvPr>
            <p:ph type="title"/>
          </p:nvPr>
        </p:nvSpPr>
        <p:spPr>
          <a:xfrm>
            <a:off x="304375" y="193500"/>
            <a:ext cx="8543700" cy="848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Increasing urban agriculture can help Copenhagen achieve its environmental goals</a:t>
            </a:r>
            <a:endParaRPr/>
          </a:p>
        </p:txBody>
      </p:sp>
      <p:sp>
        <p:nvSpPr>
          <p:cNvPr id="193" name="Google Shape;193;p38"/>
          <p:cNvSpPr/>
          <p:nvPr/>
        </p:nvSpPr>
        <p:spPr>
          <a:xfrm rot="-3217692">
            <a:off x="4137696" y="2485008"/>
            <a:ext cx="986977" cy="997602"/>
          </a:xfrm>
          <a:prstGeom prst="ellipse">
            <a:avLst/>
          </a:prstGeom>
          <a:solidFill>
            <a:srgbClr val="FABE1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94" name="Google Shape;194;p38"/>
          <p:cNvGrpSpPr/>
          <p:nvPr/>
        </p:nvGrpSpPr>
        <p:grpSpPr>
          <a:xfrm>
            <a:off x="3323459" y="1041598"/>
            <a:ext cx="2518927" cy="2372388"/>
            <a:chOff x="2857731" y="-71332"/>
            <a:chExt cx="3293577" cy="3222916"/>
          </a:xfrm>
          <a:solidFill>
            <a:srgbClr val="1F497D"/>
          </a:solidFill>
        </p:grpSpPr>
        <p:sp>
          <p:nvSpPr>
            <p:cNvPr id="195" name="Google Shape;195;p38"/>
            <p:cNvSpPr/>
            <p:nvPr/>
          </p:nvSpPr>
          <p:spPr>
            <a:xfrm rot="-3280089">
              <a:off x="3410337" y="297186"/>
              <a:ext cx="2188366" cy="2485879"/>
            </a:xfrm>
            <a:custGeom>
              <a:avLst/>
              <a:gdLst/>
              <a:ahLst/>
              <a:cxnLst/>
              <a:rect l="l" t="t" r="r" b="b"/>
              <a:pathLst>
                <a:path w="338" h="384" extrusionOk="0">
                  <a:moveTo>
                    <a:pt x="45" y="32"/>
                  </a:moveTo>
                  <a:cubicBezTo>
                    <a:pt x="189" y="32"/>
                    <a:pt x="306" y="148"/>
                    <a:pt x="306" y="292"/>
                  </a:cubicBezTo>
                  <a:cubicBezTo>
                    <a:pt x="306" y="325"/>
                    <a:pt x="300" y="355"/>
                    <a:pt x="289" y="384"/>
                  </a:cubicBezTo>
                  <a:cubicBezTo>
                    <a:pt x="301" y="384"/>
                    <a:pt x="312" y="384"/>
                    <a:pt x="324" y="383"/>
                  </a:cubicBezTo>
                  <a:cubicBezTo>
                    <a:pt x="333" y="354"/>
                    <a:pt x="338" y="324"/>
                    <a:pt x="338" y="292"/>
                  </a:cubicBezTo>
                  <a:cubicBezTo>
                    <a:pt x="338" y="131"/>
                    <a:pt x="207" y="0"/>
                    <a:pt x="45" y="0"/>
                  </a:cubicBezTo>
                  <a:cubicBezTo>
                    <a:pt x="30" y="0"/>
                    <a:pt x="15" y="1"/>
                    <a:pt x="0" y="3"/>
                  </a:cubicBezTo>
                  <a:cubicBezTo>
                    <a:pt x="6" y="13"/>
                    <a:pt x="12" y="23"/>
                    <a:pt x="18" y="33"/>
                  </a:cubicBezTo>
                  <a:cubicBezTo>
                    <a:pt x="27" y="32"/>
                    <a:pt x="36" y="32"/>
                    <a:pt x="45" y="32"/>
                  </a:cubicBezTo>
                  <a:close/>
                </a:path>
              </a:pathLst>
            </a:custGeom>
            <a:grpFill/>
            <a:ln w="9525" cap="flat" cmpd="sng">
              <a:solidFill>
                <a:srgbClr val="FFFFFF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38"/>
            <p:cNvSpPr/>
            <p:nvPr/>
          </p:nvSpPr>
          <p:spPr>
            <a:xfrm rot="-3280088">
              <a:off x="3667674" y="581521"/>
              <a:ext cx="1790169" cy="2186080"/>
            </a:xfrm>
            <a:custGeom>
              <a:avLst/>
              <a:gdLst/>
              <a:ahLst/>
              <a:cxnLst/>
              <a:rect l="l" t="t" r="r" b="b"/>
              <a:pathLst>
                <a:path w="288" h="352" extrusionOk="0">
                  <a:moveTo>
                    <a:pt x="27" y="0"/>
                  </a:moveTo>
                  <a:cubicBezTo>
                    <a:pt x="18" y="0"/>
                    <a:pt x="9" y="0"/>
                    <a:pt x="0" y="1"/>
                  </a:cubicBezTo>
                  <a:cubicBezTo>
                    <a:pt x="21" y="43"/>
                    <a:pt x="34" y="90"/>
                    <a:pt x="35" y="140"/>
                  </a:cubicBezTo>
                  <a:cubicBezTo>
                    <a:pt x="74" y="142"/>
                    <a:pt x="111" y="163"/>
                    <a:pt x="132" y="200"/>
                  </a:cubicBezTo>
                  <a:cubicBezTo>
                    <a:pt x="153" y="236"/>
                    <a:pt x="153" y="279"/>
                    <a:pt x="136" y="315"/>
                  </a:cubicBezTo>
                  <a:cubicBezTo>
                    <a:pt x="179" y="339"/>
                    <a:pt x="225" y="351"/>
                    <a:pt x="271" y="352"/>
                  </a:cubicBezTo>
                  <a:cubicBezTo>
                    <a:pt x="282" y="323"/>
                    <a:pt x="288" y="293"/>
                    <a:pt x="288" y="260"/>
                  </a:cubicBezTo>
                  <a:cubicBezTo>
                    <a:pt x="288" y="116"/>
                    <a:pt x="171" y="0"/>
                    <a:pt x="27" y="0"/>
                  </a:cubicBezTo>
                  <a:close/>
                </a:path>
              </a:pathLst>
            </a:custGeom>
            <a:grpFill/>
            <a:ln w="9525" cap="flat" cmpd="sng">
              <a:solidFill>
                <a:srgbClr val="FFFFFF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38"/>
            <p:cNvSpPr txBox="1"/>
            <p:nvPr/>
          </p:nvSpPr>
          <p:spPr>
            <a:xfrm>
              <a:off x="3782825" y="1153125"/>
              <a:ext cx="1578000" cy="5631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>
                  <a:solidFill>
                    <a:srgbClr val="FFFFFF"/>
                  </a:solidFill>
                </a:rPr>
                <a:t>Social</a:t>
              </a:r>
              <a:endParaRPr>
                <a:solidFill>
                  <a:srgbClr val="FFFFFF"/>
                </a:solidFill>
              </a:endParaRPr>
            </a:p>
          </p:txBody>
        </p:sp>
      </p:grpSp>
      <p:grpSp>
        <p:nvGrpSpPr>
          <p:cNvPr id="198" name="Google Shape;198;p38"/>
          <p:cNvGrpSpPr/>
          <p:nvPr/>
        </p:nvGrpSpPr>
        <p:grpSpPr>
          <a:xfrm>
            <a:off x="2636787" y="2334192"/>
            <a:ext cx="2619006" cy="2298309"/>
            <a:chOff x="1959887" y="1684671"/>
            <a:chExt cx="3424433" cy="3122279"/>
          </a:xfrm>
        </p:grpSpPr>
        <p:sp>
          <p:nvSpPr>
            <p:cNvPr id="199" name="Google Shape;199;p38"/>
            <p:cNvSpPr/>
            <p:nvPr/>
          </p:nvSpPr>
          <p:spPr>
            <a:xfrm rot="-3280088">
              <a:off x="2859669" y="1740600"/>
              <a:ext cx="1624870" cy="3045726"/>
            </a:xfrm>
            <a:custGeom>
              <a:avLst/>
              <a:gdLst/>
              <a:ahLst/>
              <a:cxnLst/>
              <a:rect l="l" t="t" r="r" b="b"/>
              <a:pathLst>
                <a:path w="251" h="470" extrusionOk="0">
                  <a:moveTo>
                    <a:pt x="32" y="286"/>
                  </a:moveTo>
                  <a:cubicBezTo>
                    <a:pt x="32" y="157"/>
                    <a:pt x="127" y="49"/>
                    <a:pt x="251" y="29"/>
                  </a:cubicBezTo>
                  <a:cubicBezTo>
                    <a:pt x="245" y="19"/>
                    <a:pt x="239" y="9"/>
                    <a:pt x="233" y="0"/>
                  </a:cubicBezTo>
                  <a:cubicBezTo>
                    <a:pt x="100" y="28"/>
                    <a:pt x="0" y="145"/>
                    <a:pt x="0" y="286"/>
                  </a:cubicBezTo>
                  <a:cubicBezTo>
                    <a:pt x="0" y="356"/>
                    <a:pt x="25" y="420"/>
                    <a:pt x="65" y="470"/>
                  </a:cubicBezTo>
                  <a:cubicBezTo>
                    <a:pt x="70" y="460"/>
                    <a:pt x="76" y="450"/>
                    <a:pt x="82" y="440"/>
                  </a:cubicBezTo>
                  <a:cubicBezTo>
                    <a:pt x="51" y="397"/>
                    <a:pt x="32" y="344"/>
                    <a:pt x="32" y="286"/>
                  </a:cubicBezTo>
                  <a:close/>
                </a:path>
              </a:pathLst>
            </a:custGeom>
            <a:solidFill>
              <a:srgbClr val="1F497D"/>
            </a:solidFill>
            <a:ln w="9525" cap="flat" cmpd="sng">
              <a:solidFill>
                <a:srgbClr val="FFFFFF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38"/>
            <p:cNvSpPr/>
            <p:nvPr/>
          </p:nvSpPr>
          <p:spPr>
            <a:xfrm rot="-3280089">
              <a:off x="3037225" y="1789647"/>
              <a:ext cx="1575644" cy="2550423"/>
            </a:xfrm>
            <a:custGeom>
              <a:avLst/>
              <a:gdLst/>
              <a:ahLst/>
              <a:cxnLst/>
              <a:rect l="l" t="t" r="r" b="b"/>
              <a:pathLst>
                <a:path w="254" h="411" extrusionOk="0">
                  <a:moveTo>
                    <a:pt x="152" y="311"/>
                  </a:moveTo>
                  <a:cubicBezTo>
                    <a:pt x="124" y="254"/>
                    <a:pt x="145" y="185"/>
                    <a:pt x="200" y="153"/>
                  </a:cubicBezTo>
                  <a:cubicBezTo>
                    <a:pt x="217" y="143"/>
                    <a:pt x="236" y="137"/>
                    <a:pt x="254" y="136"/>
                  </a:cubicBezTo>
                  <a:cubicBezTo>
                    <a:pt x="253" y="87"/>
                    <a:pt x="241" y="41"/>
                    <a:pt x="219" y="0"/>
                  </a:cubicBezTo>
                  <a:cubicBezTo>
                    <a:pt x="95" y="20"/>
                    <a:pt x="0" y="128"/>
                    <a:pt x="0" y="257"/>
                  </a:cubicBezTo>
                  <a:cubicBezTo>
                    <a:pt x="0" y="315"/>
                    <a:pt x="19" y="368"/>
                    <a:pt x="50" y="411"/>
                  </a:cubicBezTo>
                  <a:cubicBezTo>
                    <a:pt x="75" y="371"/>
                    <a:pt x="110" y="337"/>
                    <a:pt x="152" y="311"/>
                  </a:cubicBezTo>
                  <a:close/>
                </a:path>
              </a:pathLst>
            </a:custGeom>
            <a:solidFill>
              <a:srgbClr val="1F497D"/>
            </a:solidFill>
            <a:ln w="9525" cap="flat" cmpd="sng">
              <a:solidFill>
                <a:srgbClr val="FFFFFF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38"/>
            <p:cNvSpPr txBox="1"/>
            <p:nvPr/>
          </p:nvSpPr>
          <p:spPr>
            <a:xfrm rot="3725110" flipH="1">
              <a:off x="2866277" y="2863871"/>
              <a:ext cx="1577671" cy="563103"/>
            </a:xfrm>
            <a:prstGeom prst="rect">
              <a:avLst/>
            </a:prstGeom>
            <a:solidFill>
              <a:srgbClr val="1F49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Economic</a:t>
              </a:r>
              <a:endParaRPr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cxnSp>
        <p:nvCxnSpPr>
          <p:cNvPr id="202" name="Google Shape;202;p38"/>
          <p:cNvCxnSpPr/>
          <p:nvPr/>
        </p:nvCxnSpPr>
        <p:spPr>
          <a:xfrm rot="10800000" flipH="1">
            <a:off x="3022550" y="1810325"/>
            <a:ext cx="838800" cy="99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03" name="Google Shape;203;p38"/>
          <p:cNvSpPr txBox="1"/>
          <p:nvPr/>
        </p:nvSpPr>
        <p:spPr>
          <a:xfrm>
            <a:off x="304375" y="4006500"/>
            <a:ext cx="3414300" cy="50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latin typeface="Source Sans Pro"/>
                <a:ea typeface="Source Sans Pro"/>
                <a:cs typeface="Source Sans Pro"/>
                <a:sym typeface="Source Sans Pro"/>
              </a:rPr>
              <a:t>Bolsters Local Economy</a:t>
            </a:r>
            <a:endParaRPr b="1"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204" name="Google Shape;204;p38"/>
          <p:cNvSpPr txBox="1"/>
          <p:nvPr/>
        </p:nvSpPr>
        <p:spPr>
          <a:xfrm>
            <a:off x="243075" y="1600825"/>
            <a:ext cx="3414300" cy="50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latin typeface="Source Sans Pro"/>
                <a:ea typeface="Source Sans Pro"/>
                <a:cs typeface="Source Sans Pro"/>
                <a:sym typeface="Source Sans Pro"/>
              </a:rPr>
              <a:t>Community Involvement</a:t>
            </a:r>
            <a:endParaRPr b="1"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cxnSp>
        <p:nvCxnSpPr>
          <p:cNvPr id="205" name="Google Shape;205;p38"/>
          <p:cNvCxnSpPr/>
          <p:nvPr/>
        </p:nvCxnSpPr>
        <p:spPr>
          <a:xfrm rot="10800000" flipH="1">
            <a:off x="3087675" y="4197300"/>
            <a:ext cx="838800" cy="99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06" name="Google Shape;206;p38"/>
          <p:cNvCxnSpPr/>
          <p:nvPr/>
        </p:nvCxnSpPr>
        <p:spPr>
          <a:xfrm rot="10800000" flipH="1">
            <a:off x="5945250" y="3478400"/>
            <a:ext cx="838800" cy="99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07" name="Google Shape;207;p38"/>
          <p:cNvSpPr/>
          <p:nvPr/>
        </p:nvSpPr>
        <p:spPr>
          <a:xfrm>
            <a:off x="3022550" y="1778375"/>
            <a:ext cx="74700" cy="73800"/>
          </a:xfrm>
          <a:prstGeom prst="ellipse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8" name="Google Shape;208;p38"/>
          <p:cNvSpPr/>
          <p:nvPr/>
        </p:nvSpPr>
        <p:spPr>
          <a:xfrm>
            <a:off x="3022550" y="4165350"/>
            <a:ext cx="74700" cy="73800"/>
          </a:xfrm>
          <a:prstGeom prst="ellipse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9" name="Google Shape;209;p38"/>
          <p:cNvSpPr/>
          <p:nvPr/>
        </p:nvSpPr>
        <p:spPr>
          <a:xfrm>
            <a:off x="6784050" y="3446450"/>
            <a:ext cx="74700" cy="73800"/>
          </a:xfrm>
          <a:prstGeom prst="ellipse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10" name="Google Shape;210;p38"/>
          <p:cNvGrpSpPr/>
          <p:nvPr/>
        </p:nvGrpSpPr>
        <p:grpSpPr>
          <a:xfrm>
            <a:off x="4338449" y="2213124"/>
            <a:ext cx="2262626" cy="2427913"/>
            <a:chOff x="4184863" y="1520198"/>
            <a:chExt cx="2958454" cy="3298347"/>
          </a:xfrm>
        </p:grpSpPr>
        <p:sp>
          <p:nvSpPr>
            <p:cNvPr id="211" name="Google Shape;211;p38"/>
            <p:cNvSpPr/>
            <p:nvPr/>
          </p:nvSpPr>
          <p:spPr>
            <a:xfrm rot="-3280088">
              <a:off x="4136321" y="2563569"/>
              <a:ext cx="3184127" cy="1211606"/>
            </a:xfrm>
            <a:custGeom>
              <a:avLst/>
              <a:gdLst/>
              <a:ahLst/>
              <a:cxnLst/>
              <a:rect l="l" t="t" r="r" b="b"/>
              <a:pathLst>
                <a:path w="492" h="187" extrusionOk="0">
                  <a:moveTo>
                    <a:pt x="457" y="0"/>
                  </a:moveTo>
                  <a:cubicBezTo>
                    <a:pt x="416" y="91"/>
                    <a:pt x="325" y="155"/>
                    <a:pt x="218" y="155"/>
                  </a:cubicBezTo>
                  <a:cubicBezTo>
                    <a:pt x="137" y="155"/>
                    <a:pt x="64" y="118"/>
                    <a:pt x="17" y="60"/>
                  </a:cubicBezTo>
                  <a:cubicBezTo>
                    <a:pt x="11" y="70"/>
                    <a:pt x="5" y="80"/>
                    <a:pt x="0" y="90"/>
                  </a:cubicBezTo>
                  <a:cubicBezTo>
                    <a:pt x="54" y="150"/>
                    <a:pt x="132" y="187"/>
                    <a:pt x="218" y="187"/>
                  </a:cubicBezTo>
                  <a:cubicBezTo>
                    <a:pt x="343" y="187"/>
                    <a:pt x="449" y="109"/>
                    <a:pt x="492" y="0"/>
                  </a:cubicBezTo>
                  <a:cubicBezTo>
                    <a:pt x="480" y="0"/>
                    <a:pt x="468" y="1"/>
                    <a:pt x="457" y="0"/>
                  </a:cubicBezTo>
                  <a:close/>
                </a:path>
              </a:pathLst>
            </a:custGeom>
            <a:solidFill>
              <a:srgbClr val="1F497D"/>
            </a:solidFill>
            <a:ln w="9525" cap="flat" cmpd="sng">
              <a:solidFill>
                <a:srgbClr val="FFFFFF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38"/>
            <p:cNvSpPr/>
            <p:nvPr/>
          </p:nvSpPr>
          <p:spPr>
            <a:xfrm rot="-3280088">
              <a:off x="4100923" y="2460157"/>
              <a:ext cx="2729637" cy="1205146"/>
            </a:xfrm>
            <a:custGeom>
              <a:avLst/>
              <a:gdLst/>
              <a:ahLst/>
              <a:cxnLst/>
              <a:rect l="l" t="t" r="r" b="b"/>
              <a:pathLst>
                <a:path w="440" h="194" extrusionOk="0">
                  <a:moveTo>
                    <a:pt x="262" y="39"/>
                  </a:moveTo>
                  <a:cubicBezTo>
                    <a:pt x="206" y="71"/>
                    <a:pt x="134" y="53"/>
                    <a:pt x="100" y="0"/>
                  </a:cubicBezTo>
                  <a:cubicBezTo>
                    <a:pt x="57" y="25"/>
                    <a:pt x="24" y="60"/>
                    <a:pt x="0" y="99"/>
                  </a:cubicBezTo>
                  <a:cubicBezTo>
                    <a:pt x="47" y="157"/>
                    <a:pt x="120" y="194"/>
                    <a:pt x="201" y="194"/>
                  </a:cubicBezTo>
                  <a:cubicBezTo>
                    <a:pt x="308" y="194"/>
                    <a:pt x="399" y="130"/>
                    <a:pt x="440" y="39"/>
                  </a:cubicBezTo>
                  <a:cubicBezTo>
                    <a:pt x="393" y="37"/>
                    <a:pt x="346" y="24"/>
                    <a:pt x="303" y="0"/>
                  </a:cubicBezTo>
                  <a:cubicBezTo>
                    <a:pt x="292" y="15"/>
                    <a:pt x="279" y="29"/>
                    <a:pt x="262" y="39"/>
                  </a:cubicBezTo>
                  <a:close/>
                </a:path>
              </a:pathLst>
            </a:custGeom>
            <a:solidFill>
              <a:srgbClr val="1F497D"/>
            </a:solidFill>
            <a:ln w="9525" cap="flat" cmpd="sng">
              <a:solidFill>
                <a:srgbClr val="FFFFFF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213;p38"/>
            <p:cNvSpPr txBox="1"/>
            <p:nvPr/>
          </p:nvSpPr>
          <p:spPr>
            <a:xfrm rot="-3779368">
              <a:off x="4556880" y="2838805"/>
              <a:ext cx="1829114" cy="509703"/>
            </a:xfrm>
            <a:prstGeom prst="rect">
              <a:avLst/>
            </a:prstGeom>
            <a:solidFill>
              <a:srgbClr val="1F49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>
                  <a:solidFill>
                    <a:srgbClr val="FFFFFF"/>
                  </a:solidFill>
                </a:rPr>
                <a:t>Environmental</a:t>
              </a:r>
              <a:endParaRPr>
                <a:solidFill>
                  <a:srgbClr val="FFFFFF"/>
                </a:solidFill>
              </a:endParaRPr>
            </a:p>
          </p:txBody>
        </p:sp>
      </p:grpSp>
      <p:sp>
        <p:nvSpPr>
          <p:cNvPr id="214" name="Google Shape;214;p38"/>
          <p:cNvSpPr txBox="1"/>
          <p:nvPr/>
        </p:nvSpPr>
        <p:spPr>
          <a:xfrm>
            <a:off x="5799925" y="3288475"/>
            <a:ext cx="3414300" cy="50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latin typeface="Source Sans Pro"/>
                <a:ea typeface="Source Sans Pro"/>
                <a:cs typeface="Source Sans Pro"/>
                <a:sym typeface="Source Sans Pro"/>
              </a:rPr>
              <a:t>Sustainability</a:t>
            </a:r>
            <a:endParaRPr b="1"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" name="Google Shape;478;p56"/>
          <p:cNvSpPr txBox="1">
            <a:spLocks noGrp="1"/>
          </p:cNvSpPr>
          <p:nvPr>
            <p:ph type="title"/>
          </p:nvPr>
        </p:nvSpPr>
        <p:spPr>
          <a:xfrm>
            <a:off x="304375" y="193500"/>
            <a:ext cx="8543700" cy="848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Bydyrkerne should organize periodic events to strengthen and expand the existing community</a:t>
            </a:r>
            <a:endParaRPr/>
          </a:p>
        </p:txBody>
      </p:sp>
      <p:sp>
        <p:nvSpPr>
          <p:cNvPr id="479" name="Google Shape;479;p56"/>
          <p:cNvSpPr txBox="1"/>
          <p:nvPr/>
        </p:nvSpPr>
        <p:spPr>
          <a:xfrm>
            <a:off x="7162850" y="2540513"/>
            <a:ext cx="1230600" cy="23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/>
              <a:t>Related Organizations</a:t>
            </a:r>
            <a:endParaRPr sz="1200" b="1"/>
          </a:p>
        </p:txBody>
      </p:sp>
      <p:sp>
        <p:nvSpPr>
          <p:cNvPr id="480" name="Google Shape;480;p56"/>
          <p:cNvSpPr txBox="1"/>
          <p:nvPr/>
        </p:nvSpPr>
        <p:spPr>
          <a:xfrm>
            <a:off x="7199450" y="3021288"/>
            <a:ext cx="1157400" cy="23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/>
              <a:t>Urban Farm</a:t>
            </a:r>
            <a:endParaRPr sz="1200" b="1"/>
          </a:p>
        </p:txBody>
      </p:sp>
      <p:sp>
        <p:nvSpPr>
          <p:cNvPr id="481" name="Google Shape;481;p56"/>
          <p:cNvSpPr/>
          <p:nvPr/>
        </p:nvSpPr>
        <p:spPr>
          <a:xfrm>
            <a:off x="6817400" y="2494688"/>
            <a:ext cx="284700" cy="283800"/>
          </a:xfrm>
          <a:prstGeom prst="ellipse">
            <a:avLst/>
          </a:prstGeom>
          <a:solidFill>
            <a:srgbClr val="FAAA15"/>
          </a:solidFill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2" name="Google Shape;482;p56"/>
          <p:cNvSpPr/>
          <p:nvPr/>
        </p:nvSpPr>
        <p:spPr>
          <a:xfrm>
            <a:off x="6817400" y="2986900"/>
            <a:ext cx="284700" cy="283800"/>
          </a:xfrm>
          <a:prstGeom prst="ellipse">
            <a:avLst/>
          </a:prstGeom>
          <a:solidFill>
            <a:srgbClr val="FAEE29"/>
          </a:solidFill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83" name="Google Shape;483;p5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69525" y="1041600"/>
            <a:ext cx="5460964" cy="4101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" name="Google Shape;488;p57"/>
          <p:cNvSpPr/>
          <p:nvPr/>
        </p:nvSpPr>
        <p:spPr>
          <a:xfrm>
            <a:off x="6431813" y="287750"/>
            <a:ext cx="2263200" cy="5082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89" name="Google Shape;489;p57"/>
          <p:cNvPicPr preferRelativeResize="0"/>
          <p:nvPr/>
        </p:nvPicPr>
        <p:blipFill rotWithShape="1">
          <a:blip r:embed="rId3">
            <a:alphaModFix/>
          </a:blip>
          <a:srcRect r="19113"/>
          <a:stretch/>
        </p:blipFill>
        <p:spPr>
          <a:xfrm>
            <a:off x="4771852" y="935013"/>
            <a:ext cx="3920948" cy="2977201"/>
          </a:xfrm>
          <a:prstGeom prst="rect">
            <a:avLst/>
          </a:prstGeom>
          <a:noFill/>
          <a:ln>
            <a:noFill/>
          </a:ln>
        </p:spPr>
      </p:pic>
      <p:sp>
        <p:nvSpPr>
          <p:cNvPr id="490" name="Google Shape;490;p57"/>
          <p:cNvSpPr txBox="1">
            <a:spLocks noGrp="1"/>
          </p:cNvSpPr>
          <p:nvPr>
            <p:ph type="title"/>
          </p:nvPr>
        </p:nvSpPr>
        <p:spPr>
          <a:xfrm>
            <a:off x="304375" y="269700"/>
            <a:ext cx="4467600" cy="534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/>
              <a:t>Acknowledgments</a:t>
            </a:r>
            <a:endParaRPr/>
          </a:p>
        </p:txBody>
      </p:sp>
      <p:sp>
        <p:nvSpPr>
          <p:cNvPr id="491" name="Google Shape;491;p57"/>
          <p:cNvSpPr txBox="1"/>
          <p:nvPr/>
        </p:nvSpPr>
        <p:spPr>
          <a:xfrm>
            <a:off x="304375" y="844400"/>
            <a:ext cx="4003500" cy="306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latin typeface="Source Sans Pro SemiBold"/>
                <a:ea typeface="Source Sans Pro SemiBold"/>
                <a:cs typeface="Source Sans Pro SemiBold"/>
                <a:sym typeface="Source Sans Pro SemiBold"/>
              </a:rPr>
              <a:t>Thank you to…</a:t>
            </a:r>
            <a:endParaRPr sz="2000">
              <a:latin typeface="Source Sans Pro SemiBold"/>
              <a:ea typeface="Source Sans Pro SemiBold"/>
              <a:cs typeface="Source Sans Pro SemiBold"/>
              <a:sym typeface="Source Sans Pro SemiBol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latin typeface="Source Sans Pro SemiBold"/>
              <a:ea typeface="Source Sans Pro SemiBold"/>
              <a:cs typeface="Source Sans Pro SemiBold"/>
              <a:sym typeface="Source Sans Pro SemiBol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latin typeface="Source Sans Pro SemiBold"/>
                <a:ea typeface="Source Sans Pro SemiBold"/>
                <a:cs typeface="Source Sans Pro SemiBold"/>
                <a:sym typeface="Source Sans Pro SemiBold"/>
              </a:rPr>
              <a:t>our sponsor, Oleg Koefoed,</a:t>
            </a:r>
            <a:endParaRPr sz="2000">
              <a:latin typeface="Source Sans Pro SemiBold"/>
              <a:ea typeface="Source Sans Pro SemiBold"/>
              <a:cs typeface="Source Sans Pro SemiBold"/>
              <a:sym typeface="Source Sans Pro SemiBol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latin typeface="Source Sans Pro SemiBold"/>
              <a:ea typeface="Source Sans Pro SemiBold"/>
              <a:cs typeface="Source Sans Pro SemiBold"/>
              <a:sym typeface="Source Sans Pro SemiBol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latin typeface="Source Sans Pro SemiBold"/>
                <a:ea typeface="Source Sans Pro SemiBold"/>
                <a:cs typeface="Source Sans Pro SemiBold"/>
                <a:sym typeface="Source Sans Pro SemiBold"/>
              </a:rPr>
              <a:t>our interviewees,</a:t>
            </a:r>
            <a:endParaRPr sz="2000">
              <a:latin typeface="Source Sans Pro SemiBold"/>
              <a:ea typeface="Source Sans Pro SemiBold"/>
              <a:cs typeface="Source Sans Pro SemiBold"/>
              <a:sym typeface="Source Sans Pro SemiBol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latin typeface="Source Sans Pro SemiBold"/>
              <a:ea typeface="Source Sans Pro SemiBold"/>
              <a:cs typeface="Source Sans Pro SemiBold"/>
              <a:sym typeface="Source Sans Pro SemiBol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latin typeface="Source Sans Pro SemiBold"/>
                <a:ea typeface="Source Sans Pro SemiBold"/>
                <a:cs typeface="Source Sans Pro SemiBold"/>
                <a:sym typeface="Source Sans Pro SemiBold"/>
              </a:rPr>
              <a:t>Professor Holly Ault, </a:t>
            </a:r>
            <a:endParaRPr sz="2000">
              <a:latin typeface="Source Sans Pro SemiBold"/>
              <a:ea typeface="Source Sans Pro SemiBold"/>
              <a:cs typeface="Source Sans Pro SemiBold"/>
              <a:sym typeface="Source Sans Pro SemiBol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latin typeface="Source Sans Pro SemiBold"/>
              <a:ea typeface="Source Sans Pro SemiBold"/>
              <a:cs typeface="Source Sans Pro SemiBold"/>
              <a:sym typeface="Source Sans Pro SemiBol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latin typeface="Source Sans Pro SemiBold"/>
                <a:ea typeface="Source Sans Pro SemiBold"/>
                <a:cs typeface="Source Sans Pro SemiBold"/>
                <a:sym typeface="Source Sans Pro SemiBold"/>
              </a:rPr>
              <a:t>and Professor James Hanlan!</a:t>
            </a:r>
            <a:endParaRPr sz="2000">
              <a:latin typeface="Source Sans Pro SemiBold"/>
              <a:ea typeface="Source Sans Pro SemiBold"/>
              <a:cs typeface="Source Sans Pro SemiBold"/>
              <a:sym typeface="Source Sans Pro SemiBold"/>
            </a:endParaRPr>
          </a:p>
        </p:txBody>
      </p:sp>
      <p:sp>
        <p:nvSpPr>
          <p:cNvPr id="492" name="Google Shape;492;p57"/>
          <p:cNvSpPr txBox="1">
            <a:spLocks noGrp="1"/>
          </p:cNvSpPr>
          <p:nvPr>
            <p:ph type="title"/>
          </p:nvPr>
        </p:nvSpPr>
        <p:spPr>
          <a:xfrm>
            <a:off x="1748275" y="3821600"/>
            <a:ext cx="2263200" cy="8481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000" b="1"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b="1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Tak!</a:t>
            </a:r>
            <a:endParaRPr sz="3600" b="1">
              <a:solidFill>
                <a:srgbClr val="000000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493" name="Google Shape;493;p57" descr="Growing Pathways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427387" y="269675"/>
            <a:ext cx="2263200" cy="534945"/>
          </a:xfrm>
          <a:prstGeom prst="rect">
            <a:avLst/>
          </a:prstGeom>
          <a:noFill/>
          <a:ln>
            <a:noFill/>
          </a:ln>
        </p:spPr>
      </p:pic>
      <p:pic>
        <p:nvPicPr>
          <p:cNvPr id="494" name="Google Shape;494;p57"/>
          <p:cNvPicPr preferRelativeResize="0"/>
          <p:nvPr/>
        </p:nvPicPr>
        <p:blipFill rotWithShape="1">
          <a:blip r:embed="rId5">
            <a:alphaModFix/>
          </a:blip>
          <a:srcRect t="26932" b="27650"/>
          <a:stretch/>
        </p:blipFill>
        <p:spPr>
          <a:xfrm>
            <a:off x="6427425" y="4042613"/>
            <a:ext cx="2263103" cy="794174"/>
          </a:xfrm>
          <a:prstGeom prst="rect">
            <a:avLst/>
          </a:prstGeom>
          <a:noFill/>
          <a:ln>
            <a:noFill/>
          </a:ln>
        </p:spPr>
      </p:pic>
      <p:sp>
        <p:nvSpPr>
          <p:cNvPr id="495" name="Google Shape;495;p57"/>
          <p:cNvSpPr txBox="1">
            <a:spLocks noGrp="1"/>
          </p:cNvSpPr>
          <p:nvPr>
            <p:ph type="title"/>
          </p:nvPr>
        </p:nvSpPr>
        <p:spPr>
          <a:xfrm>
            <a:off x="3245425" y="4535100"/>
            <a:ext cx="2171400" cy="508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Questions?</a:t>
            </a:r>
            <a:endParaRPr b="1">
              <a:solidFill>
                <a:srgbClr val="000000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39"/>
          <p:cNvSpPr txBox="1">
            <a:spLocks noGrp="1"/>
          </p:cNvSpPr>
          <p:nvPr>
            <p:ph type="title"/>
          </p:nvPr>
        </p:nvSpPr>
        <p:spPr>
          <a:xfrm>
            <a:off x="304375" y="193500"/>
            <a:ext cx="8543700" cy="848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Resilience is a farm’s ability to recover following the removal of a key contributing component</a:t>
            </a:r>
            <a:endParaRPr/>
          </a:p>
        </p:txBody>
      </p:sp>
      <p:sp>
        <p:nvSpPr>
          <p:cNvPr id="220" name="Google Shape;220;p39"/>
          <p:cNvSpPr/>
          <p:nvPr/>
        </p:nvSpPr>
        <p:spPr>
          <a:xfrm>
            <a:off x="2677726" y="1619418"/>
            <a:ext cx="3875700" cy="2754000"/>
          </a:xfrm>
          <a:prstGeom prst="triangle">
            <a:avLst>
              <a:gd name="adj" fmla="val 50000"/>
            </a:avLst>
          </a:prstGeom>
          <a:solidFill>
            <a:srgbClr val="1F497D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1" name="Google Shape;221;p39"/>
          <p:cNvSpPr txBox="1"/>
          <p:nvPr/>
        </p:nvSpPr>
        <p:spPr>
          <a:xfrm>
            <a:off x="3549925" y="2814650"/>
            <a:ext cx="2132400" cy="110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>
                <a:solidFill>
                  <a:srgbClr val="FFFFFF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KEY COMPONENTS</a:t>
            </a:r>
            <a:endParaRPr sz="2400" b="1">
              <a:solidFill>
                <a:srgbClr val="FFFFFF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222" name="Google Shape;222;p39"/>
          <p:cNvSpPr/>
          <p:nvPr/>
        </p:nvSpPr>
        <p:spPr>
          <a:xfrm>
            <a:off x="2146825" y="3789873"/>
            <a:ext cx="1143000" cy="1154400"/>
          </a:xfrm>
          <a:prstGeom prst="ellipse">
            <a:avLst/>
          </a:prstGeom>
          <a:solidFill>
            <a:srgbClr val="FABE15"/>
          </a:solidFill>
          <a:ln>
            <a:noFill/>
          </a:ln>
          <a:effectLst>
            <a:outerShdw blurRad="57150" dist="19050" dir="5400000" algn="bl" rotWithShape="0">
              <a:srgbClr val="212121">
                <a:alpha val="3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rgbClr val="FFFFFF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sp>
        <p:nvSpPr>
          <p:cNvPr id="223" name="Google Shape;223;p39"/>
          <p:cNvSpPr/>
          <p:nvPr/>
        </p:nvSpPr>
        <p:spPr>
          <a:xfrm>
            <a:off x="4044632" y="1117800"/>
            <a:ext cx="1143000" cy="1154400"/>
          </a:xfrm>
          <a:prstGeom prst="ellipse">
            <a:avLst/>
          </a:prstGeom>
          <a:solidFill>
            <a:srgbClr val="FABE15"/>
          </a:solidFill>
          <a:ln>
            <a:noFill/>
          </a:ln>
          <a:effectLst>
            <a:outerShdw blurRad="57150" dist="19050" dir="5400000" algn="bl" rotWithShape="0">
              <a:srgbClr val="212121">
                <a:alpha val="3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rgbClr val="FFFFFF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sp>
        <p:nvSpPr>
          <p:cNvPr id="224" name="Google Shape;224;p39"/>
          <p:cNvSpPr txBox="1"/>
          <p:nvPr/>
        </p:nvSpPr>
        <p:spPr>
          <a:xfrm rot="620">
            <a:off x="1886876" y="4159328"/>
            <a:ext cx="1662900" cy="4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dirty="0">
                <a:solidFill>
                  <a:srgbClr val="1F497D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rPr>
              <a:t>PLACE</a:t>
            </a:r>
            <a:endParaRPr sz="1600" dirty="0">
              <a:solidFill>
                <a:srgbClr val="1F497D"/>
              </a:solidFill>
              <a:latin typeface="Source Sans Pro SemiBold"/>
              <a:ea typeface="Source Sans Pro SemiBold"/>
              <a:cs typeface="Source Sans Pro SemiBold"/>
              <a:sym typeface="Source Sans Pro SemiBold"/>
            </a:endParaRPr>
          </a:p>
        </p:txBody>
      </p:sp>
      <p:sp>
        <p:nvSpPr>
          <p:cNvPr id="225" name="Google Shape;225;p39"/>
          <p:cNvSpPr/>
          <p:nvPr/>
        </p:nvSpPr>
        <p:spPr>
          <a:xfrm>
            <a:off x="5947817" y="3790773"/>
            <a:ext cx="1143000" cy="1152600"/>
          </a:xfrm>
          <a:prstGeom prst="ellipse">
            <a:avLst/>
          </a:prstGeom>
          <a:solidFill>
            <a:srgbClr val="FABE15"/>
          </a:solidFill>
          <a:ln>
            <a:noFill/>
          </a:ln>
          <a:effectLst>
            <a:outerShdw blurRad="57150" dist="19050" dir="5400000" algn="bl" rotWithShape="0">
              <a:srgbClr val="212121">
                <a:alpha val="3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rgbClr val="FFFFFF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sp>
        <p:nvSpPr>
          <p:cNvPr id="226" name="Google Shape;226;p39"/>
          <p:cNvSpPr txBox="1"/>
          <p:nvPr/>
        </p:nvSpPr>
        <p:spPr>
          <a:xfrm rot="-6817">
            <a:off x="3783523" y="1505098"/>
            <a:ext cx="1664103" cy="37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dirty="0">
                <a:solidFill>
                  <a:srgbClr val="1F497D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rPr>
              <a:t>GROWER</a:t>
            </a:r>
            <a:endParaRPr sz="1600" dirty="0">
              <a:solidFill>
                <a:srgbClr val="1F497D"/>
              </a:solidFill>
              <a:latin typeface="Source Sans Pro SemiBold"/>
              <a:ea typeface="Source Sans Pro SemiBold"/>
              <a:cs typeface="Source Sans Pro SemiBold"/>
              <a:sym typeface="Source Sans Pro SemiBold"/>
            </a:endParaRPr>
          </a:p>
        </p:txBody>
      </p:sp>
      <p:sp>
        <p:nvSpPr>
          <p:cNvPr id="227" name="Google Shape;227;p39"/>
          <p:cNvSpPr txBox="1"/>
          <p:nvPr/>
        </p:nvSpPr>
        <p:spPr>
          <a:xfrm rot="-1848">
            <a:off x="5682325" y="4159613"/>
            <a:ext cx="1674000" cy="35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dirty="0">
                <a:solidFill>
                  <a:srgbClr val="1F497D"/>
                </a:solidFill>
                <a:latin typeface="Source Sans Pro SemiBold"/>
                <a:ea typeface="Source Sans Pro SemiBold"/>
                <a:cs typeface="Source Sans Pro SemiBold"/>
                <a:sym typeface="Source Sans Pro SemiBold"/>
              </a:rPr>
              <a:t>PROJECT</a:t>
            </a:r>
            <a:endParaRPr sz="1600" dirty="0">
              <a:solidFill>
                <a:srgbClr val="1F497D"/>
              </a:solidFill>
              <a:latin typeface="Source Sans Pro SemiBold"/>
              <a:ea typeface="Source Sans Pro SemiBold"/>
              <a:cs typeface="Source Sans Pro SemiBold"/>
              <a:sym typeface="Source Sans Pro SemiBold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40"/>
          <p:cNvSpPr txBox="1">
            <a:spLocks noGrp="1"/>
          </p:cNvSpPr>
          <p:nvPr>
            <p:ph type="title"/>
          </p:nvPr>
        </p:nvSpPr>
        <p:spPr>
          <a:xfrm>
            <a:off x="304375" y="193500"/>
            <a:ext cx="8543700" cy="848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This project investigated the resilience of urban farming through global research and local interviews </a:t>
            </a:r>
            <a:endParaRPr/>
          </a:p>
        </p:txBody>
      </p:sp>
      <p:pic>
        <p:nvPicPr>
          <p:cNvPr id="233" name="Google Shape;233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6625" y="1366250"/>
            <a:ext cx="8839202" cy="289006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41"/>
          <p:cNvSpPr txBox="1">
            <a:spLocks noGrp="1"/>
          </p:cNvSpPr>
          <p:nvPr>
            <p:ph type="title"/>
          </p:nvPr>
        </p:nvSpPr>
        <p:spPr>
          <a:xfrm>
            <a:off x="304375" y="193500"/>
            <a:ext cx="8543700" cy="848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Networks built upon strong community investment can increase the resiliency of urban agriculture</a:t>
            </a:r>
            <a:endParaRPr/>
          </a:p>
        </p:txBody>
      </p:sp>
      <p:pic>
        <p:nvPicPr>
          <p:cNvPr id="239" name="Google Shape;239;p41"/>
          <p:cNvPicPr preferRelativeResize="0"/>
          <p:nvPr/>
        </p:nvPicPr>
        <p:blipFill rotWithShape="1">
          <a:blip r:embed="rId3">
            <a:alphaModFix/>
          </a:blip>
          <a:srcRect t="12857" b="-16376"/>
          <a:stretch/>
        </p:blipFill>
        <p:spPr>
          <a:xfrm>
            <a:off x="4788075" y="1379200"/>
            <a:ext cx="2962800" cy="42105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40" name="Google Shape;240;p41"/>
          <p:cNvPicPr preferRelativeResize="0"/>
          <p:nvPr/>
        </p:nvPicPr>
        <p:blipFill rotWithShape="1">
          <a:blip r:embed="rId4">
            <a:alphaModFix/>
          </a:blip>
          <a:srcRect l="17863" r="17740"/>
          <a:stretch/>
        </p:blipFill>
        <p:spPr>
          <a:xfrm>
            <a:off x="1161002" y="1242025"/>
            <a:ext cx="3041422" cy="3148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42"/>
          <p:cNvSpPr txBox="1">
            <a:spLocks noGrp="1"/>
          </p:cNvSpPr>
          <p:nvPr>
            <p:ph type="title"/>
          </p:nvPr>
        </p:nvSpPr>
        <p:spPr>
          <a:xfrm>
            <a:off x="304375" y="193500"/>
            <a:ext cx="8543700" cy="848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Interviews conducted across Copenhagen evaluated the urban agriculture community</a:t>
            </a:r>
            <a:endParaRPr/>
          </a:p>
        </p:txBody>
      </p:sp>
      <p:pic>
        <p:nvPicPr>
          <p:cNvPr id="246" name="Google Shape;246;p42" descr="Chart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79450" y="1294700"/>
            <a:ext cx="4842000" cy="2990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7" name="Google Shape;247;p4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04527" y="1277625"/>
            <a:ext cx="3801873" cy="3024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43"/>
          <p:cNvSpPr txBox="1">
            <a:spLocks noGrp="1"/>
          </p:cNvSpPr>
          <p:nvPr>
            <p:ph type="title"/>
          </p:nvPr>
        </p:nvSpPr>
        <p:spPr>
          <a:xfrm>
            <a:off x="304375" y="193500"/>
            <a:ext cx="8543700" cy="848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Interviews revealed common strengths, weaknesses, opportunities, and threats within the community</a:t>
            </a:r>
            <a:endParaRPr/>
          </a:p>
        </p:txBody>
      </p:sp>
      <p:pic>
        <p:nvPicPr>
          <p:cNvPr id="253" name="Google Shape;253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73700" y="1218975"/>
            <a:ext cx="7196625" cy="3609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4" name="Google Shape;254;p43"/>
          <p:cNvPicPr preferRelativeResize="0"/>
          <p:nvPr/>
        </p:nvPicPr>
        <p:blipFill rotWithShape="1">
          <a:blip r:embed="rId4">
            <a:alphaModFix/>
          </a:blip>
          <a:srcRect l="10765" t="6297" r="5130" b="1366"/>
          <a:stretch/>
        </p:blipFill>
        <p:spPr>
          <a:xfrm>
            <a:off x="2792175" y="1218925"/>
            <a:ext cx="3573000" cy="3609900"/>
          </a:xfrm>
          <a:prstGeom prst="diamond">
            <a:avLst/>
          </a:prstGeom>
          <a:noFill/>
          <a:ln>
            <a:noFill/>
          </a:ln>
        </p:spPr>
      </p:pic>
      <p:grpSp>
        <p:nvGrpSpPr>
          <p:cNvPr id="255" name="Google Shape;255;p43"/>
          <p:cNvGrpSpPr/>
          <p:nvPr/>
        </p:nvGrpSpPr>
        <p:grpSpPr>
          <a:xfrm>
            <a:off x="1113650" y="1283550"/>
            <a:ext cx="2988600" cy="346525"/>
            <a:chOff x="1113650" y="1283550"/>
            <a:chExt cx="2988600" cy="346525"/>
          </a:xfrm>
        </p:grpSpPr>
        <p:sp>
          <p:nvSpPr>
            <p:cNvPr id="256" name="Google Shape;256;p43"/>
            <p:cNvSpPr/>
            <p:nvPr/>
          </p:nvSpPr>
          <p:spPr>
            <a:xfrm>
              <a:off x="1152375" y="1330375"/>
              <a:ext cx="2632800" cy="299700"/>
            </a:xfrm>
            <a:prstGeom prst="rect">
              <a:avLst/>
            </a:prstGeom>
            <a:solidFill>
              <a:srgbClr val="FFECA9"/>
            </a:solidFill>
            <a:ln w="28575" cap="flat" cmpd="sng">
              <a:solidFill>
                <a:srgbClr val="FF7A2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257;p43"/>
            <p:cNvSpPr txBox="1"/>
            <p:nvPr/>
          </p:nvSpPr>
          <p:spPr>
            <a:xfrm>
              <a:off x="1113650" y="1283550"/>
              <a:ext cx="2988600" cy="196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b="1">
                  <a:latin typeface="Source Sans Pro"/>
                  <a:ea typeface="Source Sans Pro"/>
                  <a:cs typeface="Source Sans Pro"/>
                  <a:sym typeface="Source Sans Pro"/>
                </a:rPr>
                <a:t>Strong community involvement</a:t>
              </a:r>
              <a:endParaRPr b="1">
                <a:latin typeface="Source Sans Pro"/>
                <a:ea typeface="Source Sans Pro"/>
                <a:cs typeface="Source Sans Pro"/>
                <a:sym typeface="Source Sans Pro"/>
              </a:endParaRPr>
            </a:p>
          </p:txBody>
        </p:sp>
      </p:grpSp>
      <p:grpSp>
        <p:nvGrpSpPr>
          <p:cNvPr id="258" name="Google Shape;258;p43"/>
          <p:cNvGrpSpPr/>
          <p:nvPr/>
        </p:nvGrpSpPr>
        <p:grpSpPr>
          <a:xfrm>
            <a:off x="5077225" y="1686400"/>
            <a:ext cx="2988600" cy="346500"/>
            <a:chOff x="5077225" y="1686400"/>
            <a:chExt cx="2988600" cy="346500"/>
          </a:xfrm>
        </p:grpSpPr>
        <p:sp>
          <p:nvSpPr>
            <p:cNvPr id="259" name="Google Shape;259;p43"/>
            <p:cNvSpPr/>
            <p:nvPr/>
          </p:nvSpPr>
          <p:spPr>
            <a:xfrm>
              <a:off x="5537000" y="1686400"/>
              <a:ext cx="2485200" cy="346500"/>
            </a:xfrm>
            <a:prstGeom prst="rect">
              <a:avLst/>
            </a:prstGeom>
            <a:solidFill>
              <a:srgbClr val="FFECA9"/>
            </a:solidFill>
            <a:ln w="28575" cap="flat" cmpd="sng">
              <a:solidFill>
                <a:srgbClr val="FF7A2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260;p43"/>
            <p:cNvSpPr txBox="1"/>
            <p:nvPr/>
          </p:nvSpPr>
          <p:spPr>
            <a:xfrm>
              <a:off x="5077225" y="1686400"/>
              <a:ext cx="2988600" cy="299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b="1">
                  <a:latin typeface="Source Sans Pro"/>
                  <a:ea typeface="Source Sans Pro"/>
                  <a:cs typeface="Source Sans Pro"/>
                  <a:sym typeface="Source Sans Pro"/>
                </a:rPr>
                <a:t>Weak community involvement</a:t>
              </a:r>
              <a:endParaRPr b="1">
                <a:latin typeface="Source Sans Pro"/>
                <a:ea typeface="Source Sans Pro"/>
                <a:cs typeface="Source Sans Pro"/>
                <a:sym typeface="Source Sans Pro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"/>
                                        <p:tgtEl>
                                          <p:spTgt spid="2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"/>
                                        <p:tgtEl>
                                          <p:spTgt spid="2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"/>
                                        <p:tgtEl>
                                          <p:spTgt spid="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p44"/>
          <p:cNvSpPr txBox="1">
            <a:spLocks noGrp="1"/>
          </p:cNvSpPr>
          <p:nvPr>
            <p:ph type="title"/>
          </p:nvPr>
        </p:nvSpPr>
        <p:spPr>
          <a:xfrm>
            <a:off x="304375" y="193500"/>
            <a:ext cx="8543700" cy="848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Farmers that own arable land and have paid employees are more resilient than those who do not</a:t>
            </a:r>
            <a:endParaRPr/>
          </a:p>
        </p:txBody>
      </p:sp>
      <p:grpSp>
        <p:nvGrpSpPr>
          <p:cNvPr id="266" name="Google Shape;266;p44"/>
          <p:cNvGrpSpPr/>
          <p:nvPr/>
        </p:nvGrpSpPr>
        <p:grpSpPr>
          <a:xfrm>
            <a:off x="953856" y="1476015"/>
            <a:ext cx="3790828" cy="3354304"/>
            <a:chOff x="380577" y="1414185"/>
            <a:chExt cx="3890423" cy="3465190"/>
          </a:xfrm>
        </p:grpSpPr>
        <p:sp>
          <p:nvSpPr>
            <p:cNvPr id="267" name="Google Shape;267;p44"/>
            <p:cNvSpPr txBox="1"/>
            <p:nvPr/>
          </p:nvSpPr>
          <p:spPr>
            <a:xfrm>
              <a:off x="380577" y="3155168"/>
              <a:ext cx="1215900" cy="480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/>
                <a:t>No volunteers or paid staff</a:t>
              </a:r>
              <a:endParaRPr sz="1200">
                <a:latin typeface="Source Sans Pro"/>
                <a:ea typeface="Source Sans Pro"/>
                <a:cs typeface="Source Sans Pro"/>
                <a:sym typeface="Source Sans Pro"/>
              </a:endParaRPr>
            </a:p>
          </p:txBody>
        </p:sp>
        <p:sp>
          <p:nvSpPr>
            <p:cNvPr id="268" name="Google Shape;268;p44"/>
            <p:cNvSpPr txBox="1"/>
            <p:nvPr/>
          </p:nvSpPr>
          <p:spPr>
            <a:xfrm>
              <a:off x="2945300" y="3155150"/>
              <a:ext cx="1325700" cy="282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/>
                <a:t>Paid employees</a:t>
              </a:r>
              <a:r>
                <a:rPr lang="en"/>
                <a:t> </a:t>
              </a:r>
              <a:endParaRPr>
                <a:latin typeface="Source Sans Pro"/>
                <a:ea typeface="Source Sans Pro"/>
                <a:cs typeface="Source Sans Pro"/>
                <a:sym typeface="Source Sans Pro"/>
              </a:endParaRPr>
            </a:p>
          </p:txBody>
        </p:sp>
        <p:sp>
          <p:nvSpPr>
            <p:cNvPr id="269" name="Google Shape;269;p44"/>
            <p:cNvSpPr txBox="1"/>
            <p:nvPr/>
          </p:nvSpPr>
          <p:spPr>
            <a:xfrm>
              <a:off x="2264529" y="1414185"/>
              <a:ext cx="1535400" cy="354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highlight>
                    <a:srgbClr val="FFFFFF"/>
                  </a:highlight>
                </a:rPr>
                <a:t>Owns arable land</a:t>
              </a:r>
              <a:endParaRPr sz="1200">
                <a:latin typeface="Source Sans Pro"/>
                <a:ea typeface="Source Sans Pro"/>
                <a:cs typeface="Source Sans Pro"/>
                <a:sym typeface="Source Sans Pro"/>
              </a:endParaRPr>
            </a:p>
          </p:txBody>
        </p:sp>
        <p:sp>
          <p:nvSpPr>
            <p:cNvPr id="270" name="Google Shape;270;p44"/>
            <p:cNvSpPr txBox="1"/>
            <p:nvPr/>
          </p:nvSpPr>
          <p:spPr>
            <a:xfrm>
              <a:off x="2264525" y="4452775"/>
              <a:ext cx="1535400" cy="426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/>
                <a:t>Owns no land has no place to grow</a:t>
              </a:r>
              <a:endParaRPr sz="1200">
                <a:latin typeface="Source Sans Pro"/>
                <a:ea typeface="Source Sans Pro"/>
                <a:cs typeface="Source Sans Pro"/>
                <a:sym typeface="Source Sans Pro"/>
              </a:endParaRPr>
            </a:p>
          </p:txBody>
        </p:sp>
      </p:grpSp>
      <p:grpSp>
        <p:nvGrpSpPr>
          <p:cNvPr id="271" name="Google Shape;271;p44"/>
          <p:cNvGrpSpPr/>
          <p:nvPr/>
        </p:nvGrpSpPr>
        <p:grpSpPr>
          <a:xfrm>
            <a:off x="879605" y="1041591"/>
            <a:ext cx="3960638" cy="3979860"/>
            <a:chOff x="304375" y="965400"/>
            <a:chExt cx="4064694" cy="4111425"/>
          </a:xfrm>
        </p:grpSpPr>
        <p:grpSp>
          <p:nvGrpSpPr>
            <p:cNvPr id="272" name="Google Shape;272;p44"/>
            <p:cNvGrpSpPr/>
            <p:nvPr/>
          </p:nvGrpSpPr>
          <p:grpSpPr>
            <a:xfrm>
              <a:off x="304375" y="965400"/>
              <a:ext cx="4064694" cy="4111425"/>
              <a:chOff x="304375" y="965400"/>
              <a:chExt cx="4064694" cy="4111425"/>
            </a:xfrm>
          </p:grpSpPr>
          <p:pic>
            <p:nvPicPr>
              <p:cNvPr id="273" name="Google Shape;273;p44" title="Chart"/>
              <p:cNvPicPr preferRelativeResize="0"/>
              <p:nvPr/>
            </p:nvPicPr>
            <p:blipFill>
              <a:blip r:embed="rId3">
                <a:alphaModFix/>
              </a:blip>
              <a:stretch>
                <a:fillRect/>
              </a:stretch>
            </p:blipFill>
            <p:spPr>
              <a:xfrm>
                <a:off x="304375" y="965400"/>
                <a:ext cx="4064694" cy="4111425"/>
              </a:xfrm>
              <a:prstGeom prst="rect">
                <a:avLst/>
              </a:pr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</p:pic>
          <p:sp>
            <p:nvSpPr>
              <p:cNvPr id="274" name="Google Shape;274;p44"/>
              <p:cNvSpPr txBox="1"/>
              <p:nvPr/>
            </p:nvSpPr>
            <p:spPr>
              <a:xfrm>
                <a:off x="380577" y="3155168"/>
                <a:ext cx="1215900" cy="4800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200"/>
                  <a:t>No volunteers or paid staff</a:t>
                </a:r>
                <a:endParaRPr sz="1200">
                  <a:latin typeface="Source Sans Pro"/>
                  <a:ea typeface="Source Sans Pro"/>
                  <a:cs typeface="Source Sans Pro"/>
                  <a:sym typeface="Source Sans Pro"/>
                </a:endParaRPr>
              </a:p>
            </p:txBody>
          </p:sp>
          <p:sp>
            <p:nvSpPr>
              <p:cNvPr id="275" name="Google Shape;275;p44"/>
              <p:cNvSpPr txBox="1"/>
              <p:nvPr/>
            </p:nvSpPr>
            <p:spPr>
              <a:xfrm>
                <a:off x="2945300" y="3155150"/>
                <a:ext cx="1325700" cy="2829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/>
              <a:p>
                <a:pPr marL="0" lvl="0" indent="0" algn="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200"/>
                  <a:t>Paid employees</a:t>
                </a:r>
                <a:r>
                  <a:rPr lang="en"/>
                  <a:t> </a:t>
                </a:r>
                <a:endParaRPr>
                  <a:latin typeface="Source Sans Pro"/>
                  <a:ea typeface="Source Sans Pro"/>
                  <a:cs typeface="Source Sans Pro"/>
                  <a:sym typeface="Source Sans Pro"/>
                </a:endParaRPr>
              </a:p>
            </p:txBody>
          </p:sp>
          <p:sp>
            <p:nvSpPr>
              <p:cNvPr id="276" name="Google Shape;276;p44"/>
              <p:cNvSpPr txBox="1"/>
              <p:nvPr/>
            </p:nvSpPr>
            <p:spPr>
              <a:xfrm>
                <a:off x="2264529" y="1414185"/>
                <a:ext cx="1535400" cy="3543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200">
                    <a:highlight>
                      <a:srgbClr val="FFFFFF"/>
                    </a:highlight>
                  </a:rPr>
                  <a:t>Owns arable land</a:t>
                </a:r>
                <a:endParaRPr sz="1200">
                  <a:latin typeface="Source Sans Pro"/>
                  <a:ea typeface="Source Sans Pro"/>
                  <a:cs typeface="Source Sans Pro"/>
                  <a:sym typeface="Source Sans Pro"/>
                </a:endParaRPr>
              </a:p>
            </p:txBody>
          </p:sp>
          <p:sp>
            <p:nvSpPr>
              <p:cNvPr id="277" name="Google Shape;277;p44"/>
              <p:cNvSpPr txBox="1"/>
              <p:nvPr/>
            </p:nvSpPr>
            <p:spPr>
              <a:xfrm>
                <a:off x="2264525" y="4452775"/>
                <a:ext cx="1535400" cy="4266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200"/>
                  <a:t>Owns no land, has no place to grow</a:t>
                </a:r>
                <a:endParaRPr sz="1200">
                  <a:latin typeface="Source Sans Pro"/>
                  <a:ea typeface="Source Sans Pro"/>
                  <a:cs typeface="Source Sans Pro"/>
                  <a:sym typeface="Source Sans Pro"/>
                </a:endParaRPr>
              </a:p>
            </p:txBody>
          </p:sp>
        </p:grpSp>
        <p:sp>
          <p:nvSpPr>
            <p:cNvPr id="278" name="Google Shape;278;p44"/>
            <p:cNvSpPr txBox="1"/>
            <p:nvPr/>
          </p:nvSpPr>
          <p:spPr>
            <a:xfrm>
              <a:off x="380575" y="4671075"/>
              <a:ext cx="731400" cy="354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/>
                <a:t>n = 8</a:t>
              </a:r>
              <a:endParaRPr sz="1200"/>
            </a:p>
          </p:txBody>
        </p:sp>
      </p:grpSp>
      <p:sp>
        <p:nvSpPr>
          <p:cNvPr id="279" name="Google Shape;279;p44"/>
          <p:cNvSpPr txBox="1"/>
          <p:nvPr/>
        </p:nvSpPr>
        <p:spPr>
          <a:xfrm>
            <a:off x="2849275" y="2821375"/>
            <a:ext cx="430200" cy="43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</a:t>
            </a:r>
            <a:endParaRPr/>
          </a:p>
        </p:txBody>
      </p:sp>
      <p:sp>
        <p:nvSpPr>
          <p:cNvPr id="280" name="Google Shape;280;p44"/>
          <p:cNvSpPr txBox="1"/>
          <p:nvPr/>
        </p:nvSpPr>
        <p:spPr>
          <a:xfrm>
            <a:off x="2419075" y="3259975"/>
            <a:ext cx="430200" cy="43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III</a:t>
            </a:r>
            <a:endParaRPr/>
          </a:p>
        </p:txBody>
      </p:sp>
      <p:sp>
        <p:nvSpPr>
          <p:cNvPr id="281" name="Google Shape;281;p44"/>
          <p:cNvSpPr txBox="1"/>
          <p:nvPr/>
        </p:nvSpPr>
        <p:spPr>
          <a:xfrm>
            <a:off x="2849275" y="3259975"/>
            <a:ext cx="430200" cy="43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IV</a:t>
            </a:r>
            <a:endParaRPr/>
          </a:p>
        </p:txBody>
      </p:sp>
      <p:sp>
        <p:nvSpPr>
          <p:cNvPr id="282" name="Google Shape;282;p44"/>
          <p:cNvSpPr txBox="1"/>
          <p:nvPr/>
        </p:nvSpPr>
        <p:spPr>
          <a:xfrm>
            <a:off x="2419075" y="2830525"/>
            <a:ext cx="430200" cy="43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II</a:t>
            </a:r>
            <a:endParaRPr/>
          </a:p>
        </p:txBody>
      </p:sp>
      <p:pic>
        <p:nvPicPr>
          <p:cNvPr id="283" name="Google Shape;283;p4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572938" y="1051300"/>
            <a:ext cx="2691451" cy="3588571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284" name="Google Shape;284;p44"/>
          <p:cNvSpPr txBox="1"/>
          <p:nvPr/>
        </p:nvSpPr>
        <p:spPr>
          <a:xfrm>
            <a:off x="5856663" y="4563675"/>
            <a:ext cx="2124000" cy="46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2000" b="1">
                <a:latin typeface="Source Sans Pro"/>
                <a:ea typeface="Source Sans Pro"/>
                <a:cs typeface="Source Sans Pro"/>
                <a:sym typeface="Source Sans Pro"/>
              </a:rPr>
              <a:t>Byhumle</a:t>
            </a:r>
            <a:endParaRPr sz="2000" b="1"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285" name="Google Shape;285;p44"/>
          <p:cNvPicPr preferRelativeResize="0"/>
          <p:nvPr/>
        </p:nvPicPr>
        <p:blipFill rotWithShape="1">
          <a:blip r:embed="rId5">
            <a:alphaModFix/>
          </a:blip>
          <a:srcRect l="15361"/>
          <a:stretch/>
        </p:blipFill>
        <p:spPr>
          <a:xfrm>
            <a:off x="3500788" y="2353850"/>
            <a:ext cx="427300" cy="301752"/>
          </a:xfrm>
          <a:prstGeom prst="rect">
            <a:avLst/>
          </a:prstGeom>
          <a:noFill/>
          <a:ln>
            <a:noFill/>
          </a:ln>
        </p:spPr>
      </p:pic>
      <p:pic>
        <p:nvPicPr>
          <p:cNvPr id="286" name="Google Shape;286;p4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007127" y="4770843"/>
            <a:ext cx="383177" cy="304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p45"/>
          <p:cNvSpPr txBox="1">
            <a:spLocks noGrp="1"/>
          </p:cNvSpPr>
          <p:nvPr>
            <p:ph type="title"/>
          </p:nvPr>
        </p:nvSpPr>
        <p:spPr>
          <a:xfrm>
            <a:off x="304375" y="193500"/>
            <a:ext cx="8543700" cy="848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accent2"/>
                </a:solidFill>
              </a:rPr>
              <a:t>Farmers that own arable land and have paid employees are more resilient than those who do not</a:t>
            </a:r>
            <a:endParaRPr>
              <a:solidFill>
                <a:schemeClr val="accent2"/>
              </a:solidFill>
            </a:endParaRPr>
          </a:p>
        </p:txBody>
      </p:sp>
      <p:pic>
        <p:nvPicPr>
          <p:cNvPr id="292" name="Google Shape;292;p45"/>
          <p:cNvPicPr preferRelativeResize="0"/>
          <p:nvPr/>
        </p:nvPicPr>
        <p:blipFill rotWithShape="1">
          <a:blip r:embed="rId3">
            <a:alphaModFix/>
          </a:blip>
          <a:srcRect l="37893" r="6018"/>
          <a:stretch/>
        </p:blipFill>
        <p:spPr>
          <a:xfrm>
            <a:off x="5577275" y="1041975"/>
            <a:ext cx="2684775" cy="3595825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293" name="Google Shape;293;p45"/>
          <p:cNvSpPr txBox="1"/>
          <p:nvPr/>
        </p:nvSpPr>
        <p:spPr>
          <a:xfrm>
            <a:off x="5726713" y="4563750"/>
            <a:ext cx="2247000" cy="46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2000" b="1">
                <a:latin typeface="Source Sans Pro"/>
                <a:ea typeface="Source Sans Pro"/>
                <a:cs typeface="Source Sans Pro"/>
                <a:sym typeface="Source Sans Pro"/>
              </a:rPr>
              <a:t>ØsterGRO</a:t>
            </a:r>
            <a:endParaRPr sz="2000" b="1"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grpSp>
        <p:nvGrpSpPr>
          <p:cNvPr id="294" name="Google Shape;294;p45"/>
          <p:cNvGrpSpPr/>
          <p:nvPr/>
        </p:nvGrpSpPr>
        <p:grpSpPr>
          <a:xfrm>
            <a:off x="953856" y="1476015"/>
            <a:ext cx="3790828" cy="3354304"/>
            <a:chOff x="380577" y="1414185"/>
            <a:chExt cx="3890423" cy="3465190"/>
          </a:xfrm>
        </p:grpSpPr>
        <p:sp>
          <p:nvSpPr>
            <p:cNvPr id="295" name="Google Shape;295;p45"/>
            <p:cNvSpPr txBox="1"/>
            <p:nvPr/>
          </p:nvSpPr>
          <p:spPr>
            <a:xfrm>
              <a:off x="380577" y="3155168"/>
              <a:ext cx="1215900" cy="480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/>
                <a:t>No volunteers or paid staff</a:t>
              </a:r>
              <a:endParaRPr sz="1200">
                <a:latin typeface="Source Sans Pro"/>
                <a:ea typeface="Source Sans Pro"/>
                <a:cs typeface="Source Sans Pro"/>
                <a:sym typeface="Source Sans Pro"/>
              </a:endParaRPr>
            </a:p>
          </p:txBody>
        </p:sp>
        <p:sp>
          <p:nvSpPr>
            <p:cNvPr id="296" name="Google Shape;296;p45"/>
            <p:cNvSpPr txBox="1"/>
            <p:nvPr/>
          </p:nvSpPr>
          <p:spPr>
            <a:xfrm>
              <a:off x="2945300" y="3155150"/>
              <a:ext cx="1325700" cy="282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/>
                <a:t>Paid employees</a:t>
              </a:r>
              <a:r>
                <a:rPr lang="en"/>
                <a:t> </a:t>
              </a:r>
              <a:endParaRPr>
                <a:latin typeface="Source Sans Pro"/>
                <a:ea typeface="Source Sans Pro"/>
                <a:cs typeface="Source Sans Pro"/>
                <a:sym typeface="Source Sans Pro"/>
              </a:endParaRPr>
            </a:p>
          </p:txBody>
        </p:sp>
        <p:sp>
          <p:nvSpPr>
            <p:cNvPr id="297" name="Google Shape;297;p45"/>
            <p:cNvSpPr txBox="1"/>
            <p:nvPr/>
          </p:nvSpPr>
          <p:spPr>
            <a:xfrm>
              <a:off x="2264529" y="1414185"/>
              <a:ext cx="1535400" cy="354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highlight>
                    <a:srgbClr val="FFFFFF"/>
                  </a:highlight>
                </a:rPr>
                <a:t>Owns arable land</a:t>
              </a:r>
              <a:endParaRPr sz="1200">
                <a:latin typeface="Source Sans Pro"/>
                <a:ea typeface="Source Sans Pro"/>
                <a:cs typeface="Source Sans Pro"/>
                <a:sym typeface="Source Sans Pro"/>
              </a:endParaRPr>
            </a:p>
          </p:txBody>
        </p:sp>
        <p:sp>
          <p:nvSpPr>
            <p:cNvPr id="298" name="Google Shape;298;p45"/>
            <p:cNvSpPr txBox="1"/>
            <p:nvPr/>
          </p:nvSpPr>
          <p:spPr>
            <a:xfrm>
              <a:off x="2264525" y="4452775"/>
              <a:ext cx="1535400" cy="426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/>
                <a:t>Owns no land has no place to grow</a:t>
              </a:r>
              <a:endParaRPr sz="1200">
                <a:latin typeface="Source Sans Pro"/>
                <a:ea typeface="Source Sans Pro"/>
                <a:cs typeface="Source Sans Pro"/>
                <a:sym typeface="Source Sans Pro"/>
              </a:endParaRPr>
            </a:p>
          </p:txBody>
        </p:sp>
      </p:grpSp>
      <p:sp>
        <p:nvSpPr>
          <p:cNvPr id="299" name="Google Shape;299;p45"/>
          <p:cNvSpPr txBox="1"/>
          <p:nvPr/>
        </p:nvSpPr>
        <p:spPr>
          <a:xfrm>
            <a:off x="2849275" y="2821375"/>
            <a:ext cx="430200" cy="43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</a:t>
            </a:r>
            <a:endParaRPr/>
          </a:p>
        </p:txBody>
      </p:sp>
      <p:sp>
        <p:nvSpPr>
          <p:cNvPr id="300" name="Google Shape;300;p45"/>
          <p:cNvSpPr txBox="1"/>
          <p:nvPr/>
        </p:nvSpPr>
        <p:spPr>
          <a:xfrm>
            <a:off x="2419075" y="3259975"/>
            <a:ext cx="430200" cy="43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III</a:t>
            </a:r>
            <a:endParaRPr/>
          </a:p>
        </p:txBody>
      </p:sp>
      <p:sp>
        <p:nvSpPr>
          <p:cNvPr id="301" name="Google Shape;301;p45"/>
          <p:cNvSpPr txBox="1"/>
          <p:nvPr/>
        </p:nvSpPr>
        <p:spPr>
          <a:xfrm>
            <a:off x="2849275" y="3259975"/>
            <a:ext cx="430200" cy="43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IV</a:t>
            </a:r>
            <a:endParaRPr/>
          </a:p>
        </p:txBody>
      </p:sp>
      <p:sp>
        <p:nvSpPr>
          <p:cNvPr id="302" name="Google Shape;302;p45"/>
          <p:cNvSpPr txBox="1"/>
          <p:nvPr/>
        </p:nvSpPr>
        <p:spPr>
          <a:xfrm>
            <a:off x="2419075" y="2830525"/>
            <a:ext cx="430200" cy="43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II</a:t>
            </a:r>
            <a:endParaRPr/>
          </a:p>
        </p:txBody>
      </p:sp>
      <p:pic>
        <p:nvPicPr>
          <p:cNvPr id="303" name="Google Shape;303;p45"/>
          <p:cNvPicPr preferRelativeResize="0"/>
          <p:nvPr/>
        </p:nvPicPr>
        <p:blipFill rotWithShape="1">
          <a:blip r:embed="rId4">
            <a:alphaModFix/>
          </a:blip>
          <a:srcRect l="15361"/>
          <a:stretch/>
        </p:blipFill>
        <p:spPr>
          <a:xfrm>
            <a:off x="2311363" y="3650450"/>
            <a:ext cx="427300" cy="301752"/>
          </a:xfrm>
          <a:prstGeom prst="rect">
            <a:avLst/>
          </a:prstGeom>
          <a:noFill/>
          <a:ln>
            <a:noFill/>
          </a:ln>
        </p:spPr>
      </p:pic>
      <p:pic>
        <p:nvPicPr>
          <p:cNvPr id="304" name="Google Shape;304;p45" title="Chart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90680" y="1048783"/>
            <a:ext cx="3938500" cy="39838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grpSp>
        <p:nvGrpSpPr>
          <p:cNvPr id="305" name="Google Shape;305;p45"/>
          <p:cNvGrpSpPr/>
          <p:nvPr/>
        </p:nvGrpSpPr>
        <p:grpSpPr>
          <a:xfrm>
            <a:off x="964519" y="1483190"/>
            <a:ext cx="3790828" cy="3354304"/>
            <a:chOff x="380577" y="1414185"/>
            <a:chExt cx="3890423" cy="3465190"/>
          </a:xfrm>
        </p:grpSpPr>
        <p:sp>
          <p:nvSpPr>
            <p:cNvPr id="306" name="Google Shape;306;p45"/>
            <p:cNvSpPr txBox="1"/>
            <p:nvPr/>
          </p:nvSpPr>
          <p:spPr>
            <a:xfrm>
              <a:off x="380577" y="3155168"/>
              <a:ext cx="1215900" cy="480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/>
                <a:t>No volunteers or paid staff</a:t>
              </a:r>
              <a:endParaRPr sz="1200">
                <a:latin typeface="Source Sans Pro"/>
                <a:ea typeface="Source Sans Pro"/>
                <a:cs typeface="Source Sans Pro"/>
                <a:sym typeface="Source Sans Pro"/>
              </a:endParaRPr>
            </a:p>
          </p:txBody>
        </p:sp>
        <p:sp>
          <p:nvSpPr>
            <p:cNvPr id="307" name="Google Shape;307;p45"/>
            <p:cNvSpPr txBox="1"/>
            <p:nvPr/>
          </p:nvSpPr>
          <p:spPr>
            <a:xfrm>
              <a:off x="2945300" y="3155150"/>
              <a:ext cx="1325700" cy="282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/>
                <a:t>Paid employees</a:t>
              </a:r>
              <a:r>
                <a:rPr lang="en"/>
                <a:t> </a:t>
              </a:r>
              <a:endParaRPr>
                <a:latin typeface="Source Sans Pro"/>
                <a:ea typeface="Source Sans Pro"/>
                <a:cs typeface="Source Sans Pro"/>
                <a:sym typeface="Source Sans Pro"/>
              </a:endParaRPr>
            </a:p>
          </p:txBody>
        </p:sp>
        <p:sp>
          <p:nvSpPr>
            <p:cNvPr id="308" name="Google Shape;308;p45"/>
            <p:cNvSpPr txBox="1"/>
            <p:nvPr/>
          </p:nvSpPr>
          <p:spPr>
            <a:xfrm>
              <a:off x="2264529" y="1414185"/>
              <a:ext cx="1535400" cy="354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highlight>
                    <a:srgbClr val="FFFFFF"/>
                  </a:highlight>
                </a:rPr>
                <a:t>Owns arable land</a:t>
              </a:r>
              <a:endParaRPr sz="1200">
                <a:latin typeface="Source Sans Pro"/>
                <a:ea typeface="Source Sans Pro"/>
                <a:cs typeface="Source Sans Pro"/>
                <a:sym typeface="Source Sans Pro"/>
              </a:endParaRPr>
            </a:p>
          </p:txBody>
        </p:sp>
        <p:sp>
          <p:nvSpPr>
            <p:cNvPr id="309" name="Google Shape;309;p45"/>
            <p:cNvSpPr txBox="1"/>
            <p:nvPr/>
          </p:nvSpPr>
          <p:spPr>
            <a:xfrm>
              <a:off x="2264525" y="4452775"/>
              <a:ext cx="1535400" cy="426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/>
                <a:t>Owns no land has no place to grow</a:t>
              </a:r>
              <a:endParaRPr sz="1200">
                <a:latin typeface="Source Sans Pro"/>
                <a:ea typeface="Source Sans Pro"/>
                <a:cs typeface="Source Sans Pro"/>
                <a:sym typeface="Source Sans Pro"/>
              </a:endParaRPr>
            </a:p>
          </p:txBody>
        </p:sp>
      </p:grpSp>
      <p:grpSp>
        <p:nvGrpSpPr>
          <p:cNvPr id="310" name="Google Shape;310;p45"/>
          <p:cNvGrpSpPr/>
          <p:nvPr/>
        </p:nvGrpSpPr>
        <p:grpSpPr>
          <a:xfrm>
            <a:off x="964517" y="1483190"/>
            <a:ext cx="3790830" cy="3495632"/>
            <a:chOff x="380575" y="1414185"/>
            <a:chExt cx="3890425" cy="3611190"/>
          </a:xfrm>
        </p:grpSpPr>
        <p:grpSp>
          <p:nvGrpSpPr>
            <p:cNvPr id="311" name="Google Shape;311;p45"/>
            <p:cNvGrpSpPr/>
            <p:nvPr/>
          </p:nvGrpSpPr>
          <p:grpSpPr>
            <a:xfrm>
              <a:off x="380577" y="1414185"/>
              <a:ext cx="3890423" cy="3465190"/>
              <a:chOff x="380577" y="1414185"/>
              <a:chExt cx="3890423" cy="3465190"/>
            </a:xfrm>
          </p:grpSpPr>
          <p:sp>
            <p:nvSpPr>
              <p:cNvPr id="312" name="Google Shape;312;p45"/>
              <p:cNvSpPr txBox="1"/>
              <p:nvPr/>
            </p:nvSpPr>
            <p:spPr>
              <a:xfrm>
                <a:off x="380577" y="3155168"/>
                <a:ext cx="1215900" cy="4800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200"/>
                  <a:t>No volunteers or paid staff</a:t>
                </a:r>
                <a:endParaRPr sz="1200">
                  <a:latin typeface="Source Sans Pro"/>
                  <a:ea typeface="Source Sans Pro"/>
                  <a:cs typeface="Source Sans Pro"/>
                  <a:sym typeface="Source Sans Pro"/>
                </a:endParaRPr>
              </a:p>
            </p:txBody>
          </p:sp>
          <p:sp>
            <p:nvSpPr>
              <p:cNvPr id="313" name="Google Shape;313;p45"/>
              <p:cNvSpPr txBox="1"/>
              <p:nvPr/>
            </p:nvSpPr>
            <p:spPr>
              <a:xfrm>
                <a:off x="2945300" y="3155150"/>
                <a:ext cx="1325700" cy="2829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/>
              <a:p>
                <a:pPr marL="0" lvl="0" indent="0" algn="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200"/>
                  <a:t>Paid employees</a:t>
                </a:r>
                <a:r>
                  <a:rPr lang="en"/>
                  <a:t> </a:t>
                </a:r>
                <a:endParaRPr>
                  <a:latin typeface="Source Sans Pro"/>
                  <a:ea typeface="Source Sans Pro"/>
                  <a:cs typeface="Source Sans Pro"/>
                  <a:sym typeface="Source Sans Pro"/>
                </a:endParaRPr>
              </a:p>
            </p:txBody>
          </p:sp>
          <p:sp>
            <p:nvSpPr>
              <p:cNvPr id="314" name="Google Shape;314;p45"/>
              <p:cNvSpPr txBox="1"/>
              <p:nvPr/>
            </p:nvSpPr>
            <p:spPr>
              <a:xfrm>
                <a:off x="2264529" y="1414185"/>
                <a:ext cx="1535400" cy="3543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200">
                    <a:highlight>
                      <a:srgbClr val="FFFFFF"/>
                    </a:highlight>
                  </a:rPr>
                  <a:t>Owns arable land</a:t>
                </a:r>
                <a:endParaRPr sz="1200">
                  <a:latin typeface="Source Sans Pro"/>
                  <a:ea typeface="Source Sans Pro"/>
                  <a:cs typeface="Source Sans Pro"/>
                  <a:sym typeface="Source Sans Pro"/>
                </a:endParaRPr>
              </a:p>
            </p:txBody>
          </p:sp>
          <p:sp>
            <p:nvSpPr>
              <p:cNvPr id="315" name="Google Shape;315;p45"/>
              <p:cNvSpPr txBox="1"/>
              <p:nvPr/>
            </p:nvSpPr>
            <p:spPr>
              <a:xfrm>
                <a:off x="2264525" y="4452775"/>
                <a:ext cx="1535400" cy="4266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200"/>
                  <a:t>Owns no land has no place to grow</a:t>
                </a:r>
                <a:endParaRPr sz="1200">
                  <a:latin typeface="Source Sans Pro"/>
                  <a:ea typeface="Source Sans Pro"/>
                  <a:cs typeface="Source Sans Pro"/>
                  <a:sym typeface="Source Sans Pro"/>
                </a:endParaRPr>
              </a:p>
            </p:txBody>
          </p:sp>
        </p:grpSp>
        <p:sp>
          <p:nvSpPr>
            <p:cNvPr id="316" name="Google Shape;316;p45"/>
            <p:cNvSpPr txBox="1"/>
            <p:nvPr/>
          </p:nvSpPr>
          <p:spPr>
            <a:xfrm>
              <a:off x="380575" y="4671075"/>
              <a:ext cx="731400" cy="354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/>
                <a:t>n = 8</a:t>
              </a:r>
              <a:endParaRPr sz="1200"/>
            </a:p>
          </p:txBody>
        </p:sp>
      </p:grpSp>
      <p:sp>
        <p:nvSpPr>
          <p:cNvPr id="317" name="Google Shape;317;p45"/>
          <p:cNvSpPr txBox="1"/>
          <p:nvPr/>
        </p:nvSpPr>
        <p:spPr>
          <a:xfrm>
            <a:off x="2859938" y="2828550"/>
            <a:ext cx="430200" cy="43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</a:t>
            </a:r>
            <a:endParaRPr/>
          </a:p>
        </p:txBody>
      </p:sp>
      <p:sp>
        <p:nvSpPr>
          <p:cNvPr id="318" name="Google Shape;318;p45"/>
          <p:cNvSpPr txBox="1"/>
          <p:nvPr/>
        </p:nvSpPr>
        <p:spPr>
          <a:xfrm>
            <a:off x="2429738" y="3267150"/>
            <a:ext cx="430200" cy="43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III</a:t>
            </a:r>
            <a:endParaRPr/>
          </a:p>
        </p:txBody>
      </p:sp>
      <p:sp>
        <p:nvSpPr>
          <p:cNvPr id="319" name="Google Shape;319;p45"/>
          <p:cNvSpPr txBox="1"/>
          <p:nvPr/>
        </p:nvSpPr>
        <p:spPr>
          <a:xfrm>
            <a:off x="2859938" y="3267150"/>
            <a:ext cx="430200" cy="43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IV</a:t>
            </a:r>
            <a:endParaRPr/>
          </a:p>
        </p:txBody>
      </p:sp>
      <p:sp>
        <p:nvSpPr>
          <p:cNvPr id="320" name="Google Shape;320;p45"/>
          <p:cNvSpPr txBox="1"/>
          <p:nvPr/>
        </p:nvSpPr>
        <p:spPr>
          <a:xfrm>
            <a:off x="2429738" y="2837700"/>
            <a:ext cx="430200" cy="43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II</a:t>
            </a:r>
            <a:endParaRPr/>
          </a:p>
        </p:txBody>
      </p:sp>
      <p:pic>
        <p:nvPicPr>
          <p:cNvPr id="321" name="Google Shape;321;p45"/>
          <p:cNvPicPr preferRelativeResize="0"/>
          <p:nvPr/>
        </p:nvPicPr>
        <p:blipFill rotWithShape="1">
          <a:blip r:embed="rId4">
            <a:alphaModFix/>
          </a:blip>
          <a:srcRect l="15361"/>
          <a:stretch/>
        </p:blipFill>
        <p:spPr>
          <a:xfrm>
            <a:off x="2311363" y="3650450"/>
            <a:ext cx="427300" cy="301752"/>
          </a:xfrm>
          <a:prstGeom prst="rect">
            <a:avLst/>
          </a:prstGeom>
          <a:noFill/>
          <a:ln>
            <a:noFill/>
          </a:ln>
        </p:spPr>
      </p:pic>
      <p:pic>
        <p:nvPicPr>
          <p:cNvPr id="322" name="Google Shape;322;p4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900300" y="4777013"/>
            <a:ext cx="361950" cy="295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ordelia template">
  <a:themeElements>
    <a:clrScheme name="Custom 347">
      <a:dk1>
        <a:srgbClr val="263238"/>
      </a:dk1>
      <a:lt1>
        <a:srgbClr val="FFFFFF"/>
      </a:lt1>
      <a:dk2>
        <a:srgbClr val="607D8B"/>
      </a:dk2>
      <a:lt2>
        <a:srgbClr val="ECEFF1"/>
      </a:lt2>
      <a:accent1>
        <a:srgbClr val="0091EA"/>
      </a:accent1>
      <a:accent2>
        <a:srgbClr val="0053A3"/>
      </a:accent2>
      <a:accent3>
        <a:srgbClr val="607D8B"/>
      </a:accent3>
      <a:accent4>
        <a:srgbClr val="CFD8DC"/>
      </a:accent4>
      <a:accent5>
        <a:srgbClr val="ECEFF1"/>
      </a:accent5>
      <a:accent6>
        <a:srgbClr val="ACDBF8"/>
      </a:accent6>
      <a:hlink>
        <a:srgbClr val="0091EA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Cordelia template">
  <a:themeElements>
    <a:clrScheme name="Custom 347">
      <a:dk1>
        <a:srgbClr val="263238"/>
      </a:dk1>
      <a:lt1>
        <a:srgbClr val="FFFFFF"/>
      </a:lt1>
      <a:dk2>
        <a:srgbClr val="607D8B"/>
      </a:dk2>
      <a:lt2>
        <a:srgbClr val="ECEFF1"/>
      </a:lt2>
      <a:accent1>
        <a:srgbClr val="0091EA"/>
      </a:accent1>
      <a:accent2>
        <a:srgbClr val="0053A3"/>
      </a:accent2>
      <a:accent3>
        <a:srgbClr val="607D8B"/>
      </a:accent3>
      <a:accent4>
        <a:srgbClr val="CFD8DC"/>
      </a:accent4>
      <a:accent5>
        <a:srgbClr val="ECEFF1"/>
      </a:accent5>
      <a:accent6>
        <a:srgbClr val="ACDBF8"/>
      </a:accent6>
      <a:hlink>
        <a:srgbClr val="0091EA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1833</Words>
  <Application>Microsoft Office PowerPoint</Application>
  <PresentationFormat>On-screen Show (16:9)</PresentationFormat>
  <Paragraphs>304</Paragraphs>
  <Slides>21</Slides>
  <Notes>21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21</vt:i4>
      </vt:variant>
    </vt:vector>
  </HeadingPairs>
  <TitlesOfParts>
    <vt:vector size="31" baseType="lpstr">
      <vt:lpstr>Roboto Slab</vt:lpstr>
      <vt:lpstr>Source Sans Pro</vt:lpstr>
      <vt:lpstr>Source Sans Pro SemiBold</vt:lpstr>
      <vt:lpstr>Roboto Medium</vt:lpstr>
      <vt:lpstr>Roboto</vt:lpstr>
      <vt:lpstr>Arial</vt:lpstr>
      <vt:lpstr>Times New Roman</vt:lpstr>
      <vt:lpstr>Simple Light</vt:lpstr>
      <vt:lpstr>Cordelia template</vt:lpstr>
      <vt:lpstr>Cordelia template</vt:lpstr>
      <vt:lpstr>Assessing and Addressing the Needs of Urban Agriculture in Copenhagen</vt:lpstr>
      <vt:lpstr>Increasing urban agriculture can help Copenhagen achieve its environmental goals</vt:lpstr>
      <vt:lpstr>Resilience is a farm’s ability to recover following the removal of a key contributing component</vt:lpstr>
      <vt:lpstr>This project investigated the resilience of urban farming through global research and local interviews </vt:lpstr>
      <vt:lpstr>Networks built upon strong community investment can increase the resiliency of urban agriculture</vt:lpstr>
      <vt:lpstr>Interviews conducted across Copenhagen evaluated the urban agriculture community</vt:lpstr>
      <vt:lpstr>Interviews revealed common strengths, weaknesses, opportunities, and threats within the community</vt:lpstr>
      <vt:lpstr>Farmers that own arable land and have paid employees are more resilient than those who do not</vt:lpstr>
      <vt:lpstr>Farmers that own arable land and have paid employees are more resilient than those who do not</vt:lpstr>
      <vt:lpstr>Farms with high resilience are self-sustained based on income and do not rely on outside funding</vt:lpstr>
      <vt:lpstr>Farms with high resilience are self-sustained based on income and do not rely on outside funding</vt:lpstr>
      <vt:lpstr>A farm connected to an institution of some kind will have greater support, leading to increased resilience</vt:lpstr>
      <vt:lpstr>Higher number of social connections between actors correlates with higher resilience</vt:lpstr>
      <vt:lpstr>Social connections between network actors could increase resilience related to land access</vt:lpstr>
      <vt:lpstr>Urban farmers have expressed interest in using a networking tool </vt:lpstr>
      <vt:lpstr>Discord was chosen for its user friendliness, customization, and dedicated channels</vt:lpstr>
      <vt:lpstr>Bydyrkerne should actively moderate and participate in the server during initial stages of growth</vt:lpstr>
      <vt:lpstr>Bydyrkerne should conduct a pilot study to further test and improve the Discord server</vt:lpstr>
      <vt:lpstr> Bydyrkerne should ask individuals who’ve joined the server to invite their volunteers to the server</vt:lpstr>
      <vt:lpstr>Bydyrkerne should organize periodic events to strengthen and expand the existing community</vt:lpstr>
      <vt:lpstr> Acknowledgments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Assessing and Addressing the Needs of Urban Agriculture in Copenhagen</dc:title>
  <dc:creator>Joey Whitwell</dc:creator>
  <cp:lastModifiedBy>Joey Whitwell</cp:lastModifiedBy>
  <cp:revision>3</cp:revision>
  <dcterms:modified xsi:type="dcterms:W3CDTF">2019-10-10T15:37:17Z</dcterms:modified>
</cp:coreProperties>
</file>