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9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7" r:id="rId12"/>
    <p:sldId id="293" r:id="rId13"/>
    <p:sldId id="294" r:id="rId14"/>
    <p:sldId id="295" r:id="rId15"/>
    <p:sldId id="296" r:id="rId16"/>
    <p:sldId id="298" r:id="rId17"/>
    <p:sldId id="299" r:id="rId18"/>
    <p:sldId id="300" r:id="rId19"/>
    <p:sldId id="304" r:id="rId20"/>
    <p:sldId id="301" r:id="rId21"/>
    <p:sldId id="302" r:id="rId22"/>
    <p:sldId id="303" r:id="rId23"/>
    <p:sldId id="316" r:id="rId24"/>
    <p:sldId id="305" r:id="rId25"/>
    <p:sldId id="306" r:id="rId26"/>
    <p:sldId id="307" r:id="rId27"/>
    <p:sldId id="319" r:id="rId28"/>
    <p:sldId id="317" r:id="rId29"/>
    <p:sldId id="309" r:id="rId30"/>
    <p:sldId id="308" r:id="rId31"/>
    <p:sldId id="310" r:id="rId32"/>
    <p:sldId id="260" r:id="rId33"/>
    <p:sldId id="311" r:id="rId34"/>
    <p:sldId id="312" r:id="rId35"/>
    <p:sldId id="313" r:id="rId36"/>
    <p:sldId id="320" r:id="rId37"/>
    <p:sldId id="314" r:id="rId38"/>
    <p:sldId id="315" r:id="rId39"/>
    <p:sldId id="321" r:id="rId40"/>
    <p:sldId id="322" r:id="rId41"/>
    <p:sldId id="323" r:id="rId42"/>
    <p:sldId id="324" r:id="rId43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288">
          <p15:clr>
            <a:srgbClr val="A4A3A4"/>
          </p15:clr>
        </p15:guide>
        <p15:guide id="5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D95"/>
    <a:srgbClr val="46A0DC"/>
    <a:srgbClr val="B7A079"/>
    <a:srgbClr val="2C6A8C"/>
    <a:srgbClr val="000000"/>
    <a:srgbClr val="FFFFFF"/>
    <a:srgbClr val="6D6D6D"/>
    <a:srgbClr val="AB192D"/>
    <a:srgbClr val="C4122F"/>
    <a:srgbClr val="B2B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3038" autoAdjust="0"/>
  </p:normalViewPr>
  <p:slideViewPr>
    <p:cSldViewPr showGuides="1">
      <p:cViewPr varScale="1">
        <p:scale>
          <a:sx n="77" d="100"/>
          <a:sy n="77" d="100"/>
        </p:scale>
        <p:origin x="1642" y="31"/>
      </p:cViewPr>
      <p:guideLst>
        <p:guide orient="horz" pos="720"/>
        <p:guide orient="horz" pos="960"/>
        <p:guide orient="horz" pos="3888"/>
        <p:guide pos="288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49CD-19C8-44C0-A36B-1667EDB1312B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7A2D6-6A74-4789-8A27-67CDFFE8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79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C511E-AA3B-43E3-B946-406AB5E4C4BB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4A049-8685-4352-9DC2-828F08FD54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5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2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3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3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4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0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5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8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6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38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32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6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85590" y="2981885"/>
            <a:ext cx="3958410" cy="3876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41648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743200" cy="88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" y="1524000"/>
            <a:ext cx="5867400" cy="4648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0" y="1524000"/>
            <a:ext cx="2133600" cy="464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9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1433513"/>
            <a:ext cx="40195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2">
    <p:bg>
      <p:bgPr>
        <a:solidFill>
          <a:srgbClr val="AB1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986500"/>
            <a:ext cx="2743200" cy="88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386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8" y="2980944"/>
            <a:ext cx="3959371" cy="38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85590" y="2981885"/>
            <a:ext cx="3958410" cy="3876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215900" dist="762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447800"/>
            <a:ext cx="6858000" cy="1676400"/>
          </a:xfrm>
        </p:spPr>
        <p:txBody>
          <a:bodyPr anchor="b" anchorCtr="0"/>
          <a:lstStyle>
            <a:lvl1pPr algn="l"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1242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0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76400"/>
            <a:ext cx="36576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6576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496736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2216400"/>
            <a:ext cx="36576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496736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16400"/>
            <a:ext cx="36576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91656"/>
            <a:ext cx="459297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668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782" y="1524000"/>
            <a:ext cx="5294018" cy="4648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917" y="1524000"/>
            <a:ext cx="2673657" cy="4648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359110" y="35814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3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87664"/>
            <a:ext cx="457200" cy="394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1234966"/>
            <a:ext cx="86868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86400" y="6400800"/>
            <a:ext cx="3352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3" r:id="rId3"/>
    <p:sldLayoutId id="2147483695" r:id="rId4"/>
    <p:sldLayoutId id="2147483664" r:id="rId5"/>
    <p:sldLayoutId id="2147483665" r:id="rId6"/>
    <p:sldLayoutId id="2147483666" r:id="rId7"/>
    <p:sldLayoutId id="2147483667" r:id="rId8"/>
    <p:sldLayoutId id="2147483683" r:id="rId9"/>
    <p:sldLayoutId id="2147483696" r:id="rId10"/>
    <p:sldLayoutId id="2147483708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895600"/>
            <a:ext cx="8077200" cy="1524000"/>
          </a:xfrm>
        </p:spPr>
        <p:txBody>
          <a:bodyPr/>
          <a:lstStyle/>
          <a:p>
            <a:r>
              <a:rPr lang="en-US" sz="4000" dirty="0"/>
              <a:t>Applying Cluster Computing With Raspberry </a:t>
            </a:r>
            <a:r>
              <a:rPr lang="en-US" sz="4000" dirty="0" err="1"/>
              <a:t>Pis</a:t>
            </a:r>
            <a:r>
              <a:rPr lang="en-US" sz="4000" dirty="0"/>
              <a:t> to Numerical General Relativity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95800"/>
            <a:ext cx="68580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By: Zack Chester</a:t>
            </a:r>
          </a:p>
          <a:p>
            <a:r>
              <a:rPr lang="en-US" dirty="0"/>
              <a:t>Advised by: Shanshan Rodriguez and Leo Rodriguez (Assumption College)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87664"/>
            <a:ext cx="535497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9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3847F8-14D9-48CF-A768-C856F817F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4" t="53870" r="12500" b="39165"/>
          <a:stretch/>
        </p:blipFill>
        <p:spPr>
          <a:xfrm>
            <a:off x="895350" y="2781299"/>
            <a:ext cx="7272258" cy="503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6A43B8-7154-44E8-B1DD-B364EFCB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Kerr Metric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4152-3AB1-47F7-8D90-1AB1DCD739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8229600" cy="4648200"/>
              </a:xfrm>
            </p:spPr>
            <p:txBody>
              <a:bodyPr/>
              <a:lstStyle/>
              <a:p>
                <a:r>
                  <a:rPr lang="en-US" dirty="0"/>
                  <a:t>Describes a rotating uncharged symmetric black hole</a:t>
                </a:r>
              </a:p>
              <a:p>
                <a:r>
                  <a:rPr lang="en-US" dirty="0"/>
                  <a:t>Defined as: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With: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considered to be an arbitrary constant</a:t>
                </a:r>
              </a:p>
              <a:p>
                <a:pPr lvl="1"/>
                <a:r>
                  <a:rPr lang="en-US" dirty="0"/>
                  <a:t>f(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△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 +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 +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△(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𝐺𝑀𝑎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ɸ</m:t>
                    </m:r>
                  </m:oMath>
                </a14:m>
                <a:r>
                  <a:rPr lang="en-US" dirty="0"/>
                  <a:t> the goal to solve for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4152-3AB1-47F7-8D90-1AB1DCD73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8229600" cy="4648200"/>
              </a:xfrm>
              <a:blipFill>
                <a:blip r:embed="rId3"/>
                <a:stretch>
                  <a:fillRect l="-963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9B098-B149-4E47-8C07-DE06B922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AEB31-A1B5-47C5-AC5D-F1976B4D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F004EA-CF25-4D17-B8F2-896581F06478}"/>
              </a:ext>
            </a:extLst>
          </p:cNvPr>
          <p:cNvSpPr/>
          <p:nvPr/>
        </p:nvSpPr>
        <p:spPr>
          <a:xfrm>
            <a:off x="895350" y="2781299"/>
            <a:ext cx="7353300" cy="4572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86EC3A-846B-4617-AA60-EEFA97C1060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Solving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ɸ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86EC3A-846B-4617-AA60-EEFA97C106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52" b="-23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3FFF-BB01-4573-B138-DED3C86EC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ways to complete</a:t>
            </a:r>
          </a:p>
          <a:p>
            <a:pPr lvl="1"/>
            <a:r>
              <a:rPr lang="en-US" dirty="0"/>
              <a:t>By hand</a:t>
            </a:r>
          </a:p>
          <a:p>
            <a:pPr lvl="1"/>
            <a:r>
              <a:rPr lang="en-US" dirty="0"/>
              <a:t>Through computation software</a:t>
            </a:r>
          </a:p>
          <a:p>
            <a:pPr lvl="2"/>
            <a:r>
              <a:rPr lang="en-US" dirty="0"/>
              <a:t>Mathematica</a:t>
            </a:r>
          </a:p>
          <a:p>
            <a:pPr lvl="2"/>
            <a:r>
              <a:rPr lang="en-US" dirty="0" err="1"/>
              <a:t>Matlab</a:t>
            </a:r>
            <a:endParaRPr lang="en-US" dirty="0"/>
          </a:p>
          <a:p>
            <a:r>
              <a:rPr lang="en-US" dirty="0"/>
              <a:t>Ultimately Mathematica was chosen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3795F-7284-47A3-BE80-32DA95C7E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12EF5-633F-4B2A-BCA2-CA09DD8F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 descr="Image result for mathematica">
            <a:extLst>
              <a:ext uri="{FF2B5EF4-FFF2-40B4-BE49-F238E27FC236}">
                <a16:creationId xmlns:a16="http://schemas.microsoft.com/office/drawing/2014/main" id="{31494CF3-46C5-4C35-8708-1B7DAC229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486275"/>
            <a:ext cx="43053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825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BFC5F-1F97-47D3-B888-9BF06E73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Mathematica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0FF94-D3C7-433E-9AB2-FB337966E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Ability to analyze complex operations in a short amount of time</a:t>
            </a:r>
          </a:p>
          <a:p>
            <a:r>
              <a:rPr lang="en-US" dirty="0"/>
              <a:t>Easy to use symbolic math</a:t>
            </a:r>
          </a:p>
          <a:p>
            <a:r>
              <a:rPr lang="en-US" dirty="0"/>
              <a:t>Capable of parallel integration</a:t>
            </a:r>
          </a:p>
          <a:p>
            <a:r>
              <a:rPr lang="en-US" dirty="0"/>
              <a:t>Computations performed with </a:t>
            </a:r>
            <a:r>
              <a:rPr lang="en-US" dirty="0" err="1"/>
              <a:t>EDRGTCcode</a:t>
            </a:r>
            <a:r>
              <a:rPr lang="en-US" dirty="0"/>
              <a:t> package</a:t>
            </a:r>
          </a:p>
          <a:p>
            <a:r>
              <a:rPr lang="en-US" dirty="0"/>
              <a:t>Mathematica Version 11.2 used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4E6449-99E6-4C16-93A6-59A375E7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A2C96-9CC8-4555-8855-8EC97F6B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750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47E52-82A0-481C-A893-9633ED9E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Scalar Curvature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11E55-6C85-4B57-A166-2BAE600EA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DB718-1C22-400F-93CE-7C662D69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C350D-7A33-4F92-9BB3-44206A62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9EF6B-BFBD-43B1-9A32-75261701E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7" t="50816" r="52950" b="42129"/>
          <a:stretch/>
        </p:blipFill>
        <p:spPr>
          <a:xfrm>
            <a:off x="342899" y="2819400"/>
            <a:ext cx="8458201" cy="76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A7573D-B4A6-4F49-AF35-185D29E14351}"/>
              </a:ext>
            </a:extLst>
          </p:cNvPr>
          <p:cNvSpPr/>
          <p:nvPr/>
        </p:nvSpPr>
        <p:spPr bwMode="auto">
          <a:xfrm>
            <a:off x="8782050" y="2667000"/>
            <a:ext cx="228600" cy="10668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8674E-A164-47E8-A16F-3D5903C2A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7" t="53349" r="43997" b="42229"/>
          <a:stretch/>
        </p:blipFill>
        <p:spPr>
          <a:xfrm>
            <a:off x="2923020" y="5035768"/>
            <a:ext cx="3172980" cy="4506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80C6BC-2893-47CA-8AC3-7FCA64B28DE6}"/>
              </a:ext>
            </a:extLst>
          </p:cNvPr>
          <p:cNvSpPr/>
          <p:nvPr/>
        </p:nvSpPr>
        <p:spPr bwMode="auto">
          <a:xfrm>
            <a:off x="3581400" y="5067300"/>
            <a:ext cx="228600" cy="381000"/>
          </a:xfrm>
          <a:prstGeom prst="rect">
            <a:avLst/>
          </a:prstGeom>
          <a:noFill/>
          <a:ln w="28575" cap="sq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32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928E0-048A-4246-8756-097FC217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Ricci Tensor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7A0A9-D009-490D-9019-06BA8587B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381B9-61D8-4064-A6E9-3AB1E0E2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B267B-7CE0-4FCD-9475-5BBC9C68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D4974-395B-4033-8AFD-3EEB3B7DE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4" t="48478" r="16666" b="33261"/>
          <a:stretch/>
        </p:blipFill>
        <p:spPr>
          <a:xfrm>
            <a:off x="114300" y="1981200"/>
            <a:ext cx="8915400" cy="11144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963B00-3DFC-4B04-8D10-B56EAB741685}"/>
              </a:ext>
            </a:extLst>
          </p:cNvPr>
          <p:cNvSpPr/>
          <p:nvPr/>
        </p:nvSpPr>
        <p:spPr bwMode="auto">
          <a:xfrm>
            <a:off x="76200" y="1752600"/>
            <a:ext cx="381000" cy="3048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3DA9F5-A16C-49B7-9D03-AED342F4E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7" t="53349" r="43997" b="42229"/>
          <a:stretch/>
        </p:blipFill>
        <p:spPr>
          <a:xfrm>
            <a:off x="2923020" y="5035768"/>
            <a:ext cx="3172980" cy="4506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B6B2A8-91ED-4C30-B2BD-3DA6756B31BD}"/>
              </a:ext>
            </a:extLst>
          </p:cNvPr>
          <p:cNvSpPr/>
          <p:nvPr/>
        </p:nvSpPr>
        <p:spPr bwMode="auto">
          <a:xfrm>
            <a:off x="2895600" y="5070584"/>
            <a:ext cx="381000" cy="381000"/>
          </a:xfrm>
          <a:prstGeom prst="rect">
            <a:avLst/>
          </a:prstGeom>
          <a:noFill/>
          <a:ln w="28575" cap="sq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767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CF2D-BB46-4713-8CAC-AB7C1298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Energy Tensor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A76F0-6320-4AE6-B4D0-5B970737B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C307E-166C-4CAE-A5EF-2F8BC042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D6495-286B-49D4-A8B4-F16B8E76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C9E5E-A44A-48D1-B377-E5D0466DC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" t="53044" r="11819" b="18042"/>
          <a:stretch/>
        </p:blipFill>
        <p:spPr>
          <a:xfrm>
            <a:off x="0" y="2362200"/>
            <a:ext cx="9144001" cy="1676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9ED78-AA38-4868-B92D-BBE9308F8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7" t="53349" r="43997" b="42229"/>
          <a:stretch/>
        </p:blipFill>
        <p:spPr>
          <a:xfrm>
            <a:off x="2923020" y="5035768"/>
            <a:ext cx="3172980" cy="4506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93B3D5-AB8F-4A88-9350-DD7386184204}"/>
              </a:ext>
            </a:extLst>
          </p:cNvPr>
          <p:cNvSpPr/>
          <p:nvPr/>
        </p:nvSpPr>
        <p:spPr bwMode="auto">
          <a:xfrm>
            <a:off x="5718313" y="5105400"/>
            <a:ext cx="377687" cy="381000"/>
          </a:xfrm>
          <a:prstGeom prst="rect">
            <a:avLst/>
          </a:prstGeom>
          <a:noFill/>
          <a:ln w="28575" cap="sq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66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D893-31BE-4418-9950-901517BD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D31EF-E0C8-4AF5-9B18-C2DD777E6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of computers tethered together to act as a single system</a:t>
            </a:r>
          </a:p>
          <a:p>
            <a:r>
              <a:rPr lang="en-US" dirty="0"/>
              <a:t>Each node is set to perform the same task with its own operating system</a:t>
            </a:r>
          </a:p>
          <a:p>
            <a:r>
              <a:rPr lang="en-US" dirty="0"/>
              <a:t>Together, the computers act like one massive computer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D8006-A430-48C3-8733-6BF746E16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ED09C-E81D-4373-B89C-06668999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2" descr="https://scontent-lga3-1.xx.fbcdn.net/v/t35.0-12/19830302_151127255453043_1156066012_o.jpg?oh=d057e375d547672b8c52a4ad8dc9d97c&amp;oe=5A85934F">
            <a:extLst>
              <a:ext uri="{FF2B5EF4-FFF2-40B4-BE49-F238E27FC236}">
                <a16:creationId xmlns:a16="http://schemas.microsoft.com/office/drawing/2014/main" id="{2F34F57E-B249-4D06-BBE7-BEA92958C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r="27284"/>
          <a:stretch/>
        </p:blipFill>
        <p:spPr bwMode="auto">
          <a:xfrm>
            <a:off x="5715000" y="3827182"/>
            <a:ext cx="2971800" cy="24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0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5B642-12CD-4FBD-BB90-43C36385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854A-19E4-4E2E-A0DD-83F266138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 cost than a computer with comparable specifications</a:t>
            </a:r>
          </a:p>
          <a:p>
            <a:r>
              <a:rPr lang="en-US" dirty="0"/>
              <a:t>Easy to increase and decrease nodes</a:t>
            </a:r>
          </a:p>
          <a:p>
            <a:pPr lvl="1"/>
            <a:r>
              <a:rPr lang="en-US" dirty="0"/>
              <a:t>If certain nodes fail, data may easily be recovered</a:t>
            </a:r>
          </a:p>
          <a:p>
            <a:pPr lvl="1"/>
            <a:r>
              <a:rPr lang="en-US" dirty="0"/>
              <a:t>Reliable data storage/recovery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4F272-FAD2-423C-AF76-BF1144E27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71AE5-6A7C-40D1-B3AB-2E8080F3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86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84C50-8D68-48D5-976B-62AAE57E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5CDFC-25F8-4934-B537-1F2EDB1C8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“master” node directs computational “slave” nodes</a:t>
            </a:r>
          </a:p>
          <a:p>
            <a:r>
              <a:rPr lang="en-US" dirty="0"/>
              <a:t>User interacts with the master node, which directs slave nodes</a:t>
            </a:r>
          </a:p>
          <a:p>
            <a:r>
              <a:rPr lang="en-US" dirty="0"/>
              <a:t>Slave nodes have their own operating systems, memory, and disk space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ACDE5-964B-434B-9036-D983F4A0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C78E0-B974-445C-9AAE-AC74CC3E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75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CFF80-37C7-4FA5-A562-D04397E8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BD108-3FDE-4E4E-BBA1-C28ADAE94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Effective</a:t>
            </a:r>
          </a:p>
          <a:p>
            <a:r>
              <a:rPr lang="en-US" dirty="0"/>
              <a:t>Sustainable</a:t>
            </a:r>
          </a:p>
          <a:p>
            <a:r>
              <a:rPr lang="en-US" dirty="0"/>
              <a:t>Learning Experience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DA82A-0F87-4791-B6BA-9EA49144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60BA1-3E00-4511-943D-838D6EC1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44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Overview</a:t>
            </a:r>
          </a:p>
        </p:txBody>
      </p:sp>
      <p:sp>
        <p:nvSpPr>
          <p:cNvPr id="499719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Introduction</a:t>
            </a:r>
          </a:p>
          <a:p>
            <a:r>
              <a:rPr lang="en-US" dirty="0"/>
              <a:t>Background/General Formulation</a:t>
            </a:r>
          </a:p>
          <a:p>
            <a:r>
              <a:rPr lang="en-US" dirty="0"/>
              <a:t>Schwarzschild and Kerr Metrics</a:t>
            </a:r>
          </a:p>
          <a:p>
            <a:r>
              <a:rPr lang="en-US" dirty="0"/>
              <a:t>Cluster Computing</a:t>
            </a:r>
          </a:p>
          <a:p>
            <a:r>
              <a:rPr lang="en-US" dirty="0"/>
              <a:t>Gravitational Waves</a:t>
            </a:r>
          </a:p>
          <a:p>
            <a:r>
              <a:rPr lang="en-US" dirty="0"/>
              <a:t>Future Applications</a:t>
            </a:r>
          </a:p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29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BFEE-18AA-457A-87DD-FF066051B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Times Where Clustering Is Not Optional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3193-6ADC-4F8B-8351-38239A015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4419600" cy="4648200"/>
          </a:xfrm>
        </p:spPr>
        <p:txBody>
          <a:bodyPr/>
          <a:lstStyle/>
          <a:p>
            <a:r>
              <a:rPr lang="en-US" dirty="0"/>
              <a:t>Calculating simple values</a:t>
            </a:r>
          </a:p>
          <a:p>
            <a:r>
              <a:rPr lang="en-US" dirty="0"/>
              <a:t>Sparse matrices</a:t>
            </a:r>
          </a:p>
          <a:p>
            <a:r>
              <a:rPr lang="en-US" dirty="0"/>
              <a:t>Calculating pi:</a:t>
            </a:r>
          </a:p>
          <a:p>
            <a:pPr lvl="1"/>
            <a:r>
              <a:rPr lang="en-US" dirty="0"/>
              <a:t>1 node: ~0.0014 seconds</a:t>
            </a:r>
          </a:p>
          <a:p>
            <a:pPr lvl="1"/>
            <a:r>
              <a:rPr lang="en-US" dirty="0"/>
              <a:t>3 nodes: ~0.0046 seconds</a:t>
            </a:r>
          </a:p>
          <a:p>
            <a:pPr lvl="1"/>
            <a:r>
              <a:rPr lang="en-US" dirty="0"/>
              <a:t>10 nodes: ~0.0086 seconds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C08ED-32A2-4C63-B064-B7A9BF65E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5A298-14E1-4414-8862-21EA2EE1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2BA3C-309B-454F-982F-76132D5B0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9" t="34815" r="16886" b="30247"/>
          <a:stretch/>
        </p:blipFill>
        <p:spPr>
          <a:xfrm>
            <a:off x="4904246" y="1655179"/>
            <a:ext cx="4180488" cy="24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33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45A1-3496-438B-AE96-B8005C56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 for Cluster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52CD3-F951-41D3-88F5-011A2576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Simulating gravitational wave calculations</a:t>
            </a:r>
          </a:p>
          <a:p>
            <a:r>
              <a:rPr lang="en-US" dirty="0"/>
              <a:t>Specifically those measured by LIGO and Virgo</a:t>
            </a:r>
          </a:p>
          <a:p>
            <a:r>
              <a:rPr lang="en-US" dirty="0"/>
              <a:t>Done with Mathematica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54FE1-8D67-4298-A332-6941DB282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499BA-4131-4A90-B4D9-BE0BE119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2" descr="Image result for ligo and virgo">
            <a:extLst>
              <a:ext uri="{FF2B5EF4-FFF2-40B4-BE49-F238E27FC236}">
                <a16:creationId xmlns:a16="http://schemas.microsoft.com/office/drawing/2014/main" id="{DA248577-D88C-43E0-B46E-2E53DF26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7467600" cy="238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151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00871-1D25-4F9D-8DC6-7C047E00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 and Virgo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8E77D-EA71-45A2-B043-90AE4F74C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Interferometers used to detect gravitational waves</a:t>
            </a:r>
          </a:p>
          <a:p>
            <a:r>
              <a:rPr lang="en-US" dirty="0"/>
              <a:t>LIGO is composed of two interferometers, Virgo is composed of one</a:t>
            </a:r>
          </a:p>
          <a:p>
            <a:r>
              <a:rPr lang="en-US" dirty="0"/>
              <a:t>All are Michelson interferometers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C7CDB-58FF-4EC1-84C3-31EF0614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68086-2B76-4453-A52A-E6A10985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25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2BD3-CE11-4140-9707-BA0DABB7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Michelson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E2DB-4E2E-41D8-B8BD-18C5D33D2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9652C-CEF7-4D0C-8184-CF8C9CED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F8118-F7A0-4A78-A35E-35EC58AE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098" name="Picture 2" descr="https://upload.wikimedia.org/wikipedia/commons/5/5e/ITFMichelsonSuspendu.jpg">
            <a:extLst>
              <a:ext uri="{FF2B5EF4-FFF2-40B4-BE49-F238E27FC236}">
                <a16:creationId xmlns:a16="http://schemas.microsoft.com/office/drawing/2014/main" id="{B1911E2B-B9EB-4C48-AAC7-FC0801D4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" y="1600200"/>
            <a:ext cx="7839075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CD2567-750C-463D-B486-088D8237425C}"/>
              </a:ext>
            </a:extLst>
          </p:cNvPr>
          <p:cNvSpPr/>
          <p:nvPr/>
        </p:nvSpPr>
        <p:spPr bwMode="auto">
          <a:xfrm>
            <a:off x="2743200" y="1600200"/>
            <a:ext cx="1219200" cy="5334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57416-958E-45B6-BEDB-1FEDA1808A53}"/>
              </a:ext>
            </a:extLst>
          </p:cNvPr>
          <p:cNvSpPr/>
          <p:nvPr/>
        </p:nvSpPr>
        <p:spPr bwMode="auto">
          <a:xfrm>
            <a:off x="2362200" y="2123661"/>
            <a:ext cx="1066800" cy="238539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DC9A04-BFC7-44B3-BF23-6341E45DB33B}"/>
              </a:ext>
            </a:extLst>
          </p:cNvPr>
          <p:cNvSpPr/>
          <p:nvPr/>
        </p:nvSpPr>
        <p:spPr bwMode="auto">
          <a:xfrm>
            <a:off x="2438400" y="4191000"/>
            <a:ext cx="914400" cy="829916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65E24E-133C-4453-8359-5DC38E138BAB}"/>
              </a:ext>
            </a:extLst>
          </p:cNvPr>
          <p:cNvSpPr/>
          <p:nvPr/>
        </p:nvSpPr>
        <p:spPr bwMode="auto">
          <a:xfrm>
            <a:off x="3429000" y="5138590"/>
            <a:ext cx="914400" cy="829916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842209-C00B-49D7-BC47-B002A80BDB57}"/>
              </a:ext>
            </a:extLst>
          </p:cNvPr>
          <p:cNvSpPr/>
          <p:nvPr/>
        </p:nvSpPr>
        <p:spPr bwMode="auto">
          <a:xfrm>
            <a:off x="4212432" y="5241326"/>
            <a:ext cx="228600" cy="634506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A1B853-2678-4B87-8D09-CC3284F4ACD6}"/>
              </a:ext>
            </a:extLst>
          </p:cNvPr>
          <p:cNvSpPr/>
          <p:nvPr/>
        </p:nvSpPr>
        <p:spPr bwMode="auto">
          <a:xfrm>
            <a:off x="4425916" y="5558579"/>
            <a:ext cx="228600" cy="634506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FD99F-28FD-4A51-B3A6-471E5FD76768}"/>
              </a:ext>
            </a:extLst>
          </p:cNvPr>
          <p:cNvSpPr/>
          <p:nvPr/>
        </p:nvSpPr>
        <p:spPr bwMode="auto">
          <a:xfrm>
            <a:off x="5845968" y="2356373"/>
            <a:ext cx="1164432" cy="634506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4972F2-77D1-4A13-8272-EAF69000B9B5}"/>
              </a:ext>
            </a:extLst>
          </p:cNvPr>
          <p:cNvSpPr/>
          <p:nvPr/>
        </p:nvSpPr>
        <p:spPr bwMode="auto">
          <a:xfrm>
            <a:off x="6477000" y="2667000"/>
            <a:ext cx="838200" cy="247679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B705D3-0339-4CD3-AA64-7A49627572B8}"/>
              </a:ext>
            </a:extLst>
          </p:cNvPr>
          <p:cNvSpPr/>
          <p:nvPr/>
        </p:nvSpPr>
        <p:spPr bwMode="auto">
          <a:xfrm>
            <a:off x="7614202" y="3124200"/>
            <a:ext cx="838200" cy="9906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AC0AA3-9E09-49EA-9562-48D7C8FCA50C}"/>
              </a:ext>
            </a:extLst>
          </p:cNvPr>
          <p:cNvSpPr/>
          <p:nvPr/>
        </p:nvSpPr>
        <p:spPr bwMode="auto">
          <a:xfrm>
            <a:off x="6019800" y="3805236"/>
            <a:ext cx="1828800" cy="1985963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66642F-BE89-4764-805C-1A5D0B012018}"/>
              </a:ext>
            </a:extLst>
          </p:cNvPr>
          <p:cNvSpPr/>
          <p:nvPr/>
        </p:nvSpPr>
        <p:spPr bwMode="auto">
          <a:xfrm>
            <a:off x="7633770" y="3103315"/>
            <a:ext cx="838200" cy="9906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C5FF80-A301-438C-A304-39572A9504D5}"/>
              </a:ext>
            </a:extLst>
          </p:cNvPr>
          <p:cNvSpPr/>
          <p:nvPr/>
        </p:nvSpPr>
        <p:spPr bwMode="auto">
          <a:xfrm rot="3316246">
            <a:off x="5212594" y="4618387"/>
            <a:ext cx="1157213" cy="1985963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8573A5-129B-4C28-8FA1-95E80168F76D}"/>
              </a:ext>
            </a:extLst>
          </p:cNvPr>
          <p:cNvSpPr/>
          <p:nvPr/>
        </p:nvSpPr>
        <p:spPr bwMode="auto">
          <a:xfrm rot="20767029">
            <a:off x="4880065" y="4250894"/>
            <a:ext cx="1550286" cy="1985963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39B6A2-6B16-4755-BF14-AE1B95BB6F64}"/>
              </a:ext>
            </a:extLst>
          </p:cNvPr>
          <p:cNvSpPr/>
          <p:nvPr/>
        </p:nvSpPr>
        <p:spPr bwMode="auto">
          <a:xfrm rot="1232255">
            <a:off x="4180140" y="4815612"/>
            <a:ext cx="794117" cy="60671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BBBF84-1BE4-41F4-8834-BF04C09CB22A}"/>
              </a:ext>
            </a:extLst>
          </p:cNvPr>
          <p:cNvSpPr/>
          <p:nvPr/>
        </p:nvSpPr>
        <p:spPr bwMode="auto">
          <a:xfrm rot="1232255">
            <a:off x="4332540" y="4968012"/>
            <a:ext cx="794117" cy="60671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F45667-0F61-4691-AE7F-5F988BBE2CEC}"/>
              </a:ext>
            </a:extLst>
          </p:cNvPr>
          <p:cNvSpPr/>
          <p:nvPr/>
        </p:nvSpPr>
        <p:spPr bwMode="auto">
          <a:xfrm>
            <a:off x="271463" y="2135257"/>
            <a:ext cx="1828800" cy="1985963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798E91-8B09-4288-BB70-3FCB8A7CB6E0}"/>
              </a:ext>
            </a:extLst>
          </p:cNvPr>
          <p:cNvSpPr/>
          <p:nvPr/>
        </p:nvSpPr>
        <p:spPr bwMode="auto">
          <a:xfrm rot="20210076">
            <a:off x="1235937" y="3872997"/>
            <a:ext cx="1226863" cy="1985963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771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A563-062B-4A41-9822-FA4D6CB7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Calculations Associated With LIGO and Virgo Observations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55239-51D4-4F81-A477-6E3D4EB130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Rely on Post-Newtonian theory</a:t>
                </a:r>
              </a:p>
              <a:p>
                <a:pPr lvl="1"/>
                <a:r>
                  <a:rPr lang="en-US" dirty="0"/>
                  <a:t>Approximate version of general relativity that applies to weak gravitational fields and slow motion of matter</a:t>
                </a:r>
              </a:p>
              <a:p>
                <a:r>
                  <a:rPr lang="en-US" dirty="0"/>
                  <a:t>Provides a foundation to calculate gravitational waves emitted by compact binary systems and can show orbital evolution under radiative losses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prstClr val="black"/>
                            </a:solidFill>
                            <a:latin typeface="Calibri" panose="020F0502020204030204"/>
                            <a:ea typeface="+mn-ea"/>
                            <a:cs typeface="+mn-cs"/>
                          </a:rPr>
                          <m:t>(</m:t>
                        </m:r>
                        <m:f>
                          <m:f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prstClr val="black"/>
                            </a:solidFill>
                            <a:latin typeface="Calibri" panose="020F0502020204030204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is of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)PN order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55239-51D4-4F81-A477-6E3D4EB130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38522-3A22-441D-9A52-3E050892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870BD-9FBD-401D-8675-3A545A12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122" name="Picture 2" descr="Computer simulation">
            <a:extLst>
              <a:ext uri="{FF2B5EF4-FFF2-40B4-BE49-F238E27FC236}">
                <a16:creationId xmlns:a16="http://schemas.microsoft.com/office/drawing/2014/main" id="{6E39CA95-7141-4EBE-94CA-FEED85C8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867150"/>
            <a:ext cx="41656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778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02FA-DF42-4A6C-B02E-227F00E7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Expression for Waveforms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FBFE02-09E8-41DA-AA02-2E48851823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Need a formulation to describe a gravitational wave as it propagates through a detector of the form:</a:t>
                </a:r>
              </a:p>
              <a:p>
                <a:pPr lvl="1"/>
                <a:r>
                  <a:rPr lang="en-US" dirty="0"/>
                  <a:t>h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mr>
                      <m:m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e>
                      </m:mr>
                    </m:m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dirty="0"/>
                                  <m:t>η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𝑇𝑇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Detector is sensitive to waveforms described as:</a:t>
                </a:r>
              </a:p>
              <a:p>
                <a:pPr lvl="1"/>
                <a:r>
                  <a:rPr lang="en-US" dirty="0"/>
                  <a:t>h(t)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FBFE02-09E8-41DA-AA02-2E48851823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190F2-9BDF-48D1-B536-E29AF06C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89906-FC19-4EC6-B3B5-27019C5B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D84921-80A5-45E0-8468-208738A5C729}"/>
              </a:ext>
            </a:extLst>
          </p:cNvPr>
          <p:cNvSpPr/>
          <p:nvPr/>
        </p:nvSpPr>
        <p:spPr>
          <a:xfrm>
            <a:off x="1066800" y="2590800"/>
            <a:ext cx="2362200" cy="7719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6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1E6E6-128D-4CF1-898E-AC027AF5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707EC-A57D-4018-BF7E-DB555D75B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F1D60-B012-47C6-9EE3-989759ED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03599-EB7C-4B14-A2DB-10AD9382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1BD0C-6A82-4D97-A439-7AD810307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1" t="53333" r="9510" b="41111"/>
          <a:stretch/>
        </p:blipFill>
        <p:spPr>
          <a:xfrm>
            <a:off x="868680" y="2514600"/>
            <a:ext cx="740664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2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6D413-C8D0-42A4-AFB1-925B71CF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558FD-CEC6-4383-A73F-FB651622C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E5C72-D57C-414C-91E8-41553BE0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E9233-C8D5-4D10-8137-E5E530FB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828CB-57CB-42B4-AD07-EECFB491C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67" t="50000" r="3333" b="37573"/>
          <a:stretch/>
        </p:blipFill>
        <p:spPr>
          <a:xfrm>
            <a:off x="487833" y="2286000"/>
            <a:ext cx="817246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6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740F4-3233-4254-AED5-134BD181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81D1-224C-40CD-8EFD-CF17A1125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F81AB-C834-44CD-AFBC-BE4918B7E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6803D-0214-4D64-AC1F-A7DACEA50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9B1E74-BAAD-4EA2-9F7F-B2AE7B3464E6}"/>
              </a:ext>
            </a:extLst>
          </p:cNvPr>
          <p:cNvSpPr/>
          <p:nvPr/>
        </p:nvSpPr>
        <p:spPr bwMode="auto">
          <a:xfrm>
            <a:off x="4040257" y="1704579"/>
            <a:ext cx="2857500" cy="3048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607AAD-572E-4F6A-B384-1889AF183CD6}"/>
              </a:ext>
            </a:extLst>
          </p:cNvPr>
          <p:cNvSpPr/>
          <p:nvPr/>
        </p:nvSpPr>
        <p:spPr bwMode="auto">
          <a:xfrm>
            <a:off x="5943600" y="1723629"/>
            <a:ext cx="226943" cy="3048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082023-EF48-4B64-92C8-69CCE1C37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8" t="54444" r="17946" b="8930"/>
          <a:stretch/>
        </p:blipFill>
        <p:spPr>
          <a:xfrm>
            <a:off x="671185" y="1595506"/>
            <a:ext cx="3458228" cy="2235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B8CC82-0C69-47CE-B91A-2EE7B9F90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1" t="44444" r="28339" b="20001"/>
          <a:stretch/>
        </p:blipFill>
        <p:spPr>
          <a:xfrm>
            <a:off x="457200" y="3907164"/>
            <a:ext cx="3667539" cy="2347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A2DD8-007B-4FA5-BE67-6DD0FAEAF323}"/>
              </a:ext>
            </a:extLst>
          </p:cNvPr>
          <p:cNvSpPr txBox="1"/>
          <p:nvPr/>
        </p:nvSpPr>
        <p:spPr>
          <a:xfrm>
            <a:off x="5258628" y="5847107"/>
            <a:ext cx="3278257" cy="2059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dirty="0"/>
              <a:t>Source: LIGO Scientific Collaboration and Virgo Collaboration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D45D4-6C78-45F8-9C48-FF44B5903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0" t="24432" r="28333" b="9613"/>
          <a:stretch/>
        </p:blipFill>
        <p:spPr>
          <a:xfrm>
            <a:off x="4087158" y="1752601"/>
            <a:ext cx="5056842" cy="405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D0AA9-312E-44D9-B0FC-F4AE1481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C7F23-4ECA-47BD-82D3-E849600E2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Einstein Toolkit</a:t>
            </a:r>
          </a:p>
          <a:p>
            <a:r>
              <a:rPr lang="en-US" dirty="0"/>
              <a:t>Charged rotating black holes</a:t>
            </a:r>
          </a:p>
          <a:p>
            <a:r>
              <a:rPr lang="en-US" dirty="0"/>
              <a:t>More precise gravitational field calculations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AE2D3-3725-4A63-9243-ED05A22D0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67184-DD17-48DA-BA3C-383FF9A4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61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Introduction</a:t>
            </a:r>
          </a:p>
        </p:txBody>
      </p:sp>
      <p:sp>
        <p:nvSpPr>
          <p:cNvPr id="499719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Focused on applying cluster computing to numerical general relativity</a:t>
            </a:r>
          </a:p>
          <a:p>
            <a:r>
              <a:rPr lang="en-US" dirty="0"/>
              <a:t>Goals:</a:t>
            </a:r>
          </a:p>
          <a:p>
            <a:pPr lvl="1"/>
            <a:r>
              <a:rPr lang="en-US" dirty="0"/>
              <a:t>Create an analytic solution to the Kerr Metric</a:t>
            </a:r>
          </a:p>
          <a:p>
            <a:pPr lvl="1"/>
            <a:r>
              <a:rPr lang="en-US" dirty="0"/>
              <a:t>Simulate gravitational waves</a:t>
            </a:r>
          </a:p>
          <a:p>
            <a:pPr lvl="1"/>
            <a:r>
              <a:rPr lang="en-US" dirty="0"/>
              <a:t>Develop a cluster computer capable of aiding in the previous two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637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EFE38-D350-4266-A2D6-3006AAB8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BCAC6-7CDB-48CD-AD59-5EAF46620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9304-5F0E-469D-8F28-AEFAF688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4956B-FC60-4676-851B-327A2E27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4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9261-9F86-487A-A6D1-9F369CAB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51DC0-FEA1-491D-BEC7-0BB57E7D6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9500F-0423-4F48-86EB-668912BA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A76C5-47C2-4320-A7BA-F157FEC3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5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Matlab</a:t>
            </a:r>
            <a:r>
              <a:rPr lang="en-US" dirty="0"/>
              <a:t> vs. Mathematica</a:t>
            </a:r>
          </a:p>
        </p:txBody>
      </p:sp>
      <p:sp>
        <p:nvSpPr>
          <p:cNvPr id="499719" name="Rectangle 7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Matlab</a:t>
            </a:r>
            <a:r>
              <a:rPr lang="en-US" dirty="0"/>
              <a:t> Benefits</a:t>
            </a:r>
          </a:p>
          <a:p>
            <a:pPr lvl="1"/>
            <a:r>
              <a:rPr lang="en-US" dirty="0"/>
              <a:t>Easy to set up scripts to run in parallel</a:t>
            </a:r>
          </a:p>
          <a:p>
            <a:pPr lvl="1"/>
            <a:r>
              <a:rPr lang="en-US" dirty="0"/>
              <a:t>Can run symbolic scripts</a:t>
            </a:r>
          </a:p>
          <a:p>
            <a:pPr lvl="1"/>
            <a:r>
              <a:rPr lang="en-US" dirty="0"/>
              <a:t>Experience with the language</a:t>
            </a:r>
          </a:p>
          <a:p>
            <a:pPr lvl="1"/>
            <a:r>
              <a:rPr lang="en-US" dirty="0"/>
              <a:t>Free for WPI students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Not as widely used for general and numerical relativity research</a:t>
            </a:r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Mathematica benefits</a:t>
            </a:r>
          </a:p>
          <a:p>
            <a:pPr lvl="1"/>
            <a:r>
              <a:rPr lang="en-US" dirty="0"/>
              <a:t>Easy to set up scripts to run in parallel</a:t>
            </a:r>
          </a:p>
          <a:p>
            <a:pPr lvl="1"/>
            <a:r>
              <a:rPr lang="en-US" dirty="0"/>
              <a:t>Free with Raspberry Pi’s</a:t>
            </a:r>
          </a:p>
          <a:p>
            <a:pPr lvl="1"/>
            <a:r>
              <a:rPr lang="en-US" dirty="0"/>
              <a:t>Easily evaluates symbolic scripts</a:t>
            </a:r>
          </a:p>
          <a:p>
            <a:pPr lvl="1"/>
            <a:r>
              <a:rPr lang="en-US" dirty="0"/>
              <a:t>Existing use in general and numerical relativity research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Minimal personal experience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41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3A95-176B-409E-AE49-017B4CD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7ED1E-9628-4A3D-B7CB-14B1CE0F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 Raspberry Pi 3 Model B’s</a:t>
            </a:r>
          </a:p>
          <a:p>
            <a:r>
              <a:rPr lang="en-US" dirty="0"/>
              <a:t>10 ethernet cables</a:t>
            </a:r>
          </a:p>
          <a:p>
            <a:r>
              <a:rPr lang="en-US" dirty="0"/>
              <a:t>1 USB 10 Way Power Splitter</a:t>
            </a:r>
          </a:p>
          <a:p>
            <a:r>
              <a:rPr lang="en-US" dirty="0"/>
              <a:t>9 16GB SD cards</a:t>
            </a:r>
          </a:p>
          <a:p>
            <a:r>
              <a:rPr lang="en-US" dirty="0"/>
              <a:t>1 64GB SD card</a:t>
            </a:r>
          </a:p>
          <a:p>
            <a:r>
              <a:rPr lang="en-US" dirty="0"/>
              <a:t>1 10 port ethernet switch </a:t>
            </a:r>
          </a:p>
          <a:p>
            <a:r>
              <a:rPr lang="en-US" dirty="0"/>
              <a:t>A monitor, mouse, and keyboard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C40A0-3A0B-4D91-BB27-C192B895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5830E-3F0A-4B2B-A7F0-3B2B5B3F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14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C80ACF-8641-4D3C-B7B1-274CA6BD4F8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Arriving at h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mr>
                      <m:m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e>
                      </m:mr>
                    </m:m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C80ACF-8641-4D3C-B7B1-274CA6BD4F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52" t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7F4F41-277B-4A69-ACF0-4A8B098A35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Start at Reimann tensor</a:t>
                </a:r>
              </a:p>
              <a:p>
                <a:r>
                  <a:rPr lang="en-US" dirty="0"/>
                  <a:t>Get the Ricci tensor and scalar curvature</a:t>
                </a:r>
              </a:p>
              <a:p>
                <a:r>
                  <a:rPr lang="en-US" dirty="0"/>
                  <a:t>This gives the Einstein tensor</a:t>
                </a:r>
              </a:p>
              <a:p>
                <a:r>
                  <a:rPr lang="en-US" dirty="0"/>
                  <a:t>Create a trace-reversed perturbation</a:t>
                </a:r>
              </a:p>
              <a:p>
                <a:r>
                  <a:rPr lang="en-US" dirty="0"/>
                  <a:t>Using an infinitesimal coordinate transformation, can arrive at h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mr>
                      <m:m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e>
                      </m:mr>
                    </m:m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7F4F41-277B-4A69-ACF0-4A8B098A35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3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5B1C75-BF9B-43E9-892C-AFBDD36C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72944-0A57-4B13-9980-E4B464C0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92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A5C-0018-40BB-966D-132532BE9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Ricci Tensor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1A69-BE09-4E19-AA08-D168897B5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F4835-62AA-45F9-B5CD-E3BEC4549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4D52B0-F1AF-425A-9089-F3E790F2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742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8D40-50DA-433A-98AE-1FEC1C84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(1, 1)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98E49-8EBF-4275-B3E5-6B8A20E78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AA180-53D2-4C37-97AC-E2B3F927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15CA6-6D26-4279-A84F-5343D006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A18BE5-9AAF-4A3D-A763-027596876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54565" r="29167" b="37564"/>
          <a:stretch/>
        </p:blipFill>
        <p:spPr>
          <a:xfrm>
            <a:off x="292602" y="3048000"/>
            <a:ext cx="8558796" cy="5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8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F36A-0F90-485C-9153-582229A6C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(1, 4)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369C0-ACF1-4627-BC2D-D4B82E95E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9820D-28B5-4A88-B61F-4F4716F5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5EC1D-41D2-476F-9690-3228EA1F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9DE4A-9525-421E-AC16-F13710053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t="54565" r="5832" b="37826"/>
          <a:stretch/>
        </p:blipFill>
        <p:spPr>
          <a:xfrm>
            <a:off x="426731" y="2590800"/>
            <a:ext cx="829053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86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02C8-DB39-440D-A3B5-07933E0A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(2, 2)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7DD3A-BF1A-42D8-87EC-55BF0636D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53F92-FBB5-4655-88F5-71BB591B6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28637-5DB6-4019-B911-A4803051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2B893-A4CB-4FA4-AB65-F3A244FF4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6" t="60653" r="64167" b="31738"/>
          <a:stretch/>
        </p:blipFill>
        <p:spPr>
          <a:xfrm>
            <a:off x="2133606" y="2819400"/>
            <a:ext cx="487678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64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D42D-109C-44F2-9881-51C639DF8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(3, 3)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38AFF-F468-4225-BCD2-E978B1033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405F6-AF25-4B13-B718-3C6245563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F76E2-96B0-4481-9750-8997DC12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99642A-AF9C-48E5-8DBC-55CAF86A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99" t="68261" r="60834" b="27174"/>
          <a:stretch/>
        </p:blipFill>
        <p:spPr>
          <a:xfrm>
            <a:off x="4038600" y="2788920"/>
            <a:ext cx="10668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4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Einstein’s Big Predictions</a:t>
            </a:r>
          </a:p>
        </p:txBody>
      </p:sp>
      <p:sp>
        <p:nvSpPr>
          <p:cNvPr id="499719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5105400" cy="4648200"/>
          </a:xfrm>
        </p:spPr>
        <p:txBody>
          <a:bodyPr/>
          <a:lstStyle/>
          <a:p>
            <a:r>
              <a:rPr lang="en-US" dirty="0"/>
              <a:t>Perihelion precession of Mercury (~43”/century)</a:t>
            </a:r>
          </a:p>
          <a:p>
            <a:r>
              <a:rPr lang="en-US" dirty="0"/>
              <a:t>The bending of light</a:t>
            </a:r>
          </a:p>
          <a:p>
            <a:r>
              <a:rPr lang="en-US" dirty="0"/>
              <a:t>Gravitational waves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7835A-25B0-4606-A9CC-8EACB6B47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0" t="34444" r="41768" b="25555"/>
          <a:stretch/>
        </p:blipFill>
        <p:spPr>
          <a:xfrm>
            <a:off x="4982633" y="1544918"/>
            <a:ext cx="370416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1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9B9C-9A63-4415-AE84-265AE697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(4, 1)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36CDC-AB8E-4630-9666-76AB212C4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F07733-CD93-44E0-851A-A486F5BE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2D9EF-9A38-4A31-AFB8-0229D33D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DC726-7BE7-45C4-A5E5-CEEC6197A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t="54565" r="5832" b="37826"/>
          <a:stretch/>
        </p:blipFill>
        <p:spPr>
          <a:xfrm>
            <a:off x="426731" y="2590800"/>
            <a:ext cx="829053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9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42277-FC20-4AE5-BFA8-D35AD094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(4, 4)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851BA-0232-41A3-8CE4-48405A77C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A304C-F182-4F31-B5CF-B8A2B6DB3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D8BFE-38FF-49AF-ACAE-21FE16F8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913B5-EB1E-4B7E-B37B-D3AA37A45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7" t="54565" r="24167" b="37826"/>
          <a:stretch/>
        </p:blipFill>
        <p:spPr>
          <a:xfrm>
            <a:off x="3169924" y="3048000"/>
            <a:ext cx="280415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8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FA7E7-B239-473E-8231-48AC469A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LIGO/Virgo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0A6F-1617-4049-ADDD-88ACEBDAF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 a shift smaller than 1/10,000 the diameter of a proton</a:t>
            </a:r>
          </a:p>
          <a:p>
            <a:r>
              <a:rPr lang="en-US" dirty="0"/>
              <a:t>Each about 2.5 miles long</a:t>
            </a:r>
          </a:p>
          <a:p>
            <a:r>
              <a:rPr lang="en-US" dirty="0"/>
              <a:t>6 detections so far</a:t>
            </a:r>
          </a:p>
          <a:p>
            <a:pPr lvl="1"/>
            <a:r>
              <a:rPr lang="en-US" dirty="0"/>
              <a:t>5 of black holes</a:t>
            </a:r>
          </a:p>
          <a:p>
            <a:pPr lvl="1"/>
            <a:r>
              <a:rPr lang="en-US" dirty="0"/>
              <a:t>1 of a binary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F19E6-924F-46BE-8398-F04DE94D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C62D5-7371-459A-A686-A094B444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3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gravitational geometry">
            <a:extLst>
              <a:ext uri="{FF2B5EF4-FFF2-40B4-BE49-F238E27FC236}">
                <a16:creationId xmlns:a16="http://schemas.microsoft.com/office/drawing/2014/main" id="{C4E7AD0D-EBCA-478D-919D-E6A7BF25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57" y="1540190"/>
            <a:ext cx="3276600" cy="25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D5F53-31C4-4C18-B212-6CC8F41B9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02" t="51172" r="4027" b="43657"/>
          <a:stretch/>
        </p:blipFill>
        <p:spPr>
          <a:xfrm>
            <a:off x="838200" y="2590800"/>
            <a:ext cx="5652531" cy="940536"/>
          </a:xfrm>
          <a:prstGeom prst="rect">
            <a:avLst/>
          </a:prstGeom>
        </p:spPr>
      </p:pic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Relativity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E9588-EE5D-49FA-BDCE-38303362AA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353" t="51402" r="3307" b="43528"/>
          <a:stretch/>
        </p:blipFill>
        <p:spPr>
          <a:xfrm>
            <a:off x="838200" y="4038600"/>
            <a:ext cx="7620000" cy="927876"/>
          </a:xfrm>
          <a:prstGeom prst="rect">
            <a:avLst/>
          </a:prstGeom>
        </p:spPr>
      </p:pic>
      <p:sp>
        <p:nvSpPr>
          <p:cNvPr id="499719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gravity as a geometry</a:t>
            </a:r>
          </a:p>
          <a:p>
            <a:r>
              <a:rPr lang="en-US" dirty="0"/>
              <a:t>Flat plane: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2-Sphere: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466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9719" name="Rectangle 7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Metrics describe the geometry of a surface</a:t>
                </a:r>
              </a:p>
              <a:p>
                <a:r>
                  <a:rPr lang="en-US" dirty="0"/>
                  <a:t>The simplest metric, after Lorentz transformation, is the metric for flat space</a:t>
                </a:r>
              </a:p>
              <a:p>
                <a:pPr lvl="1"/>
                <a:r>
                  <a:rPr lang="en-US" dirty="0"/>
                  <a:t>This is the </a:t>
                </a:r>
                <a:r>
                  <a:rPr lang="en-US" dirty="0" err="1"/>
                  <a:t>Minkowski</a:t>
                </a:r>
                <a:r>
                  <a:rPr lang="en-US" dirty="0"/>
                  <a:t> metric</a:t>
                </a:r>
              </a:p>
              <a:p>
                <a:pPr lvl="1"/>
                <a:r>
                  <a:rPr lang="en-US" dirty="0"/>
                  <a:t>η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Other metrics are used to describe black holes</a:t>
                </a:r>
              </a:p>
            </p:txBody>
          </p:sp>
        </mc:Choice>
        <mc:Fallback xmlns="">
          <p:sp>
            <p:nvSpPr>
              <p:cNvPr id="499719" name="Rectangl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3" t="-1442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084D-2F1C-4064-B486-9113CA5E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Einstein Field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EA7BE7-DB61-4883-A426-F5965033B4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8229600" cy="4648200"/>
              </a:xfrm>
            </p:spPr>
            <p:txBody>
              <a:bodyPr/>
              <a:lstStyle/>
              <a:p>
                <a:r>
                  <a:rPr lang="en-US" dirty="0"/>
                  <a:t>Set of 16 coupled partial differential equations used to describe gravitational effects on a given mass</a:t>
                </a:r>
              </a:p>
              <a:p>
                <a:r>
                  <a:rPr lang="en-US" dirty="0"/>
                  <a:t>Defined as:</a:t>
                </a:r>
              </a:p>
              <a:p>
                <a:pPr lvl="1"/>
                <a:r>
                  <a:rPr lang="en-US" dirty="0"/>
                  <a:t>R</a:t>
                </a:r>
                <a:r>
                  <a:rPr lang="en-US" sz="1100" dirty="0"/>
                  <a:t>µ</a:t>
                </a:r>
                <a:r>
                  <a:rPr lang="el-GR" sz="1100" dirty="0"/>
                  <a:t>ν</a:t>
                </a:r>
                <a:r>
                  <a:rPr lang="en-US" sz="1100" dirty="0"/>
                  <a:t> </a:t>
                </a:r>
                <a:r>
                  <a:rPr lang="en-US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Rg</a:t>
                </a:r>
                <a:r>
                  <a:rPr lang="en-US" sz="1100" dirty="0"/>
                  <a:t>µ</a:t>
                </a:r>
                <a:r>
                  <a:rPr lang="el-GR" sz="1100" dirty="0"/>
                  <a:t>ν</a:t>
                </a:r>
                <a:r>
                  <a:rPr lang="en-US" sz="1100" dirty="0"/>
                  <a:t> </a:t>
                </a:r>
                <a:r>
                  <a:rPr lang="en-US" dirty="0"/>
                  <a:t>+ </a:t>
                </a:r>
                <a:r>
                  <a:rPr lang="el-GR" dirty="0"/>
                  <a:t>Λ</a:t>
                </a:r>
                <a:r>
                  <a:rPr lang="en-US" dirty="0"/>
                  <a:t>g</a:t>
                </a:r>
                <a:r>
                  <a:rPr lang="en-US" sz="1100" dirty="0"/>
                  <a:t>µ</a:t>
                </a:r>
                <a:r>
                  <a:rPr lang="el-GR" sz="1100" dirty="0"/>
                  <a:t>ν</a:t>
                </a:r>
                <a:r>
                  <a:rPr lang="en-US" sz="1100" dirty="0"/>
                  <a:t> 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T</a:t>
                </a:r>
                <a:r>
                  <a:rPr lang="en-US" sz="1100" dirty="0"/>
                  <a:t>µ</a:t>
                </a:r>
                <a:r>
                  <a:rPr lang="el-GR" sz="1100" dirty="0"/>
                  <a:t>ν</a:t>
                </a:r>
                <a:r>
                  <a:rPr lang="en-US" sz="11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EA7BE7-DB61-4883-A426-F5965033B4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8229600" cy="4648200"/>
              </a:xfrm>
              <a:blipFill>
                <a:blip r:embed="rId2"/>
                <a:stretch>
                  <a:fillRect l="-963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3E682-7516-43B7-A8AB-D86185D4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A6462-6631-44E6-94F9-338596F0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7ED8A3-0ED8-4987-9A79-B0B279D6023F}"/>
              </a:ext>
            </a:extLst>
          </p:cNvPr>
          <p:cNvSpPr/>
          <p:nvPr/>
        </p:nvSpPr>
        <p:spPr>
          <a:xfrm>
            <a:off x="1066800" y="3124200"/>
            <a:ext cx="3352800" cy="5291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6150-5B11-489B-BF0B-5212B7BC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46333-DF45-428A-93C2-AF00D07C1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Metrics of varying complexity used to describe black holes</a:t>
            </a:r>
          </a:p>
          <a:p>
            <a:r>
              <a:rPr lang="en-US" dirty="0"/>
              <a:t>‘Simpler’ Schwarzschild metric describes uncharged, non-rotating black holes</a:t>
            </a:r>
          </a:p>
          <a:p>
            <a:r>
              <a:rPr lang="en-US" dirty="0"/>
              <a:t>Kerr metric describes a rotating, uncharged symmetric black hole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67148-E3F0-4E8C-BFA1-D24E07DA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7C919-64F5-4999-9351-941DC7B2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2" descr="Image result for black hole">
            <a:extLst>
              <a:ext uri="{FF2B5EF4-FFF2-40B4-BE49-F238E27FC236}">
                <a16:creationId xmlns:a16="http://schemas.microsoft.com/office/drawing/2014/main" id="{E26C7320-7244-4D34-95DE-7146E0B4E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743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0A6E-013F-4895-84EB-CE1E10C5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Schwarzschild Metric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AAA3F5-DAA2-477D-96F0-F4296CE5FE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Describes and uncharged, non-rotating black hole</a:t>
                </a:r>
              </a:p>
              <a:p>
                <a:r>
                  <a:rPr lang="en-US" dirty="0"/>
                  <a:t>Has coordinates:</a:t>
                </a:r>
              </a:p>
              <a:p>
                <a:pPr lvl="1"/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) = (t, a, Ɵ, ɸ)</a:t>
                </a:r>
              </a:p>
              <a:p>
                <a:r>
                  <a:rPr lang="en-US" dirty="0"/>
                  <a:t>Identified as:</a:t>
                </a:r>
              </a:p>
              <a:p>
                <a:pPr lvl="1"/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g</a:t>
                </a:r>
                <a:r>
                  <a:rPr lang="en-US" sz="11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µ</a:t>
                </a:r>
                <a:r>
                  <a:rPr lang="el-GR" sz="11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ν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−(1−</m:t>
                              </m:r>
                              <m:f>
                                <m:fPr>
                                  <m:ctrlP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𝐺𝑀</m:t>
                                  </m:r>
                                </m:num>
                                <m:den>
                                  <m:r>
                                    <a:rPr lang="en-US" sz="11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sz="11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11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(1−</m:t>
                                  </m:r>
                                  <m:f>
                                    <m:fPr>
                                      <m:ctrlPr>
                                        <a:rPr lang="en-US" sz="11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1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  <m:r>
                                        <a:rPr lang="en-US" sz="11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𝐺𝑀</m:t>
                                      </m:r>
                                    </m:num>
                                    <m:den>
                                      <m:r>
                                        <a:rPr lang="en-US" sz="11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  <m:sSup>
                                        <m:sSupPr>
                                          <m:ctrlPr>
                                            <a:rPr lang="en-US" sz="11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sz="11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11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Ɵ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AAA3F5-DAA2-477D-96F0-F4296CE5FE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CB63B-0178-4FEC-BCA3-C8F82F70C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65142-BEEB-4A80-BACC-B4DB576B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074" name="Picture 2" descr="Image result for gravitational well">
            <a:extLst>
              <a:ext uri="{FF2B5EF4-FFF2-40B4-BE49-F238E27FC236}">
                <a16:creationId xmlns:a16="http://schemas.microsoft.com/office/drawing/2014/main" id="{471DEFE0-03BE-441E-AB23-E94EA7421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60" y="3590925"/>
            <a:ext cx="437197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195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a9083da47ed50cf307069546a324011c47d9b3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PI-White">
  <a:themeElements>
    <a:clrScheme name="Custom 56">
      <a:dk1>
        <a:sysClr val="windowText" lastClr="000000"/>
      </a:dk1>
      <a:lt1>
        <a:sysClr val="window" lastClr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/>
        </a:solidFill>
        <a:ln w="12700" cap="sq" algn="ctr">
          <a:solidFill>
            <a:schemeClr val="tx2"/>
          </a:solidFill>
          <a:miter lim="800000"/>
          <a:headEnd/>
          <a:tailEnd/>
        </a:ln>
        <a:effectLst/>
      </a:spPr>
      <a:bodyPr wrap="none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WPI_2012White</Template>
  <TotalTime>696</TotalTime>
  <Words>947</Words>
  <Application>Microsoft Office PowerPoint</Application>
  <PresentationFormat>On-screen Show (4:3)</PresentationFormat>
  <Paragraphs>216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Cambria Math</vt:lpstr>
      <vt:lpstr>Courier New</vt:lpstr>
      <vt:lpstr>Times New Roman</vt:lpstr>
      <vt:lpstr>Verdana</vt:lpstr>
      <vt:lpstr>Wingdings</vt:lpstr>
      <vt:lpstr>WPI-White</vt:lpstr>
      <vt:lpstr>Applying Cluster Computing With Raspberry Pis to Numerical General Relativity</vt:lpstr>
      <vt:lpstr>General Overview</vt:lpstr>
      <vt:lpstr>Project Introduction</vt:lpstr>
      <vt:lpstr>Einstein’s Big Predictions</vt:lpstr>
      <vt:lpstr>General Relativity Considerations</vt:lpstr>
      <vt:lpstr>Metrics</vt:lpstr>
      <vt:lpstr>Einstein Field Equations</vt:lpstr>
      <vt:lpstr>Black Hole Metrics</vt:lpstr>
      <vt:lpstr>Schwarzschild Metric</vt:lpstr>
      <vt:lpstr>Kerr Metric</vt:lpstr>
      <vt:lpstr>Solving for ɸ and Ω</vt:lpstr>
      <vt:lpstr>Benefits of Mathematica</vt:lpstr>
      <vt:lpstr>Scalar Curvature</vt:lpstr>
      <vt:lpstr>Ricci Tensor</vt:lpstr>
      <vt:lpstr>Stress Energy Tensor</vt:lpstr>
      <vt:lpstr>Cluster Computing</vt:lpstr>
      <vt:lpstr>Benefits</vt:lpstr>
      <vt:lpstr>How Does It Work?</vt:lpstr>
      <vt:lpstr>Direct Applications</vt:lpstr>
      <vt:lpstr>Times Where Clustering Is Not Optional</vt:lpstr>
      <vt:lpstr>Other Applications for Cluster Computing</vt:lpstr>
      <vt:lpstr>LIGO and Virgo</vt:lpstr>
      <vt:lpstr>Michelson Interferometer</vt:lpstr>
      <vt:lpstr>Calculations Associated With LIGO and Virgo Observations</vt:lpstr>
      <vt:lpstr>Creating an Expression for Waveforms</vt:lpstr>
      <vt:lpstr>Final Form</vt:lpstr>
      <vt:lpstr>Numerical Results</vt:lpstr>
      <vt:lpstr>Simulations</vt:lpstr>
      <vt:lpstr>Other Applications</vt:lpstr>
      <vt:lpstr>Any Questions?</vt:lpstr>
      <vt:lpstr>Extra Slides</vt:lpstr>
      <vt:lpstr>Matlab vs. Mathematica</vt:lpstr>
      <vt:lpstr>Cluster Specifications</vt:lpstr>
      <vt:lpstr>Arriving at h■8(TT@ij)</vt:lpstr>
      <vt:lpstr>Ricci Tensor</vt:lpstr>
      <vt:lpstr>(1, 1)</vt:lpstr>
      <vt:lpstr>(1, 4)</vt:lpstr>
      <vt:lpstr>(2, 2)</vt:lpstr>
      <vt:lpstr>(3, 3)</vt:lpstr>
      <vt:lpstr>(4, 1)</vt:lpstr>
      <vt:lpstr>(4, 4)</vt:lpstr>
      <vt:lpstr>LIGO/Virgo Specifications</vt:lpstr>
    </vt:vector>
  </TitlesOfParts>
  <Company>CCC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Verdana Bold 40pt</dc:title>
  <dc:creator>Choi, Yejee</dc:creator>
  <cp:lastModifiedBy>Zachary Chester</cp:lastModifiedBy>
  <cp:revision>52</cp:revision>
  <dcterms:created xsi:type="dcterms:W3CDTF">2016-10-10T17:55:03Z</dcterms:created>
  <dcterms:modified xsi:type="dcterms:W3CDTF">2018-04-20T03:04:26Z</dcterms:modified>
</cp:coreProperties>
</file>