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2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71"/>
  </p:notesMasterIdLst>
  <p:sldIdLst>
    <p:sldId id="257" r:id="rId3"/>
    <p:sldId id="256" r:id="rId4"/>
    <p:sldId id="305" r:id="rId5"/>
    <p:sldId id="300" r:id="rId6"/>
    <p:sldId id="276" r:id="rId7"/>
    <p:sldId id="370" r:id="rId8"/>
    <p:sldId id="311" r:id="rId9"/>
    <p:sldId id="347" r:id="rId10"/>
    <p:sldId id="303" r:id="rId11"/>
    <p:sldId id="298" r:id="rId12"/>
    <p:sldId id="313" r:id="rId13"/>
    <p:sldId id="261" r:id="rId14"/>
    <p:sldId id="280" r:id="rId15"/>
    <p:sldId id="273" r:id="rId16"/>
    <p:sldId id="301" r:id="rId17"/>
    <p:sldId id="263" r:id="rId18"/>
    <p:sldId id="291" r:id="rId19"/>
    <p:sldId id="292" r:id="rId20"/>
    <p:sldId id="293" r:id="rId21"/>
    <p:sldId id="264" r:id="rId22"/>
    <p:sldId id="265" r:id="rId23"/>
    <p:sldId id="282" r:id="rId24"/>
    <p:sldId id="284" r:id="rId25"/>
    <p:sldId id="266" r:id="rId26"/>
    <p:sldId id="285" r:id="rId27"/>
    <p:sldId id="304" r:id="rId28"/>
    <p:sldId id="357" r:id="rId29"/>
    <p:sldId id="366" r:id="rId30"/>
    <p:sldId id="360" r:id="rId31"/>
    <p:sldId id="367" r:id="rId32"/>
    <p:sldId id="361" r:id="rId33"/>
    <p:sldId id="362" r:id="rId34"/>
    <p:sldId id="363" r:id="rId35"/>
    <p:sldId id="290" r:id="rId36"/>
    <p:sldId id="309" r:id="rId37"/>
    <p:sldId id="314" r:id="rId38"/>
    <p:sldId id="307" r:id="rId39"/>
    <p:sldId id="364" r:id="rId40"/>
    <p:sldId id="287" r:id="rId41"/>
    <p:sldId id="351" r:id="rId42"/>
    <p:sldId id="368" r:id="rId43"/>
    <p:sldId id="371" r:id="rId44"/>
    <p:sldId id="306" r:id="rId45"/>
    <p:sldId id="315" r:id="rId46"/>
    <p:sldId id="270" r:id="rId47"/>
    <p:sldId id="271" r:id="rId48"/>
    <p:sldId id="272" r:id="rId49"/>
    <p:sldId id="308" r:id="rId50"/>
    <p:sldId id="345" r:id="rId51"/>
    <p:sldId id="346" r:id="rId52"/>
    <p:sldId id="355" r:id="rId53"/>
    <p:sldId id="352" r:id="rId54"/>
    <p:sldId id="353" r:id="rId55"/>
    <p:sldId id="372" r:id="rId56"/>
    <p:sldId id="337" r:id="rId57"/>
    <p:sldId id="338" r:id="rId58"/>
    <p:sldId id="344" r:id="rId59"/>
    <p:sldId id="318" r:id="rId60"/>
    <p:sldId id="334" r:id="rId61"/>
    <p:sldId id="335" r:id="rId62"/>
    <p:sldId id="336" r:id="rId63"/>
    <p:sldId id="339" r:id="rId64"/>
    <p:sldId id="331" r:id="rId65"/>
    <p:sldId id="328" r:id="rId66"/>
    <p:sldId id="342" r:id="rId67"/>
    <p:sldId id="330" r:id="rId68"/>
    <p:sldId id="332" r:id="rId69"/>
    <p:sldId id="333" r:id="rId7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867F7A"/>
    <a:srgbClr val="94926C"/>
    <a:srgbClr val="7CA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3" autoAdjust="0"/>
    <p:restoredTop sz="86715" autoAdjust="0"/>
  </p:normalViewPr>
  <p:slideViewPr>
    <p:cSldViewPr>
      <p:cViewPr>
        <p:scale>
          <a:sx n="100" d="100"/>
          <a:sy n="100" d="100"/>
        </p:scale>
        <p:origin x="-1950" y="-6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yed%20Hussain\Desktop\MQP\DVT%20stimulator\-50%20to%2050%20strain%20graph%20MQP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Worcester%20Polytechnic%20Institute\MQP\cytotoxicity%20results%20grap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Amount Strained by Volume Change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3759219878537082E-2"/>
          <c:y val="0.14696382056076399"/>
          <c:w val="0.86770005939038641"/>
          <c:h val="0.74920245865810886"/>
        </c:manualLayout>
      </c:layout>
      <c:scatterChart>
        <c:scatterStyle val="smoothMarker"/>
        <c:varyColors val="0"/>
        <c:ser>
          <c:idx val="0"/>
          <c:order val="0"/>
          <c:tx>
            <c:v>predicted behavior</c:v>
          </c:tx>
          <c:spPr>
            <a:ln w="25400" cap="rnd">
              <a:solidFill>
                <a:schemeClr val="tx1"/>
              </a:solidFill>
              <a:prstDash val="sysDash"/>
              <a:round/>
              <a:headEnd type="triangle"/>
              <a:tailEnd type="triangle"/>
            </a:ln>
            <a:effectLst/>
          </c:spPr>
          <c:marker>
            <c:symbol val="circle"/>
            <c:size val="5"/>
            <c:spPr>
              <a:noFill/>
              <a:ln w="9525">
                <a:noFill/>
                <a:prstDash val="dash"/>
              </a:ln>
              <a:effectLst/>
            </c:spPr>
          </c:marker>
          <c:xVal>
            <c:numRef>
              <c:f>'better predict'!$A$6:$A$106</c:f>
              <c:numCache>
                <c:formatCode>General</c:formatCode>
                <c:ptCount val="101"/>
                <c:pt idx="0">
                  <c:v>-0.5</c:v>
                </c:pt>
                <c:pt idx="1">
                  <c:v>-0.49</c:v>
                </c:pt>
                <c:pt idx="2">
                  <c:v>-0.48</c:v>
                </c:pt>
                <c:pt idx="3">
                  <c:v>-0.47</c:v>
                </c:pt>
                <c:pt idx="4">
                  <c:v>-0.46</c:v>
                </c:pt>
                <c:pt idx="5">
                  <c:v>-0.45</c:v>
                </c:pt>
                <c:pt idx="6">
                  <c:v>-0.44</c:v>
                </c:pt>
                <c:pt idx="7">
                  <c:v>-0.43</c:v>
                </c:pt>
                <c:pt idx="8">
                  <c:v>-0.42</c:v>
                </c:pt>
                <c:pt idx="9">
                  <c:v>-0.41</c:v>
                </c:pt>
                <c:pt idx="10">
                  <c:v>-0.4</c:v>
                </c:pt>
                <c:pt idx="11">
                  <c:v>-0.39</c:v>
                </c:pt>
                <c:pt idx="12">
                  <c:v>-0.38</c:v>
                </c:pt>
                <c:pt idx="13">
                  <c:v>-0.37</c:v>
                </c:pt>
                <c:pt idx="14">
                  <c:v>-0.36</c:v>
                </c:pt>
                <c:pt idx="15">
                  <c:v>-0.35</c:v>
                </c:pt>
                <c:pt idx="16">
                  <c:v>-0.34</c:v>
                </c:pt>
                <c:pt idx="17">
                  <c:v>-0.33</c:v>
                </c:pt>
                <c:pt idx="18">
                  <c:v>-0.32</c:v>
                </c:pt>
                <c:pt idx="19">
                  <c:v>-0.31</c:v>
                </c:pt>
                <c:pt idx="20">
                  <c:v>-0.3</c:v>
                </c:pt>
                <c:pt idx="21">
                  <c:v>-0.28999999999999998</c:v>
                </c:pt>
                <c:pt idx="22">
                  <c:v>-0.28000000000000003</c:v>
                </c:pt>
                <c:pt idx="23">
                  <c:v>-0.27</c:v>
                </c:pt>
                <c:pt idx="24">
                  <c:v>-0.26</c:v>
                </c:pt>
                <c:pt idx="25">
                  <c:v>-0.25</c:v>
                </c:pt>
                <c:pt idx="26">
                  <c:v>-0.24</c:v>
                </c:pt>
                <c:pt idx="27">
                  <c:v>-0.23</c:v>
                </c:pt>
                <c:pt idx="28">
                  <c:v>-0.22</c:v>
                </c:pt>
                <c:pt idx="29">
                  <c:v>-0.21</c:v>
                </c:pt>
                <c:pt idx="30">
                  <c:v>-0.2</c:v>
                </c:pt>
                <c:pt idx="31">
                  <c:v>-0.19</c:v>
                </c:pt>
                <c:pt idx="32">
                  <c:v>-0.18</c:v>
                </c:pt>
                <c:pt idx="33">
                  <c:v>-0.17</c:v>
                </c:pt>
                <c:pt idx="34">
                  <c:v>-0.16</c:v>
                </c:pt>
                <c:pt idx="35">
                  <c:v>-0.15</c:v>
                </c:pt>
                <c:pt idx="36">
                  <c:v>-0.14000000000000001</c:v>
                </c:pt>
                <c:pt idx="37">
                  <c:v>-0.13</c:v>
                </c:pt>
                <c:pt idx="38">
                  <c:v>-0.12</c:v>
                </c:pt>
                <c:pt idx="39">
                  <c:v>-0.11</c:v>
                </c:pt>
                <c:pt idx="40">
                  <c:v>-0.1</c:v>
                </c:pt>
                <c:pt idx="41">
                  <c:v>-0.09</c:v>
                </c:pt>
                <c:pt idx="42">
                  <c:v>-0.08</c:v>
                </c:pt>
                <c:pt idx="43">
                  <c:v>-7.0000000000000007E-2</c:v>
                </c:pt>
                <c:pt idx="44">
                  <c:v>-0.06</c:v>
                </c:pt>
                <c:pt idx="45">
                  <c:v>-0.05</c:v>
                </c:pt>
                <c:pt idx="46">
                  <c:v>-0.04</c:v>
                </c:pt>
                <c:pt idx="47">
                  <c:v>-0.03</c:v>
                </c:pt>
                <c:pt idx="48">
                  <c:v>-0.02</c:v>
                </c:pt>
                <c:pt idx="49">
                  <c:v>-0.01</c:v>
                </c:pt>
                <c:pt idx="50">
                  <c:v>0</c:v>
                </c:pt>
                <c:pt idx="51">
                  <c:v>0.01</c:v>
                </c:pt>
                <c:pt idx="52">
                  <c:v>0.02</c:v>
                </c:pt>
                <c:pt idx="53">
                  <c:v>0.03</c:v>
                </c:pt>
                <c:pt idx="54">
                  <c:v>0.04</c:v>
                </c:pt>
                <c:pt idx="55">
                  <c:v>0.05</c:v>
                </c:pt>
                <c:pt idx="56">
                  <c:v>6.0000000000000102E-2</c:v>
                </c:pt>
                <c:pt idx="57">
                  <c:v>7.0000000000001006E-2</c:v>
                </c:pt>
                <c:pt idx="58">
                  <c:v>8.0000000000001001E-2</c:v>
                </c:pt>
                <c:pt idx="59">
                  <c:v>9.0000000000000996E-2</c:v>
                </c:pt>
                <c:pt idx="60">
                  <c:v>0.100000000000001</c:v>
                </c:pt>
                <c:pt idx="61">
                  <c:v>0.110000000000001</c:v>
                </c:pt>
                <c:pt idx="62">
                  <c:v>0.12000000000000099</c:v>
                </c:pt>
                <c:pt idx="63">
                  <c:v>0.130000000000001</c:v>
                </c:pt>
                <c:pt idx="64">
                  <c:v>0.14000000000000101</c:v>
                </c:pt>
                <c:pt idx="65">
                  <c:v>0.15000000000000099</c:v>
                </c:pt>
                <c:pt idx="66">
                  <c:v>0.160000000000001</c:v>
                </c:pt>
                <c:pt idx="67">
                  <c:v>0.17000000000000101</c:v>
                </c:pt>
                <c:pt idx="68">
                  <c:v>0.18000000000000099</c:v>
                </c:pt>
                <c:pt idx="69">
                  <c:v>0.190000000000001</c:v>
                </c:pt>
                <c:pt idx="70">
                  <c:v>0.20000000000000101</c:v>
                </c:pt>
                <c:pt idx="71">
                  <c:v>0.21000000000000099</c:v>
                </c:pt>
                <c:pt idx="72">
                  <c:v>0.220000000000001</c:v>
                </c:pt>
                <c:pt idx="73">
                  <c:v>0.23000000000000101</c:v>
                </c:pt>
                <c:pt idx="74">
                  <c:v>0.24000000000000099</c:v>
                </c:pt>
                <c:pt idx="75">
                  <c:v>0.250000000000001</c:v>
                </c:pt>
                <c:pt idx="76">
                  <c:v>0.26000000000000101</c:v>
                </c:pt>
                <c:pt idx="77">
                  <c:v>0.27000000000000102</c:v>
                </c:pt>
                <c:pt idx="78">
                  <c:v>0.28000000000000103</c:v>
                </c:pt>
                <c:pt idx="79">
                  <c:v>0.29000000000000098</c:v>
                </c:pt>
                <c:pt idx="80">
                  <c:v>0.30000000000000099</c:v>
                </c:pt>
                <c:pt idx="81">
                  <c:v>0.310000000000001</c:v>
                </c:pt>
                <c:pt idx="82">
                  <c:v>0.32000000000000101</c:v>
                </c:pt>
                <c:pt idx="83">
                  <c:v>0.33000000000000101</c:v>
                </c:pt>
                <c:pt idx="84">
                  <c:v>0.34000000000000102</c:v>
                </c:pt>
                <c:pt idx="85">
                  <c:v>0.35000000000000098</c:v>
                </c:pt>
                <c:pt idx="86">
                  <c:v>0.36000000000000099</c:v>
                </c:pt>
                <c:pt idx="87">
                  <c:v>0.37000000000000099</c:v>
                </c:pt>
                <c:pt idx="88">
                  <c:v>0.380000000000001</c:v>
                </c:pt>
                <c:pt idx="89">
                  <c:v>0.39000000000000101</c:v>
                </c:pt>
                <c:pt idx="90">
                  <c:v>0.40000000000000102</c:v>
                </c:pt>
                <c:pt idx="91">
                  <c:v>0.41000000000000097</c:v>
                </c:pt>
                <c:pt idx="92">
                  <c:v>0.42000000000000098</c:v>
                </c:pt>
                <c:pt idx="93">
                  <c:v>0.43000000000000099</c:v>
                </c:pt>
                <c:pt idx="94">
                  <c:v>0.440000000000001</c:v>
                </c:pt>
                <c:pt idx="95">
                  <c:v>0.45000000000000101</c:v>
                </c:pt>
                <c:pt idx="96">
                  <c:v>0.46000000000000102</c:v>
                </c:pt>
                <c:pt idx="97">
                  <c:v>0.47000000000000097</c:v>
                </c:pt>
                <c:pt idx="98">
                  <c:v>0.48000000000000098</c:v>
                </c:pt>
                <c:pt idx="99">
                  <c:v>0.49000000000000099</c:v>
                </c:pt>
                <c:pt idx="100">
                  <c:v>0.5</c:v>
                </c:pt>
              </c:numCache>
            </c:numRef>
          </c:xVal>
          <c:yVal>
            <c:numRef>
              <c:f>'better predict'!$C$6:$C$106</c:f>
              <c:numCache>
                <c:formatCode>General</c:formatCode>
                <c:ptCount val="101"/>
                <c:pt idx="0">
                  <c:v>-0.32127607773827294</c:v>
                </c:pt>
                <c:pt idx="1">
                  <c:v>-0.31485055618350749</c:v>
                </c:pt>
                <c:pt idx="2">
                  <c:v>-0.30842503462874199</c:v>
                </c:pt>
                <c:pt idx="3">
                  <c:v>-0.30199951307397654</c:v>
                </c:pt>
                <c:pt idx="4">
                  <c:v>-0.2955739915192111</c:v>
                </c:pt>
                <c:pt idx="5">
                  <c:v>-0.28914846996444565</c:v>
                </c:pt>
                <c:pt idx="6">
                  <c:v>-0.28272294840968015</c:v>
                </c:pt>
                <c:pt idx="7">
                  <c:v>-0.27629742685491471</c:v>
                </c:pt>
                <c:pt idx="8">
                  <c:v>-0.26987190530014926</c:v>
                </c:pt>
                <c:pt idx="9">
                  <c:v>-0.26344638374538382</c:v>
                </c:pt>
                <c:pt idx="10">
                  <c:v>-0.25702086219061837</c:v>
                </c:pt>
                <c:pt idx="11">
                  <c:v>-0.25059534063585287</c:v>
                </c:pt>
                <c:pt idx="12">
                  <c:v>-0.24416981908108742</c:v>
                </c:pt>
                <c:pt idx="13">
                  <c:v>-0.23774429752632198</c:v>
                </c:pt>
                <c:pt idx="14">
                  <c:v>-0.23131877597155651</c:v>
                </c:pt>
                <c:pt idx="15">
                  <c:v>-0.22489325441679106</c:v>
                </c:pt>
                <c:pt idx="16">
                  <c:v>-0.21846773286202559</c:v>
                </c:pt>
                <c:pt idx="17">
                  <c:v>-0.21204221130726014</c:v>
                </c:pt>
                <c:pt idx="18">
                  <c:v>-0.20561668975249467</c:v>
                </c:pt>
                <c:pt idx="19">
                  <c:v>-0.19919116819772922</c:v>
                </c:pt>
                <c:pt idx="20">
                  <c:v>-0.19276564664296375</c:v>
                </c:pt>
                <c:pt idx="21">
                  <c:v>-0.18634012508819831</c:v>
                </c:pt>
                <c:pt idx="22">
                  <c:v>-0.17991460353343283</c:v>
                </c:pt>
                <c:pt idx="23">
                  <c:v>-0.17348908197866739</c:v>
                </c:pt>
                <c:pt idx="24">
                  <c:v>-0.16706356042390191</c:v>
                </c:pt>
                <c:pt idx="25">
                  <c:v>-0.16063803886913647</c:v>
                </c:pt>
                <c:pt idx="26">
                  <c:v>-0.15421251731437099</c:v>
                </c:pt>
                <c:pt idx="27">
                  <c:v>-0.14778699575960555</c:v>
                </c:pt>
                <c:pt idx="28">
                  <c:v>-0.14136147420484008</c:v>
                </c:pt>
                <c:pt idx="29">
                  <c:v>-0.13493595265007463</c:v>
                </c:pt>
                <c:pt idx="30">
                  <c:v>-0.12851043109530919</c:v>
                </c:pt>
                <c:pt idx="31">
                  <c:v>-0.12208490954054371</c:v>
                </c:pt>
                <c:pt idx="32">
                  <c:v>-0.11565938798577825</c:v>
                </c:pt>
                <c:pt idx="33">
                  <c:v>-0.10923386643101279</c:v>
                </c:pt>
                <c:pt idx="34">
                  <c:v>-0.10280834487624733</c:v>
                </c:pt>
                <c:pt idx="35">
                  <c:v>-9.6382823321481875E-2</c:v>
                </c:pt>
                <c:pt idx="36">
                  <c:v>-8.9957301766716416E-2</c:v>
                </c:pt>
                <c:pt idx="37">
                  <c:v>-8.3531780211950957E-2</c:v>
                </c:pt>
                <c:pt idx="38">
                  <c:v>-7.7106258657185497E-2</c:v>
                </c:pt>
                <c:pt idx="39">
                  <c:v>-7.0680737102420038E-2</c:v>
                </c:pt>
                <c:pt idx="40">
                  <c:v>-6.4255215547654593E-2</c:v>
                </c:pt>
                <c:pt idx="41">
                  <c:v>-5.7829693992889127E-2</c:v>
                </c:pt>
                <c:pt idx="42">
                  <c:v>-5.1404172438123667E-2</c:v>
                </c:pt>
                <c:pt idx="43">
                  <c:v>-4.4978650883358208E-2</c:v>
                </c:pt>
                <c:pt idx="44">
                  <c:v>-3.8553129328592749E-2</c:v>
                </c:pt>
                <c:pt idx="45">
                  <c:v>-3.2127607773827296E-2</c:v>
                </c:pt>
                <c:pt idx="46">
                  <c:v>-2.5702086219061834E-2</c:v>
                </c:pt>
                <c:pt idx="47">
                  <c:v>-1.9276564664296374E-2</c:v>
                </c:pt>
                <c:pt idx="48">
                  <c:v>-1.2851043109530917E-2</c:v>
                </c:pt>
                <c:pt idx="49">
                  <c:v>-6.4255215547654584E-3</c:v>
                </c:pt>
                <c:pt idx="50">
                  <c:v>0</c:v>
                </c:pt>
                <c:pt idx="51">
                  <c:v>6.4255215547654584E-3</c:v>
                </c:pt>
                <c:pt idx="52">
                  <c:v>1.2851043109530917E-2</c:v>
                </c:pt>
                <c:pt idx="53">
                  <c:v>1.9276564664296374E-2</c:v>
                </c:pt>
                <c:pt idx="54">
                  <c:v>2.5702086219061834E-2</c:v>
                </c:pt>
                <c:pt idx="55">
                  <c:v>3.2127607773827296E-2</c:v>
                </c:pt>
                <c:pt idx="56">
                  <c:v>3.8553129328592818E-2</c:v>
                </c:pt>
                <c:pt idx="57">
                  <c:v>4.497865088335886E-2</c:v>
                </c:pt>
                <c:pt idx="58">
                  <c:v>5.1404172438124306E-2</c:v>
                </c:pt>
                <c:pt idx="59">
                  <c:v>5.7829693992889765E-2</c:v>
                </c:pt>
                <c:pt idx="60">
                  <c:v>6.4255215547655231E-2</c:v>
                </c:pt>
                <c:pt idx="61">
                  <c:v>7.068073710242069E-2</c:v>
                </c:pt>
                <c:pt idx="62">
                  <c:v>7.710625865718615E-2</c:v>
                </c:pt>
                <c:pt idx="63">
                  <c:v>8.3531780211951595E-2</c:v>
                </c:pt>
                <c:pt idx="64">
                  <c:v>8.9957301766717082E-2</c:v>
                </c:pt>
                <c:pt idx="65">
                  <c:v>9.6382823321482514E-2</c:v>
                </c:pt>
                <c:pt idx="66">
                  <c:v>0.10280834487624797</c:v>
                </c:pt>
                <c:pt idx="67">
                  <c:v>0.10923386643101346</c:v>
                </c:pt>
                <c:pt idx="68">
                  <c:v>0.11565938798577889</c:v>
                </c:pt>
                <c:pt idx="69">
                  <c:v>0.12208490954054435</c:v>
                </c:pt>
                <c:pt idx="70">
                  <c:v>0.12851043109530982</c:v>
                </c:pt>
                <c:pt idx="71">
                  <c:v>0.13493595265007527</c:v>
                </c:pt>
                <c:pt idx="72">
                  <c:v>0.14136147420484074</c:v>
                </c:pt>
                <c:pt idx="73">
                  <c:v>0.14778699575960622</c:v>
                </c:pt>
                <c:pt idx="74">
                  <c:v>0.15421251731437163</c:v>
                </c:pt>
                <c:pt idx="75">
                  <c:v>0.16063803886913711</c:v>
                </c:pt>
                <c:pt idx="76">
                  <c:v>0.16706356042390258</c:v>
                </c:pt>
                <c:pt idx="77">
                  <c:v>0.17348908197866805</c:v>
                </c:pt>
                <c:pt idx="78">
                  <c:v>0.1799146035334335</c:v>
                </c:pt>
                <c:pt idx="79">
                  <c:v>0.18634012508819892</c:v>
                </c:pt>
                <c:pt idx="80">
                  <c:v>0.19276564664296439</c:v>
                </c:pt>
                <c:pt idx="81">
                  <c:v>0.19919116819772986</c:v>
                </c:pt>
                <c:pt idx="82">
                  <c:v>0.20561668975249534</c:v>
                </c:pt>
                <c:pt idx="83">
                  <c:v>0.21204221130726078</c:v>
                </c:pt>
                <c:pt idx="84">
                  <c:v>0.21846773286202625</c:v>
                </c:pt>
                <c:pt idx="85">
                  <c:v>0.22489325441679167</c:v>
                </c:pt>
                <c:pt idx="86">
                  <c:v>0.23131877597155714</c:v>
                </c:pt>
                <c:pt idx="87">
                  <c:v>0.23774429752632262</c:v>
                </c:pt>
                <c:pt idx="88">
                  <c:v>0.24416981908108809</c:v>
                </c:pt>
                <c:pt idx="89">
                  <c:v>0.25059534063585354</c:v>
                </c:pt>
                <c:pt idx="90">
                  <c:v>0.25702086219061898</c:v>
                </c:pt>
                <c:pt idx="91">
                  <c:v>0.26344638374538443</c:v>
                </c:pt>
                <c:pt idx="92">
                  <c:v>0.26987190530014987</c:v>
                </c:pt>
                <c:pt idx="93">
                  <c:v>0.27629742685491532</c:v>
                </c:pt>
                <c:pt idx="94">
                  <c:v>0.28272294840968082</c:v>
                </c:pt>
                <c:pt idx="95">
                  <c:v>0.28914846996444632</c:v>
                </c:pt>
                <c:pt idx="96">
                  <c:v>0.29557399151921177</c:v>
                </c:pt>
                <c:pt idx="97">
                  <c:v>0.30199951307397715</c:v>
                </c:pt>
                <c:pt idx="98">
                  <c:v>0.30842503462874266</c:v>
                </c:pt>
                <c:pt idx="99">
                  <c:v>0.3148505561835081</c:v>
                </c:pt>
                <c:pt idx="100">
                  <c:v>0.32127607773827294</c:v>
                </c:pt>
              </c:numCache>
            </c:numRef>
          </c:yVal>
          <c:smooth val="1"/>
        </c:ser>
        <c:ser>
          <c:idx val="1"/>
          <c:order val="1"/>
          <c:tx>
            <c:v>dry</c:v>
          </c:tx>
          <c:spPr>
            <a:ln w="19050" cap="rnd">
              <a:solidFill>
                <a:schemeClr val="accent6">
                  <a:lumMod val="50000"/>
                </a:schemeClr>
              </a:solidFill>
              <a:round/>
              <a:headEnd type="none" w="med" len="sm"/>
              <a:tailEnd type="none" w="lg" len="lg"/>
            </a:ln>
            <a:effectLst/>
          </c:spPr>
          <c:marker>
            <c:symbol val="circle"/>
            <c:size val="2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dPt>
            <c:idx val="1"/>
            <c:bubble3D val="0"/>
            <c:spPr>
              <a:ln w="19050" cap="rnd">
                <a:solidFill>
                  <a:schemeClr val="accent6">
                    <a:lumMod val="50000"/>
                  </a:schemeClr>
                </a:solidFill>
                <a:round/>
                <a:headEnd type="none" w="med" len="sm"/>
                <a:tailEnd type="triangle" w="lg" len="lg"/>
              </a:ln>
              <a:effectLst/>
            </c:spPr>
          </c:dPt>
          <c:dPt>
            <c:idx val="3"/>
            <c:bubble3D val="0"/>
            <c:spPr>
              <a:ln w="19050" cap="rnd">
                <a:solidFill>
                  <a:schemeClr val="accent6">
                    <a:lumMod val="50000"/>
                  </a:schemeClr>
                </a:solidFill>
                <a:round/>
                <a:headEnd type="none" w="med" len="sm"/>
                <a:tailEnd type="triangle" w="lg" len="lg"/>
              </a:ln>
              <a:effectLst/>
            </c:spPr>
          </c:dPt>
          <c:dPt>
            <c:idx val="4"/>
            <c:bubble3D val="0"/>
            <c:spPr>
              <a:ln w="19050" cap="rnd">
                <a:solidFill>
                  <a:schemeClr val="accent6">
                    <a:lumMod val="50000"/>
                  </a:schemeClr>
                </a:solidFill>
                <a:round/>
                <a:headEnd type="none" w="med" len="sm"/>
                <a:tailEnd type="triangle" w="lg" len="lg"/>
              </a:ln>
              <a:effectLst/>
            </c:spPr>
          </c:dPt>
          <c:dPt>
            <c:idx val="5"/>
            <c:bubble3D val="0"/>
            <c:spPr>
              <a:ln w="19050" cap="rnd">
                <a:solidFill>
                  <a:schemeClr val="accent6">
                    <a:lumMod val="50000"/>
                  </a:schemeClr>
                </a:solidFill>
                <a:round/>
                <a:headEnd type="none" w="med" len="sm"/>
                <a:tailEnd type="triangle" w="lg" len="lg"/>
              </a:ln>
              <a:effectLst/>
            </c:spPr>
          </c:dPt>
          <c:dPt>
            <c:idx val="6"/>
            <c:bubble3D val="0"/>
            <c:spPr>
              <a:ln w="19050" cap="rnd">
                <a:solidFill>
                  <a:schemeClr val="accent6">
                    <a:lumMod val="50000"/>
                  </a:schemeClr>
                </a:solidFill>
                <a:round/>
                <a:headEnd type="none" w="med" len="sm"/>
                <a:tailEnd type="triangle" w="lg" len="lg"/>
              </a:ln>
              <a:effectLst/>
            </c:spPr>
          </c:dPt>
          <c:dPt>
            <c:idx val="7"/>
            <c:bubble3D val="0"/>
            <c:spPr>
              <a:ln w="19050" cap="rnd">
                <a:solidFill>
                  <a:schemeClr val="accent6">
                    <a:lumMod val="50000"/>
                  </a:schemeClr>
                </a:solidFill>
                <a:round/>
                <a:headEnd type="none" w="med" len="sm"/>
                <a:tailEnd type="triangle" w="lg" len="lg"/>
              </a:ln>
              <a:effectLst/>
            </c:spPr>
          </c:dPt>
          <c:xVal>
            <c:numRef>
              <c:f>'better predict'!$E$7:$E$15</c:f>
              <c:numCache>
                <c:formatCode>General</c:formatCode>
                <c:ptCount val="9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0.25</c:v>
                </c:pt>
                <c:pt idx="4">
                  <c:v>0</c:v>
                </c:pt>
                <c:pt idx="5">
                  <c:v>-0.25</c:v>
                </c:pt>
                <c:pt idx="6">
                  <c:v>-0.5</c:v>
                </c:pt>
                <c:pt idx="7">
                  <c:v>-0.25</c:v>
                </c:pt>
                <c:pt idx="8">
                  <c:v>0</c:v>
                </c:pt>
              </c:numCache>
              <c:extLst xmlns:c15="http://schemas.microsoft.com/office/drawing/2012/chart"/>
            </c:numRef>
          </c:xVal>
          <c:yVal>
            <c:numRef>
              <c:f>'better predict'!$I$7:$I$15</c:f>
              <c:numCache>
                <c:formatCode>General</c:formatCode>
                <c:ptCount val="9"/>
                <c:pt idx="0">
                  <c:v>0</c:v>
                </c:pt>
                <c:pt idx="1">
                  <c:v>0.11714285714285719</c:v>
                </c:pt>
                <c:pt idx="2">
                  <c:v>0.26571428571428563</c:v>
                </c:pt>
                <c:pt idx="3">
                  <c:v>0.17714285714285719</c:v>
                </c:pt>
                <c:pt idx="4">
                  <c:v>4.5714285714285756E-2</c:v>
                </c:pt>
                <c:pt idx="5">
                  <c:v>-0.11428571428571425</c:v>
                </c:pt>
                <c:pt idx="6">
                  <c:v>-0.29057142857142854</c:v>
                </c:pt>
                <c:pt idx="7">
                  <c:v>-0.20571428571428566</c:v>
                </c:pt>
                <c:pt idx="8">
                  <c:v>-3.1428571428571521E-2</c:v>
                </c:pt>
              </c:numCache>
              <c:extLst xmlns:c15="http://schemas.microsoft.com/office/drawing/2012/chart"/>
            </c:numRef>
          </c:yVal>
          <c:smooth val="1"/>
        </c:ser>
        <c:ser>
          <c:idx val="2"/>
          <c:order val="2"/>
          <c:tx>
            <c:v>media</c:v>
          </c:tx>
          <c:spPr>
            <a:ln w="19050" cap="rnd">
              <a:solidFill>
                <a:schemeClr val="accent5">
                  <a:lumMod val="50000"/>
                </a:schemeClr>
              </a:solidFill>
              <a:round/>
              <a:headEnd type="none"/>
              <a:tailEnd type="triangle" w="lg" len="lg"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Pt>
            <c:idx val="2"/>
            <c:marker>
              <c:spPr>
                <a:noFill/>
                <a:ln w="9525">
                  <a:noFill/>
                  <a:tailEnd type="triangle"/>
                </a:ln>
                <a:effectLst/>
              </c:spPr>
            </c:marker>
            <c:bubble3D val="0"/>
          </c:dPt>
          <c:dPt>
            <c:idx val="3"/>
            <c:marker>
              <c:symbol val="none"/>
            </c:marker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xVal>
            <c:numRef>
              <c:f>'better predict'!$E$19:$E$27</c:f>
              <c:numCache>
                <c:formatCode>General</c:formatCode>
                <c:ptCount val="9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0.25</c:v>
                </c:pt>
                <c:pt idx="4">
                  <c:v>0</c:v>
                </c:pt>
                <c:pt idx="5">
                  <c:v>-0.25</c:v>
                </c:pt>
                <c:pt idx="6">
                  <c:v>-0.5</c:v>
                </c:pt>
                <c:pt idx="7">
                  <c:v>-0.25</c:v>
                </c:pt>
                <c:pt idx="8">
                  <c:v>0</c:v>
                </c:pt>
              </c:numCache>
            </c:numRef>
          </c:xVal>
          <c:yVal>
            <c:numRef>
              <c:f>'better predict'!$I$19:$I$27</c:f>
              <c:numCache>
                <c:formatCode>General</c:formatCode>
                <c:ptCount val="9"/>
                <c:pt idx="0">
                  <c:v>-1.309997669174226E-16</c:v>
                </c:pt>
                <c:pt idx="1">
                  <c:v>0.13569321533923304</c:v>
                </c:pt>
                <c:pt idx="2">
                  <c:v>0.27138643067846618</c:v>
                </c:pt>
                <c:pt idx="3">
                  <c:v>0.19174041297935099</c:v>
                </c:pt>
                <c:pt idx="4">
                  <c:v>1.4749262536873104E-2</c:v>
                </c:pt>
                <c:pt idx="5">
                  <c:v>-0.13864306784660771</c:v>
                </c:pt>
                <c:pt idx="6">
                  <c:v>-0.24483775811209441</c:v>
                </c:pt>
                <c:pt idx="7">
                  <c:v>-0.17994100294985246</c:v>
                </c:pt>
                <c:pt idx="8">
                  <c:v>-1.1799410029498535E-2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779008"/>
        <c:axId val="87779584"/>
        <c:extLst/>
      </c:scatterChart>
      <c:valAx>
        <c:axId val="87779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∆</a:t>
                </a:r>
                <a:r>
                  <a:rPr lang="en-US" sz="2400"/>
                  <a:t>Volume [mL]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779584"/>
        <c:crosses val="autoZero"/>
        <c:crossBetween val="midCat"/>
      </c:valAx>
      <c:valAx>
        <c:axId val="87779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Strain</a:t>
                </a:r>
              </a:p>
            </c:rich>
          </c:tx>
          <c:layout>
            <c:manualLayout>
              <c:xMode val="edge"/>
              <c:yMode val="edge"/>
              <c:x val="7.2992700729927005E-3"/>
              <c:y val="0.4122536045748687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779008"/>
        <c:crosses val="autoZero"/>
        <c:crossBetween val="midCat"/>
      </c:valAx>
      <c:spPr>
        <a:noFill/>
        <a:ln cap="sq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8254190853880492"/>
          <c:y val="0.6872443847771792"/>
          <c:w val="0.24203230070693718"/>
          <c:h val="0.20059572633279493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300"/>
            </a:pPr>
            <a:r>
              <a:rPr lang="en-US" sz="1300"/>
              <a:t>Percentage of Cells Alive after 7 Days of Media Exposure</a:t>
            </a:r>
          </a:p>
        </c:rich>
      </c:tx>
      <c:layout>
        <c:manualLayout>
          <c:xMode val="edge"/>
          <c:yMode val="edge"/>
          <c:x val="0.11518744531933509"/>
          <c:y val="2.7777777777777776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spPr>
            <a:solidFill>
              <a:schemeClr val="accent2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</c:spPr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</c:spPr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</c:dPt>
          <c:dPt>
            <c:idx val="7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</c:spPr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</c:dPt>
          <c:dPt>
            <c:idx val="9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</c:spPr>
          </c:dPt>
          <c:cat>
            <c:strRef>
              <c:f>Sheet1!$A$3:$A$12</c:f>
              <c:strCache>
                <c:ptCount val="10"/>
                <c:pt idx="0">
                  <c:v>Polystyrene (control)</c:v>
                </c:pt>
                <c:pt idx="1">
                  <c:v>Polystyrene (control 2)</c:v>
                </c:pt>
                <c:pt idx="2">
                  <c:v>Polypropylene (1 Day incubated)</c:v>
                </c:pt>
                <c:pt idx="3">
                  <c:v>Polypropylene (2 Days Incubated)</c:v>
                </c:pt>
                <c:pt idx="4">
                  <c:v>Polypropylene (4 Days Incubated)</c:v>
                </c:pt>
                <c:pt idx="5">
                  <c:v>Polypropylene (6 Days Incubated)</c:v>
                </c:pt>
                <c:pt idx="6">
                  <c:v>MED610 (1 Day incubated)</c:v>
                </c:pt>
                <c:pt idx="7">
                  <c:v>MED610 (2 Days incubated)</c:v>
                </c:pt>
                <c:pt idx="8">
                  <c:v>MED610 (4 Days incubated)</c:v>
                </c:pt>
                <c:pt idx="9">
                  <c:v>MED610 (6 Days incubated)</c:v>
                </c:pt>
              </c:strCache>
            </c:strRef>
          </c:cat>
          <c:val>
            <c:numRef>
              <c:f>Sheet1!$E$3:$E$12</c:f>
              <c:numCache>
                <c:formatCode>General</c:formatCode>
                <c:ptCount val="10"/>
                <c:pt idx="0">
                  <c:v>81.355932203389841</c:v>
                </c:pt>
                <c:pt idx="1">
                  <c:v>82.962962962962962</c:v>
                </c:pt>
                <c:pt idx="2">
                  <c:v>88.372093023255815</c:v>
                </c:pt>
                <c:pt idx="3">
                  <c:v>81.896551724137936</c:v>
                </c:pt>
                <c:pt idx="4">
                  <c:v>88.888888888888886</c:v>
                </c:pt>
                <c:pt idx="5">
                  <c:v>82.35294117647058</c:v>
                </c:pt>
                <c:pt idx="6">
                  <c:v>81.609195402298852</c:v>
                </c:pt>
                <c:pt idx="7">
                  <c:v>82.173913043478265</c:v>
                </c:pt>
                <c:pt idx="8">
                  <c:v>74.509803921568633</c:v>
                </c:pt>
                <c:pt idx="9">
                  <c:v>61.111111111111114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585920"/>
        <c:axId val="87781888"/>
      </c:barChart>
      <c:catAx>
        <c:axId val="1095859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Media Treatment 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87781888"/>
        <c:crosses val="autoZero"/>
        <c:auto val="1"/>
        <c:lblAlgn val="ctr"/>
        <c:lblOffset val="100"/>
        <c:noMultiLvlLbl val="0"/>
      </c:catAx>
      <c:valAx>
        <c:axId val="877818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Percentage Alive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95859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1E9AA0-82BD-456A-89B7-F95888A682F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D28E3C8-42D4-43D5-8870-01809820570F}">
      <dgm:prSet phldrT="[Text]"/>
      <dgm:spPr/>
      <dgm:t>
        <a:bodyPr/>
        <a:lstStyle/>
        <a:p>
          <a:r>
            <a:rPr lang="en-US" dirty="0" smtClean="0"/>
            <a:t>Drug Discovery</a:t>
          </a:r>
          <a:endParaRPr lang="en-US" dirty="0"/>
        </a:p>
      </dgm:t>
    </dgm:pt>
    <dgm:pt modelId="{52F8747D-BE75-4B62-AE28-7D623B7808FB}" type="parTrans" cxnId="{BAB00DE9-5F7C-4C8D-9288-5C020E5A5DA7}">
      <dgm:prSet/>
      <dgm:spPr/>
      <dgm:t>
        <a:bodyPr/>
        <a:lstStyle/>
        <a:p>
          <a:endParaRPr lang="en-US"/>
        </a:p>
      </dgm:t>
    </dgm:pt>
    <dgm:pt modelId="{EC5075A8-339E-4AA8-AE1F-6BAA7F8CC1A3}" type="sibTrans" cxnId="{BAB00DE9-5F7C-4C8D-9288-5C020E5A5DA7}">
      <dgm:prSet/>
      <dgm:spPr/>
      <dgm:t>
        <a:bodyPr/>
        <a:lstStyle/>
        <a:p>
          <a:endParaRPr lang="en-US"/>
        </a:p>
      </dgm:t>
    </dgm:pt>
    <dgm:pt modelId="{FD443520-1D28-4321-A49D-AB512C127504}">
      <dgm:prSet phldrT="[Text]"/>
      <dgm:spPr/>
      <dgm:t>
        <a:bodyPr/>
        <a:lstStyle/>
        <a:p>
          <a:r>
            <a:rPr lang="en-US" dirty="0" smtClean="0"/>
            <a:t>Pre-Clinical</a:t>
          </a:r>
          <a:endParaRPr lang="en-US" dirty="0"/>
        </a:p>
      </dgm:t>
    </dgm:pt>
    <dgm:pt modelId="{F482B5CD-BCA0-4475-AA37-4284D7433956}" type="parTrans" cxnId="{0C512E00-3AE0-479C-BD0D-D045711E0C66}">
      <dgm:prSet/>
      <dgm:spPr/>
      <dgm:t>
        <a:bodyPr/>
        <a:lstStyle/>
        <a:p>
          <a:endParaRPr lang="en-US"/>
        </a:p>
      </dgm:t>
    </dgm:pt>
    <dgm:pt modelId="{B29FAFB7-DB4D-496C-8ADA-C1170C8FEF55}" type="sibTrans" cxnId="{0C512E00-3AE0-479C-BD0D-D045711E0C66}">
      <dgm:prSet/>
      <dgm:spPr/>
      <dgm:t>
        <a:bodyPr/>
        <a:lstStyle/>
        <a:p>
          <a:endParaRPr lang="en-US"/>
        </a:p>
      </dgm:t>
    </dgm:pt>
    <dgm:pt modelId="{7925B24B-D2C8-407A-8DA5-873A5C1C3321}">
      <dgm:prSet phldrT="[Text]"/>
      <dgm:spPr/>
      <dgm:t>
        <a:bodyPr/>
        <a:lstStyle/>
        <a:p>
          <a:r>
            <a:rPr lang="en-US" dirty="0" smtClean="0"/>
            <a:t>Clinical</a:t>
          </a:r>
          <a:endParaRPr lang="en-US" dirty="0"/>
        </a:p>
      </dgm:t>
    </dgm:pt>
    <dgm:pt modelId="{624DAA8A-C0B3-4E2B-925A-85B98AFFD0DD}" type="parTrans" cxnId="{FFF28E24-D2C9-4D01-BEE4-27EF9B906486}">
      <dgm:prSet/>
      <dgm:spPr/>
      <dgm:t>
        <a:bodyPr/>
        <a:lstStyle/>
        <a:p>
          <a:endParaRPr lang="en-US"/>
        </a:p>
      </dgm:t>
    </dgm:pt>
    <dgm:pt modelId="{99433A30-7F35-494B-9B20-1171ABBDC1B4}" type="sibTrans" cxnId="{FFF28E24-D2C9-4D01-BEE4-27EF9B906486}">
      <dgm:prSet/>
      <dgm:spPr/>
      <dgm:t>
        <a:bodyPr/>
        <a:lstStyle/>
        <a:p>
          <a:endParaRPr lang="en-US"/>
        </a:p>
      </dgm:t>
    </dgm:pt>
    <dgm:pt modelId="{236C541F-ADAE-4066-92BF-9743EC101B56}" type="pres">
      <dgm:prSet presAssocID="{FF1E9AA0-82BD-456A-89B7-F95888A682F6}" presName="Name0" presStyleCnt="0">
        <dgm:presLayoutVars>
          <dgm:dir/>
          <dgm:resizeHandles val="exact"/>
        </dgm:presLayoutVars>
      </dgm:prSet>
      <dgm:spPr/>
    </dgm:pt>
    <dgm:pt modelId="{C5E74B11-2E1E-4043-A1FA-6564DD5D1C58}" type="pres">
      <dgm:prSet presAssocID="{7D28E3C8-42D4-43D5-8870-01809820570F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984149-6CB3-493C-BC28-68797EE89BD9}" type="pres">
      <dgm:prSet presAssocID="{EC5075A8-339E-4AA8-AE1F-6BAA7F8CC1A3}" presName="parSpace" presStyleCnt="0"/>
      <dgm:spPr/>
    </dgm:pt>
    <dgm:pt modelId="{E4DEA5D1-A522-42F6-9291-DC7E6756ED2F}" type="pres">
      <dgm:prSet presAssocID="{FD443520-1D28-4321-A49D-AB512C127504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B22F53-4492-46BF-A2F2-FE4FD5460A9E}" type="pres">
      <dgm:prSet presAssocID="{B29FAFB7-DB4D-496C-8ADA-C1170C8FEF55}" presName="parSpace" presStyleCnt="0"/>
      <dgm:spPr/>
    </dgm:pt>
    <dgm:pt modelId="{DD11A24A-0899-48D5-A55B-CFC8344A27AE}" type="pres">
      <dgm:prSet presAssocID="{7925B24B-D2C8-407A-8DA5-873A5C1C3321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1A57DD-945A-4A66-86E0-D4CFF696B259}" type="presOf" srcId="{7925B24B-D2C8-407A-8DA5-873A5C1C3321}" destId="{DD11A24A-0899-48D5-A55B-CFC8344A27AE}" srcOrd="0" destOrd="0" presId="urn:microsoft.com/office/officeart/2005/8/layout/hChevron3"/>
    <dgm:cxn modelId="{233D82FD-1285-4AC5-9E9B-2203F0731687}" type="presOf" srcId="{7D28E3C8-42D4-43D5-8870-01809820570F}" destId="{C5E74B11-2E1E-4043-A1FA-6564DD5D1C58}" srcOrd="0" destOrd="0" presId="urn:microsoft.com/office/officeart/2005/8/layout/hChevron3"/>
    <dgm:cxn modelId="{0C512E00-3AE0-479C-BD0D-D045711E0C66}" srcId="{FF1E9AA0-82BD-456A-89B7-F95888A682F6}" destId="{FD443520-1D28-4321-A49D-AB512C127504}" srcOrd="1" destOrd="0" parTransId="{F482B5CD-BCA0-4475-AA37-4284D7433956}" sibTransId="{B29FAFB7-DB4D-496C-8ADA-C1170C8FEF55}"/>
    <dgm:cxn modelId="{FFF28E24-D2C9-4D01-BEE4-27EF9B906486}" srcId="{FF1E9AA0-82BD-456A-89B7-F95888A682F6}" destId="{7925B24B-D2C8-407A-8DA5-873A5C1C3321}" srcOrd="2" destOrd="0" parTransId="{624DAA8A-C0B3-4E2B-925A-85B98AFFD0DD}" sibTransId="{99433A30-7F35-494B-9B20-1171ABBDC1B4}"/>
    <dgm:cxn modelId="{E719282A-8D46-4CE4-9C84-14BECE96F180}" type="presOf" srcId="{FF1E9AA0-82BD-456A-89B7-F95888A682F6}" destId="{236C541F-ADAE-4066-92BF-9743EC101B56}" srcOrd="0" destOrd="0" presId="urn:microsoft.com/office/officeart/2005/8/layout/hChevron3"/>
    <dgm:cxn modelId="{BAB00DE9-5F7C-4C8D-9288-5C020E5A5DA7}" srcId="{FF1E9AA0-82BD-456A-89B7-F95888A682F6}" destId="{7D28E3C8-42D4-43D5-8870-01809820570F}" srcOrd="0" destOrd="0" parTransId="{52F8747D-BE75-4B62-AE28-7D623B7808FB}" sibTransId="{EC5075A8-339E-4AA8-AE1F-6BAA7F8CC1A3}"/>
    <dgm:cxn modelId="{7E104D49-8E97-46FD-B5CE-7DA29250DA0A}" type="presOf" srcId="{FD443520-1D28-4321-A49D-AB512C127504}" destId="{E4DEA5D1-A522-42F6-9291-DC7E6756ED2F}" srcOrd="0" destOrd="0" presId="urn:microsoft.com/office/officeart/2005/8/layout/hChevron3"/>
    <dgm:cxn modelId="{B4250466-1994-48DC-8805-E7B0D2A09A68}" type="presParOf" srcId="{236C541F-ADAE-4066-92BF-9743EC101B56}" destId="{C5E74B11-2E1E-4043-A1FA-6564DD5D1C58}" srcOrd="0" destOrd="0" presId="urn:microsoft.com/office/officeart/2005/8/layout/hChevron3"/>
    <dgm:cxn modelId="{EC791B49-B98F-4DF0-A768-3D70DE0490AD}" type="presParOf" srcId="{236C541F-ADAE-4066-92BF-9743EC101B56}" destId="{21984149-6CB3-493C-BC28-68797EE89BD9}" srcOrd="1" destOrd="0" presId="urn:microsoft.com/office/officeart/2005/8/layout/hChevron3"/>
    <dgm:cxn modelId="{05A96FDE-55FA-4BA9-94C6-C013DE043435}" type="presParOf" srcId="{236C541F-ADAE-4066-92BF-9743EC101B56}" destId="{E4DEA5D1-A522-42F6-9291-DC7E6756ED2F}" srcOrd="2" destOrd="0" presId="urn:microsoft.com/office/officeart/2005/8/layout/hChevron3"/>
    <dgm:cxn modelId="{F87CE68D-F164-43CC-B8E0-CE856A809867}" type="presParOf" srcId="{236C541F-ADAE-4066-92BF-9743EC101B56}" destId="{BAB22F53-4492-46BF-A2F2-FE4FD5460A9E}" srcOrd="3" destOrd="0" presId="urn:microsoft.com/office/officeart/2005/8/layout/hChevron3"/>
    <dgm:cxn modelId="{D63AD380-55C8-4271-9C88-98B9883CB67A}" type="presParOf" srcId="{236C541F-ADAE-4066-92BF-9743EC101B56}" destId="{DD11A24A-0899-48D5-A55B-CFC8344A27AE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AE8E37-5A9E-4F87-97A7-3423C2874C7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0384E5-7458-42FA-A803-7CD14158F1B6}">
      <dgm:prSet phldrT="[Text]" custT="1"/>
      <dgm:spPr/>
      <dgm:t>
        <a:bodyPr/>
        <a:lstStyle/>
        <a:p>
          <a:r>
            <a:rPr lang="en-US" sz="2400" i="0" dirty="0" smtClean="0"/>
            <a:t>Tissue Anchorage</a:t>
          </a:r>
          <a:endParaRPr lang="en-US" sz="2400" i="0" dirty="0"/>
        </a:p>
      </dgm:t>
    </dgm:pt>
    <dgm:pt modelId="{308B4EDA-8D68-47A8-9364-05FC5804F4A9}" type="parTrans" cxnId="{EBD40C7F-37C0-47BA-9768-BFD2C2AD3C03}">
      <dgm:prSet/>
      <dgm:spPr/>
      <dgm:t>
        <a:bodyPr/>
        <a:lstStyle/>
        <a:p>
          <a:endParaRPr lang="en-US" sz="2000" i="0"/>
        </a:p>
      </dgm:t>
    </dgm:pt>
    <dgm:pt modelId="{C1797D44-A9AC-4BCA-9709-F596804AC8CD}" type="sibTrans" cxnId="{EBD40C7F-37C0-47BA-9768-BFD2C2AD3C03}">
      <dgm:prSet/>
      <dgm:spPr/>
      <dgm:t>
        <a:bodyPr/>
        <a:lstStyle/>
        <a:p>
          <a:endParaRPr lang="en-US" sz="2000" i="0"/>
        </a:p>
      </dgm:t>
    </dgm:pt>
    <dgm:pt modelId="{39569657-3BD3-461B-ADD1-ECBA543AD899}">
      <dgm:prSet phldrT="[Text]" custT="1"/>
      <dgm:spPr/>
      <dgm:t>
        <a:bodyPr/>
        <a:lstStyle/>
        <a:p>
          <a:r>
            <a:rPr lang="en-US" sz="1600" i="0" u="none" dirty="0" smtClean="0"/>
            <a:t>Tissue anchorage representative of muscle-</a:t>
          </a:r>
          <a:r>
            <a:rPr lang="en-US" sz="1600" i="0" u="none" dirty="0" err="1" smtClean="0"/>
            <a:t>myotendinous</a:t>
          </a:r>
          <a:r>
            <a:rPr lang="en-US" sz="1600" i="0" u="none" dirty="0" smtClean="0"/>
            <a:t> junction attachment</a:t>
          </a:r>
          <a:endParaRPr lang="en-US" sz="1600" i="0" dirty="0"/>
        </a:p>
      </dgm:t>
    </dgm:pt>
    <dgm:pt modelId="{29AA1514-709F-416D-8974-14FDD2B0A5B9}" type="parTrans" cxnId="{C7FE1499-AF6C-44FF-BA8D-578554B43024}">
      <dgm:prSet/>
      <dgm:spPr/>
      <dgm:t>
        <a:bodyPr/>
        <a:lstStyle/>
        <a:p>
          <a:endParaRPr lang="en-US" sz="2000" i="0"/>
        </a:p>
      </dgm:t>
    </dgm:pt>
    <dgm:pt modelId="{D59BA984-1686-48B0-9294-905917D09497}" type="sibTrans" cxnId="{C7FE1499-AF6C-44FF-BA8D-578554B43024}">
      <dgm:prSet/>
      <dgm:spPr/>
      <dgm:t>
        <a:bodyPr/>
        <a:lstStyle/>
        <a:p>
          <a:endParaRPr lang="en-US" sz="2000" i="0"/>
        </a:p>
      </dgm:t>
    </dgm:pt>
    <dgm:pt modelId="{90E61109-AFC2-4B30-A5C4-593DF48C2074}">
      <dgm:prSet phldrT="[Text]" custT="1"/>
      <dgm:spPr/>
      <dgm:t>
        <a:bodyPr/>
        <a:lstStyle/>
        <a:p>
          <a:r>
            <a:rPr lang="en-US" sz="2400" i="0" dirty="0" smtClean="0"/>
            <a:t>Minimizing Resources</a:t>
          </a:r>
          <a:endParaRPr lang="en-US" sz="2400" i="0" dirty="0"/>
        </a:p>
      </dgm:t>
    </dgm:pt>
    <dgm:pt modelId="{E1A109C7-79A6-4289-B84F-8C40254150F2}" type="parTrans" cxnId="{91CCFE9E-26C1-4A77-9613-A0596C094A72}">
      <dgm:prSet/>
      <dgm:spPr/>
      <dgm:t>
        <a:bodyPr/>
        <a:lstStyle/>
        <a:p>
          <a:endParaRPr lang="en-US" sz="2000" i="0"/>
        </a:p>
      </dgm:t>
    </dgm:pt>
    <dgm:pt modelId="{60A9F954-F14B-478B-BE92-289C6E761949}" type="sibTrans" cxnId="{91CCFE9E-26C1-4A77-9613-A0596C094A72}">
      <dgm:prSet/>
      <dgm:spPr/>
      <dgm:t>
        <a:bodyPr/>
        <a:lstStyle/>
        <a:p>
          <a:endParaRPr lang="en-US" sz="2000" i="0"/>
        </a:p>
      </dgm:t>
    </dgm:pt>
    <dgm:pt modelId="{02BC952D-2B8E-4236-80D8-71B1F28892D0}">
      <dgm:prSet phldrT="[Text]" custT="1"/>
      <dgm:spPr/>
      <dgm:t>
        <a:bodyPr/>
        <a:lstStyle/>
        <a:p>
          <a:r>
            <a:rPr lang="en-US" sz="1600" i="0" u="none" dirty="0" smtClean="0"/>
            <a:t>Use of minimal functional units of engineered muscle, to minimize seeded-cell quantity and maximize throughput</a:t>
          </a:r>
          <a:endParaRPr lang="en-US" sz="1600" i="0" dirty="0">
            <a:solidFill>
              <a:srgbClr val="FF0000"/>
            </a:solidFill>
          </a:endParaRPr>
        </a:p>
      </dgm:t>
    </dgm:pt>
    <dgm:pt modelId="{A99853EC-499E-415A-A8A4-1EFE12A3727F}" type="parTrans" cxnId="{F4A0C0DE-F755-4F70-8523-39557348992F}">
      <dgm:prSet/>
      <dgm:spPr/>
      <dgm:t>
        <a:bodyPr/>
        <a:lstStyle/>
        <a:p>
          <a:endParaRPr lang="en-US" sz="2000" i="0"/>
        </a:p>
      </dgm:t>
    </dgm:pt>
    <dgm:pt modelId="{9E15FC35-48F9-4180-B774-FF80375246BC}" type="sibTrans" cxnId="{F4A0C0DE-F755-4F70-8523-39557348992F}">
      <dgm:prSet/>
      <dgm:spPr/>
      <dgm:t>
        <a:bodyPr/>
        <a:lstStyle/>
        <a:p>
          <a:endParaRPr lang="en-US" sz="2000" i="0"/>
        </a:p>
      </dgm:t>
    </dgm:pt>
    <dgm:pt modelId="{9876AFBC-6898-4207-845A-8F54AFD1B282}">
      <dgm:prSet phldrT="[Text]" custT="1"/>
      <dgm:spPr/>
      <dgm:t>
        <a:bodyPr/>
        <a:lstStyle/>
        <a:p>
          <a:r>
            <a:rPr lang="en-US" sz="2400" i="0" dirty="0" smtClean="0"/>
            <a:t>Mechanical Stimulation</a:t>
          </a:r>
          <a:endParaRPr lang="en-US" sz="2400" i="0" dirty="0"/>
        </a:p>
      </dgm:t>
    </dgm:pt>
    <dgm:pt modelId="{46213B32-0911-44EB-835C-6F9BEB84AA25}" type="parTrans" cxnId="{115DC64F-E97A-499C-800C-88BE5A0E1923}">
      <dgm:prSet/>
      <dgm:spPr/>
      <dgm:t>
        <a:bodyPr/>
        <a:lstStyle/>
        <a:p>
          <a:endParaRPr lang="en-US" sz="2000" i="0"/>
        </a:p>
      </dgm:t>
    </dgm:pt>
    <dgm:pt modelId="{B64995D3-52DF-4856-8C72-C0FD7304C542}" type="sibTrans" cxnId="{115DC64F-E97A-499C-800C-88BE5A0E1923}">
      <dgm:prSet/>
      <dgm:spPr/>
      <dgm:t>
        <a:bodyPr/>
        <a:lstStyle/>
        <a:p>
          <a:endParaRPr lang="en-US" sz="2000" i="0"/>
        </a:p>
      </dgm:t>
    </dgm:pt>
    <dgm:pt modelId="{DEFFD8CB-2341-4EC8-B64B-5F7EB8EBFA6B}">
      <dgm:prSet phldrT="[Text]" custT="1"/>
      <dgm:spPr/>
      <dgm:t>
        <a:bodyPr/>
        <a:lstStyle/>
        <a:p>
          <a:r>
            <a:rPr lang="en-US" sz="1600" i="0" dirty="0" smtClean="0"/>
            <a:t>Stimulation in in vivo like conditions</a:t>
          </a:r>
          <a:endParaRPr lang="en-US" sz="1600" i="0" dirty="0"/>
        </a:p>
      </dgm:t>
    </dgm:pt>
    <dgm:pt modelId="{92FE0224-990A-417B-AF88-EEE46F0321A4}" type="parTrans" cxnId="{3C427201-2FAF-4953-AD07-1A76B09B0485}">
      <dgm:prSet/>
      <dgm:spPr/>
      <dgm:t>
        <a:bodyPr/>
        <a:lstStyle/>
        <a:p>
          <a:endParaRPr lang="en-US" sz="2000" i="0"/>
        </a:p>
      </dgm:t>
    </dgm:pt>
    <dgm:pt modelId="{F6A9EB8A-1ED7-4F26-8A11-AA640013E2B1}" type="sibTrans" cxnId="{3C427201-2FAF-4953-AD07-1A76B09B0485}">
      <dgm:prSet/>
      <dgm:spPr/>
      <dgm:t>
        <a:bodyPr/>
        <a:lstStyle/>
        <a:p>
          <a:endParaRPr lang="en-US" sz="2000" i="0"/>
        </a:p>
      </dgm:t>
    </dgm:pt>
    <dgm:pt modelId="{5ED0134D-2395-4F29-BBBA-06DB9C7E340A}">
      <dgm:prSet phldrT="[Text]" custT="1"/>
      <dgm:spPr/>
      <dgm:t>
        <a:bodyPr/>
        <a:lstStyle/>
        <a:p>
          <a:r>
            <a:rPr lang="en-US" sz="1600" i="0" dirty="0" smtClean="0"/>
            <a:t>Mechanical stimulation representative of </a:t>
          </a:r>
          <a:r>
            <a:rPr lang="en-US" sz="1600" i="1" dirty="0" smtClean="0"/>
            <a:t>in vivo </a:t>
          </a:r>
          <a:r>
            <a:rPr lang="en-US" sz="1600" i="0" dirty="0" smtClean="0"/>
            <a:t>passive and active muscle movement</a:t>
          </a:r>
          <a:endParaRPr lang="en-US" sz="1600" i="0" dirty="0"/>
        </a:p>
      </dgm:t>
    </dgm:pt>
    <dgm:pt modelId="{F60B36CD-2112-441F-8F0C-EF01AF764472}" type="parTrans" cxnId="{F274BF7E-22EA-4657-B231-5045403D3045}">
      <dgm:prSet/>
      <dgm:spPr/>
      <dgm:t>
        <a:bodyPr/>
        <a:lstStyle/>
        <a:p>
          <a:endParaRPr lang="en-US" sz="2000" i="0"/>
        </a:p>
      </dgm:t>
    </dgm:pt>
    <dgm:pt modelId="{BF84444E-A16D-48A8-B122-4D1E83894260}" type="sibTrans" cxnId="{F274BF7E-22EA-4657-B231-5045403D3045}">
      <dgm:prSet/>
      <dgm:spPr/>
      <dgm:t>
        <a:bodyPr/>
        <a:lstStyle/>
        <a:p>
          <a:endParaRPr lang="en-US" sz="2000" i="0"/>
        </a:p>
      </dgm:t>
    </dgm:pt>
    <dgm:pt modelId="{78A2B651-966D-431F-B744-783EA50FEF9D}" type="pres">
      <dgm:prSet presAssocID="{58AE8E37-5A9E-4F87-97A7-3423C2874C7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347440-3762-4672-A9DF-03D96F2109A4}" type="pres">
      <dgm:prSet presAssocID="{EE0384E5-7458-42FA-A803-7CD14158F1B6}" presName="linNode" presStyleCnt="0"/>
      <dgm:spPr/>
    </dgm:pt>
    <dgm:pt modelId="{BBFEACA1-58BB-4569-8A9C-8BC7F0649EE7}" type="pres">
      <dgm:prSet presAssocID="{EE0384E5-7458-42FA-A803-7CD14158F1B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599B3B-52FE-4E1E-92C8-2B94A9BCEE67}" type="pres">
      <dgm:prSet presAssocID="{EE0384E5-7458-42FA-A803-7CD14158F1B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6F544B-5A0D-4170-8E6E-E517E17D5324}" type="pres">
      <dgm:prSet presAssocID="{C1797D44-A9AC-4BCA-9709-F596804AC8CD}" presName="sp" presStyleCnt="0"/>
      <dgm:spPr/>
    </dgm:pt>
    <dgm:pt modelId="{A8463939-8576-4FAB-AD1F-26510A12746A}" type="pres">
      <dgm:prSet presAssocID="{9876AFBC-6898-4207-845A-8F54AFD1B282}" presName="linNode" presStyleCnt="0"/>
      <dgm:spPr/>
    </dgm:pt>
    <dgm:pt modelId="{A1E2D856-C7C9-4BB8-A443-002DAEF9437B}" type="pres">
      <dgm:prSet presAssocID="{9876AFBC-6898-4207-845A-8F54AFD1B282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0C020D-DD5E-461A-96D8-FF3D0C428F2C}" type="pres">
      <dgm:prSet presAssocID="{9876AFBC-6898-4207-845A-8F54AFD1B28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680893-D300-44C8-ADFC-DF2F0FF7712E}" type="pres">
      <dgm:prSet presAssocID="{B64995D3-52DF-4856-8C72-C0FD7304C542}" presName="sp" presStyleCnt="0"/>
      <dgm:spPr/>
    </dgm:pt>
    <dgm:pt modelId="{F958C18F-949A-4B75-88DC-E96F151B7C41}" type="pres">
      <dgm:prSet presAssocID="{90E61109-AFC2-4B30-A5C4-593DF48C2074}" presName="linNode" presStyleCnt="0"/>
      <dgm:spPr/>
    </dgm:pt>
    <dgm:pt modelId="{9CCFF049-6B47-4739-A48E-4833F748A083}" type="pres">
      <dgm:prSet presAssocID="{90E61109-AFC2-4B30-A5C4-593DF48C2074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D8EC07-3E4C-4107-A419-3EB0BA6918BE}" type="pres">
      <dgm:prSet presAssocID="{90E61109-AFC2-4B30-A5C4-593DF48C2074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7271B9-E302-453C-A81B-393F2735F76A}" type="presOf" srcId="{9876AFBC-6898-4207-845A-8F54AFD1B282}" destId="{A1E2D856-C7C9-4BB8-A443-002DAEF9437B}" srcOrd="0" destOrd="0" presId="urn:microsoft.com/office/officeart/2005/8/layout/vList5"/>
    <dgm:cxn modelId="{115DC64F-E97A-499C-800C-88BE5A0E1923}" srcId="{58AE8E37-5A9E-4F87-97A7-3423C2874C73}" destId="{9876AFBC-6898-4207-845A-8F54AFD1B282}" srcOrd="1" destOrd="0" parTransId="{46213B32-0911-44EB-835C-6F9BEB84AA25}" sibTransId="{B64995D3-52DF-4856-8C72-C0FD7304C542}"/>
    <dgm:cxn modelId="{F96CDE1F-C534-45E8-ADA6-3880BB20E9CC}" type="presOf" srcId="{5ED0134D-2395-4F29-BBBA-06DB9C7E340A}" destId="{3C0C020D-DD5E-461A-96D8-FF3D0C428F2C}" srcOrd="0" destOrd="1" presId="urn:microsoft.com/office/officeart/2005/8/layout/vList5"/>
    <dgm:cxn modelId="{C7FE1499-AF6C-44FF-BA8D-578554B43024}" srcId="{EE0384E5-7458-42FA-A803-7CD14158F1B6}" destId="{39569657-3BD3-461B-ADD1-ECBA543AD899}" srcOrd="0" destOrd="0" parTransId="{29AA1514-709F-416D-8974-14FDD2B0A5B9}" sibTransId="{D59BA984-1686-48B0-9294-905917D09497}"/>
    <dgm:cxn modelId="{EBD40C7F-37C0-47BA-9768-BFD2C2AD3C03}" srcId="{58AE8E37-5A9E-4F87-97A7-3423C2874C73}" destId="{EE0384E5-7458-42FA-A803-7CD14158F1B6}" srcOrd="0" destOrd="0" parTransId="{308B4EDA-8D68-47A8-9364-05FC5804F4A9}" sibTransId="{C1797D44-A9AC-4BCA-9709-F596804AC8CD}"/>
    <dgm:cxn modelId="{52A8E013-1741-4369-875D-D477C0EBCF6D}" type="presOf" srcId="{39569657-3BD3-461B-ADD1-ECBA543AD899}" destId="{86599B3B-52FE-4E1E-92C8-2B94A9BCEE67}" srcOrd="0" destOrd="0" presId="urn:microsoft.com/office/officeart/2005/8/layout/vList5"/>
    <dgm:cxn modelId="{E55A8049-73EC-43D2-A5AB-F8C17E840962}" type="presOf" srcId="{DEFFD8CB-2341-4EC8-B64B-5F7EB8EBFA6B}" destId="{3C0C020D-DD5E-461A-96D8-FF3D0C428F2C}" srcOrd="0" destOrd="0" presId="urn:microsoft.com/office/officeart/2005/8/layout/vList5"/>
    <dgm:cxn modelId="{81AD5E23-1B50-462D-8096-C471CF8B8898}" type="presOf" srcId="{02BC952D-2B8E-4236-80D8-71B1F28892D0}" destId="{65D8EC07-3E4C-4107-A419-3EB0BA6918BE}" srcOrd="0" destOrd="0" presId="urn:microsoft.com/office/officeart/2005/8/layout/vList5"/>
    <dgm:cxn modelId="{EC5BF841-2E18-41E9-B21F-204EDF527B46}" type="presOf" srcId="{58AE8E37-5A9E-4F87-97A7-3423C2874C73}" destId="{78A2B651-966D-431F-B744-783EA50FEF9D}" srcOrd="0" destOrd="0" presId="urn:microsoft.com/office/officeart/2005/8/layout/vList5"/>
    <dgm:cxn modelId="{433E1F23-5107-42EA-997E-E0BEDF2A83E9}" type="presOf" srcId="{EE0384E5-7458-42FA-A803-7CD14158F1B6}" destId="{BBFEACA1-58BB-4569-8A9C-8BC7F0649EE7}" srcOrd="0" destOrd="0" presId="urn:microsoft.com/office/officeart/2005/8/layout/vList5"/>
    <dgm:cxn modelId="{E74B0A87-EB28-45DA-8A2C-B7E958D250A4}" type="presOf" srcId="{90E61109-AFC2-4B30-A5C4-593DF48C2074}" destId="{9CCFF049-6B47-4739-A48E-4833F748A083}" srcOrd="0" destOrd="0" presId="urn:microsoft.com/office/officeart/2005/8/layout/vList5"/>
    <dgm:cxn modelId="{3C427201-2FAF-4953-AD07-1A76B09B0485}" srcId="{9876AFBC-6898-4207-845A-8F54AFD1B282}" destId="{DEFFD8CB-2341-4EC8-B64B-5F7EB8EBFA6B}" srcOrd="0" destOrd="0" parTransId="{92FE0224-990A-417B-AF88-EEE46F0321A4}" sibTransId="{F6A9EB8A-1ED7-4F26-8A11-AA640013E2B1}"/>
    <dgm:cxn modelId="{F4A0C0DE-F755-4F70-8523-39557348992F}" srcId="{90E61109-AFC2-4B30-A5C4-593DF48C2074}" destId="{02BC952D-2B8E-4236-80D8-71B1F28892D0}" srcOrd="0" destOrd="0" parTransId="{A99853EC-499E-415A-A8A4-1EFE12A3727F}" sibTransId="{9E15FC35-48F9-4180-B774-FF80375246BC}"/>
    <dgm:cxn modelId="{F274BF7E-22EA-4657-B231-5045403D3045}" srcId="{9876AFBC-6898-4207-845A-8F54AFD1B282}" destId="{5ED0134D-2395-4F29-BBBA-06DB9C7E340A}" srcOrd="1" destOrd="0" parTransId="{F60B36CD-2112-441F-8F0C-EF01AF764472}" sibTransId="{BF84444E-A16D-48A8-B122-4D1E83894260}"/>
    <dgm:cxn modelId="{91CCFE9E-26C1-4A77-9613-A0596C094A72}" srcId="{58AE8E37-5A9E-4F87-97A7-3423C2874C73}" destId="{90E61109-AFC2-4B30-A5C4-593DF48C2074}" srcOrd="2" destOrd="0" parTransId="{E1A109C7-79A6-4289-B84F-8C40254150F2}" sibTransId="{60A9F954-F14B-478B-BE92-289C6E761949}"/>
    <dgm:cxn modelId="{A7AF7D1F-53A4-42D2-9EFE-1BC3A4F9CBF2}" type="presParOf" srcId="{78A2B651-966D-431F-B744-783EA50FEF9D}" destId="{D5347440-3762-4672-A9DF-03D96F2109A4}" srcOrd="0" destOrd="0" presId="urn:microsoft.com/office/officeart/2005/8/layout/vList5"/>
    <dgm:cxn modelId="{43D19414-D570-430C-9187-9A633B200586}" type="presParOf" srcId="{D5347440-3762-4672-A9DF-03D96F2109A4}" destId="{BBFEACA1-58BB-4569-8A9C-8BC7F0649EE7}" srcOrd="0" destOrd="0" presId="urn:microsoft.com/office/officeart/2005/8/layout/vList5"/>
    <dgm:cxn modelId="{CEAFE47B-DBEE-480D-91FD-6BBDB31E16C5}" type="presParOf" srcId="{D5347440-3762-4672-A9DF-03D96F2109A4}" destId="{86599B3B-52FE-4E1E-92C8-2B94A9BCEE67}" srcOrd="1" destOrd="0" presId="urn:microsoft.com/office/officeart/2005/8/layout/vList5"/>
    <dgm:cxn modelId="{E89FC78F-DAA9-414B-8928-DE9861B073DB}" type="presParOf" srcId="{78A2B651-966D-431F-B744-783EA50FEF9D}" destId="{CE6F544B-5A0D-4170-8E6E-E517E17D5324}" srcOrd="1" destOrd="0" presId="urn:microsoft.com/office/officeart/2005/8/layout/vList5"/>
    <dgm:cxn modelId="{A4FD4434-5640-4A14-BC0B-FF2692BDD788}" type="presParOf" srcId="{78A2B651-966D-431F-B744-783EA50FEF9D}" destId="{A8463939-8576-4FAB-AD1F-26510A12746A}" srcOrd="2" destOrd="0" presId="urn:microsoft.com/office/officeart/2005/8/layout/vList5"/>
    <dgm:cxn modelId="{5520E40E-24BA-4BF4-9DEB-70DEEBE829B8}" type="presParOf" srcId="{A8463939-8576-4FAB-AD1F-26510A12746A}" destId="{A1E2D856-C7C9-4BB8-A443-002DAEF9437B}" srcOrd="0" destOrd="0" presId="urn:microsoft.com/office/officeart/2005/8/layout/vList5"/>
    <dgm:cxn modelId="{B4340E82-6453-4DB4-A760-8BC7456667F8}" type="presParOf" srcId="{A8463939-8576-4FAB-AD1F-26510A12746A}" destId="{3C0C020D-DD5E-461A-96D8-FF3D0C428F2C}" srcOrd="1" destOrd="0" presId="urn:microsoft.com/office/officeart/2005/8/layout/vList5"/>
    <dgm:cxn modelId="{63EE7A36-E189-4B55-B7B0-9940D64671AB}" type="presParOf" srcId="{78A2B651-966D-431F-B744-783EA50FEF9D}" destId="{F6680893-D300-44C8-ADFC-DF2F0FF7712E}" srcOrd="3" destOrd="0" presId="urn:microsoft.com/office/officeart/2005/8/layout/vList5"/>
    <dgm:cxn modelId="{918A2779-D87D-444C-B0BD-0C51ADBAFE9C}" type="presParOf" srcId="{78A2B651-966D-431F-B744-783EA50FEF9D}" destId="{F958C18F-949A-4B75-88DC-E96F151B7C41}" srcOrd="4" destOrd="0" presId="urn:microsoft.com/office/officeart/2005/8/layout/vList5"/>
    <dgm:cxn modelId="{51F058A0-1C4B-4A24-A66C-21CE36FEE7C1}" type="presParOf" srcId="{F958C18F-949A-4B75-88DC-E96F151B7C41}" destId="{9CCFF049-6B47-4739-A48E-4833F748A083}" srcOrd="0" destOrd="0" presId="urn:microsoft.com/office/officeart/2005/8/layout/vList5"/>
    <dgm:cxn modelId="{F6373CF4-37E8-40C0-8E36-0DA3E4BA0528}" type="presParOf" srcId="{F958C18F-949A-4B75-88DC-E96F151B7C41}" destId="{65D8EC07-3E4C-4107-A419-3EB0BA6918B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2AD121-B8B2-4B9E-A379-E72128CA739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DA5323-FE8B-4774-8588-CED1719C3832}">
      <dgm:prSet phldrT="[Text]"/>
      <dgm:spPr>
        <a:ln w="38100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smtClean="0"/>
            <a:t>Stakeholders</a:t>
          </a:r>
          <a:endParaRPr lang="en-US" dirty="0"/>
        </a:p>
      </dgm:t>
    </dgm:pt>
    <dgm:pt modelId="{AB179167-BF7F-495C-B0D2-B196349C95D5}" type="parTrans" cxnId="{393C3386-9B35-4D93-9CC0-9240AB10796F}">
      <dgm:prSet/>
      <dgm:spPr/>
      <dgm:t>
        <a:bodyPr/>
        <a:lstStyle/>
        <a:p>
          <a:endParaRPr lang="en-US"/>
        </a:p>
      </dgm:t>
    </dgm:pt>
    <dgm:pt modelId="{96D38DEB-1CB2-4589-BAA8-3F563D15AAB1}" type="sibTrans" cxnId="{393C3386-9B35-4D93-9CC0-9240AB10796F}">
      <dgm:prSet/>
      <dgm:spPr/>
      <dgm:t>
        <a:bodyPr/>
        <a:lstStyle/>
        <a:p>
          <a:endParaRPr lang="en-US"/>
        </a:p>
      </dgm:t>
    </dgm:pt>
    <dgm:pt modelId="{2E59F515-68DF-4B3F-AAE6-0464D081E770}">
      <dgm:prSet phldrT="[Text]"/>
      <dgm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smtClean="0"/>
            <a:t>Researchers and Pharmaceutical Companies</a:t>
          </a:r>
          <a:endParaRPr lang="en-US" dirty="0"/>
        </a:p>
      </dgm:t>
    </dgm:pt>
    <dgm:pt modelId="{C68BA749-0BA0-495F-BA2B-08EEB6FB888C}" type="parTrans" cxnId="{53005957-668D-4A34-A51C-72FDD47B72F4}">
      <dgm:prSet/>
      <dgm:spPr/>
      <dgm:t>
        <a:bodyPr/>
        <a:lstStyle/>
        <a:p>
          <a:endParaRPr lang="en-US"/>
        </a:p>
      </dgm:t>
    </dgm:pt>
    <dgm:pt modelId="{21961F68-F450-45CB-B308-2AADD9B34913}" type="sibTrans" cxnId="{53005957-668D-4A34-A51C-72FDD47B72F4}">
      <dgm:prSet/>
      <dgm:spPr/>
      <dgm:t>
        <a:bodyPr/>
        <a:lstStyle/>
        <a:p>
          <a:endParaRPr lang="en-US"/>
        </a:p>
      </dgm:t>
    </dgm:pt>
    <dgm:pt modelId="{AF94D61A-EEE3-423F-9FFE-C74B35248AEC}">
      <dgm:prSet phldrT="[Text]"/>
      <dgm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smtClean="0"/>
            <a:t>Cheaper and more efficient means of testing</a:t>
          </a:r>
          <a:endParaRPr lang="en-US" dirty="0"/>
        </a:p>
      </dgm:t>
    </dgm:pt>
    <dgm:pt modelId="{9AED7175-8DAE-4DB3-819F-34352C3643E8}" type="parTrans" cxnId="{288EBED4-6BCB-41CD-96CA-21AE14E1C2B2}">
      <dgm:prSet/>
      <dgm:spPr/>
      <dgm:t>
        <a:bodyPr/>
        <a:lstStyle/>
        <a:p>
          <a:endParaRPr lang="en-US"/>
        </a:p>
      </dgm:t>
    </dgm:pt>
    <dgm:pt modelId="{B38A941D-F9DE-4FC6-A2AD-66D0EE0C2635}" type="sibTrans" cxnId="{288EBED4-6BCB-41CD-96CA-21AE14E1C2B2}">
      <dgm:prSet/>
      <dgm:spPr/>
      <dgm:t>
        <a:bodyPr/>
        <a:lstStyle/>
        <a:p>
          <a:endParaRPr lang="en-US"/>
        </a:p>
      </dgm:t>
    </dgm:pt>
    <dgm:pt modelId="{7058D6AC-D279-43E6-9560-37EFB66F007D}">
      <dgm:prSet phldrT="[Text]"/>
      <dgm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smtClean="0"/>
            <a:t>No live animal or human testing required</a:t>
          </a:r>
          <a:endParaRPr lang="en-US" dirty="0"/>
        </a:p>
      </dgm:t>
    </dgm:pt>
    <dgm:pt modelId="{2AE14896-EB8C-4014-97DA-2019E8397F0A}" type="parTrans" cxnId="{0FC0B0BF-749B-46D8-AE2E-0AADCC1CA928}">
      <dgm:prSet/>
      <dgm:spPr/>
      <dgm:t>
        <a:bodyPr/>
        <a:lstStyle/>
        <a:p>
          <a:endParaRPr lang="en-US"/>
        </a:p>
      </dgm:t>
    </dgm:pt>
    <dgm:pt modelId="{AC222952-9345-4F06-863B-EDF14471CC5F}" type="sibTrans" cxnId="{0FC0B0BF-749B-46D8-AE2E-0AADCC1CA928}">
      <dgm:prSet/>
      <dgm:spPr/>
      <dgm:t>
        <a:bodyPr/>
        <a:lstStyle/>
        <a:p>
          <a:endParaRPr lang="en-US"/>
        </a:p>
      </dgm:t>
    </dgm:pt>
    <dgm:pt modelId="{B4296344-A304-4113-9203-4ADE391BEF25}">
      <dgm:prSet phldrT="[Text]"/>
      <dgm:spPr>
        <a:solidFill>
          <a:schemeClr val="tx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smtClean="0"/>
            <a:t>Patients with Muscular Diseases</a:t>
          </a:r>
          <a:endParaRPr lang="en-US" dirty="0"/>
        </a:p>
      </dgm:t>
    </dgm:pt>
    <dgm:pt modelId="{7A3E25FD-A09C-4441-B226-01195D358433}" type="parTrans" cxnId="{F8CEEDFD-B400-4799-8399-2E84FDA452C9}">
      <dgm:prSet/>
      <dgm:spPr/>
      <dgm:t>
        <a:bodyPr/>
        <a:lstStyle/>
        <a:p>
          <a:endParaRPr lang="en-US"/>
        </a:p>
      </dgm:t>
    </dgm:pt>
    <dgm:pt modelId="{E384BD10-0A4B-47CB-8308-7B9D50FE6542}" type="sibTrans" cxnId="{F8CEEDFD-B400-4799-8399-2E84FDA452C9}">
      <dgm:prSet/>
      <dgm:spPr/>
      <dgm:t>
        <a:bodyPr/>
        <a:lstStyle/>
        <a:p>
          <a:endParaRPr lang="en-US"/>
        </a:p>
      </dgm:t>
    </dgm:pt>
    <dgm:pt modelId="{5D972700-EBBA-48BA-877B-44A540F8B5CB}">
      <dgm:prSet phldrT="[Text]"/>
      <dgm:spPr>
        <a:solidFill>
          <a:schemeClr val="tx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smtClean="0"/>
            <a:t>Improved treatment methods for diseases</a:t>
          </a:r>
          <a:endParaRPr lang="en-US" dirty="0"/>
        </a:p>
      </dgm:t>
    </dgm:pt>
    <dgm:pt modelId="{357806E2-122C-40C7-A665-93E32FDB3EAE}" type="parTrans" cxnId="{73415565-7887-4E27-A075-1B82D0D92F08}">
      <dgm:prSet/>
      <dgm:spPr/>
      <dgm:t>
        <a:bodyPr/>
        <a:lstStyle/>
        <a:p>
          <a:endParaRPr lang="en-US"/>
        </a:p>
      </dgm:t>
    </dgm:pt>
    <dgm:pt modelId="{E56F5F32-2BCF-4B6E-BCC7-ED431F4EC514}" type="sibTrans" cxnId="{73415565-7887-4E27-A075-1B82D0D92F08}">
      <dgm:prSet/>
      <dgm:spPr/>
      <dgm:t>
        <a:bodyPr/>
        <a:lstStyle/>
        <a:p>
          <a:endParaRPr lang="en-US"/>
        </a:p>
      </dgm:t>
    </dgm:pt>
    <dgm:pt modelId="{D3763454-D6AA-4EDC-A7A8-BD3E723E0217}">
      <dgm:prSet/>
      <dgm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smtClean="0"/>
            <a:t>Observation of human tissue interactions</a:t>
          </a:r>
          <a:endParaRPr lang="en-US" dirty="0"/>
        </a:p>
      </dgm:t>
    </dgm:pt>
    <dgm:pt modelId="{12AE84A0-40A0-4857-8EE9-ED62CB2983A0}" type="parTrans" cxnId="{9C7264D6-032F-4333-A5B8-07BC539DFB93}">
      <dgm:prSet/>
      <dgm:spPr/>
      <dgm:t>
        <a:bodyPr/>
        <a:lstStyle/>
        <a:p>
          <a:endParaRPr lang="en-US"/>
        </a:p>
      </dgm:t>
    </dgm:pt>
    <dgm:pt modelId="{B9747BE4-459C-4CE8-99ED-3ABC2B9AA536}" type="sibTrans" cxnId="{9C7264D6-032F-4333-A5B8-07BC539DFB93}">
      <dgm:prSet/>
      <dgm:spPr/>
      <dgm:t>
        <a:bodyPr/>
        <a:lstStyle/>
        <a:p>
          <a:endParaRPr lang="en-US"/>
        </a:p>
      </dgm:t>
    </dgm:pt>
    <dgm:pt modelId="{CAE906C7-3C01-40EC-A84F-3B40F2A27411}" type="pres">
      <dgm:prSet presAssocID="{D82AD121-B8B2-4B9E-A379-E72128CA739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F281E2-ED81-4F7A-8D9C-AC071ADB5DE7}" type="pres">
      <dgm:prSet presAssocID="{0CDA5323-FE8B-4774-8588-CED1719C3832}" presName="root1" presStyleCnt="0"/>
      <dgm:spPr/>
    </dgm:pt>
    <dgm:pt modelId="{42934052-8F61-41CE-A2E4-576EB1487380}" type="pres">
      <dgm:prSet presAssocID="{0CDA5323-FE8B-4774-8588-CED1719C3832}" presName="LevelOneTextNode" presStyleLbl="node0" presStyleIdx="0" presStyleCnt="1" custLinFactNeighborX="-7063" custLinFactNeighborY="-403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A0D736-2B84-4313-9955-26650305E0C2}" type="pres">
      <dgm:prSet presAssocID="{0CDA5323-FE8B-4774-8588-CED1719C3832}" presName="level2hierChild" presStyleCnt="0"/>
      <dgm:spPr/>
    </dgm:pt>
    <dgm:pt modelId="{D10FAE73-DA11-463D-9615-B8EA1541D7A5}" type="pres">
      <dgm:prSet presAssocID="{C68BA749-0BA0-495F-BA2B-08EEB6FB888C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0394219D-74E8-4AFD-8A58-0C800300ABF0}" type="pres">
      <dgm:prSet presAssocID="{C68BA749-0BA0-495F-BA2B-08EEB6FB888C}" presName="connTx" presStyleLbl="parChTrans1D2" presStyleIdx="0" presStyleCnt="2"/>
      <dgm:spPr/>
      <dgm:t>
        <a:bodyPr/>
        <a:lstStyle/>
        <a:p>
          <a:endParaRPr lang="en-US"/>
        </a:p>
      </dgm:t>
    </dgm:pt>
    <dgm:pt modelId="{A42949FD-6935-4B18-B2DC-DFE2D0EE2020}" type="pres">
      <dgm:prSet presAssocID="{2E59F515-68DF-4B3F-AAE6-0464D081E770}" presName="root2" presStyleCnt="0"/>
      <dgm:spPr/>
    </dgm:pt>
    <dgm:pt modelId="{160C9388-57BC-4DDB-A6E0-F3BC5E7FA296}" type="pres">
      <dgm:prSet presAssocID="{2E59F515-68DF-4B3F-AAE6-0464D081E770}" presName="LevelTwoTextNode" presStyleLbl="node2" presStyleIdx="0" presStyleCnt="2" custLinFactNeighborX="-4740" custLinFactNeighborY="-275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B307281-36EC-4157-B81C-76B8B26DFB1D}" type="pres">
      <dgm:prSet presAssocID="{2E59F515-68DF-4B3F-AAE6-0464D081E770}" presName="level3hierChild" presStyleCnt="0"/>
      <dgm:spPr/>
    </dgm:pt>
    <dgm:pt modelId="{A4A1AE61-606A-4C09-9F3C-1CDC0DEBE68D}" type="pres">
      <dgm:prSet presAssocID="{9AED7175-8DAE-4DB3-819F-34352C3643E8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BFEABAF5-AD12-42C9-A46D-925F0FD720B2}" type="pres">
      <dgm:prSet presAssocID="{9AED7175-8DAE-4DB3-819F-34352C3643E8}" presName="connTx" presStyleLbl="parChTrans1D3" presStyleIdx="0" presStyleCnt="4"/>
      <dgm:spPr/>
      <dgm:t>
        <a:bodyPr/>
        <a:lstStyle/>
        <a:p>
          <a:endParaRPr lang="en-US"/>
        </a:p>
      </dgm:t>
    </dgm:pt>
    <dgm:pt modelId="{157B6F48-D30D-446A-A3C2-59852C97E6CF}" type="pres">
      <dgm:prSet presAssocID="{AF94D61A-EEE3-423F-9FFE-C74B35248AEC}" presName="root2" presStyleCnt="0"/>
      <dgm:spPr/>
    </dgm:pt>
    <dgm:pt modelId="{CA6F6DDA-9FAA-478B-B83F-A9BD51F181F5}" type="pres">
      <dgm:prSet presAssocID="{AF94D61A-EEE3-423F-9FFE-C74B35248AEC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BE1E9E-B846-42B6-B277-A8604629A05C}" type="pres">
      <dgm:prSet presAssocID="{AF94D61A-EEE3-423F-9FFE-C74B35248AEC}" presName="level3hierChild" presStyleCnt="0"/>
      <dgm:spPr/>
    </dgm:pt>
    <dgm:pt modelId="{FECDC971-D372-4866-AC1C-76CC85234BE7}" type="pres">
      <dgm:prSet presAssocID="{2AE14896-EB8C-4014-97DA-2019E8397F0A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D356D796-088F-432B-ACF6-F66155533AE8}" type="pres">
      <dgm:prSet presAssocID="{2AE14896-EB8C-4014-97DA-2019E8397F0A}" presName="connTx" presStyleLbl="parChTrans1D3" presStyleIdx="1" presStyleCnt="4"/>
      <dgm:spPr/>
      <dgm:t>
        <a:bodyPr/>
        <a:lstStyle/>
        <a:p>
          <a:endParaRPr lang="en-US"/>
        </a:p>
      </dgm:t>
    </dgm:pt>
    <dgm:pt modelId="{C18FCB28-006D-4BB0-98BE-E881765BD163}" type="pres">
      <dgm:prSet presAssocID="{7058D6AC-D279-43E6-9560-37EFB66F007D}" presName="root2" presStyleCnt="0"/>
      <dgm:spPr/>
    </dgm:pt>
    <dgm:pt modelId="{CA9D94CE-1E3A-49EF-B356-5527927EEC88}" type="pres">
      <dgm:prSet presAssocID="{7058D6AC-D279-43E6-9560-37EFB66F007D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3321C2-1C3E-42E1-87DD-C0C0A2C1D8C6}" type="pres">
      <dgm:prSet presAssocID="{7058D6AC-D279-43E6-9560-37EFB66F007D}" presName="level3hierChild" presStyleCnt="0"/>
      <dgm:spPr/>
    </dgm:pt>
    <dgm:pt modelId="{803EE3CA-CFAF-431F-A1A0-27263D51A4B7}" type="pres">
      <dgm:prSet presAssocID="{12AE84A0-40A0-4857-8EE9-ED62CB2983A0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2068DA6A-C4FC-4B57-8211-8E115A217B85}" type="pres">
      <dgm:prSet presAssocID="{12AE84A0-40A0-4857-8EE9-ED62CB2983A0}" presName="connTx" presStyleLbl="parChTrans1D3" presStyleIdx="2" presStyleCnt="4"/>
      <dgm:spPr/>
      <dgm:t>
        <a:bodyPr/>
        <a:lstStyle/>
        <a:p>
          <a:endParaRPr lang="en-US"/>
        </a:p>
      </dgm:t>
    </dgm:pt>
    <dgm:pt modelId="{3F4EBC2B-489D-4318-B5A2-C4683A02EA13}" type="pres">
      <dgm:prSet presAssocID="{D3763454-D6AA-4EDC-A7A8-BD3E723E0217}" presName="root2" presStyleCnt="0"/>
      <dgm:spPr/>
    </dgm:pt>
    <dgm:pt modelId="{CE919932-CE19-4194-8340-0EA13DB88367}" type="pres">
      <dgm:prSet presAssocID="{D3763454-D6AA-4EDC-A7A8-BD3E723E0217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67287D-49C2-44E0-8B0A-312AF4C10058}" type="pres">
      <dgm:prSet presAssocID="{D3763454-D6AA-4EDC-A7A8-BD3E723E0217}" presName="level3hierChild" presStyleCnt="0"/>
      <dgm:spPr/>
    </dgm:pt>
    <dgm:pt modelId="{4E662BF7-5317-4A01-905E-F9979E1EFFE3}" type="pres">
      <dgm:prSet presAssocID="{7A3E25FD-A09C-4441-B226-01195D358433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C83C9FE5-DACE-411C-8335-0D6DDBBDA973}" type="pres">
      <dgm:prSet presAssocID="{7A3E25FD-A09C-4441-B226-01195D358433}" presName="connTx" presStyleLbl="parChTrans1D2" presStyleIdx="1" presStyleCnt="2"/>
      <dgm:spPr/>
      <dgm:t>
        <a:bodyPr/>
        <a:lstStyle/>
        <a:p>
          <a:endParaRPr lang="en-US"/>
        </a:p>
      </dgm:t>
    </dgm:pt>
    <dgm:pt modelId="{0356E967-A18F-417D-9703-99E58720FDB6}" type="pres">
      <dgm:prSet presAssocID="{B4296344-A304-4113-9203-4ADE391BEF25}" presName="root2" presStyleCnt="0"/>
      <dgm:spPr/>
    </dgm:pt>
    <dgm:pt modelId="{CDEDE931-79B8-465B-B4A0-E5EC288A77DB}" type="pres">
      <dgm:prSet presAssocID="{B4296344-A304-4113-9203-4ADE391BEF25}" presName="LevelTwoTextNode" presStyleLbl="node2" presStyleIdx="1" presStyleCnt="2" custLinFactNeighborX="-4740" custLinFactNeighborY="74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007989-5D40-4942-93B9-621A18354F2D}" type="pres">
      <dgm:prSet presAssocID="{B4296344-A304-4113-9203-4ADE391BEF25}" presName="level3hierChild" presStyleCnt="0"/>
      <dgm:spPr/>
    </dgm:pt>
    <dgm:pt modelId="{916D7373-D03D-4D19-BCDE-C8E6A6C90722}" type="pres">
      <dgm:prSet presAssocID="{357806E2-122C-40C7-A665-93E32FDB3EAE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EDDDED3D-298C-4384-801E-069F13360503}" type="pres">
      <dgm:prSet presAssocID="{357806E2-122C-40C7-A665-93E32FDB3EAE}" presName="connTx" presStyleLbl="parChTrans1D3" presStyleIdx="3" presStyleCnt="4"/>
      <dgm:spPr/>
      <dgm:t>
        <a:bodyPr/>
        <a:lstStyle/>
        <a:p>
          <a:endParaRPr lang="en-US"/>
        </a:p>
      </dgm:t>
    </dgm:pt>
    <dgm:pt modelId="{8EE30A6A-42ED-42F2-8205-2C6BB3E922F0}" type="pres">
      <dgm:prSet presAssocID="{5D972700-EBBA-48BA-877B-44A540F8B5CB}" presName="root2" presStyleCnt="0"/>
      <dgm:spPr/>
    </dgm:pt>
    <dgm:pt modelId="{06EBFF22-6881-4218-A6C1-55B8F675FD9E}" type="pres">
      <dgm:prSet presAssocID="{5D972700-EBBA-48BA-877B-44A540F8B5CB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AFD120-39CE-4CC6-A50E-54C155597658}" type="pres">
      <dgm:prSet presAssocID="{5D972700-EBBA-48BA-877B-44A540F8B5CB}" presName="level3hierChild" presStyleCnt="0"/>
      <dgm:spPr/>
    </dgm:pt>
  </dgm:ptLst>
  <dgm:cxnLst>
    <dgm:cxn modelId="{51B5D00F-529E-4545-A47B-72F1A1B23929}" type="presOf" srcId="{2AE14896-EB8C-4014-97DA-2019E8397F0A}" destId="{FECDC971-D372-4866-AC1C-76CC85234BE7}" srcOrd="0" destOrd="0" presId="urn:microsoft.com/office/officeart/2005/8/layout/hierarchy2"/>
    <dgm:cxn modelId="{DC066116-A25A-4CF0-A6E2-D130AC86BD71}" type="presOf" srcId="{D3763454-D6AA-4EDC-A7A8-BD3E723E0217}" destId="{CE919932-CE19-4194-8340-0EA13DB88367}" srcOrd="0" destOrd="0" presId="urn:microsoft.com/office/officeart/2005/8/layout/hierarchy2"/>
    <dgm:cxn modelId="{4BCEC420-0FD9-4565-AF4A-B969986E1832}" type="presOf" srcId="{7A3E25FD-A09C-4441-B226-01195D358433}" destId="{4E662BF7-5317-4A01-905E-F9979E1EFFE3}" srcOrd="0" destOrd="0" presId="urn:microsoft.com/office/officeart/2005/8/layout/hierarchy2"/>
    <dgm:cxn modelId="{C46404AE-E5C9-4151-B6F8-32B0C3576C80}" type="presOf" srcId="{C68BA749-0BA0-495F-BA2B-08EEB6FB888C}" destId="{D10FAE73-DA11-463D-9615-B8EA1541D7A5}" srcOrd="0" destOrd="0" presId="urn:microsoft.com/office/officeart/2005/8/layout/hierarchy2"/>
    <dgm:cxn modelId="{AA442361-66BF-45B6-AB1E-3A86988618CF}" type="presOf" srcId="{2E59F515-68DF-4B3F-AAE6-0464D081E770}" destId="{160C9388-57BC-4DDB-A6E0-F3BC5E7FA296}" srcOrd="0" destOrd="0" presId="urn:microsoft.com/office/officeart/2005/8/layout/hierarchy2"/>
    <dgm:cxn modelId="{46E65B60-B8EF-46E3-B81D-6A630BBB74DB}" type="presOf" srcId="{9AED7175-8DAE-4DB3-819F-34352C3643E8}" destId="{BFEABAF5-AD12-42C9-A46D-925F0FD720B2}" srcOrd="1" destOrd="0" presId="urn:microsoft.com/office/officeart/2005/8/layout/hierarchy2"/>
    <dgm:cxn modelId="{A2C1CBD2-6BD7-4F63-B943-277B644D7B00}" type="presOf" srcId="{C68BA749-0BA0-495F-BA2B-08EEB6FB888C}" destId="{0394219D-74E8-4AFD-8A58-0C800300ABF0}" srcOrd="1" destOrd="0" presId="urn:microsoft.com/office/officeart/2005/8/layout/hierarchy2"/>
    <dgm:cxn modelId="{F8CEEDFD-B400-4799-8399-2E84FDA452C9}" srcId="{0CDA5323-FE8B-4774-8588-CED1719C3832}" destId="{B4296344-A304-4113-9203-4ADE391BEF25}" srcOrd="1" destOrd="0" parTransId="{7A3E25FD-A09C-4441-B226-01195D358433}" sibTransId="{E384BD10-0A4B-47CB-8308-7B9D50FE6542}"/>
    <dgm:cxn modelId="{935DCAD9-49B9-4DCF-91E4-48E6DE34474C}" type="presOf" srcId="{5D972700-EBBA-48BA-877B-44A540F8B5CB}" destId="{06EBFF22-6881-4218-A6C1-55B8F675FD9E}" srcOrd="0" destOrd="0" presId="urn:microsoft.com/office/officeart/2005/8/layout/hierarchy2"/>
    <dgm:cxn modelId="{44C640C7-255B-4083-9174-5434D6BE44E8}" type="presOf" srcId="{357806E2-122C-40C7-A665-93E32FDB3EAE}" destId="{EDDDED3D-298C-4384-801E-069F13360503}" srcOrd="1" destOrd="0" presId="urn:microsoft.com/office/officeart/2005/8/layout/hierarchy2"/>
    <dgm:cxn modelId="{FABA1694-54C3-46ED-A0F9-61A3E18CCAED}" type="presOf" srcId="{12AE84A0-40A0-4857-8EE9-ED62CB2983A0}" destId="{2068DA6A-C4FC-4B57-8211-8E115A217B85}" srcOrd="1" destOrd="0" presId="urn:microsoft.com/office/officeart/2005/8/layout/hierarchy2"/>
    <dgm:cxn modelId="{C9B30A77-3FD9-4762-88C5-6A4A90F18BED}" type="presOf" srcId="{2AE14896-EB8C-4014-97DA-2019E8397F0A}" destId="{D356D796-088F-432B-ACF6-F66155533AE8}" srcOrd="1" destOrd="0" presId="urn:microsoft.com/office/officeart/2005/8/layout/hierarchy2"/>
    <dgm:cxn modelId="{BCF0730B-E79F-40AC-89C9-D5C445469265}" type="presOf" srcId="{B4296344-A304-4113-9203-4ADE391BEF25}" destId="{CDEDE931-79B8-465B-B4A0-E5EC288A77DB}" srcOrd="0" destOrd="0" presId="urn:microsoft.com/office/officeart/2005/8/layout/hierarchy2"/>
    <dgm:cxn modelId="{73415565-7887-4E27-A075-1B82D0D92F08}" srcId="{B4296344-A304-4113-9203-4ADE391BEF25}" destId="{5D972700-EBBA-48BA-877B-44A540F8B5CB}" srcOrd="0" destOrd="0" parTransId="{357806E2-122C-40C7-A665-93E32FDB3EAE}" sibTransId="{E56F5F32-2BCF-4B6E-BCC7-ED431F4EC514}"/>
    <dgm:cxn modelId="{A8D767D0-0697-4352-8D20-CDADA81C6D1C}" type="presOf" srcId="{7A3E25FD-A09C-4441-B226-01195D358433}" destId="{C83C9FE5-DACE-411C-8335-0D6DDBBDA973}" srcOrd="1" destOrd="0" presId="urn:microsoft.com/office/officeart/2005/8/layout/hierarchy2"/>
    <dgm:cxn modelId="{0FC0B0BF-749B-46D8-AE2E-0AADCC1CA928}" srcId="{2E59F515-68DF-4B3F-AAE6-0464D081E770}" destId="{7058D6AC-D279-43E6-9560-37EFB66F007D}" srcOrd="1" destOrd="0" parTransId="{2AE14896-EB8C-4014-97DA-2019E8397F0A}" sibTransId="{AC222952-9345-4F06-863B-EDF14471CC5F}"/>
    <dgm:cxn modelId="{D0F758D9-997D-4B7E-89D4-676FA604271A}" type="presOf" srcId="{12AE84A0-40A0-4857-8EE9-ED62CB2983A0}" destId="{803EE3CA-CFAF-431F-A1A0-27263D51A4B7}" srcOrd="0" destOrd="0" presId="urn:microsoft.com/office/officeart/2005/8/layout/hierarchy2"/>
    <dgm:cxn modelId="{288EBED4-6BCB-41CD-96CA-21AE14E1C2B2}" srcId="{2E59F515-68DF-4B3F-AAE6-0464D081E770}" destId="{AF94D61A-EEE3-423F-9FFE-C74B35248AEC}" srcOrd="0" destOrd="0" parTransId="{9AED7175-8DAE-4DB3-819F-34352C3643E8}" sibTransId="{B38A941D-F9DE-4FC6-A2AD-66D0EE0C2635}"/>
    <dgm:cxn modelId="{85807040-2A8F-4C9C-B631-FA5FF79FDE1F}" type="presOf" srcId="{AF94D61A-EEE3-423F-9FFE-C74B35248AEC}" destId="{CA6F6DDA-9FAA-478B-B83F-A9BD51F181F5}" srcOrd="0" destOrd="0" presId="urn:microsoft.com/office/officeart/2005/8/layout/hierarchy2"/>
    <dgm:cxn modelId="{271FAD86-6C66-4F52-A38C-1FB1AF1C6627}" type="presOf" srcId="{0CDA5323-FE8B-4774-8588-CED1719C3832}" destId="{42934052-8F61-41CE-A2E4-576EB1487380}" srcOrd="0" destOrd="0" presId="urn:microsoft.com/office/officeart/2005/8/layout/hierarchy2"/>
    <dgm:cxn modelId="{9C7264D6-032F-4333-A5B8-07BC539DFB93}" srcId="{2E59F515-68DF-4B3F-AAE6-0464D081E770}" destId="{D3763454-D6AA-4EDC-A7A8-BD3E723E0217}" srcOrd="2" destOrd="0" parTransId="{12AE84A0-40A0-4857-8EE9-ED62CB2983A0}" sibTransId="{B9747BE4-459C-4CE8-99ED-3ABC2B9AA536}"/>
    <dgm:cxn modelId="{61D8BC2D-B5D0-4305-B567-6FE8E4E3E12E}" type="presOf" srcId="{D82AD121-B8B2-4B9E-A379-E72128CA7393}" destId="{CAE906C7-3C01-40EC-A84F-3B40F2A27411}" srcOrd="0" destOrd="0" presId="urn:microsoft.com/office/officeart/2005/8/layout/hierarchy2"/>
    <dgm:cxn modelId="{393C3386-9B35-4D93-9CC0-9240AB10796F}" srcId="{D82AD121-B8B2-4B9E-A379-E72128CA7393}" destId="{0CDA5323-FE8B-4774-8588-CED1719C3832}" srcOrd="0" destOrd="0" parTransId="{AB179167-BF7F-495C-B0D2-B196349C95D5}" sibTransId="{96D38DEB-1CB2-4589-BAA8-3F563D15AAB1}"/>
    <dgm:cxn modelId="{CB9C9675-4169-46EC-A304-47E3828551D1}" type="presOf" srcId="{357806E2-122C-40C7-A665-93E32FDB3EAE}" destId="{916D7373-D03D-4D19-BCDE-C8E6A6C90722}" srcOrd="0" destOrd="0" presId="urn:microsoft.com/office/officeart/2005/8/layout/hierarchy2"/>
    <dgm:cxn modelId="{53005957-668D-4A34-A51C-72FDD47B72F4}" srcId="{0CDA5323-FE8B-4774-8588-CED1719C3832}" destId="{2E59F515-68DF-4B3F-AAE6-0464D081E770}" srcOrd="0" destOrd="0" parTransId="{C68BA749-0BA0-495F-BA2B-08EEB6FB888C}" sibTransId="{21961F68-F450-45CB-B308-2AADD9B34913}"/>
    <dgm:cxn modelId="{90AEF40D-BAE5-440B-B07A-D2B84F40295B}" type="presOf" srcId="{7058D6AC-D279-43E6-9560-37EFB66F007D}" destId="{CA9D94CE-1E3A-49EF-B356-5527927EEC88}" srcOrd="0" destOrd="0" presId="urn:microsoft.com/office/officeart/2005/8/layout/hierarchy2"/>
    <dgm:cxn modelId="{73A956C5-3B99-49D8-B0A9-C4C6F4F7BE22}" type="presOf" srcId="{9AED7175-8DAE-4DB3-819F-34352C3643E8}" destId="{A4A1AE61-606A-4C09-9F3C-1CDC0DEBE68D}" srcOrd="0" destOrd="0" presId="urn:microsoft.com/office/officeart/2005/8/layout/hierarchy2"/>
    <dgm:cxn modelId="{7FA13332-C0B2-4703-8EDF-D989A43494B5}" type="presParOf" srcId="{CAE906C7-3C01-40EC-A84F-3B40F2A27411}" destId="{0DF281E2-ED81-4F7A-8D9C-AC071ADB5DE7}" srcOrd="0" destOrd="0" presId="urn:microsoft.com/office/officeart/2005/8/layout/hierarchy2"/>
    <dgm:cxn modelId="{0AFE7504-CED3-4F53-9095-402B1977D88E}" type="presParOf" srcId="{0DF281E2-ED81-4F7A-8D9C-AC071ADB5DE7}" destId="{42934052-8F61-41CE-A2E4-576EB1487380}" srcOrd="0" destOrd="0" presId="urn:microsoft.com/office/officeart/2005/8/layout/hierarchy2"/>
    <dgm:cxn modelId="{6B512968-446C-4B4D-A89B-FF7E5726CD63}" type="presParOf" srcId="{0DF281E2-ED81-4F7A-8D9C-AC071ADB5DE7}" destId="{8CA0D736-2B84-4313-9955-26650305E0C2}" srcOrd="1" destOrd="0" presId="urn:microsoft.com/office/officeart/2005/8/layout/hierarchy2"/>
    <dgm:cxn modelId="{976F0BF5-A711-45DD-9636-CBBCA53E1C47}" type="presParOf" srcId="{8CA0D736-2B84-4313-9955-26650305E0C2}" destId="{D10FAE73-DA11-463D-9615-B8EA1541D7A5}" srcOrd="0" destOrd="0" presId="urn:microsoft.com/office/officeart/2005/8/layout/hierarchy2"/>
    <dgm:cxn modelId="{EAD5A338-E621-4BFC-9851-AFFF7FADFD80}" type="presParOf" srcId="{D10FAE73-DA11-463D-9615-B8EA1541D7A5}" destId="{0394219D-74E8-4AFD-8A58-0C800300ABF0}" srcOrd="0" destOrd="0" presId="urn:microsoft.com/office/officeart/2005/8/layout/hierarchy2"/>
    <dgm:cxn modelId="{7E39FD25-8836-4EBF-BA58-2F2FE7464B97}" type="presParOf" srcId="{8CA0D736-2B84-4313-9955-26650305E0C2}" destId="{A42949FD-6935-4B18-B2DC-DFE2D0EE2020}" srcOrd="1" destOrd="0" presId="urn:microsoft.com/office/officeart/2005/8/layout/hierarchy2"/>
    <dgm:cxn modelId="{C1B6A1A4-1B59-4C24-AE66-584576C797F6}" type="presParOf" srcId="{A42949FD-6935-4B18-B2DC-DFE2D0EE2020}" destId="{160C9388-57BC-4DDB-A6E0-F3BC5E7FA296}" srcOrd="0" destOrd="0" presId="urn:microsoft.com/office/officeart/2005/8/layout/hierarchy2"/>
    <dgm:cxn modelId="{6B5B953F-B763-4753-BFAE-E9F65F8E1E82}" type="presParOf" srcId="{A42949FD-6935-4B18-B2DC-DFE2D0EE2020}" destId="{0B307281-36EC-4157-B81C-76B8B26DFB1D}" srcOrd="1" destOrd="0" presId="urn:microsoft.com/office/officeart/2005/8/layout/hierarchy2"/>
    <dgm:cxn modelId="{C369611A-2565-466F-ABA2-630F192E3B62}" type="presParOf" srcId="{0B307281-36EC-4157-B81C-76B8B26DFB1D}" destId="{A4A1AE61-606A-4C09-9F3C-1CDC0DEBE68D}" srcOrd="0" destOrd="0" presId="urn:microsoft.com/office/officeart/2005/8/layout/hierarchy2"/>
    <dgm:cxn modelId="{FEB6503F-DF49-44E5-BDCC-E14F5CA307ED}" type="presParOf" srcId="{A4A1AE61-606A-4C09-9F3C-1CDC0DEBE68D}" destId="{BFEABAF5-AD12-42C9-A46D-925F0FD720B2}" srcOrd="0" destOrd="0" presId="urn:microsoft.com/office/officeart/2005/8/layout/hierarchy2"/>
    <dgm:cxn modelId="{468D352C-E7CE-41C4-902E-2CE869AB23A7}" type="presParOf" srcId="{0B307281-36EC-4157-B81C-76B8B26DFB1D}" destId="{157B6F48-D30D-446A-A3C2-59852C97E6CF}" srcOrd="1" destOrd="0" presId="urn:microsoft.com/office/officeart/2005/8/layout/hierarchy2"/>
    <dgm:cxn modelId="{9E9ADB8A-CC5B-4A2E-9BEF-84BDA032208B}" type="presParOf" srcId="{157B6F48-D30D-446A-A3C2-59852C97E6CF}" destId="{CA6F6DDA-9FAA-478B-B83F-A9BD51F181F5}" srcOrd="0" destOrd="0" presId="urn:microsoft.com/office/officeart/2005/8/layout/hierarchy2"/>
    <dgm:cxn modelId="{7C15B49D-C7AC-4942-AC18-F324F2C163A6}" type="presParOf" srcId="{157B6F48-D30D-446A-A3C2-59852C97E6CF}" destId="{07BE1E9E-B846-42B6-B277-A8604629A05C}" srcOrd="1" destOrd="0" presId="urn:microsoft.com/office/officeart/2005/8/layout/hierarchy2"/>
    <dgm:cxn modelId="{3431BF53-E6E1-41E2-8144-B026CD67C5F0}" type="presParOf" srcId="{0B307281-36EC-4157-B81C-76B8B26DFB1D}" destId="{FECDC971-D372-4866-AC1C-76CC85234BE7}" srcOrd="2" destOrd="0" presId="urn:microsoft.com/office/officeart/2005/8/layout/hierarchy2"/>
    <dgm:cxn modelId="{0A9CF0E8-F441-4A18-98D7-F12ED27EBAAE}" type="presParOf" srcId="{FECDC971-D372-4866-AC1C-76CC85234BE7}" destId="{D356D796-088F-432B-ACF6-F66155533AE8}" srcOrd="0" destOrd="0" presId="urn:microsoft.com/office/officeart/2005/8/layout/hierarchy2"/>
    <dgm:cxn modelId="{4C731E9C-12C0-40E3-9758-05CEED3DC35B}" type="presParOf" srcId="{0B307281-36EC-4157-B81C-76B8B26DFB1D}" destId="{C18FCB28-006D-4BB0-98BE-E881765BD163}" srcOrd="3" destOrd="0" presId="urn:microsoft.com/office/officeart/2005/8/layout/hierarchy2"/>
    <dgm:cxn modelId="{1AD8B762-09A1-4137-8452-7A68EC3ABD02}" type="presParOf" srcId="{C18FCB28-006D-4BB0-98BE-E881765BD163}" destId="{CA9D94CE-1E3A-49EF-B356-5527927EEC88}" srcOrd="0" destOrd="0" presId="urn:microsoft.com/office/officeart/2005/8/layout/hierarchy2"/>
    <dgm:cxn modelId="{073641C1-61FE-41D8-8597-8D9AAB688927}" type="presParOf" srcId="{C18FCB28-006D-4BB0-98BE-E881765BD163}" destId="{2C3321C2-1C3E-42E1-87DD-C0C0A2C1D8C6}" srcOrd="1" destOrd="0" presId="urn:microsoft.com/office/officeart/2005/8/layout/hierarchy2"/>
    <dgm:cxn modelId="{196B2C18-C1DE-4B12-9CEC-A5E92921B6B2}" type="presParOf" srcId="{0B307281-36EC-4157-B81C-76B8B26DFB1D}" destId="{803EE3CA-CFAF-431F-A1A0-27263D51A4B7}" srcOrd="4" destOrd="0" presId="urn:microsoft.com/office/officeart/2005/8/layout/hierarchy2"/>
    <dgm:cxn modelId="{04E154E7-DFEE-4430-BC87-FB3CC7E49F72}" type="presParOf" srcId="{803EE3CA-CFAF-431F-A1A0-27263D51A4B7}" destId="{2068DA6A-C4FC-4B57-8211-8E115A217B85}" srcOrd="0" destOrd="0" presId="urn:microsoft.com/office/officeart/2005/8/layout/hierarchy2"/>
    <dgm:cxn modelId="{053052C5-E0DB-43DE-A158-CE101AEF033A}" type="presParOf" srcId="{0B307281-36EC-4157-B81C-76B8B26DFB1D}" destId="{3F4EBC2B-489D-4318-B5A2-C4683A02EA13}" srcOrd="5" destOrd="0" presId="urn:microsoft.com/office/officeart/2005/8/layout/hierarchy2"/>
    <dgm:cxn modelId="{C3B63DE0-F358-4724-87A7-60CBC425B0EF}" type="presParOf" srcId="{3F4EBC2B-489D-4318-B5A2-C4683A02EA13}" destId="{CE919932-CE19-4194-8340-0EA13DB88367}" srcOrd="0" destOrd="0" presId="urn:microsoft.com/office/officeart/2005/8/layout/hierarchy2"/>
    <dgm:cxn modelId="{DCC41480-F006-4702-907B-733933FA1889}" type="presParOf" srcId="{3F4EBC2B-489D-4318-B5A2-C4683A02EA13}" destId="{AC67287D-49C2-44E0-8B0A-312AF4C10058}" srcOrd="1" destOrd="0" presId="urn:microsoft.com/office/officeart/2005/8/layout/hierarchy2"/>
    <dgm:cxn modelId="{6C64F83B-583B-4896-A548-473E1C7356E2}" type="presParOf" srcId="{8CA0D736-2B84-4313-9955-26650305E0C2}" destId="{4E662BF7-5317-4A01-905E-F9979E1EFFE3}" srcOrd="2" destOrd="0" presId="urn:microsoft.com/office/officeart/2005/8/layout/hierarchy2"/>
    <dgm:cxn modelId="{FA51991B-5376-4C6D-8B75-48C3E3675BEA}" type="presParOf" srcId="{4E662BF7-5317-4A01-905E-F9979E1EFFE3}" destId="{C83C9FE5-DACE-411C-8335-0D6DDBBDA973}" srcOrd="0" destOrd="0" presId="urn:microsoft.com/office/officeart/2005/8/layout/hierarchy2"/>
    <dgm:cxn modelId="{B8361999-2904-4814-B2B6-EEC95D814DA2}" type="presParOf" srcId="{8CA0D736-2B84-4313-9955-26650305E0C2}" destId="{0356E967-A18F-417D-9703-99E58720FDB6}" srcOrd="3" destOrd="0" presId="urn:microsoft.com/office/officeart/2005/8/layout/hierarchy2"/>
    <dgm:cxn modelId="{4C8921DA-22F1-4207-A9D6-A9F8E7322EF0}" type="presParOf" srcId="{0356E967-A18F-417D-9703-99E58720FDB6}" destId="{CDEDE931-79B8-465B-B4A0-E5EC288A77DB}" srcOrd="0" destOrd="0" presId="urn:microsoft.com/office/officeart/2005/8/layout/hierarchy2"/>
    <dgm:cxn modelId="{2FE8B4A9-912B-44F6-BCAC-749DE99E510E}" type="presParOf" srcId="{0356E967-A18F-417D-9703-99E58720FDB6}" destId="{3D007989-5D40-4942-93B9-621A18354F2D}" srcOrd="1" destOrd="0" presId="urn:microsoft.com/office/officeart/2005/8/layout/hierarchy2"/>
    <dgm:cxn modelId="{FE7778A0-7128-46D2-A812-180A9067F2D8}" type="presParOf" srcId="{3D007989-5D40-4942-93B9-621A18354F2D}" destId="{916D7373-D03D-4D19-BCDE-C8E6A6C90722}" srcOrd="0" destOrd="0" presId="urn:microsoft.com/office/officeart/2005/8/layout/hierarchy2"/>
    <dgm:cxn modelId="{8C6BB5E6-8E1A-4EB9-8514-CA17B0FC9810}" type="presParOf" srcId="{916D7373-D03D-4D19-BCDE-C8E6A6C90722}" destId="{EDDDED3D-298C-4384-801E-069F13360503}" srcOrd="0" destOrd="0" presId="urn:microsoft.com/office/officeart/2005/8/layout/hierarchy2"/>
    <dgm:cxn modelId="{60621EEF-7512-4466-B310-10F4D51EDB92}" type="presParOf" srcId="{3D007989-5D40-4942-93B9-621A18354F2D}" destId="{8EE30A6A-42ED-42F2-8205-2C6BB3E922F0}" srcOrd="1" destOrd="0" presId="urn:microsoft.com/office/officeart/2005/8/layout/hierarchy2"/>
    <dgm:cxn modelId="{7B52CA2B-9773-4D21-AD71-77FE48D6A6A0}" type="presParOf" srcId="{8EE30A6A-42ED-42F2-8205-2C6BB3E922F0}" destId="{06EBFF22-6881-4218-A6C1-55B8F675FD9E}" srcOrd="0" destOrd="0" presId="urn:microsoft.com/office/officeart/2005/8/layout/hierarchy2"/>
    <dgm:cxn modelId="{5DFA1141-B939-4679-BE42-4AC2AC1EA5D1}" type="presParOf" srcId="{8EE30A6A-42ED-42F2-8205-2C6BB3E922F0}" destId="{4DAFD120-39CE-4CC6-A50E-54C15559765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BE278F-444D-4076-B12E-56CECC2AD9E2}" type="doc">
      <dgm:prSet loTypeId="urn:microsoft.com/office/officeart/2005/8/layout/hierarchy3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CF5623-E76D-4106-955C-687E1E4F1F76}">
      <dgm:prSet phldrT="[Text]"/>
      <dgm:spPr/>
      <dgm:t>
        <a:bodyPr/>
        <a:lstStyle/>
        <a:p>
          <a:r>
            <a:rPr lang="en-US" dirty="0" smtClean="0"/>
            <a:t>Engineering and Biological Applications</a:t>
          </a:r>
          <a:endParaRPr lang="en-US" dirty="0"/>
        </a:p>
      </dgm:t>
    </dgm:pt>
    <dgm:pt modelId="{97348776-968D-45A3-8CFB-B305D8D78211}" type="parTrans" cxnId="{B5CC9582-A801-4237-9BB6-E46B288D2858}">
      <dgm:prSet/>
      <dgm:spPr/>
      <dgm:t>
        <a:bodyPr/>
        <a:lstStyle/>
        <a:p>
          <a:endParaRPr lang="en-US"/>
        </a:p>
      </dgm:t>
    </dgm:pt>
    <dgm:pt modelId="{7A9DB913-D5DB-40BF-9C80-1230CED4B953}" type="sibTrans" cxnId="{B5CC9582-A801-4237-9BB6-E46B288D2858}">
      <dgm:prSet/>
      <dgm:spPr/>
      <dgm:t>
        <a:bodyPr/>
        <a:lstStyle/>
        <a:p>
          <a:endParaRPr lang="en-US"/>
        </a:p>
      </dgm:t>
    </dgm:pt>
    <dgm:pt modelId="{A10F40C1-697F-43AA-9280-F1CA67468FAC}">
      <dgm:prSet phldrT="[Text]" custT="1"/>
      <dgm:spPr/>
      <dgm:t>
        <a:bodyPr/>
        <a:lstStyle/>
        <a:p>
          <a:r>
            <a:rPr lang="en-US" sz="1400" b="1" dirty="0" smtClean="0"/>
            <a:t>Improve discovery rate</a:t>
          </a:r>
          <a:endParaRPr lang="en-US" sz="1400" b="1" dirty="0"/>
        </a:p>
      </dgm:t>
    </dgm:pt>
    <dgm:pt modelId="{C1B5C1E2-9EA2-4717-B24A-5A3415DCCD70}" type="parTrans" cxnId="{DA9EC97F-D46A-4925-8623-FB64B4550149}">
      <dgm:prSet/>
      <dgm:spPr/>
      <dgm:t>
        <a:bodyPr/>
        <a:lstStyle/>
        <a:p>
          <a:endParaRPr lang="en-US"/>
        </a:p>
      </dgm:t>
    </dgm:pt>
    <dgm:pt modelId="{FE554A18-923D-44E1-89C6-56EB15811B21}" type="sibTrans" cxnId="{DA9EC97F-D46A-4925-8623-FB64B4550149}">
      <dgm:prSet/>
      <dgm:spPr/>
      <dgm:t>
        <a:bodyPr/>
        <a:lstStyle/>
        <a:p>
          <a:endParaRPr lang="en-US"/>
        </a:p>
      </dgm:t>
    </dgm:pt>
    <dgm:pt modelId="{6342BC44-8025-4973-B94E-AACDC72EA9E9}">
      <dgm:prSet phldrT="[Text]" custT="1"/>
      <dgm:spPr/>
      <dgm:t>
        <a:bodyPr/>
        <a:lstStyle/>
        <a:p>
          <a:r>
            <a:rPr lang="en-US" sz="1400" b="1" dirty="0" smtClean="0"/>
            <a:t>Improve treatment of muscle defects</a:t>
          </a:r>
        </a:p>
      </dgm:t>
    </dgm:pt>
    <dgm:pt modelId="{58534318-7B3B-4710-B7CE-36370F99803B}" type="parTrans" cxnId="{D8A25697-4CE1-492B-A4A8-8294162CFCF1}">
      <dgm:prSet/>
      <dgm:spPr/>
      <dgm:t>
        <a:bodyPr/>
        <a:lstStyle/>
        <a:p>
          <a:endParaRPr lang="en-US"/>
        </a:p>
      </dgm:t>
    </dgm:pt>
    <dgm:pt modelId="{980A990C-3006-4F0A-8A18-CC4795CF3D24}" type="sibTrans" cxnId="{D8A25697-4CE1-492B-A4A8-8294162CFCF1}">
      <dgm:prSet/>
      <dgm:spPr/>
      <dgm:t>
        <a:bodyPr/>
        <a:lstStyle/>
        <a:p>
          <a:endParaRPr lang="en-US"/>
        </a:p>
      </dgm:t>
    </dgm:pt>
    <dgm:pt modelId="{2242A278-42ED-4DA4-BE6F-9602F6B3D0F9}">
      <dgm:prSet phldrT="[Text]"/>
      <dgm:spPr/>
      <dgm:t>
        <a:bodyPr/>
        <a:lstStyle/>
        <a:p>
          <a:r>
            <a:rPr lang="en-US" dirty="0" smtClean="0"/>
            <a:t>Entrepreneurial Applications</a:t>
          </a:r>
          <a:endParaRPr lang="en-US" dirty="0"/>
        </a:p>
      </dgm:t>
    </dgm:pt>
    <dgm:pt modelId="{9CB26918-8210-4486-A153-B0489A9AAD65}" type="parTrans" cxnId="{40D9C5CE-60D8-4E01-970F-DF907F71F5BF}">
      <dgm:prSet/>
      <dgm:spPr/>
      <dgm:t>
        <a:bodyPr/>
        <a:lstStyle/>
        <a:p>
          <a:endParaRPr lang="en-US"/>
        </a:p>
      </dgm:t>
    </dgm:pt>
    <dgm:pt modelId="{A3022AE6-ECC3-43F3-9F12-C26CF80DE985}" type="sibTrans" cxnId="{40D9C5CE-60D8-4E01-970F-DF907F71F5BF}">
      <dgm:prSet/>
      <dgm:spPr/>
      <dgm:t>
        <a:bodyPr/>
        <a:lstStyle/>
        <a:p>
          <a:endParaRPr lang="en-US"/>
        </a:p>
      </dgm:t>
    </dgm:pt>
    <dgm:pt modelId="{6E95351F-FCDF-4E15-B666-C53CCD4949CD}">
      <dgm:prSet phldrT="[Text]" custT="1"/>
      <dgm:spPr/>
      <dgm:t>
        <a:bodyPr/>
        <a:lstStyle/>
        <a:p>
          <a:r>
            <a:rPr lang="en-US" sz="1400" b="1" dirty="0" smtClean="0"/>
            <a:t>Reduce cost</a:t>
          </a:r>
          <a:endParaRPr lang="en-US" sz="1400" b="1" dirty="0"/>
        </a:p>
      </dgm:t>
    </dgm:pt>
    <dgm:pt modelId="{13462E34-2DC9-4A63-B203-F063B6934CF4}" type="parTrans" cxnId="{504F650A-C6AE-4F90-B70E-8A5F9255CE2E}">
      <dgm:prSet/>
      <dgm:spPr/>
      <dgm:t>
        <a:bodyPr/>
        <a:lstStyle/>
        <a:p>
          <a:endParaRPr lang="en-US"/>
        </a:p>
      </dgm:t>
    </dgm:pt>
    <dgm:pt modelId="{65ABB329-C832-4EA8-A0A4-F495269065E7}" type="sibTrans" cxnId="{504F650A-C6AE-4F90-B70E-8A5F9255CE2E}">
      <dgm:prSet/>
      <dgm:spPr/>
      <dgm:t>
        <a:bodyPr/>
        <a:lstStyle/>
        <a:p>
          <a:endParaRPr lang="en-US"/>
        </a:p>
      </dgm:t>
    </dgm:pt>
    <dgm:pt modelId="{B72EC62D-2DC5-4FCE-A7E8-2FC4E05EBD0F}">
      <dgm:prSet phldrT="[Text]" custT="1"/>
      <dgm:spPr/>
      <dgm:t>
        <a:bodyPr/>
        <a:lstStyle/>
        <a:p>
          <a:r>
            <a:rPr lang="en-US" sz="1400" b="1" dirty="0" smtClean="0"/>
            <a:t>Easily manufactural and distributable</a:t>
          </a:r>
          <a:endParaRPr lang="en-US" sz="1400" b="1" dirty="0"/>
        </a:p>
      </dgm:t>
    </dgm:pt>
    <dgm:pt modelId="{89BFB6A6-62AD-489B-A27E-40610337A2BF}" type="parTrans" cxnId="{2B42F802-2A3A-4242-A304-37F2AE640FB7}">
      <dgm:prSet/>
      <dgm:spPr/>
      <dgm:t>
        <a:bodyPr/>
        <a:lstStyle/>
        <a:p>
          <a:endParaRPr lang="en-US"/>
        </a:p>
      </dgm:t>
    </dgm:pt>
    <dgm:pt modelId="{F2DB3964-8DA1-4B72-8804-C963F5D8524C}" type="sibTrans" cxnId="{2B42F802-2A3A-4242-A304-37F2AE640FB7}">
      <dgm:prSet/>
      <dgm:spPr/>
      <dgm:t>
        <a:bodyPr/>
        <a:lstStyle/>
        <a:p>
          <a:endParaRPr lang="en-US"/>
        </a:p>
      </dgm:t>
    </dgm:pt>
    <dgm:pt modelId="{DD9C8E58-1AC9-4CC5-B434-7EF0AB32C9B8}">
      <dgm:prSet custT="1"/>
      <dgm:spPr/>
      <dgm:t>
        <a:bodyPr/>
        <a:lstStyle/>
        <a:p>
          <a:r>
            <a:rPr lang="en-US" sz="1400" b="1" dirty="0" smtClean="0"/>
            <a:t>Produce more accurate representations of ANY muscle tissue</a:t>
          </a:r>
          <a:endParaRPr lang="en-US" sz="1400" b="1" dirty="0"/>
        </a:p>
      </dgm:t>
    </dgm:pt>
    <dgm:pt modelId="{38F140C2-7BDA-4193-A2B4-E64CF0BDDCEB}" type="parTrans" cxnId="{758A1032-2AA5-4F46-8C6B-14F014010306}">
      <dgm:prSet/>
      <dgm:spPr/>
      <dgm:t>
        <a:bodyPr/>
        <a:lstStyle/>
        <a:p>
          <a:endParaRPr lang="en-US"/>
        </a:p>
      </dgm:t>
    </dgm:pt>
    <dgm:pt modelId="{08AD22DF-D67B-47B3-8F81-F3C0997CA410}" type="sibTrans" cxnId="{758A1032-2AA5-4F46-8C6B-14F014010306}">
      <dgm:prSet/>
      <dgm:spPr/>
      <dgm:t>
        <a:bodyPr/>
        <a:lstStyle/>
        <a:p>
          <a:endParaRPr lang="en-US"/>
        </a:p>
      </dgm:t>
    </dgm:pt>
    <dgm:pt modelId="{46128B0A-56AD-4AB6-B293-8550E8885823}">
      <dgm:prSet custT="1"/>
      <dgm:spPr/>
      <dgm:t>
        <a:bodyPr/>
        <a:lstStyle/>
        <a:p>
          <a:r>
            <a:rPr lang="en-US" sz="1400" b="1" dirty="0" smtClean="0"/>
            <a:t>Open market and field to smaller organizations</a:t>
          </a:r>
          <a:endParaRPr lang="en-US" sz="1400" b="1" dirty="0"/>
        </a:p>
      </dgm:t>
    </dgm:pt>
    <dgm:pt modelId="{6E300B21-E1D8-4D01-A55B-1F8F52C88F3A}" type="parTrans" cxnId="{7239B122-2899-4D6D-92C4-92A4481E94DF}">
      <dgm:prSet/>
      <dgm:spPr/>
      <dgm:t>
        <a:bodyPr/>
        <a:lstStyle/>
        <a:p>
          <a:endParaRPr lang="en-US"/>
        </a:p>
      </dgm:t>
    </dgm:pt>
    <dgm:pt modelId="{22DC375E-BEFC-4ADC-8DF8-AB72E1655C5E}" type="sibTrans" cxnId="{7239B122-2899-4D6D-92C4-92A4481E94DF}">
      <dgm:prSet/>
      <dgm:spPr/>
      <dgm:t>
        <a:bodyPr/>
        <a:lstStyle/>
        <a:p>
          <a:endParaRPr lang="en-US"/>
        </a:p>
      </dgm:t>
    </dgm:pt>
    <dgm:pt modelId="{A0EA1425-A33F-451C-8213-2C60606E9C67}">
      <dgm:prSet custT="1"/>
      <dgm:spPr/>
      <dgm:t>
        <a:bodyPr/>
        <a:lstStyle/>
        <a:p>
          <a:r>
            <a:rPr lang="en-US" sz="1400" b="1" dirty="0" smtClean="0"/>
            <a:t>Open product to non-consumers</a:t>
          </a:r>
          <a:endParaRPr lang="en-US" sz="1400" b="1" dirty="0"/>
        </a:p>
      </dgm:t>
    </dgm:pt>
    <dgm:pt modelId="{04275758-0E86-4D1A-96A3-5108650AC8CF}" type="parTrans" cxnId="{F77C5BCD-92E8-44AD-891F-51A8547C3E23}">
      <dgm:prSet/>
      <dgm:spPr/>
      <dgm:t>
        <a:bodyPr/>
        <a:lstStyle/>
        <a:p>
          <a:endParaRPr lang="en-US"/>
        </a:p>
      </dgm:t>
    </dgm:pt>
    <dgm:pt modelId="{BBB1682A-B5F4-436F-B234-5E93566B00FD}" type="sibTrans" cxnId="{F77C5BCD-92E8-44AD-891F-51A8547C3E23}">
      <dgm:prSet/>
      <dgm:spPr/>
      <dgm:t>
        <a:bodyPr/>
        <a:lstStyle/>
        <a:p>
          <a:endParaRPr lang="en-US"/>
        </a:p>
      </dgm:t>
    </dgm:pt>
    <dgm:pt modelId="{5F180B72-43D0-46F9-98B1-0363ACA13D29}" type="pres">
      <dgm:prSet presAssocID="{F5BE278F-444D-4076-B12E-56CECC2AD9E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0386C07-93D7-4C57-90DC-DBF32A58D736}" type="pres">
      <dgm:prSet presAssocID="{2ECF5623-E76D-4106-955C-687E1E4F1F76}" presName="root" presStyleCnt="0"/>
      <dgm:spPr/>
    </dgm:pt>
    <dgm:pt modelId="{26B822F1-A3EB-4FFE-A848-22FF1A4F17DF}" type="pres">
      <dgm:prSet presAssocID="{2ECF5623-E76D-4106-955C-687E1E4F1F76}" presName="rootComposite" presStyleCnt="0"/>
      <dgm:spPr/>
    </dgm:pt>
    <dgm:pt modelId="{2AB02119-EAF7-491F-86AE-B1C96A5533A2}" type="pres">
      <dgm:prSet presAssocID="{2ECF5623-E76D-4106-955C-687E1E4F1F76}" presName="rootText" presStyleLbl="node1" presStyleIdx="0" presStyleCnt="2" custScaleX="240119" custScaleY="126657" custLinFactNeighborX="-73314" custLinFactNeighborY="6424"/>
      <dgm:spPr/>
      <dgm:t>
        <a:bodyPr/>
        <a:lstStyle/>
        <a:p>
          <a:endParaRPr lang="en-US"/>
        </a:p>
      </dgm:t>
    </dgm:pt>
    <dgm:pt modelId="{84CED2F5-A07D-4A35-9C3C-A8E51DC6A078}" type="pres">
      <dgm:prSet presAssocID="{2ECF5623-E76D-4106-955C-687E1E4F1F76}" presName="rootConnector" presStyleLbl="node1" presStyleIdx="0" presStyleCnt="2"/>
      <dgm:spPr/>
      <dgm:t>
        <a:bodyPr/>
        <a:lstStyle/>
        <a:p>
          <a:endParaRPr lang="en-US"/>
        </a:p>
      </dgm:t>
    </dgm:pt>
    <dgm:pt modelId="{C61D36CC-7CB6-49C6-8E9C-62CB87CB5E4E}" type="pres">
      <dgm:prSet presAssocID="{2ECF5623-E76D-4106-955C-687E1E4F1F76}" presName="childShape" presStyleCnt="0"/>
      <dgm:spPr/>
    </dgm:pt>
    <dgm:pt modelId="{1CF15C7B-AB2C-40CE-B2EA-693327C36DFC}" type="pres">
      <dgm:prSet presAssocID="{C1B5C1E2-9EA2-4717-B24A-5A3415DCCD70}" presName="Name13" presStyleLbl="parChTrans1D2" presStyleIdx="0" presStyleCnt="7"/>
      <dgm:spPr/>
      <dgm:t>
        <a:bodyPr/>
        <a:lstStyle/>
        <a:p>
          <a:endParaRPr lang="en-US"/>
        </a:p>
      </dgm:t>
    </dgm:pt>
    <dgm:pt modelId="{8ED82A69-6E3F-4089-9E6E-BE39B58F5712}" type="pres">
      <dgm:prSet presAssocID="{A10F40C1-697F-43AA-9280-F1CA67468FAC}" presName="childText" presStyleLbl="bgAcc1" presStyleIdx="0" presStyleCnt="7" custScaleX="266003" custScaleY="126892" custLinFactNeighborX="-39712" custLinFactNeighborY="-22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29EC7F-9E9D-40D1-B0F0-ED5EE2BF44AF}" type="pres">
      <dgm:prSet presAssocID="{58534318-7B3B-4710-B7CE-36370F99803B}" presName="Name13" presStyleLbl="parChTrans1D2" presStyleIdx="1" presStyleCnt="7"/>
      <dgm:spPr/>
      <dgm:t>
        <a:bodyPr/>
        <a:lstStyle/>
        <a:p>
          <a:endParaRPr lang="en-US"/>
        </a:p>
      </dgm:t>
    </dgm:pt>
    <dgm:pt modelId="{0B66A4FD-78AA-4F6D-B75D-9F2496EC205C}" type="pres">
      <dgm:prSet presAssocID="{6342BC44-8025-4973-B94E-AACDC72EA9E9}" presName="childText" presStyleLbl="bgAcc1" presStyleIdx="1" presStyleCnt="7" custScaleX="271438" custScaleY="110166" custLinFactNeighborX="-46097" custLinFactNeighborY="93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4E6C22-C917-4BCE-9BA5-594AE84CA84F}" type="pres">
      <dgm:prSet presAssocID="{38F140C2-7BDA-4193-A2B4-E64CF0BDDCEB}" presName="Name13" presStyleLbl="parChTrans1D2" presStyleIdx="2" presStyleCnt="7"/>
      <dgm:spPr/>
      <dgm:t>
        <a:bodyPr/>
        <a:lstStyle/>
        <a:p>
          <a:endParaRPr lang="en-US"/>
        </a:p>
      </dgm:t>
    </dgm:pt>
    <dgm:pt modelId="{84B4B878-C459-4519-8268-DBEE7614B344}" type="pres">
      <dgm:prSet presAssocID="{DD9C8E58-1AC9-4CC5-B434-7EF0AB32C9B8}" presName="childText" presStyleLbl="bgAcc1" presStyleIdx="2" presStyleCnt="7" custScaleX="270311" custScaleY="105234" custLinFactNeighborX="-46097" custLinFactNeighborY="376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8149E5-89CE-4766-BD8A-877A7A86BA1A}" type="pres">
      <dgm:prSet presAssocID="{2242A278-42ED-4DA4-BE6F-9602F6B3D0F9}" presName="root" presStyleCnt="0"/>
      <dgm:spPr/>
    </dgm:pt>
    <dgm:pt modelId="{8B1272AB-E7FD-4D8A-8AA6-23E1D501C674}" type="pres">
      <dgm:prSet presAssocID="{2242A278-42ED-4DA4-BE6F-9602F6B3D0F9}" presName="rootComposite" presStyleCnt="0"/>
      <dgm:spPr/>
    </dgm:pt>
    <dgm:pt modelId="{45F207C6-6F51-4303-9041-2341113195DC}" type="pres">
      <dgm:prSet presAssocID="{2242A278-42ED-4DA4-BE6F-9602F6B3D0F9}" presName="rootText" presStyleLbl="node1" presStyleIdx="1" presStyleCnt="2" custScaleX="207049" custScaleY="129182" custLinFactNeighborX="2736" custLinFactNeighborY="-198"/>
      <dgm:spPr/>
      <dgm:t>
        <a:bodyPr/>
        <a:lstStyle/>
        <a:p>
          <a:endParaRPr lang="en-US"/>
        </a:p>
      </dgm:t>
    </dgm:pt>
    <dgm:pt modelId="{7A41A775-2B94-465E-AFE4-53F3ACDBD2A8}" type="pres">
      <dgm:prSet presAssocID="{2242A278-42ED-4DA4-BE6F-9602F6B3D0F9}" presName="rootConnector" presStyleLbl="node1" presStyleIdx="1" presStyleCnt="2"/>
      <dgm:spPr/>
      <dgm:t>
        <a:bodyPr/>
        <a:lstStyle/>
        <a:p>
          <a:endParaRPr lang="en-US"/>
        </a:p>
      </dgm:t>
    </dgm:pt>
    <dgm:pt modelId="{EE8020DA-6F61-4CD9-8B2C-B4EEAF3445B0}" type="pres">
      <dgm:prSet presAssocID="{2242A278-42ED-4DA4-BE6F-9602F6B3D0F9}" presName="childShape" presStyleCnt="0"/>
      <dgm:spPr/>
    </dgm:pt>
    <dgm:pt modelId="{89A71656-DFA3-4FC5-B8B3-F64B3CC77F66}" type="pres">
      <dgm:prSet presAssocID="{13462E34-2DC9-4A63-B203-F063B6934CF4}" presName="Name13" presStyleLbl="parChTrans1D2" presStyleIdx="3" presStyleCnt="7"/>
      <dgm:spPr/>
      <dgm:t>
        <a:bodyPr/>
        <a:lstStyle/>
        <a:p>
          <a:endParaRPr lang="en-US"/>
        </a:p>
      </dgm:t>
    </dgm:pt>
    <dgm:pt modelId="{35C86EDE-0A62-4B33-B309-13FC87D90C01}" type="pres">
      <dgm:prSet presAssocID="{6E95351F-FCDF-4E15-B666-C53CCD4949CD}" presName="childText" presStyleLbl="bgAcc1" presStyleIdx="3" presStyleCnt="7" custScaleX="268556" custLinFactNeighborX="22820" custLinFactNeighborY="-47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A28DE7-DD5B-4929-B458-0CDAE730AAB5}" type="pres">
      <dgm:prSet presAssocID="{89BFB6A6-62AD-489B-A27E-40610337A2BF}" presName="Name13" presStyleLbl="parChTrans1D2" presStyleIdx="4" presStyleCnt="7"/>
      <dgm:spPr/>
      <dgm:t>
        <a:bodyPr/>
        <a:lstStyle/>
        <a:p>
          <a:endParaRPr lang="en-US"/>
        </a:p>
      </dgm:t>
    </dgm:pt>
    <dgm:pt modelId="{378A333F-818D-40B0-9392-CB731C78F581}" type="pres">
      <dgm:prSet presAssocID="{B72EC62D-2DC5-4FCE-A7E8-2FC4E05EBD0F}" presName="childText" presStyleLbl="bgAcc1" presStyleIdx="4" presStyleCnt="7" custScaleX="268058" custLinFactNeighborX="22820" custLinFactNeighborY="-71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30BA77-71EC-4978-A6C3-A2DE1E83BB9B}" type="pres">
      <dgm:prSet presAssocID="{6E300B21-E1D8-4D01-A55B-1F8F52C88F3A}" presName="Name13" presStyleLbl="parChTrans1D2" presStyleIdx="5" presStyleCnt="7"/>
      <dgm:spPr/>
      <dgm:t>
        <a:bodyPr/>
        <a:lstStyle/>
        <a:p>
          <a:endParaRPr lang="en-US"/>
        </a:p>
      </dgm:t>
    </dgm:pt>
    <dgm:pt modelId="{BB034C80-8745-4C8C-9DAB-F2406180979D}" type="pres">
      <dgm:prSet presAssocID="{46128B0A-56AD-4AB6-B293-8550E8885823}" presName="childText" presStyleLbl="bgAcc1" presStyleIdx="5" presStyleCnt="7" custScaleX="273094" custLinFactNeighborX="22820" custLinFactNeighborY="6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2547F6-02A0-42DF-A0BA-5B767922CF43}" type="pres">
      <dgm:prSet presAssocID="{04275758-0E86-4D1A-96A3-5108650AC8CF}" presName="Name13" presStyleLbl="parChTrans1D2" presStyleIdx="6" presStyleCnt="7"/>
      <dgm:spPr/>
      <dgm:t>
        <a:bodyPr/>
        <a:lstStyle/>
        <a:p>
          <a:endParaRPr lang="en-US"/>
        </a:p>
      </dgm:t>
    </dgm:pt>
    <dgm:pt modelId="{5148A3DA-9596-445E-9CE8-DA3A2B2F98CF}" type="pres">
      <dgm:prSet presAssocID="{A0EA1425-A33F-451C-8213-2C60606E9C67}" presName="childText" presStyleLbl="bgAcc1" presStyleIdx="6" presStyleCnt="7" custScaleX="269911" custLinFactNeighborX="23066" custLinFactNeighborY="1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4F650A-C6AE-4F90-B70E-8A5F9255CE2E}" srcId="{2242A278-42ED-4DA4-BE6F-9602F6B3D0F9}" destId="{6E95351F-FCDF-4E15-B666-C53CCD4949CD}" srcOrd="0" destOrd="0" parTransId="{13462E34-2DC9-4A63-B203-F063B6934CF4}" sibTransId="{65ABB329-C832-4EA8-A0A4-F495269065E7}"/>
    <dgm:cxn modelId="{F77C5BCD-92E8-44AD-891F-51A8547C3E23}" srcId="{2242A278-42ED-4DA4-BE6F-9602F6B3D0F9}" destId="{A0EA1425-A33F-451C-8213-2C60606E9C67}" srcOrd="3" destOrd="0" parTransId="{04275758-0E86-4D1A-96A3-5108650AC8CF}" sibTransId="{BBB1682A-B5F4-436F-B234-5E93566B00FD}"/>
    <dgm:cxn modelId="{BB03D1BC-A851-47A8-A5CC-B0D6C6CF1E13}" type="presOf" srcId="{A0EA1425-A33F-451C-8213-2C60606E9C67}" destId="{5148A3DA-9596-445E-9CE8-DA3A2B2F98CF}" srcOrd="0" destOrd="0" presId="urn:microsoft.com/office/officeart/2005/8/layout/hierarchy3"/>
    <dgm:cxn modelId="{6311D40B-DC5A-46E8-8B13-5BE6B6662148}" type="presOf" srcId="{89BFB6A6-62AD-489B-A27E-40610337A2BF}" destId="{90A28DE7-DD5B-4929-B458-0CDAE730AAB5}" srcOrd="0" destOrd="0" presId="urn:microsoft.com/office/officeart/2005/8/layout/hierarchy3"/>
    <dgm:cxn modelId="{2B42F802-2A3A-4242-A304-37F2AE640FB7}" srcId="{2242A278-42ED-4DA4-BE6F-9602F6B3D0F9}" destId="{B72EC62D-2DC5-4FCE-A7E8-2FC4E05EBD0F}" srcOrd="1" destOrd="0" parTransId="{89BFB6A6-62AD-489B-A27E-40610337A2BF}" sibTransId="{F2DB3964-8DA1-4B72-8804-C963F5D8524C}"/>
    <dgm:cxn modelId="{43B791CC-AC4D-47A7-88BA-F848A8A48E42}" type="presOf" srcId="{A10F40C1-697F-43AA-9280-F1CA67468FAC}" destId="{8ED82A69-6E3F-4089-9E6E-BE39B58F5712}" srcOrd="0" destOrd="0" presId="urn:microsoft.com/office/officeart/2005/8/layout/hierarchy3"/>
    <dgm:cxn modelId="{462B98DD-8C22-4568-8B86-0DD1BB120895}" type="presOf" srcId="{6E95351F-FCDF-4E15-B666-C53CCD4949CD}" destId="{35C86EDE-0A62-4B33-B309-13FC87D90C01}" srcOrd="0" destOrd="0" presId="urn:microsoft.com/office/officeart/2005/8/layout/hierarchy3"/>
    <dgm:cxn modelId="{7239B122-2899-4D6D-92C4-92A4481E94DF}" srcId="{2242A278-42ED-4DA4-BE6F-9602F6B3D0F9}" destId="{46128B0A-56AD-4AB6-B293-8550E8885823}" srcOrd="2" destOrd="0" parTransId="{6E300B21-E1D8-4D01-A55B-1F8F52C88F3A}" sibTransId="{22DC375E-BEFC-4ADC-8DF8-AB72E1655C5E}"/>
    <dgm:cxn modelId="{A99BB3E3-1112-498A-8764-44D310A917EC}" type="presOf" srcId="{2242A278-42ED-4DA4-BE6F-9602F6B3D0F9}" destId="{7A41A775-2B94-465E-AFE4-53F3ACDBD2A8}" srcOrd="1" destOrd="0" presId="urn:microsoft.com/office/officeart/2005/8/layout/hierarchy3"/>
    <dgm:cxn modelId="{CCA9CFDA-2373-419F-973E-1311DA6C686A}" type="presOf" srcId="{2ECF5623-E76D-4106-955C-687E1E4F1F76}" destId="{2AB02119-EAF7-491F-86AE-B1C96A5533A2}" srcOrd="0" destOrd="0" presId="urn:microsoft.com/office/officeart/2005/8/layout/hierarchy3"/>
    <dgm:cxn modelId="{DA9EC97F-D46A-4925-8623-FB64B4550149}" srcId="{2ECF5623-E76D-4106-955C-687E1E4F1F76}" destId="{A10F40C1-697F-43AA-9280-F1CA67468FAC}" srcOrd="0" destOrd="0" parTransId="{C1B5C1E2-9EA2-4717-B24A-5A3415DCCD70}" sibTransId="{FE554A18-923D-44E1-89C6-56EB15811B21}"/>
    <dgm:cxn modelId="{7696B4BB-5D85-41DA-B6BF-B4A5B0A324AC}" type="presOf" srcId="{6E300B21-E1D8-4D01-A55B-1F8F52C88F3A}" destId="{FE30BA77-71EC-4978-A6C3-A2DE1E83BB9B}" srcOrd="0" destOrd="0" presId="urn:microsoft.com/office/officeart/2005/8/layout/hierarchy3"/>
    <dgm:cxn modelId="{D8A25697-4CE1-492B-A4A8-8294162CFCF1}" srcId="{2ECF5623-E76D-4106-955C-687E1E4F1F76}" destId="{6342BC44-8025-4973-B94E-AACDC72EA9E9}" srcOrd="1" destOrd="0" parTransId="{58534318-7B3B-4710-B7CE-36370F99803B}" sibTransId="{980A990C-3006-4F0A-8A18-CC4795CF3D24}"/>
    <dgm:cxn modelId="{B5CC9582-A801-4237-9BB6-E46B288D2858}" srcId="{F5BE278F-444D-4076-B12E-56CECC2AD9E2}" destId="{2ECF5623-E76D-4106-955C-687E1E4F1F76}" srcOrd="0" destOrd="0" parTransId="{97348776-968D-45A3-8CFB-B305D8D78211}" sibTransId="{7A9DB913-D5DB-40BF-9C80-1230CED4B953}"/>
    <dgm:cxn modelId="{5D318F43-5BA2-4842-AD0E-B16119FDBB0C}" type="presOf" srcId="{38F140C2-7BDA-4193-A2B4-E64CF0BDDCEB}" destId="{024E6C22-C917-4BCE-9BA5-594AE84CA84F}" srcOrd="0" destOrd="0" presId="urn:microsoft.com/office/officeart/2005/8/layout/hierarchy3"/>
    <dgm:cxn modelId="{5FC1FC5A-AD86-456A-9571-68D0BDC29F88}" type="presOf" srcId="{58534318-7B3B-4710-B7CE-36370F99803B}" destId="{6A29EC7F-9E9D-40D1-B0F0-ED5EE2BF44AF}" srcOrd="0" destOrd="0" presId="urn:microsoft.com/office/officeart/2005/8/layout/hierarchy3"/>
    <dgm:cxn modelId="{C622FD11-A1F1-4C9E-974B-B1765E80CC8A}" type="presOf" srcId="{13462E34-2DC9-4A63-B203-F063B6934CF4}" destId="{89A71656-DFA3-4FC5-B8B3-F64B3CC77F66}" srcOrd="0" destOrd="0" presId="urn:microsoft.com/office/officeart/2005/8/layout/hierarchy3"/>
    <dgm:cxn modelId="{4DF179E9-8749-4939-A874-7839DC91FCAC}" type="presOf" srcId="{F5BE278F-444D-4076-B12E-56CECC2AD9E2}" destId="{5F180B72-43D0-46F9-98B1-0363ACA13D29}" srcOrd="0" destOrd="0" presId="urn:microsoft.com/office/officeart/2005/8/layout/hierarchy3"/>
    <dgm:cxn modelId="{40D9C5CE-60D8-4E01-970F-DF907F71F5BF}" srcId="{F5BE278F-444D-4076-B12E-56CECC2AD9E2}" destId="{2242A278-42ED-4DA4-BE6F-9602F6B3D0F9}" srcOrd="1" destOrd="0" parTransId="{9CB26918-8210-4486-A153-B0489A9AAD65}" sibTransId="{A3022AE6-ECC3-43F3-9F12-C26CF80DE985}"/>
    <dgm:cxn modelId="{7F1B990B-DCDE-461C-B6DF-C16D38E4F124}" type="presOf" srcId="{04275758-0E86-4D1A-96A3-5108650AC8CF}" destId="{C02547F6-02A0-42DF-A0BA-5B767922CF43}" srcOrd="0" destOrd="0" presId="urn:microsoft.com/office/officeart/2005/8/layout/hierarchy3"/>
    <dgm:cxn modelId="{8BF54E2A-DE7F-4E5B-87DC-B7716048AD63}" type="presOf" srcId="{2ECF5623-E76D-4106-955C-687E1E4F1F76}" destId="{84CED2F5-A07D-4A35-9C3C-A8E51DC6A078}" srcOrd="1" destOrd="0" presId="urn:microsoft.com/office/officeart/2005/8/layout/hierarchy3"/>
    <dgm:cxn modelId="{921A355C-6C67-4741-ABD1-8A4C9422D558}" type="presOf" srcId="{DD9C8E58-1AC9-4CC5-B434-7EF0AB32C9B8}" destId="{84B4B878-C459-4519-8268-DBEE7614B344}" srcOrd="0" destOrd="0" presId="urn:microsoft.com/office/officeart/2005/8/layout/hierarchy3"/>
    <dgm:cxn modelId="{758A1032-2AA5-4F46-8C6B-14F014010306}" srcId="{2ECF5623-E76D-4106-955C-687E1E4F1F76}" destId="{DD9C8E58-1AC9-4CC5-B434-7EF0AB32C9B8}" srcOrd="2" destOrd="0" parTransId="{38F140C2-7BDA-4193-A2B4-E64CF0BDDCEB}" sibTransId="{08AD22DF-D67B-47B3-8F81-F3C0997CA410}"/>
    <dgm:cxn modelId="{0B0C1FB4-C9EE-404A-89B9-24A31547A5F4}" type="presOf" srcId="{6342BC44-8025-4973-B94E-AACDC72EA9E9}" destId="{0B66A4FD-78AA-4F6D-B75D-9F2496EC205C}" srcOrd="0" destOrd="0" presId="urn:microsoft.com/office/officeart/2005/8/layout/hierarchy3"/>
    <dgm:cxn modelId="{C0EF7503-AFB7-472B-BE59-8BCA077EDADE}" type="presOf" srcId="{C1B5C1E2-9EA2-4717-B24A-5A3415DCCD70}" destId="{1CF15C7B-AB2C-40CE-B2EA-693327C36DFC}" srcOrd="0" destOrd="0" presId="urn:microsoft.com/office/officeart/2005/8/layout/hierarchy3"/>
    <dgm:cxn modelId="{83FA6788-CDD2-4572-82C2-D45F670EC8B2}" type="presOf" srcId="{46128B0A-56AD-4AB6-B293-8550E8885823}" destId="{BB034C80-8745-4C8C-9DAB-F2406180979D}" srcOrd="0" destOrd="0" presId="urn:microsoft.com/office/officeart/2005/8/layout/hierarchy3"/>
    <dgm:cxn modelId="{86CF07B0-50DB-4D32-9670-3C5CA7E0E4E8}" type="presOf" srcId="{2242A278-42ED-4DA4-BE6F-9602F6B3D0F9}" destId="{45F207C6-6F51-4303-9041-2341113195DC}" srcOrd="0" destOrd="0" presId="urn:microsoft.com/office/officeart/2005/8/layout/hierarchy3"/>
    <dgm:cxn modelId="{91D78B58-397C-4942-ACD4-7BEEAAFC6E3D}" type="presOf" srcId="{B72EC62D-2DC5-4FCE-A7E8-2FC4E05EBD0F}" destId="{378A333F-818D-40B0-9392-CB731C78F581}" srcOrd="0" destOrd="0" presId="urn:microsoft.com/office/officeart/2005/8/layout/hierarchy3"/>
    <dgm:cxn modelId="{B11B2648-4A91-4D40-A9A4-89F7887AAE74}" type="presParOf" srcId="{5F180B72-43D0-46F9-98B1-0363ACA13D29}" destId="{00386C07-93D7-4C57-90DC-DBF32A58D736}" srcOrd="0" destOrd="0" presId="urn:microsoft.com/office/officeart/2005/8/layout/hierarchy3"/>
    <dgm:cxn modelId="{51F3EB17-5E8F-4062-BF80-ACE61BABB1BB}" type="presParOf" srcId="{00386C07-93D7-4C57-90DC-DBF32A58D736}" destId="{26B822F1-A3EB-4FFE-A848-22FF1A4F17DF}" srcOrd="0" destOrd="0" presId="urn:microsoft.com/office/officeart/2005/8/layout/hierarchy3"/>
    <dgm:cxn modelId="{A384B72D-086F-4B76-A5D1-E1C261C2BE39}" type="presParOf" srcId="{26B822F1-A3EB-4FFE-A848-22FF1A4F17DF}" destId="{2AB02119-EAF7-491F-86AE-B1C96A5533A2}" srcOrd="0" destOrd="0" presId="urn:microsoft.com/office/officeart/2005/8/layout/hierarchy3"/>
    <dgm:cxn modelId="{842EBC06-5F2E-4572-9C71-1EFEC4CE65B9}" type="presParOf" srcId="{26B822F1-A3EB-4FFE-A848-22FF1A4F17DF}" destId="{84CED2F5-A07D-4A35-9C3C-A8E51DC6A078}" srcOrd="1" destOrd="0" presId="urn:microsoft.com/office/officeart/2005/8/layout/hierarchy3"/>
    <dgm:cxn modelId="{2FEFF4D4-5906-41A3-B236-36345E51FA7C}" type="presParOf" srcId="{00386C07-93D7-4C57-90DC-DBF32A58D736}" destId="{C61D36CC-7CB6-49C6-8E9C-62CB87CB5E4E}" srcOrd="1" destOrd="0" presId="urn:microsoft.com/office/officeart/2005/8/layout/hierarchy3"/>
    <dgm:cxn modelId="{2DEAF037-822D-4C3D-861D-00E8625B796B}" type="presParOf" srcId="{C61D36CC-7CB6-49C6-8E9C-62CB87CB5E4E}" destId="{1CF15C7B-AB2C-40CE-B2EA-693327C36DFC}" srcOrd="0" destOrd="0" presId="urn:microsoft.com/office/officeart/2005/8/layout/hierarchy3"/>
    <dgm:cxn modelId="{7A210263-1790-4D47-9155-A04FB157D723}" type="presParOf" srcId="{C61D36CC-7CB6-49C6-8E9C-62CB87CB5E4E}" destId="{8ED82A69-6E3F-4089-9E6E-BE39B58F5712}" srcOrd="1" destOrd="0" presId="urn:microsoft.com/office/officeart/2005/8/layout/hierarchy3"/>
    <dgm:cxn modelId="{DA4E926C-AB0D-4EC3-B0AF-82881F1804E5}" type="presParOf" srcId="{C61D36CC-7CB6-49C6-8E9C-62CB87CB5E4E}" destId="{6A29EC7F-9E9D-40D1-B0F0-ED5EE2BF44AF}" srcOrd="2" destOrd="0" presId="urn:microsoft.com/office/officeart/2005/8/layout/hierarchy3"/>
    <dgm:cxn modelId="{005778A0-E37E-45CA-B41E-194A91BB401F}" type="presParOf" srcId="{C61D36CC-7CB6-49C6-8E9C-62CB87CB5E4E}" destId="{0B66A4FD-78AA-4F6D-B75D-9F2496EC205C}" srcOrd="3" destOrd="0" presId="urn:microsoft.com/office/officeart/2005/8/layout/hierarchy3"/>
    <dgm:cxn modelId="{848A6D0B-0097-4D3E-9534-0E1AA35FCBB2}" type="presParOf" srcId="{C61D36CC-7CB6-49C6-8E9C-62CB87CB5E4E}" destId="{024E6C22-C917-4BCE-9BA5-594AE84CA84F}" srcOrd="4" destOrd="0" presId="urn:microsoft.com/office/officeart/2005/8/layout/hierarchy3"/>
    <dgm:cxn modelId="{DE39C3FC-C284-4BE0-8EB9-542A895FB560}" type="presParOf" srcId="{C61D36CC-7CB6-49C6-8E9C-62CB87CB5E4E}" destId="{84B4B878-C459-4519-8268-DBEE7614B344}" srcOrd="5" destOrd="0" presId="urn:microsoft.com/office/officeart/2005/8/layout/hierarchy3"/>
    <dgm:cxn modelId="{2A285598-CDA4-4931-9954-CAFBDDA3ECF6}" type="presParOf" srcId="{5F180B72-43D0-46F9-98B1-0363ACA13D29}" destId="{9C8149E5-89CE-4766-BD8A-877A7A86BA1A}" srcOrd="1" destOrd="0" presId="urn:microsoft.com/office/officeart/2005/8/layout/hierarchy3"/>
    <dgm:cxn modelId="{D1163D11-6E95-4DB1-972C-C178B0EECCB1}" type="presParOf" srcId="{9C8149E5-89CE-4766-BD8A-877A7A86BA1A}" destId="{8B1272AB-E7FD-4D8A-8AA6-23E1D501C674}" srcOrd="0" destOrd="0" presId="urn:microsoft.com/office/officeart/2005/8/layout/hierarchy3"/>
    <dgm:cxn modelId="{395F3446-235F-4C74-A90E-C7317A3AF6BC}" type="presParOf" srcId="{8B1272AB-E7FD-4D8A-8AA6-23E1D501C674}" destId="{45F207C6-6F51-4303-9041-2341113195DC}" srcOrd="0" destOrd="0" presId="urn:microsoft.com/office/officeart/2005/8/layout/hierarchy3"/>
    <dgm:cxn modelId="{C6268118-1E8A-4024-852D-4C367D463C07}" type="presParOf" srcId="{8B1272AB-E7FD-4D8A-8AA6-23E1D501C674}" destId="{7A41A775-2B94-465E-AFE4-53F3ACDBD2A8}" srcOrd="1" destOrd="0" presId="urn:microsoft.com/office/officeart/2005/8/layout/hierarchy3"/>
    <dgm:cxn modelId="{37E20EF6-4571-475F-A029-EE3781DB32BB}" type="presParOf" srcId="{9C8149E5-89CE-4766-BD8A-877A7A86BA1A}" destId="{EE8020DA-6F61-4CD9-8B2C-B4EEAF3445B0}" srcOrd="1" destOrd="0" presId="urn:microsoft.com/office/officeart/2005/8/layout/hierarchy3"/>
    <dgm:cxn modelId="{2F3C1416-275A-4A88-9FF4-A419DB8A8D39}" type="presParOf" srcId="{EE8020DA-6F61-4CD9-8B2C-B4EEAF3445B0}" destId="{89A71656-DFA3-4FC5-B8B3-F64B3CC77F66}" srcOrd="0" destOrd="0" presId="urn:microsoft.com/office/officeart/2005/8/layout/hierarchy3"/>
    <dgm:cxn modelId="{C0E6E934-A857-425C-B20F-92DB71503E19}" type="presParOf" srcId="{EE8020DA-6F61-4CD9-8B2C-B4EEAF3445B0}" destId="{35C86EDE-0A62-4B33-B309-13FC87D90C01}" srcOrd="1" destOrd="0" presId="urn:microsoft.com/office/officeart/2005/8/layout/hierarchy3"/>
    <dgm:cxn modelId="{57068418-6638-45F3-81ED-05E15133E160}" type="presParOf" srcId="{EE8020DA-6F61-4CD9-8B2C-B4EEAF3445B0}" destId="{90A28DE7-DD5B-4929-B458-0CDAE730AAB5}" srcOrd="2" destOrd="0" presId="urn:microsoft.com/office/officeart/2005/8/layout/hierarchy3"/>
    <dgm:cxn modelId="{7FE42B2F-6433-4AB2-B8D0-6096B3DA15F9}" type="presParOf" srcId="{EE8020DA-6F61-4CD9-8B2C-B4EEAF3445B0}" destId="{378A333F-818D-40B0-9392-CB731C78F581}" srcOrd="3" destOrd="0" presId="urn:microsoft.com/office/officeart/2005/8/layout/hierarchy3"/>
    <dgm:cxn modelId="{1EEB9D0D-DEBE-4601-BAB8-906AD26AF2F2}" type="presParOf" srcId="{EE8020DA-6F61-4CD9-8B2C-B4EEAF3445B0}" destId="{FE30BA77-71EC-4978-A6C3-A2DE1E83BB9B}" srcOrd="4" destOrd="0" presId="urn:microsoft.com/office/officeart/2005/8/layout/hierarchy3"/>
    <dgm:cxn modelId="{303B628A-D950-4BEB-AFE0-6105FF8BDDD9}" type="presParOf" srcId="{EE8020DA-6F61-4CD9-8B2C-B4EEAF3445B0}" destId="{BB034C80-8745-4C8C-9DAB-F2406180979D}" srcOrd="5" destOrd="0" presId="urn:microsoft.com/office/officeart/2005/8/layout/hierarchy3"/>
    <dgm:cxn modelId="{EF25F43A-0917-4DD4-AC4F-4957F50A9611}" type="presParOf" srcId="{EE8020DA-6F61-4CD9-8B2C-B4EEAF3445B0}" destId="{C02547F6-02A0-42DF-A0BA-5B767922CF43}" srcOrd="6" destOrd="0" presId="urn:microsoft.com/office/officeart/2005/8/layout/hierarchy3"/>
    <dgm:cxn modelId="{3F03D91D-BE24-4E10-8B5C-8D6261CD64AB}" type="presParOf" srcId="{EE8020DA-6F61-4CD9-8B2C-B4EEAF3445B0}" destId="{5148A3DA-9596-445E-9CE8-DA3A2B2F98CF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58435E-2CB9-4CB9-B0D1-1617779BA93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5B030E-6F5B-48EA-AC71-9F9B36A0BB60}">
      <dgm:prSet phldrT="[Text]" custT="1"/>
      <dgm:spPr/>
      <dgm:t>
        <a:bodyPr/>
        <a:lstStyle/>
        <a:p>
          <a:r>
            <a:rPr lang="en-US" sz="1200" b="0" dirty="0" smtClean="0"/>
            <a:t>Stimulator</a:t>
          </a:r>
          <a:endParaRPr lang="en-US" sz="1200" b="0" dirty="0"/>
        </a:p>
      </dgm:t>
    </dgm:pt>
    <dgm:pt modelId="{3D245F78-6632-42F8-AC8A-9B1603D4ABED}" type="parTrans" cxnId="{E10CC87A-4995-44FB-90C2-3AEFEC75B42C}">
      <dgm:prSet/>
      <dgm:spPr/>
      <dgm:t>
        <a:bodyPr/>
        <a:lstStyle/>
        <a:p>
          <a:endParaRPr lang="en-US"/>
        </a:p>
      </dgm:t>
    </dgm:pt>
    <dgm:pt modelId="{4F54A9B8-3971-49AB-970D-B562F8A9501F}" type="sibTrans" cxnId="{E10CC87A-4995-44FB-90C2-3AEFEC75B42C}">
      <dgm:prSet/>
      <dgm:spPr/>
      <dgm:t>
        <a:bodyPr/>
        <a:lstStyle/>
        <a:p>
          <a:endParaRPr lang="en-US"/>
        </a:p>
      </dgm:t>
    </dgm:pt>
    <dgm:pt modelId="{F9203934-5932-4917-B16C-CCB21FFDA8F4}">
      <dgm:prSet phldrT="[Text]" custT="1"/>
      <dgm:spPr/>
      <dgm:t>
        <a:bodyPr/>
        <a:lstStyle/>
        <a:p>
          <a:r>
            <a:rPr lang="en-US" sz="1200" b="0" dirty="0" smtClean="0"/>
            <a:t>Reliability</a:t>
          </a:r>
          <a:endParaRPr lang="en-US" sz="1200" b="0" dirty="0"/>
        </a:p>
      </dgm:t>
    </dgm:pt>
    <dgm:pt modelId="{921ADF7C-840B-485C-957D-F19FFC69F595}" type="parTrans" cxnId="{0B405A90-F436-4BCF-B6BB-2A36ACCED9BB}">
      <dgm:prSet/>
      <dgm:spPr/>
      <dgm:t>
        <a:bodyPr/>
        <a:lstStyle/>
        <a:p>
          <a:endParaRPr lang="en-US" sz="2800" b="0"/>
        </a:p>
      </dgm:t>
    </dgm:pt>
    <dgm:pt modelId="{6A98F948-8424-4A40-9E39-0836973A65B5}" type="sibTrans" cxnId="{0B405A90-F436-4BCF-B6BB-2A36ACCED9BB}">
      <dgm:prSet/>
      <dgm:spPr/>
      <dgm:t>
        <a:bodyPr/>
        <a:lstStyle/>
        <a:p>
          <a:endParaRPr lang="en-US"/>
        </a:p>
      </dgm:t>
    </dgm:pt>
    <dgm:pt modelId="{C5D59054-F4C2-45E2-BDC0-A42DDA6FA9E4}">
      <dgm:prSet phldrT="[Text]" custT="1"/>
      <dgm:spPr/>
      <dgm:t>
        <a:bodyPr/>
        <a:lstStyle/>
        <a:p>
          <a:r>
            <a:rPr lang="en-US" sz="1200" b="0" dirty="0" smtClean="0"/>
            <a:t>Consistent Results</a:t>
          </a:r>
          <a:endParaRPr lang="en-US" sz="1200" b="0" dirty="0"/>
        </a:p>
      </dgm:t>
    </dgm:pt>
    <dgm:pt modelId="{3F5EC629-4E8F-417F-A25B-2CA4A751F035}" type="parTrans" cxnId="{F9424EEE-822B-4DE6-9E12-DB00109146EE}">
      <dgm:prSet/>
      <dgm:spPr/>
      <dgm:t>
        <a:bodyPr/>
        <a:lstStyle/>
        <a:p>
          <a:endParaRPr lang="en-US" sz="2800" b="0"/>
        </a:p>
      </dgm:t>
    </dgm:pt>
    <dgm:pt modelId="{80ADF54E-4828-4839-9636-D2FA2E1F27F7}" type="sibTrans" cxnId="{F9424EEE-822B-4DE6-9E12-DB00109146EE}">
      <dgm:prSet/>
      <dgm:spPr/>
      <dgm:t>
        <a:bodyPr/>
        <a:lstStyle/>
        <a:p>
          <a:endParaRPr lang="en-US"/>
        </a:p>
      </dgm:t>
    </dgm:pt>
    <dgm:pt modelId="{D9846ED3-F27F-4FDD-B543-6C15D2916394}">
      <dgm:prSet phldrT="[Text]" custT="1"/>
      <dgm:spPr/>
      <dgm:t>
        <a:bodyPr/>
        <a:lstStyle/>
        <a:p>
          <a:r>
            <a:rPr lang="en-US" sz="1200" b="0" dirty="0" smtClean="0"/>
            <a:t>High Throughput</a:t>
          </a:r>
          <a:endParaRPr lang="en-US" sz="1200" b="0" dirty="0"/>
        </a:p>
      </dgm:t>
    </dgm:pt>
    <dgm:pt modelId="{08DD4853-9EC2-4A44-B619-BFD94149E7DB}" type="parTrans" cxnId="{ED4A8FB0-74ED-485F-A000-4F24378E5BF4}">
      <dgm:prSet/>
      <dgm:spPr/>
      <dgm:t>
        <a:bodyPr/>
        <a:lstStyle/>
        <a:p>
          <a:endParaRPr lang="en-US" sz="2800" b="0"/>
        </a:p>
      </dgm:t>
    </dgm:pt>
    <dgm:pt modelId="{2B7E811F-D3C9-4114-B51B-F78456A55D8C}" type="sibTrans" cxnId="{ED4A8FB0-74ED-485F-A000-4F24378E5BF4}">
      <dgm:prSet/>
      <dgm:spPr/>
      <dgm:t>
        <a:bodyPr/>
        <a:lstStyle/>
        <a:p>
          <a:endParaRPr lang="en-US"/>
        </a:p>
      </dgm:t>
    </dgm:pt>
    <dgm:pt modelId="{7B08B93A-A962-4132-97A1-0FF87F1D2E21}">
      <dgm:prSet phldrT="[Text]" custT="1"/>
      <dgm:spPr/>
      <dgm:t>
        <a:bodyPr/>
        <a:lstStyle/>
        <a:p>
          <a:r>
            <a:rPr lang="en-US" sz="1200" b="0" dirty="0" smtClean="0"/>
            <a:t>Minimal Functional Unit</a:t>
          </a:r>
          <a:endParaRPr lang="en-US" sz="1200" b="0" dirty="0"/>
        </a:p>
      </dgm:t>
    </dgm:pt>
    <dgm:pt modelId="{9016A124-33B0-476E-9DF4-FDD2B546AAD0}" type="parTrans" cxnId="{878E8E39-2BCA-447D-87CA-DBC1A87A80A6}">
      <dgm:prSet/>
      <dgm:spPr/>
      <dgm:t>
        <a:bodyPr/>
        <a:lstStyle/>
        <a:p>
          <a:endParaRPr lang="en-US" sz="2800" b="0"/>
        </a:p>
      </dgm:t>
    </dgm:pt>
    <dgm:pt modelId="{5F892816-E3ED-415E-9EF5-520A34528849}" type="sibTrans" cxnId="{878E8E39-2BCA-447D-87CA-DBC1A87A80A6}">
      <dgm:prSet/>
      <dgm:spPr/>
      <dgm:t>
        <a:bodyPr/>
        <a:lstStyle/>
        <a:p>
          <a:endParaRPr lang="en-US"/>
        </a:p>
      </dgm:t>
    </dgm:pt>
    <dgm:pt modelId="{2D44F36A-4E67-4C1C-8D68-F020697E23D3}">
      <dgm:prSet phldrT="[Text]" custT="1"/>
      <dgm:spPr/>
      <dgm:t>
        <a:bodyPr/>
        <a:lstStyle/>
        <a:p>
          <a:r>
            <a:rPr lang="en-US" sz="1200" b="0" dirty="0" smtClean="0"/>
            <a:t>User Friendly</a:t>
          </a:r>
          <a:endParaRPr lang="en-US" sz="1200" b="0" dirty="0"/>
        </a:p>
      </dgm:t>
    </dgm:pt>
    <dgm:pt modelId="{D6B6C072-9F99-4575-AE1D-86FE0551DABE}" type="parTrans" cxnId="{85E0DFD7-9F1C-4AB9-B8D4-033A9F005ED3}">
      <dgm:prSet/>
      <dgm:spPr/>
      <dgm:t>
        <a:bodyPr/>
        <a:lstStyle/>
        <a:p>
          <a:endParaRPr lang="en-US" sz="2800" b="0"/>
        </a:p>
      </dgm:t>
    </dgm:pt>
    <dgm:pt modelId="{7633DBE3-8A5E-4CCA-9D62-91B4ED87DFF0}" type="sibTrans" cxnId="{85E0DFD7-9F1C-4AB9-B8D4-033A9F005ED3}">
      <dgm:prSet/>
      <dgm:spPr/>
      <dgm:t>
        <a:bodyPr/>
        <a:lstStyle/>
        <a:p>
          <a:endParaRPr lang="en-US"/>
        </a:p>
      </dgm:t>
    </dgm:pt>
    <dgm:pt modelId="{B270A07B-6A31-4B14-9D57-48935CDB029D}">
      <dgm:prSet phldrT="[Text]" custT="1"/>
      <dgm:spPr/>
      <dgm:t>
        <a:bodyPr/>
        <a:lstStyle/>
        <a:p>
          <a:r>
            <a:rPr lang="en-US" sz="1200" b="0" dirty="0" smtClean="0"/>
            <a:t>Automated</a:t>
          </a:r>
          <a:endParaRPr lang="en-US" sz="1200" b="0" dirty="0"/>
        </a:p>
      </dgm:t>
    </dgm:pt>
    <dgm:pt modelId="{8EF9A22C-B2B0-42CF-A8E5-9B3BF4498C11}" type="parTrans" cxnId="{5413E82F-2F38-4633-BB7F-F028DE365E91}">
      <dgm:prSet/>
      <dgm:spPr/>
      <dgm:t>
        <a:bodyPr/>
        <a:lstStyle/>
        <a:p>
          <a:endParaRPr lang="en-US" sz="2800" b="0"/>
        </a:p>
      </dgm:t>
    </dgm:pt>
    <dgm:pt modelId="{6A3127B2-65EF-498C-BBBF-FC2C9858B8B9}" type="sibTrans" cxnId="{5413E82F-2F38-4633-BB7F-F028DE365E91}">
      <dgm:prSet/>
      <dgm:spPr/>
      <dgm:t>
        <a:bodyPr/>
        <a:lstStyle/>
        <a:p>
          <a:endParaRPr lang="en-US"/>
        </a:p>
      </dgm:t>
    </dgm:pt>
    <dgm:pt modelId="{A366EEAF-25DC-4BC1-9388-3C8C8EF40E86}">
      <dgm:prSet phldrT="[Text]" custT="1"/>
      <dgm:spPr/>
      <dgm:t>
        <a:bodyPr/>
        <a:lstStyle/>
        <a:p>
          <a:r>
            <a:rPr lang="en-US" sz="1200" b="0" dirty="0" smtClean="0"/>
            <a:t>Programmable</a:t>
          </a:r>
          <a:endParaRPr lang="en-US" sz="1200" b="0" dirty="0"/>
        </a:p>
      </dgm:t>
    </dgm:pt>
    <dgm:pt modelId="{18E3F318-E151-4C97-A2B3-7DCF76BC26F1}" type="parTrans" cxnId="{34388487-CAB5-4E6E-B6AC-483F6F4B7AF2}">
      <dgm:prSet/>
      <dgm:spPr/>
      <dgm:t>
        <a:bodyPr/>
        <a:lstStyle/>
        <a:p>
          <a:endParaRPr lang="en-US" sz="2800" b="0"/>
        </a:p>
      </dgm:t>
    </dgm:pt>
    <dgm:pt modelId="{A851DDDB-F270-4354-B250-C62D1B25AE99}" type="sibTrans" cxnId="{34388487-CAB5-4E6E-B6AC-483F6F4B7AF2}">
      <dgm:prSet/>
      <dgm:spPr/>
      <dgm:t>
        <a:bodyPr/>
        <a:lstStyle/>
        <a:p>
          <a:endParaRPr lang="en-US"/>
        </a:p>
      </dgm:t>
    </dgm:pt>
    <dgm:pt modelId="{DF6D2EEE-65A8-4A5A-B292-90185ED69316}">
      <dgm:prSet phldrT="[Text]" custT="1"/>
      <dgm:spPr/>
      <dgm:t>
        <a:bodyPr/>
        <a:lstStyle/>
        <a:p>
          <a:r>
            <a:rPr lang="en-US" sz="1200" b="0" dirty="0" smtClean="0"/>
            <a:t>Reusable</a:t>
          </a:r>
          <a:endParaRPr lang="en-US" sz="1200" b="0" dirty="0"/>
        </a:p>
      </dgm:t>
    </dgm:pt>
    <dgm:pt modelId="{05626D08-9B8A-4112-8C3A-A4C7E7BD259C}" type="parTrans" cxnId="{E133CDD8-A914-418B-98FD-3902491849AE}">
      <dgm:prSet/>
      <dgm:spPr/>
      <dgm:t>
        <a:bodyPr/>
        <a:lstStyle/>
        <a:p>
          <a:endParaRPr lang="en-US" sz="2800" b="0"/>
        </a:p>
      </dgm:t>
    </dgm:pt>
    <dgm:pt modelId="{790FB78B-21CC-49FE-A0B5-786D19DB6C5D}" type="sibTrans" cxnId="{E133CDD8-A914-418B-98FD-3902491849AE}">
      <dgm:prSet/>
      <dgm:spPr/>
      <dgm:t>
        <a:bodyPr/>
        <a:lstStyle/>
        <a:p>
          <a:endParaRPr lang="en-US"/>
        </a:p>
      </dgm:t>
    </dgm:pt>
    <dgm:pt modelId="{C5010267-BF6D-4AA4-8481-2B8B989C68C2}">
      <dgm:prSet phldrT="[Text]" custT="1"/>
      <dgm:spPr/>
      <dgm:t>
        <a:bodyPr/>
        <a:lstStyle/>
        <a:p>
          <a:r>
            <a:rPr lang="en-US" sz="1200" b="0" smtClean="0"/>
            <a:t>Function</a:t>
          </a:r>
          <a:endParaRPr lang="en-US" sz="1200" b="0" dirty="0"/>
        </a:p>
      </dgm:t>
    </dgm:pt>
    <dgm:pt modelId="{50734D1D-0065-48F2-8992-53B6D190FA76}" type="parTrans" cxnId="{835E8653-2663-47CF-8851-B30991075F86}">
      <dgm:prSet/>
      <dgm:spPr/>
      <dgm:t>
        <a:bodyPr/>
        <a:lstStyle/>
        <a:p>
          <a:endParaRPr lang="en-US" sz="2800" b="0"/>
        </a:p>
      </dgm:t>
    </dgm:pt>
    <dgm:pt modelId="{5F95C84C-FC55-427E-AF65-AE6EF0FDF7D7}" type="sibTrans" cxnId="{835E8653-2663-47CF-8851-B30991075F86}">
      <dgm:prSet/>
      <dgm:spPr/>
      <dgm:t>
        <a:bodyPr/>
        <a:lstStyle/>
        <a:p>
          <a:endParaRPr lang="en-US"/>
        </a:p>
      </dgm:t>
    </dgm:pt>
    <dgm:pt modelId="{FE450F27-FC57-4AAC-9E6A-BBBBAADFABC0}">
      <dgm:prSet phldrT="[Text]" custT="1"/>
      <dgm:spPr/>
      <dgm:t>
        <a:bodyPr/>
        <a:lstStyle/>
        <a:p>
          <a:r>
            <a:rPr lang="en-US" sz="1200" b="0" dirty="0" smtClean="0"/>
            <a:t>Stimulation</a:t>
          </a:r>
          <a:endParaRPr lang="en-US" sz="1200" b="0" dirty="0"/>
        </a:p>
      </dgm:t>
    </dgm:pt>
    <dgm:pt modelId="{BA8072B9-1834-4167-9EEB-A8B807B83FD3}" type="parTrans" cxnId="{15E6D8BD-23A5-440A-9EAA-D37321335EA9}">
      <dgm:prSet/>
      <dgm:spPr/>
      <dgm:t>
        <a:bodyPr/>
        <a:lstStyle/>
        <a:p>
          <a:endParaRPr lang="en-US" sz="2800" b="0"/>
        </a:p>
      </dgm:t>
    </dgm:pt>
    <dgm:pt modelId="{52D256B2-B10E-45D7-BFC5-B3AD097A8C78}" type="sibTrans" cxnId="{15E6D8BD-23A5-440A-9EAA-D37321335EA9}">
      <dgm:prSet/>
      <dgm:spPr/>
      <dgm:t>
        <a:bodyPr/>
        <a:lstStyle/>
        <a:p>
          <a:endParaRPr lang="en-US"/>
        </a:p>
      </dgm:t>
    </dgm:pt>
    <dgm:pt modelId="{252000C9-37DE-473A-B3BA-F81055F6656A}">
      <dgm:prSet phldrT="[Text]" custT="1"/>
      <dgm:spPr/>
      <dgm:t>
        <a:bodyPr/>
        <a:lstStyle/>
        <a:p>
          <a:r>
            <a:rPr lang="en-US" sz="1200" b="0" dirty="0" smtClean="0"/>
            <a:t>Accuracy</a:t>
          </a:r>
          <a:endParaRPr lang="en-US" sz="1200" b="0" dirty="0"/>
        </a:p>
      </dgm:t>
    </dgm:pt>
    <dgm:pt modelId="{276CAA7B-8444-4EBE-BB46-85746BFD8852}" type="parTrans" cxnId="{83CEC790-AC4F-4071-80C9-D3B698CA76C1}">
      <dgm:prSet/>
      <dgm:spPr/>
      <dgm:t>
        <a:bodyPr/>
        <a:lstStyle/>
        <a:p>
          <a:endParaRPr lang="en-US" sz="2800" b="0"/>
        </a:p>
      </dgm:t>
    </dgm:pt>
    <dgm:pt modelId="{AF6E1A54-4323-4108-A7E2-940CB85750A6}" type="sibTrans" cxnId="{83CEC790-AC4F-4071-80C9-D3B698CA76C1}">
      <dgm:prSet/>
      <dgm:spPr/>
      <dgm:t>
        <a:bodyPr/>
        <a:lstStyle/>
        <a:p>
          <a:endParaRPr lang="en-US"/>
        </a:p>
      </dgm:t>
    </dgm:pt>
    <dgm:pt modelId="{926E07DE-9320-4971-9F02-4CD133DE55EA}">
      <dgm:prSet phldrT="[Text]" custT="1"/>
      <dgm:spPr/>
      <dgm:t>
        <a:bodyPr/>
        <a:lstStyle/>
        <a:p>
          <a:r>
            <a:rPr lang="en-US" sz="1200" b="0" dirty="0" smtClean="0"/>
            <a:t>Mechanical</a:t>
          </a:r>
          <a:endParaRPr lang="en-US" sz="1200" b="0" dirty="0"/>
        </a:p>
      </dgm:t>
    </dgm:pt>
    <dgm:pt modelId="{ECB541F7-303B-47CA-9B4D-A75EDFE270DB}" type="parTrans" cxnId="{79BE5BBC-FF38-4F4E-81B8-380AB013A2A4}">
      <dgm:prSet/>
      <dgm:spPr/>
      <dgm:t>
        <a:bodyPr/>
        <a:lstStyle/>
        <a:p>
          <a:endParaRPr lang="en-US" sz="2800" b="0"/>
        </a:p>
      </dgm:t>
    </dgm:pt>
    <dgm:pt modelId="{ADBF809E-A9EF-4672-8731-4E44D7688C06}" type="sibTrans" cxnId="{79BE5BBC-FF38-4F4E-81B8-380AB013A2A4}">
      <dgm:prSet/>
      <dgm:spPr/>
      <dgm:t>
        <a:bodyPr/>
        <a:lstStyle/>
        <a:p>
          <a:endParaRPr lang="en-US"/>
        </a:p>
      </dgm:t>
    </dgm:pt>
    <dgm:pt modelId="{2ED19F35-0BE5-45A0-AC0C-93EDF5ECA2BE}">
      <dgm:prSet phldrT="[Text]" custT="1"/>
      <dgm:spPr/>
      <dgm:t>
        <a:bodyPr/>
        <a:lstStyle/>
        <a:p>
          <a:r>
            <a:rPr lang="en-US" sz="1200" b="0" dirty="0" err="1" smtClean="0"/>
            <a:t>Dogbone</a:t>
          </a:r>
          <a:endParaRPr lang="en-US" sz="1200" b="0" dirty="0"/>
        </a:p>
      </dgm:t>
    </dgm:pt>
    <dgm:pt modelId="{33CF1553-F66C-4989-9AE1-F7AF43E37BF0}" type="parTrans" cxnId="{2170A06A-C52C-4AD6-8E50-88C3FE0D6F47}">
      <dgm:prSet/>
      <dgm:spPr/>
      <dgm:t>
        <a:bodyPr/>
        <a:lstStyle/>
        <a:p>
          <a:endParaRPr lang="en-US" sz="2800" b="0"/>
        </a:p>
      </dgm:t>
    </dgm:pt>
    <dgm:pt modelId="{01211D56-54B6-4CAB-970D-4A2914F2FC31}" type="sibTrans" cxnId="{2170A06A-C52C-4AD6-8E50-88C3FE0D6F47}">
      <dgm:prSet/>
      <dgm:spPr/>
      <dgm:t>
        <a:bodyPr/>
        <a:lstStyle/>
        <a:p>
          <a:endParaRPr lang="en-US"/>
        </a:p>
      </dgm:t>
    </dgm:pt>
    <dgm:pt modelId="{B1F58538-15BD-49DE-80B8-FF6D0917DF93}">
      <dgm:prSet phldrT="[Text]" custT="1"/>
      <dgm:spPr/>
      <dgm:t>
        <a:bodyPr/>
        <a:lstStyle/>
        <a:p>
          <a:r>
            <a:rPr lang="en-US" sz="1200" b="0" dirty="0" smtClean="0"/>
            <a:t>Uniaxial</a:t>
          </a:r>
          <a:endParaRPr lang="en-US" sz="1200" b="0" dirty="0"/>
        </a:p>
      </dgm:t>
    </dgm:pt>
    <dgm:pt modelId="{6746CFA0-A144-4572-80A8-05A7B34FDF12}" type="sibTrans" cxnId="{3EE5775A-0B43-44C6-9C8A-EC8ADA1CDB36}">
      <dgm:prSet/>
      <dgm:spPr/>
      <dgm:t>
        <a:bodyPr/>
        <a:lstStyle/>
        <a:p>
          <a:endParaRPr lang="en-US"/>
        </a:p>
      </dgm:t>
    </dgm:pt>
    <dgm:pt modelId="{E16494DB-62E4-4EF5-A1C9-3B57D53E0C2A}" type="parTrans" cxnId="{3EE5775A-0B43-44C6-9C8A-EC8ADA1CDB36}">
      <dgm:prSet/>
      <dgm:spPr/>
      <dgm:t>
        <a:bodyPr/>
        <a:lstStyle/>
        <a:p>
          <a:endParaRPr lang="en-US" sz="2800" b="0"/>
        </a:p>
      </dgm:t>
    </dgm:pt>
    <dgm:pt modelId="{73B034DC-260A-4412-9F0D-D46609BB5094}">
      <dgm:prSet phldrT="[Text]" custT="1"/>
      <dgm:spPr/>
      <dgm:t>
        <a:bodyPr/>
        <a:lstStyle/>
        <a:p>
          <a:r>
            <a:rPr lang="en-US" sz="1200" b="0" dirty="0" smtClean="0"/>
            <a:t>Efficiency</a:t>
          </a:r>
          <a:endParaRPr lang="en-US" sz="1200" b="0" dirty="0"/>
        </a:p>
      </dgm:t>
    </dgm:pt>
    <dgm:pt modelId="{4274D2B5-32FE-4E25-A478-E331BD7BB94A}" type="sibTrans" cxnId="{F8CEEBE2-B782-4061-B92B-8F5242C13292}">
      <dgm:prSet/>
      <dgm:spPr/>
      <dgm:t>
        <a:bodyPr/>
        <a:lstStyle/>
        <a:p>
          <a:endParaRPr lang="en-US"/>
        </a:p>
      </dgm:t>
    </dgm:pt>
    <dgm:pt modelId="{D74BE089-A533-4065-A6D9-EBB52A88C37A}" type="parTrans" cxnId="{F8CEEBE2-B782-4061-B92B-8F5242C13292}">
      <dgm:prSet/>
      <dgm:spPr/>
      <dgm:t>
        <a:bodyPr/>
        <a:lstStyle/>
        <a:p>
          <a:endParaRPr lang="en-US" sz="2800" b="0"/>
        </a:p>
      </dgm:t>
    </dgm:pt>
    <dgm:pt modelId="{664F419D-82C9-4304-97B8-21C0355815FB}">
      <dgm:prSet phldrT="[Text]" custT="1"/>
      <dgm:spPr/>
      <dgm:t>
        <a:bodyPr/>
        <a:lstStyle/>
        <a:p>
          <a:r>
            <a:rPr lang="en-US" sz="1200" b="0" dirty="0" smtClean="0"/>
            <a:t>Cyclic and Static</a:t>
          </a:r>
          <a:endParaRPr lang="en-US" sz="1200" b="0" dirty="0"/>
        </a:p>
      </dgm:t>
    </dgm:pt>
    <dgm:pt modelId="{37E38CCD-A039-42BA-B705-7EA94A418DA7}" type="parTrans" cxnId="{5939FD85-E0DF-4998-82E5-0633FE0C6A85}">
      <dgm:prSet/>
      <dgm:spPr/>
      <dgm:t>
        <a:bodyPr/>
        <a:lstStyle/>
        <a:p>
          <a:endParaRPr lang="en-US"/>
        </a:p>
      </dgm:t>
    </dgm:pt>
    <dgm:pt modelId="{0BC45282-AC1B-449C-AA77-76FF03F9FC98}" type="sibTrans" cxnId="{5939FD85-E0DF-4998-82E5-0633FE0C6A85}">
      <dgm:prSet/>
      <dgm:spPr/>
      <dgm:t>
        <a:bodyPr/>
        <a:lstStyle/>
        <a:p>
          <a:endParaRPr lang="en-US"/>
        </a:p>
      </dgm:t>
    </dgm:pt>
    <dgm:pt modelId="{857CA6B1-3D38-4F9B-818E-B57321DD6B76}">
      <dgm:prSet phldrT="[Text]" custT="1"/>
      <dgm:spPr/>
      <dgm:t>
        <a:bodyPr/>
        <a:lstStyle/>
        <a:p>
          <a:r>
            <a:rPr lang="en-US" sz="1200" b="0" dirty="0" smtClean="0"/>
            <a:t>Culture in Device</a:t>
          </a:r>
          <a:endParaRPr lang="en-US" sz="1200" b="0" dirty="0"/>
        </a:p>
      </dgm:t>
    </dgm:pt>
    <dgm:pt modelId="{AFE63A0B-2103-43DE-938F-F6FF8AFE272D}" type="parTrans" cxnId="{131C152A-24E6-4C56-904E-74ABE6F4FB7F}">
      <dgm:prSet/>
      <dgm:spPr/>
      <dgm:t>
        <a:bodyPr/>
        <a:lstStyle/>
        <a:p>
          <a:endParaRPr lang="en-US"/>
        </a:p>
      </dgm:t>
    </dgm:pt>
    <dgm:pt modelId="{D42F5D99-8061-4DE9-8BD8-9067382EBF9C}" type="sibTrans" cxnId="{131C152A-24E6-4C56-904E-74ABE6F4FB7F}">
      <dgm:prSet/>
      <dgm:spPr/>
      <dgm:t>
        <a:bodyPr/>
        <a:lstStyle/>
        <a:p>
          <a:endParaRPr lang="en-US"/>
        </a:p>
      </dgm:t>
    </dgm:pt>
    <dgm:pt modelId="{5939AFD1-9FAD-446C-B609-7FFF42A9662F}" type="pres">
      <dgm:prSet presAssocID="{AC58435E-2CB9-4CB9-B0D1-1617779BA93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3413ACC-E7C1-4C97-A2FA-FDC5A487949B}" type="pres">
      <dgm:prSet presAssocID="{2B5B030E-6F5B-48EA-AC71-9F9B36A0BB60}" presName="hierRoot1" presStyleCnt="0"/>
      <dgm:spPr/>
    </dgm:pt>
    <dgm:pt modelId="{52466F4F-2BA2-458C-AAF8-25697C62D311}" type="pres">
      <dgm:prSet presAssocID="{2B5B030E-6F5B-48EA-AC71-9F9B36A0BB60}" presName="composite" presStyleCnt="0"/>
      <dgm:spPr/>
    </dgm:pt>
    <dgm:pt modelId="{24691721-09C3-4A33-B88D-EBDAFEE00F5D}" type="pres">
      <dgm:prSet presAssocID="{2B5B030E-6F5B-48EA-AC71-9F9B36A0BB60}" presName="background" presStyleLbl="node0" presStyleIdx="0" presStyleCnt="1"/>
      <dgm:spPr/>
    </dgm:pt>
    <dgm:pt modelId="{6BDCB17C-D8ED-435F-861A-259528490166}" type="pres">
      <dgm:prSet presAssocID="{2B5B030E-6F5B-48EA-AC71-9F9B36A0BB60}" presName="text" presStyleLbl="fgAcc0" presStyleIdx="0" presStyleCnt="1" custScaleX="147928" custScaleY="723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A14DD1-61CA-4F34-A3C3-201F95856CD4}" type="pres">
      <dgm:prSet presAssocID="{2B5B030E-6F5B-48EA-AC71-9F9B36A0BB60}" presName="hierChild2" presStyleCnt="0"/>
      <dgm:spPr/>
    </dgm:pt>
    <dgm:pt modelId="{E6F10C54-937C-4C13-9D83-1704BA969CD3}" type="pres">
      <dgm:prSet presAssocID="{921ADF7C-840B-485C-957D-F19FFC69F595}" presName="Name10" presStyleLbl="parChTrans1D2" presStyleIdx="0" presStyleCnt="4"/>
      <dgm:spPr/>
      <dgm:t>
        <a:bodyPr/>
        <a:lstStyle/>
        <a:p>
          <a:endParaRPr lang="en-US"/>
        </a:p>
      </dgm:t>
    </dgm:pt>
    <dgm:pt modelId="{FE9CAABF-6E9D-4694-A413-6421D868A539}" type="pres">
      <dgm:prSet presAssocID="{F9203934-5932-4917-B16C-CCB21FFDA8F4}" presName="hierRoot2" presStyleCnt="0"/>
      <dgm:spPr/>
    </dgm:pt>
    <dgm:pt modelId="{81CE84F1-9F41-4F4B-8167-3439133A9A23}" type="pres">
      <dgm:prSet presAssocID="{F9203934-5932-4917-B16C-CCB21FFDA8F4}" presName="composite2" presStyleCnt="0"/>
      <dgm:spPr/>
    </dgm:pt>
    <dgm:pt modelId="{DBC2E3D3-BF49-456F-BE4A-2C1FB8250A4F}" type="pres">
      <dgm:prSet presAssocID="{F9203934-5932-4917-B16C-CCB21FFDA8F4}" presName="background2" presStyleLbl="node2" presStyleIdx="0" presStyleCnt="4"/>
      <dgm:spPr/>
    </dgm:pt>
    <dgm:pt modelId="{6DEED532-AF29-4CC1-868A-2067463BB530}" type="pres">
      <dgm:prSet presAssocID="{F9203934-5932-4917-B16C-CCB21FFDA8F4}" presName="text2" presStyleLbl="fgAcc2" presStyleIdx="0" presStyleCnt="4" custScaleX="128503" custLinFactNeighborX="-363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109835-E293-4363-BA20-044DEE27F791}" type="pres">
      <dgm:prSet presAssocID="{F9203934-5932-4917-B16C-CCB21FFDA8F4}" presName="hierChild3" presStyleCnt="0"/>
      <dgm:spPr/>
    </dgm:pt>
    <dgm:pt modelId="{7FE93C63-57BB-4848-8EF7-BD9117BD839C}" type="pres">
      <dgm:prSet presAssocID="{3F5EC629-4E8F-417F-A25B-2CA4A751F035}" presName="Name17" presStyleLbl="parChTrans1D3" presStyleIdx="0" presStyleCnt="7"/>
      <dgm:spPr/>
      <dgm:t>
        <a:bodyPr/>
        <a:lstStyle/>
        <a:p>
          <a:endParaRPr lang="en-US"/>
        </a:p>
      </dgm:t>
    </dgm:pt>
    <dgm:pt modelId="{F5197119-F819-476A-A21C-061DB2EE8EBE}" type="pres">
      <dgm:prSet presAssocID="{C5D59054-F4C2-45E2-BDC0-A42DDA6FA9E4}" presName="hierRoot3" presStyleCnt="0"/>
      <dgm:spPr/>
    </dgm:pt>
    <dgm:pt modelId="{B3EF7500-A91E-4158-A959-27A320C493EF}" type="pres">
      <dgm:prSet presAssocID="{C5D59054-F4C2-45E2-BDC0-A42DDA6FA9E4}" presName="composite3" presStyleCnt="0"/>
      <dgm:spPr/>
    </dgm:pt>
    <dgm:pt modelId="{4FAF8EE7-7E9C-4A78-A27C-F2BF18366ACF}" type="pres">
      <dgm:prSet presAssocID="{C5D59054-F4C2-45E2-BDC0-A42DDA6FA9E4}" presName="background3" presStyleLbl="node3" presStyleIdx="0" presStyleCnt="7"/>
      <dgm:spPr/>
    </dgm:pt>
    <dgm:pt modelId="{E7FB80A4-2FAA-47AB-B59A-A08808987EF8}" type="pres">
      <dgm:prSet presAssocID="{C5D59054-F4C2-45E2-BDC0-A42DDA6FA9E4}" presName="text3" presStyleLbl="fgAcc3" presStyleIdx="0" presStyleCnt="7" custScaleX="128503" custLinFactNeighborX="-363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FE53CE-DB7F-45B9-A8B0-907931810366}" type="pres">
      <dgm:prSet presAssocID="{C5D59054-F4C2-45E2-BDC0-A42DDA6FA9E4}" presName="hierChild4" presStyleCnt="0"/>
      <dgm:spPr/>
    </dgm:pt>
    <dgm:pt modelId="{1D53BC49-8005-45C8-A58F-79F4A07CF90C}" type="pres">
      <dgm:prSet presAssocID="{50734D1D-0065-48F2-8992-53B6D190FA76}" presName="Name10" presStyleLbl="parChTrans1D2" presStyleIdx="1" presStyleCnt="4"/>
      <dgm:spPr/>
      <dgm:t>
        <a:bodyPr/>
        <a:lstStyle/>
        <a:p>
          <a:endParaRPr lang="en-US"/>
        </a:p>
      </dgm:t>
    </dgm:pt>
    <dgm:pt modelId="{D16D10D4-A807-46B8-85C4-9DC579469324}" type="pres">
      <dgm:prSet presAssocID="{C5010267-BF6D-4AA4-8481-2B8B989C68C2}" presName="hierRoot2" presStyleCnt="0"/>
      <dgm:spPr/>
    </dgm:pt>
    <dgm:pt modelId="{D6195476-102D-446A-A126-DB2214FEE328}" type="pres">
      <dgm:prSet presAssocID="{C5010267-BF6D-4AA4-8481-2B8B989C68C2}" presName="composite2" presStyleCnt="0"/>
      <dgm:spPr/>
    </dgm:pt>
    <dgm:pt modelId="{26268AB6-88AB-453F-89F9-828849C37617}" type="pres">
      <dgm:prSet presAssocID="{C5010267-BF6D-4AA4-8481-2B8B989C68C2}" presName="background2" presStyleLbl="node2" presStyleIdx="1" presStyleCnt="4"/>
      <dgm:spPr/>
    </dgm:pt>
    <dgm:pt modelId="{901DED7F-7AFA-4C6A-B4D0-3432B8074339}" type="pres">
      <dgm:prSet presAssocID="{C5010267-BF6D-4AA4-8481-2B8B989C68C2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BE18DE-A095-4BD0-8148-A361BA2225F3}" type="pres">
      <dgm:prSet presAssocID="{C5010267-BF6D-4AA4-8481-2B8B989C68C2}" presName="hierChild3" presStyleCnt="0"/>
      <dgm:spPr/>
    </dgm:pt>
    <dgm:pt modelId="{7E052A44-E8DB-49B2-8AD3-5AEBB818593D}" type="pres">
      <dgm:prSet presAssocID="{BA8072B9-1834-4167-9EEB-A8B807B83FD3}" presName="Name17" presStyleLbl="parChTrans1D3" presStyleIdx="1" presStyleCnt="7"/>
      <dgm:spPr/>
      <dgm:t>
        <a:bodyPr/>
        <a:lstStyle/>
        <a:p>
          <a:endParaRPr lang="en-US"/>
        </a:p>
      </dgm:t>
    </dgm:pt>
    <dgm:pt modelId="{91A14400-7AF8-445F-841C-27BC0AB1EB6D}" type="pres">
      <dgm:prSet presAssocID="{FE450F27-FC57-4AAC-9E6A-BBBBAADFABC0}" presName="hierRoot3" presStyleCnt="0"/>
      <dgm:spPr/>
    </dgm:pt>
    <dgm:pt modelId="{229775C3-C25D-4B70-98D7-3BD3D29A783F}" type="pres">
      <dgm:prSet presAssocID="{FE450F27-FC57-4AAC-9E6A-BBBBAADFABC0}" presName="composite3" presStyleCnt="0"/>
      <dgm:spPr/>
    </dgm:pt>
    <dgm:pt modelId="{4D9E1EDC-116E-4B4D-813F-4BE74B783630}" type="pres">
      <dgm:prSet presAssocID="{FE450F27-FC57-4AAC-9E6A-BBBBAADFABC0}" presName="background3" presStyleLbl="node3" presStyleIdx="1" presStyleCnt="7"/>
      <dgm:spPr/>
    </dgm:pt>
    <dgm:pt modelId="{E6F47C1A-CA62-4C7C-B0C3-9BA1ED26C871}" type="pres">
      <dgm:prSet presAssocID="{FE450F27-FC57-4AAC-9E6A-BBBBAADFABC0}" presName="text3" presStyleLbl="fgAcc3" presStyleIdx="1" presStyleCnt="7" custScaleX="1451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2C609F-1E67-448A-9601-D65FA72C7F53}" type="pres">
      <dgm:prSet presAssocID="{FE450F27-FC57-4AAC-9E6A-BBBBAADFABC0}" presName="hierChild4" presStyleCnt="0"/>
      <dgm:spPr/>
    </dgm:pt>
    <dgm:pt modelId="{541571FB-D68F-4B46-A27D-DF57C5B3EABF}" type="pres">
      <dgm:prSet presAssocID="{276CAA7B-8444-4EBE-BB46-85746BFD8852}" presName="Name23" presStyleLbl="parChTrans1D4" presStyleIdx="0" presStyleCnt="6"/>
      <dgm:spPr/>
      <dgm:t>
        <a:bodyPr/>
        <a:lstStyle/>
        <a:p>
          <a:endParaRPr lang="en-US"/>
        </a:p>
      </dgm:t>
    </dgm:pt>
    <dgm:pt modelId="{AB0768C7-869A-4809-B8AB-EE136DD5C8C7}" type="pres">
      <dgm:prSet presAssocID="{252000C9-37DE-473A-B3BA-F81055F6656A}" presName="hierRoot4" presStyleCnt="0"/>
      <dgm:spPr/>
    </dgm:pt>
    <dgm:pt modelId="{A30EBA85-940F-4B1D-BC7F-1DBCE9E64B9D}" type="pres">
      <dgm:prSet presAssocID="{252000C9-37DE-473A-B3BA-F81055F6656A}" presName="composite4" presStyleCnt="0"/>
      <dgm:spPr/>
    </dgm:pt>
    <dgm:pt modelId="{25A62A39-82EE-4015-AD59-F655CA268709}" type="pres">
      <dgm:prSet presAssocID="{252000C9-37DE-473A-B3BA-F81055F6656A}" presName="background4" presStyleLbl="node4" presStyleIdx="0" presStyleCnt="6"/>
      <dgm:spPr/>
    </dgm:pt>
    <dgm:pt modelId="{ED6A13CF-DFD9-4663-AD8F-D91159446213}" type="pres">
      <dgm:prSet presAssocID="{252000C9-37DE-473A-B3BA-F81055F6656A}" presName="text4" presStyleLbl="fgAcc4" presStyleIdx="0" presStyleCnt="6" custScaleX="1258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4F2889E-2EC7-42A0-B23A-615F1E4EFE51}" type="pres">
      <dgm:prSet presAssocID="{252000C9-37DE-473A-B3BA-F81055F6656A}" presName="hierChild5" presStyleCnt="0"/>
      <dgm:spPr/>
    </dgm:pt>
    <dgm:pt modelId="{D956132D-07B8-4D02-B17C-FAA1A29148D4}" type="pres">
      <dgm:prSet presAssocID="{ECB541F7-303B-47CA-9B4D-A75EDFE270DB}" presName="Name23" presStyleLbl="parChTrans1D4" presStyleIdx="1" presStyleCnt="6"/>
      <dgm:spPr/>
      <dgm:t>
        <a:bodyPr/>
        <a:lstStyle/>
        <a:p>
          <a:endParaRPr lang="en-US"/>
        </a:p>
      </dgm:t>
    </dgm:pt>
    <dgm:pt modelId="{621CBE37-F61A-4F4B-9706-DF10E1B1E303}" type="pres">
      <dgm:prSet presAssocID="{926E07DE-9320-4971-9F02-4CD133DE55EA}" presName="hierRoot4" presStyleCnt="0"/>
      <dgm:spPr/>
    </dgm:pt>
    <dgm:pt modelId="{6392FC4D-D98C-480D-AE01-EA8BD0B97066}" type="pres">
      <dgm:prSet presAssocID="{926E07DE-9320-4971-9F02-4CD133DE55EA}" presName="composite4" presStyleCnt="0"/>
      <dgm:spPr/>
    </dgm:pt>
    <dgm:pt modelId="{1DF7E97A-795C-4DAA-9E50-EFD5993923AD}" type="pres">
      <dgm:prSet presAssocID="{926E07DE-9320-4971-9F02-4CD133DE55EA}" presName="background4" presStyleLbl="node4" presStyleIdx="1" presStyleCnt="6"/>
      <dgm:spPr/>
    </dgm:pt>
    <dgm:pt modelId="{CE0819A3-4D96-4B1E-9CD7-5C8DF2C67C94}" type="pres">
      <dgm:prSet presAssocID="{926E07DE-9320-4971-9F02-4CD133DE55EA}" presName="text4" presStyleLbl="fgAcc4" presStyleIdx="1" presStyleCnt="6" custScaleX="1451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2F628B-03F9-49A1-9FAA-1BC6621CBEDB}" type="pres">
      <dgm:prSet presAssocID="{926E07DE-9320-4971-9F02-4CD133DE55EA}" presName="hierChild5" presStyleCnt="0"/>
      <dgm:spPr/>
    </dgm:pt>
    <dgm:pt modelId="{0E50B7EB-8EEB-4E5D-A23B-3413908A80C0}" type="pres">
      <dgm:prSet presAssocID="{33CF1553-F66C-4989-9AE1-F7AF43E37BF0}" presName="Name23" presStyleLbl="parChTrans1D4" presStyleIdx="2" presStyleCnt="6"/>
      <dgm:spPr/>
      <dgm:t>
        <a:bodyPr/>
        <a:lstStyle/>
        <a:p>
          <a:endParaRPr lang="en-US"/>
        </a:p>
      </dgm:t>
    </dgm:pt>
    <dgm:pt modelId="{ECC128C2-35B5-4831-BA5D-8F4F0F5E1554}" type="pres">
      <dgm:prSet presAssocID="{2ED19F35-0BE5-45A0-AC0C-93EDF5ECA2BE}" presName="hierRoot4" presStyleCnt="0"/>
      <dgm:spPr/>
    </dgm:pt>
    <dgm:pt modelId="{4EE1CC52-346C-4019-BC94-29051DEDD6A5}" type="pres">
      <dgm:prSet presAssocID="{2ED19F35-0BE5-45A0-AC0C-93EDF5ECA2BE}" presName="composite4" presStyleCnt="0"/>
      <dgm:spPr/>
    </dgm:pt>
    <dgm:pt modelId="{7AB27B4B-3880-4007-AB4C-756644910ED5}" type="pres">
      <dgm:prSet presAssocID="{2ED19F35-0BE5-45A0-AC0C-93EDF5ECA2BE}" presName="background4" presStyleLbl="node4" presStyleIdx="2" presStyleCnt="6"/>
      <dgm:spPr/>
    </dgm:pt>
    <dgm:pt modelId="{9547A76A-B365-4450-8B94-B239E58D4C58}" type="pres">
      <dgm:prSet presAssocID="{2ED19F35-0BE5-45A0-AC0C-93EDF5ECA2BE}" presName="text4" presStyleLbl="fgAcc4" presStyleIdx="2" presStyleCnt="6" custScaleX="1135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370E13-D40F-4115-9658-C20365B391A0}" type="pres">
      <dgm:prSet presAssocID="{2ED19F35-0BE5-45A0-AC0C-93EDF5ECA2BE}" presName="hierChild5" presStyleCnt="0"/>
      <dgm:spPr/>
    </dgm:pt>
    <dgm:pt modelId="{70D79FA1-6ACB-4613-8752-D8952DB806FF}" type="pres">
      <dgm:prSet presAssocID="{E16494DB-62E4-4EF5-A1C9-3B57D53E0C2A}" presName="Name23" presStyleLbl="parChTrans1D4" presStyleIdx="3" presStyleCnt="6"/>
      <dgm:spPr/>
      <dgm:t>
        <a:bodyPr/>
        <a:lstStyle/>
        <a:p>
          <a:endParaRPr lang="en-US"/>
        </a:p>
      </dgm:t>
    </dgm:pt>
    <dgm:pt modelId="{05F4C23C-5959-4F2A-BBC3-DEE9E1C034D1}" type="pres">
      <dgm:prSet presAssocID="{B1F58538-15BD-49DE-80B8-FF6D0917DF93}" presName="hierRoot4" presStyleCnt="0"/>
      <dgm:spPr/>
    </dgm:pt>
    <dgm:pt modelId="{47C47270-6503-48A6-A1AC-D41443D85815}" type="pres">
      <dgm:prSet presAssocID="{B1F58538-15BD-49DE-80B8-FF6D0917DF93}" presName="composite4" presStyleCnt="0"/>
      <dgm:spPr/>
    </dgm:pt>
    <dgm:pt modelId="{C3D22C09-44FE-44EE-AE5E-6E8690895D94}" type="pres">
      <dgm:prSet presAssocID="{B1F58538-15BD-49DE-80B8-FF6D0917DF93}" presName="background4" presStyleLbl="node4" presStyleIdx="3" presStyleCnt="6"/>
      <dgm:spPr/>
    </dgm:pt>
    <dgm:pt modelId="{E8A8C848-E2B3-4443-A16F-7961FCE6D59D}" type="pres">
      <dgm:prSet presAssocID="{B1F58538-15BD-49DE-80B8-FF6D0917DF93}" presName="text4" presStyleLbl="fgAcc4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F6AF4C-7C35-4E5F-B606-09142BC07344}" type="pres">
      <dgm:prSet presAssocID="{B1F58538-15BD-49DE-80B8-FF6D0917DF93}" presName="hierChild5" presStyleCnt="0"/>
      <dgm:spPr/>
    </dgm:pt>
    <dgm:pt modelId="{E2928B1B-1964-461B-8F85-8CCF245A92E4}" type="pres">
      <dgm:prSet presAssocID="{37E38CCD-A039-42BA-B705-7EA94A418DA7}" presName="Name23" presStyleLbl="parChTrans1D4" presStyleIdx="4" presStyleCnt="6"/>
      <dgm:spPr/>
      <dgm:t>
        <a:bodyPr/>
        <a:lstStyle/>
        <a:p>
          <a:endParaRPr lang="en-US"/>
        </a:p>
      </dgm:t>
    </dgm:pt>
    <dgm:pt modelId="{2219FEFC-C743-4B27-9063-B3B06A40BC92}" type="pres">
      <dgm:prSet presAssocID="{664F419D-82C9-4304-97B8-21C0355815FB}" presName="hierRoot4" presStyleCnt="0"/>
      <dgm:spPr/>
    </dgm:pt>
    <dgm:pt modelId="{BEB36CAE-DE54-415F-8812-F7D098DCC4B3}" type="pres">
      <dgm:prSet presAssocID="{664F419D-82C9-4304-97B8-21C0355815FB}" presName="composite4" presStyleCnt="0"/>
      <dgm:spPr/>
    </dgm:pt>
    <dgm:pt modelId="{0677C584-1102-47D2-BFF3-101E400EE415}" type="pres">
      <dgm:prSet presAssocID="{664F419D-82C9-4304-97B8-21C0355815FB}" presName="background4" presStyleLbl="node4" presStyleIdx="4" presStyleCnt="6"/>
      <dgm:spPr/>
    </dgm:pt>
    <dgm:pt modelId="{C2208BA2-DC97-4323-9E0E-A819087088BC}" type="pres">
      <dgm:prSet presAssocID="{664F419D-82C9-4304-97B8-21C0355815FB}" presName="text4" presStyleLbl="fgAcc4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5F0615-990B-47E6-83C6-4FE724DB68FD}" type="pres">
      <dgm:prSet presAssocID="{664F419D-82C9-4304-97B8-21C0355815FB}" presName="hierChild5" presStyleCnt="0"/>
      <dgm:spPr/>
    </dgm:pt>
    <dgm:pt modelId="{12EE313C-4247-4427-B161-1718C9E6112C}" type="pres">
      <dgm:prSet presAssocID="{D74BE089-A533-4065-A6D9-EBB52A88C37A}" presName="Name10" presStyleLbl="parChTrans1D2" presStyleIdx="2" presStyleCnt="4"/>
      <dgm:spPr/>
      <dgm:t>
        <a:bodyPr/>
        <a:lstStyle/>
        <a:p>
          <a:endParaRPr lang="en-US"/>
        </a:p>
      </dgm:t>
    </dgm:pt>
    <dgm:pt modelId="{182C1B1C-BBA7-4461-8885-31EBB14D54AE}" type="pres">
      <dgm:prSet presAssocID="{73B034DC-260A-4412-9F0D-D46609BB5094}" presName="hierRoot2" presStyleCnt="0"/>
      <dgm:spPr/>
    </dgm:pt>
    <dgm:pt modelId="{2B021016-1E68-4EC6-A416-F6D7558FB788}" type="pres">
      <dgm:prSet presAssocID="{73B034DC-260A-4412-9F0D-D46609BB5094}" presName="composite2" presStyleCnt="0"/>
      <dgm:spPr/>
    </dgm:pt>
    <dgm:pt modelId="{2308DDA2-B726-431B-8945-E0CA4F1E4E97}" type="pres">
      <dgm:prSet presAssocID="{73B034DC-260A-4412-9F0D-D46609BB5094}" presName="background2" presStyleLbl="node2" presStyleIdx="2" presStyleCnt="4"/>
      <dgm:spPr/>
    </dgm:pt>
    <dgm:pt modelId="{25C6059A-8A29-485E-B2E4-CE4BF6E674DC}" type="pres">
      <dgm:prSet presAssocID="{73B034DC-260A-4412-9F0D-D46609BB5094}" presName="text2" presStyleLbl="fgAcc2" presStyleIdx="2" presStyleCnt="4" custScaleX="1142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1C1A08-06FD-4587-90E8-6E27B8DEEC8C}" type="pres">
      <dgm:prSet presAssocID="{73B034DC-260A-4412-9F0D-D46609BB5094}" presName="hierChild3" presStyleCnt="0"/>
      <dgm:spPr/>
    </dgm:pt>
    <dgm:pt modelId="{304D7342-12CE-4F14-B980-F103AA1ED006}" type="pres">
      <dgm:prSet presAssocID="{05626D08-9B8A-4112-8C3A-A4C7E7BD259C}" presName="Name17" presStyleLbl="parChTrans1D3" presStyleIdx="2" presStyleCnt="7"/>
      <dgm:spPr/>
      <dgm:t>
        <a:bodyPr/>
        <a:lstStyle/>
        <a:p>
          <a:endParaRPr lang="en-US"/>
        </a:p>
      </dgm:t>
    </dgm:pt>
    <dgm:pt modelId="{D30D802E-3E63-4354-BAF2-CFEB09DB6A8E}" type="pres">
      <dgm:prSet presAssocID="{DF6D2EEE-65A8-4A5A-B292-90185ED69316}" presName="hierRoot3" presStyleCnt="0"/>
      <dgm:spPr/>
    </dgm:pt>
    <dgm:pt modelId="{DAFF9B4A-4598-4092-A682-32AFBF538D25}" type="pres">
      <dgm:prSet presAssocID="{DF6D2EEE-65A8-4A5A-B292-90185ED69316}" presName="composite3" presStyleCnt="0"/>
      <dgm:spPr/>
    </dgm:pt>
    <dgm:pt modelId="{08F38CE9-9189-4752-96D9-AB5A8DE45C9B}" type="pres">
      <dgm:prSet presAssocID="{DF6D2EEE-65A8-4A5A-B292-90185ED69316}" presName="background3" presStyleLbl="node3" presStyleIdx="2" presStyleCnt="7"/>
      <dgm:spPr/>
    </dgm:pt>
    <dgm:pt modelId="{3CA64D7A-6304-4914-988E-C41DC0F88C9B}" type="pres">
      <dgm:prSet presAssocID="{DF6D2EEE-65A8-4A5A-B292-90185ED69316}" presName="text3" presStyleLbl="fgAcc3" presStyleIdx="2" presStyleCnt="7" custScaleX="113609" custLinFactNeighborX="35469" custLinFactNeighborY="25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FC2BD77-B102-4D36-8F3C-911186F046EE}" type="pres">
      <dgm:prSet presAssocID="{DF6D2EEE-65A8-4A5A-B292-90185ED69316}" presName="hierChild4" presStyleCnt="0"/>
      <dgm:spPr/>
    </dgm:pt>
    <dgm:pt modelId="{0C67BEA2-367B-48F6-938E-CD20F038F05D}" type="pres">
      <dgm:prSet presAssocID="{08DD4853-9EC2-4A44-B619-BFD94149E7DB}" presName="Name17" presStyleLbl="parChTrans1D3" presStyleIdx="3" presStyleCnt="7"/>
      <dgm:spPr/>
      <dgm:t>
        <a:bodyPr/>
        <a:lstStyle/>
        <a:p>
          <a:endParaRPr lang="en-US"/>
        </a:p>
      </dgm:t>
    </dgm:pt>
    <dgm:pt modelId="{58BBDDE5-C5A2-4565-8C45-CF6C5A2C6307}" type="pres">
      <dgm:prSet presAssocID="{D9846ED3-F27F-4FDD-B543-6C15D2916394}" presName="hierRoot3" presStyleCnt="0"/>
      <dgm:spPr/>
    </dgm:pt>
    <dgm:pt modelId="{DB9855D3-1711-42E7-A3CA-BA3A2406707C}" type="pres">
      <dgm:prSet presAssocID="{D9846ED3-F27F-4FDD-B543-6C15D2916394}" presName="composite3" presStyleCnt="0"/>
      <dgm:spPr/>
    </dgm:pt>
    <dgm:pt modelId="{CCC9A6CE-70F8-454C-8F0F-88DF2C9ACD24}" type="pres">
      <dgm:prSet presAssocID="{D9846ED3-F27F-4FDD-B543-6C15D2916394}" presName="background3" presStyleLbl="node3" presStyleIdx="3" presStyleCnt="7"/>
      <dgm:spPr/>
    </dgm:pt>
    <dgm:pt modelId="{D7278144-9673-4CD1-9097-3F7BE03947C7}" type="pres">
      <dgm:prSet presAssocID="{D9846ED3-F27F-4FDD-B543-6C15D2916394}" presName="text3" presStyleLbl="fgAcc3" presStyleIdx="3" presStyleCnt="7" custScaleX="141094" custLinFactY="51941" custLinFactNeighborX="215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0A77D8-FEF8-4EA2-BDA5-CC118B5C8454}" type="pres">
      <dgm:prSet presAssocID="{D9846ED3-F27F-4FDD-B543-6C15D2916394}" presName="hierChild4" presStyleCnt="0"/>
      <dgm:spPr/>
    </dgm:pt>
    <dgm:pt modelId="{11FED2B2-28FB-46BE-AFFA-A8FABDFD7A65}" type="pres">
      <dgm:prSet presAssocID="{9016A124-33B0-476E-9DF4-FDD2B546AAD0}" presName="Name17" presStyleLbl="parChTrans1D3" presStyleIdx="4" presStyleCnt="7"/>
      <dgm:spPr/>
      <dgm:t>
        <a:bodyPr/>
        <a:lstStyle/>
        <a:p>
          <a:endParaRPr lang="en-US"/>
        </a:p>
      </dgm:t>
    </dgm:pt>
    <dgm:pt modelId="{BD785C28-539E-4777-8CA7-AB5AFF54CC57}" type="pres">
      <dgm:prSet presAssocID="{7B08B93A-A962-4132-97A1-0FF87F1D2E21}" presName="hierRoot3" presStyleCnt="0"/>
      <dgm:spPr/>
    </dgm:pt>
    <dgm:pt modelId="{2B84E311-6345-46D9-8403-1CF2AE666692}" type="pres">
      <dgm:prSet presAssocID="{7B08B93A-A962-4132-97A1-0FF87F1D2E21}" presName="composite3" presStyleCnt="0"/>
      <dgm:spPr/>
    </dgm:pt>
    <dgm:pt modelId="{36D10633-ADCE-4BCB-ACDE-7EEECC352025}" type="pres">
      <dgm:prSet presAssocID="{7B08B93A-A962-4132-97A1-0FF87F1D2E21}" presName="background3" presStyleLbl="node3" presStyleIdx="4" presStyleCnt="7"/>
      <dgm:spPr/>
    </dgm:pt>
    <dgm:pt modelId="{7C076116-E7AD-4923-9C21-FECCE9DDCEF5}" type="pres">
      <dgm:prSet presAssocID="{7B08B93A-A962-4132-97A1-0FF87F1D2E21}" presName="text3" presStyleLbl="fgAcc3" presStyleIdx="4" presStyleCnt="7" custScaleX="121507" custLinFactNeighborX="-40165" custLinFactNeighborY="25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F55BAF-7DBF-4372-A51B-747A7E0E2B64}" type="pres">
      <dgm:prSet presAssocID="{7B08B93A-A962-4132-97A1-0FF87F1D2E21}" presName="hierChild4" presStyleCnt="0"/>
      <dgm:spPr/>
    </dgm:pt>
    <dgm:pt modelId="{EAF5548D-6DA4-45B8-9CE8-3B28D2E20C68}" type="pres">
      <dgm:prSet presAssocID="{D6B6C072-9F99-4575-AE1D-86FE0551DABE}" presName="Name10" presStyleLbl="parChTrans1D2" presStyleIdx="3" presStyleCnt="4"/>
      <dgm:spPr/>
      <dgm:t>
        <a:bodyPr/>
        <a:lstStyle/>
        <a:p>
          <a:endParaRPr lang="en-US"/>
        </a:p>
      </dgm:t>
    </dgm:pt>
    <dgm:pt modelId="{B8C890EE-B1C0-4F48-85A0-4FE8667CF015}" type="pres">
      <dgm:prSet presAssocID="{2D44F36A-4E67-4C1C-8D68-F020697E23D3}" presName="hierRoot2" presStyleCnt="0"/>
      <dgm:spPr/>
    </dgm:pt>
    <dgm:pt modelId="{61CDAF2B-4D71-48D1-9A6C-EF27D72D4C11}" type="pres">
      <dgm:prSet presAssocID="{2D44F36A-4E67-4C1C-8D68-F020697E23D3}" presName="composite2" presStyleCnt="0"/>
      <dgm:spPr/>
    </dgm:pt>
    <dgm:pt modelId="{37D59787-94D1-4E49-B773-9AABC7735CDF}" type="pres">
      <dgm:prSet presAssocID="{2D44F36A-4E67-4C1C-8D68-F020697E23D3}" presName="background2" presStyleLbl="node2" presStyleIdx="3" presStyleCnt="4"/>
      <dgm:spPr/>
    </dgm:pt>
    <dgm:pt modelId="{2117F930-060E-4F77-A7F4-11D2515D878F}" type="pres">
      <dgm:prSet presAssocID="{2D44F36A-4E67-4C1C-8D68-F020697E23D3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C6292E-771E-4BB9-86D7-5AF521F116A5}" type="pres">
      <dgm:prSet presAssocID="{2D44F36A-4E67-4C1C-8D68-F020697E23D3}" presName="hierChild3" presStyleCnt="0"/>
      <dgm:spPr/>
    </dgm:pt>
    <dgm:pt modelId="{75DD3278-93C1-4BF3-A32F-C59E4E55C53E}" type="pres">
      <dgm:prSet presAssocID="{AFE63A0B-2103-43DE-938F-F6FF8AFE272D}" presName="Name17" presStyleLbl="parChTrans1D3" presStyleIdx="5" presStyleCnt="7"/>
      <dgm:spPr/>
      <dgm:t>
        <a:bodyPr/>
        <a:lstStyle/>
        <a:p>
          <a:endParaRPr lang="en-US"/>
        </a:p>
      </dgm:t>
    </dgm:pt>
    <dgm:pt modelId="{22097BD5-FC38-410F-A89B-8A0E401DEFE9}" type="pres">
      <dgm:prSet presAssocID="{857CA6B1-3D38-4F9B-818E-B57321DD6B76}" presName="hierRoot3" presStyleCnt="0"/>
      <dgm:spPr/>
    </dgm:pt>
    <dgm:pt modelId="{1DE4EAE6-BBDE-45BC-9486-2C706A94F5AE}" type="pres">
      <dgm:prSet presAssocID="{857CA6B1-3D38-4F9B-818E-B57321DD6B76}" presName="composite3" presStyleCnt="0"/>
      <dgm:spPr/>
    </dgm:pt>
    <dgm:pt modelId="{384E2D19-5ED0-4E2D-8A5D-490ECAA3ADDD}" type="pres">
      <dgm:prSet presAssocID="{857CA6B1-3D38-4F9B-818E-B57321DD6B76}" presName="background3" presStyleLbl="node3" presStyleIdx="5" presStyleCnt="7"/>
      <dgm:spPr/>
    </dgm:pt>
    <dgm:pt modelId="{0D65E0CD-6805-47EB-9204-EEDC7B2B848C}" type="pres">
      <dgm:prSet presAssocID="{857CA6B1-3D38-4F9B-818E-B57321DD6B76}" presName="text3" presStyleLbl="fgAcc3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09905E-EF29-4BF8-93D9-0FC3E4044174}" type="pres">
      <dgm:prSet presAssocID="{857CA6B1-3D38-4F9B-818E-B57321DD6B76}" presName="hierChild4" presStyleCnt="0"/>
      <dgm:spPr/>
    </dgm:pt>
    <dgm:pt modelId="{2665896E-7396-44C7-B591-3D8575269FE5}" type="pres">
      <dgm:prSet presAssocID="{8EF9A22C-B2B0-42CF-A8E5-9B3BF4498C11}" presName="Name17" presStyleLbl="parChTrans1D3" presStyleIdx="6" presStyleCnt="7"/>
      <dgm:spPr/>
      <dgm:t>
        <a:bodyPr/>
        <a:lstStyle/>
        <a:p>
          <a:endParaRPr lang="en-US"/>
        </a:p>
      </dgm:t>
    </dgm:pt>
    <dgm:pt modelId="{0BDA8812-7BC8-405B-941A-FDBB1302202B}" type="pres">
      <dgm:prSet presAssocID="{B270A07B-6A31-4B14-9D57-48935CDB029D}" presName="hierRoot3" presStyleCnt="0"/>
      <dgm:spPr/>
    </dgm:pt>
    <dgm:pt modelId="{D7EA9A62-BECF-4275-9D08-7F1A6A491CDB}" type="pres">
      <dgm:prSet presAssocID="{B270A07B-6A31-4B14-9D57-48935CDB029D}" presName="composite3" presStyleCnt="0"/>
      <dgm:spPr/>
    </dgm:pt>
    <dgm:pt modelId="{A4E783DE-7D37-41CC-B128-48BF44A47F55}" type="pres">
      <dgm:prSet presAssocID="{B270A07B-6A31-4B14-9D57-48935CDB029D}" presName="background3" presStyleLbl="node3" presStyleIdx="6" presStyleCnt="7"/>
      <dgm:spPr/>
    </dgm:pt>
    <dgm:pt modelId="{223609B9-ABB6-4662-9D20-184F448075EB}" type="pres">
      <dgm:prSet presAssocID="{B270A07B-6A31-4B14-9D57-48935CDB029D}" presName="text3" presStyleLbl="fgAcc3" presStyleIdx="6" presStyleCnt="7" custScaleX="1368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139DAD-2CC3-4FFB-A1AB-E0EFDCB2BEE7}" type="pres">
      <dgm:prSet presAssocID="{B270A07B-6A31-4B14-9D57-48935CDB029D}" presName="hierChild4" presStyleCnt="0"/>
      <dgm:spPr/>
    </dgm:pt>
    <dgm:pt modelId="{8A620575-4F02-4A01-985F-49B893E97CA9}" type="pres">
      <dgm:prSet presAssocID="{18E3F318-E151-4C97-A2B3-7DCF76BC26F1}" presName="Name23" presStyleLbl="parChTrans1D4" presStyleIdx="5" presStyleCnt="6"/>
      <dgm:spPr/>
      <dgm:t>
        <a:bodyPr/>
        <a:lstStyle/>
        <a:p>
          <a:endParaRPr lang="en-US"/>
        </a:p>
      </dgm:t>
    </dgm:pt>
    <dgm:pt modelId="{48B59FEC-C556-4847-9C32-0154E568A757}" type="pres">
      <dgm:prSet presAssocID="{A366EEAF-25DC-4BC1-9388-3C8C8EF40E86}" presName="hierRoot4" presStyleCnt="0"/>
      <dgm:spPr/>
    </dgm:pt>
    <dgm:pt modelId="{E28292C5-6E15-4B34-8AF0-3D7CCF50247E}" type="pres">
      <dgm:prSet presAssocID="{A366EEAF-25DC-4BC1-9388-3C8C8EF40E86}" presName="composite4" presStyleCnt="0"/>
      <dgm:spPr/>
    </dgm:pt>
    <dgm:pt modelId="{F145C11B-6082-4D8E-96BD-70B570F53EC2}" type="pres">
      <dgm:prSet presAssocID="{A366EEAF-25DC-4BC1-9388-3C8C8EF40E86}" presName="background4" presStyleLbl="node4" presStyleIdx="5" presStyleCnt="6"/>
      <dgm:spPr/>
    </dgm:pt>
    <dgm:pt modelId="{7F716133-0AB7-49D4-AA49-472FAF39605B}" type="pres">
      <dgm:prSet presAssocID="{A366EEAF-25DC-4BC1-9388-3C8C8EF40E86}" presName="text4" presStyleLbl="fgAcc4" presStyleIdx="5" presStyleCnt="6" custScaleX="1603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D77F131-8931-4B7B-B049-BA77F34A4E42}" type="pres">
      <dgm:prSet presAssocID="{A366EEAF-25DC-4BC1-9388-3C8C8EF40E86}" presName="hierChild5" presStyleCnt="0"/>
      <dgm:spPr/>
    </dgm:pt>
  </dgm:ptLst>
  <dgm:cxnLst>
    <dgm:cxn modelId="{2F99551E-D0CE-401A-BF0D-D11D61D73D7E}" type="presOf" srcId="{50734D1D-0065-48F2-8992-53B6D190FA76}" destId="{1D53BC49-8005-45C8-A58F-79F4A07CF90C}" srcOrd="0" destOrd="0" presId="urn:microsoft.com/office/officeart/2005/8/layout/hierarchy1"/>
    <dgm:cxn modelId="{83CEC790-AC4F-4071-80C9-D3B698CA76C1}" srcId="{FE450F27-FC57-4AAC-9E6A-BBBBAADFABC0}" destId="{252000C9-37DE-473A-B3BA-F81055F6656A}" srcOrd="0" destOrd="0" parTransId="{276CAA7B-8444-4EBE-BB46-85746BFD8852}" sibTransId="{AF6E1A54-4323-4108-A7E2-940CB85750A6}"/>
    <dgm:cxn modelId="{E10CC87A-4995-44FB-90C2-3AEFEC75B42C}" srcId="{AC58435E-2CB9-4CB9-B0D1-1617779BA935}" destId="{2B5B030E-6F5B-48EA-AC71-9F9B36A0BB60}" srcOrd="0" destOrd="0" parTransId="{3D245F78-6632-42F8-AC8A-9B1603D4ABED}" sibTransId="{4F54A9B8-3971-49AB-970D-B562F8A9501F}"/>
    <dgm:cxn modelId="{97BB6BE1-0063-4116-950F-277CEE6A455B}" type="presOf" srcId="{8EF9A22C-B2B0-42CF-A8E5-9B3BF4498C11}" destId="{2665896E-7396-44C7-B591-3D8575269FE5}" srcOrd="0" destOrd="0" presId="urn:microsoft.com/office/officeart/2005/8/layout/hierarchy1"/>
    <dgm:cxn modelId="{09895C0C-2C58-4670-9148-889E8CAE9063}" type="presOf" srcId="{276CAA7B-8444-4EBE-BB46-85746BFD8852}" destId="{541571FB-D68F-4B46-A27D-DF57C5B3EABF}" srcOrd="0" destOrd="0" presId="urn:microsoft.com/office/officeart/2005/8/layout/hierarchy1"/>
    <dgm:cxn modelId="{F5B16D33-B170-4ECA-B1E9-CF5EEB75643E}" type="presOf" srcId="{7B08B93A-A962-4132-97A1-0FF87F1D2E21}" destId="{7C076116-E7AD-4923-9C21-FECCE9DDCEF5}" srcOrd="0" destOrd="0" presId="urn:microsoft.com/office/officeart/2005/8/layout/hierarchy1"/>
    <dgm:cxn modelId="{E47F7CB3-386B-4000-B044-776279112D78}" type="presOf" srcId="{2ED19F35-0BE5-45A0-AC0C-93EDF5ECA2BE}" destId="{9547A76A-B365-4450-8B94-B239E58D4C58}" srcOrd="0" destOrd="0" presId="urn:microsoft.com/office/officeart/2005/8/layout/hierarchy1"/>
    <dgm:cxn modelId="{A733401B-7E1F-4C33-9CAC-3F7BCC67CE94}" type="presOf" srcId="{B1F58538-15BD-49DE-80B8-FF6D0917DF93}" destId="{E8A8C848-E2B3-4443-A16F-7961FCE6D59D}" srcOrd="0" destOrd="0" presId="urn:microsoft.com/office/officeart/2005/8/layout/hierarchy1"/>
    <dgm:cxn modelId="{CEAC7802-FA60-4084-85EF-C537B85B7198}" type="presOf" srcId="{252000C9-37DE-473A-B3BA-F81055F6656A}" destId="{ED6A13CF-DFD9-4663-AD8F-D91159446213}" srcOrd="0" destOrd="0" presId="urn:microsoft.com/office/officeart/2005/8/layout/hierarchy1"/>
    <dgm:cxn modelId="{61ADEE40-E9B8-43AD-8D27-B866B8EDBEEA}" type="presOf" srcId="{D74BE089-A533-4065-A6D9-EBB52A88C37A}" destId="{12EE313C-4247-4427-B161-1718C9E6112C}" srcOrd="0" destOrd="0" presId="urn:microsoft.com/office/officeart/2005/8/layout/hierarchy1"/>
    <dgm:cxn modelId="{85E0DFD7-9F1C-4AB9-B8D4-033A9F005ED3}" srcId="{2B5B030E-6F5B-48EA-AC71-9F9B36A0BB60}" destId="{2D44F36A-4E67-4C1C-8D68-F020697E23D3}" srcOrd="3" destOrd="0" parTransId="{D6B6C072-9F99-4575-AE1D-86FE0551DABE}" sibTransId="{7633DBE3-8A5E-4CCA-9D62-91B4ED87DFF0}"/>
    <dgm:cxn modelId="{2170A06A-C52C-4AD6-8E50-88C3FE0D6F47}" srcId="{926E07DE-9320-4971-9F02-4CD133DE55EA}" destId="{2ED19F35-0BE5-45A0-AC0C-93EDF5ECA2BE}" srcOrd="0" destOrd="0" parTransId="{33CF1553-F66C-4989-9AE1-F7AF43E37BF0}" sibTransId="{01211D56-54B6-4CAB-970D-4A2914F2FC31}"/>
    <dgm:cxn modelId="{5413E82F-2F38-4633-BB7F-F028DE365E91}" srcId="{2D44F36A-4E67-4C1C-8D68-F020697E23D3}" destId="{B270A07B-6A31-4B14-9D57-48935CDB029D}" srcOrd="1" destOrd="0" parTransId="{8EF9A22C-B2B0-42CF-A8E5-9B3BF4498C11}" sibTransId="{6A3127B2-65EF-498C-BBBF-FC2C9858B8B9}"/>
    <dgm:cxn modelId="{7B29DF2A-0F82-406F-BE42-1B5A32C63CEC}" type="presOf" srcId="{921ADF7C-840B-485C-957D-F19FFC69F595}" destId="{E6F10C54-937C-4C13-9D83-1704BA969CD3}" srcOrd="0" destOrd="0" presId="urn:microsoft.com/office/officeart/2005/8/layout/hierarchy1"/>
    <dgm:cxn modelId="{0B394B08-B54D-4E8B-8261-C54685DFEF06}" type="presOf" srcId="{857CA6B1-3D38-4F9B-818E-B57321DD6B76}" destId="{0D65E0CD-6805-47EB-9204-EEDC7B2B848C}" srcOrd="0" destOrd="0" presId="urn:microsoft.com/office/officeart/2005/8/layout/hierarchy1"/>
    <dgm:cxn modelId="{0B405A90-F436-4BCF-B6BB-2A36ACCED9BB}" srcId="{2B5B030E-6F5B-48EA-AC71-9F9B36A0BB60}" destId="{F9203934-5932-4917-B16C-CCB21FFDA8F4}" srcOrd="0" destOrd="0" parTransId="{921ADF7C-840B-485C-957D-F19FFC69F595}" sibTransId="{6A98F948-8424-4A40-9E39-0836973A65B5}"/>
    <dgm:cxn modelId="{15E6D8BD-23A5-440A-9EAA-D37321335EA9}" srcId="{C5010267-BF6D-4AA4-8481-2B8B989C68C2}" destId="{FE450F27-FC57-4AAC-9E6A-BBBBAADFABC0}" srcOrd="0" destOrd="0" parTransId="{BA8072B9-1834-4167-9EEB-A8B807B83FD3}" sibTransId="{52D256B2-B10E-45D7-BFC5-B3AD097A8C78}"/>
    <dgm:cxn modelId="{835E8653-2663-47CF-8851-B30991075F86}" srcId="{2B5B030E-6F5B-48EA-AC71-9F9B36A0BB60}" destId="{C5010267-BF6D-4AA4-8481-2B8B989C68C2}" srcOrd="1" destOrd="0" parTransId="{50734D1D-0065-48F2-8992-53B6D190FA76}" sibTransId="{5F95C84C-FC55-427E-AF65-AE6EF0FDF7D7}"/>
    <dgm:cxn modelId="{30F60F50-D02B-432A-9E79-8A7BD989EE57}" type="presOf" srcId="{F9203934-5932-4917-B16C-CCB21FFDA8F4}" destId="{6DEED532-AF29-4CC1-868A-2067463BB530}" srcOrd="0" destOrd="0" presId="urn:microsoft.com/office/officeart/2005/8/layout/hierarchy1"/>
    <dgm:cxn modelId="{C7ADE984-FAE8-4E49-8876-B990F22887A6}" type="presOf" srcId="{B270A07B-6A31-4B14-9D57-48935CDB029D}" destId="{223609B9-ABB6-4662-9D20-184F448075EB}" srcOrd="0" destOrd="0" presId="urn:microsoft.com/office/officeart/2005/8/layout/hierarchy1"/>
    <dgm:cxn modelId="{343CFA4A-CCEB-411C-AC61-D12B3652D8F6}" type="presOf" srcId="{BA8072B9-1834-4167-9EEB-A8B807B83FD3}" destId="{7E052A44-E8DB-49B2-8AD3-5AEBB818593D}" srcOrd="0" destOrd="0" presId="urn:microsoft.com/office/officeart/2005/8/layout/hierarchy1"/>
    <dgm:cxn modelId="{F1B779D4-15A8-4A70-AB42-B8851E7CE37D}" type="presOf" srcId="{AC58435E-2CB9-4CB9-B0D1-1617779BA935}" destId="{5939AFD1-9FAD-446C-B609-7FFF42A9662F}" srcOrd="0" destOrd="0" presId="urn:microsoft.com/office/officeart/2005/8/layout/hierarchy1"/>
    <dgm:cxn modelId="{0992EA46-7BC5-43D6-99E7-FE578DC8BAFC}" type="presOf" srcId="{33CF1553-F66C-4989-9AE1-F7AF43E37BF0}" destId="{0E50B7EB-8EEB-4E5D-A23B-3413908A80C0}" srcOrd="0" destOrd="0" presId="urn:microsoft.com/office/officeart/2005/8/layout/hierarchy1"/>
    <dgm:cxn modelId="{878E8E39-2BCA-447D-87CA-DBC1A87A80A6}" srcId="{73B034DC-260A-4412-9F0D-D46609BB5094}" destId="{7B08B93A-A962-4132-97A1-0FF87F1D2E21}" srcOrd="2" destOrd="0" parTransId="{9016A124-33B0-476E-9DF4-FDD2B546AAD0}" sibTransId="{5F892816-E3ED-415E-9EF5-520A34528849}"/>
    <dgm:cxn modelId="{100FB934-DFB4-48CD-8B8D-6668FBB1F0B7}" type="presOf" srcId="{A366EEAF-25DC-4BC1-9388-3C8C8EF40E86}" destId="{7F716133-0AB7-49D4-AA49-472FAF39605B}" srcOrd="0" destOrd="0" presId="urn:microsoft.com/office/officeart/2005/8/layout/hierarchy1"/>
    <dgm:cxn modelId="{4F3159B7-3007-46C6-B8FB-239B57083CDB}" type="presOf" srcId="{D9846ED3-F27F-4FDD-B543-6C15D2916394}" destId="{D7278144-9673-4CD1-9097-3F7BE03947C7}" srcOrd="0" destOrd="0" presId="urn:microsoft.com/office/officeart/2005/8/layout/hierarchy1"/>
    <dgm:cxn modelId="{796F4FFE-968A-4063-9077-A87460CDDA6C}" type="presOf" srcId="{3F5EC629-4E8F-417F-A25B-2CA4A751F035}" destId="{7FE93C63-57BB-4848-8EF7-BD9117BD839C}" srcOrd="0" destOrd="0" presId="urn:microsoft.com/office/officeart/2005/8/layout/hierarchy1"/>
    <dgm:cxn modelId="{2C087626-58A8-409C-8C80-95509881238D}" type="presOf" srcId="{DF6D2EEE-65A8-4A5A-B292-90185ED69316}" destId="{3CA64D7A-6304-4914-988E-C41DC0F88C9B}" srcOrd="0" destOrd="0" presId="urn:microsoft.com/office/officeart/2005/8/layout/hierarchy1"/>
    <dgm:cxn modelId="{41EBD479-B54D-40E4-A17F-28D301D1AF76}" type="presOf" srcId="{664F419D-82C9-4304-97B8-21C0355815FB}" destId="{C2208BA2-DC97-4323-9E0E-A819087088BC}" srcOrd="0" destOrd="0" presId="urn:microsoft.com/office/officeart/2005/8/layout/hierarchy1"/>
    <dgm:cxn modelId="{138C57DC-D0FE-449B-8C42-0A257964C6EC}" type="presOf" srcId="{05626D08-9B8A-4112-8C3A-A4C7E7BD259C}" destId="{304D7342-12CE-4F14-B980-F103AA1ED006}" srcOrd="0" destOrd="0" presId="urn:microsoft.com/office/officeart/2005/8/layout/hierarchy1"/>
    <dgm:cxn modelId="{895043D6-D9C0-40B4-A58D-318733B96682}" type="presOf" srcId="{D6B6C072-9F99-4575-AE1D-86FE0551DABE}" destId="{EAF5548D-6DA4-45B8-9CE8-3B28D2E20C68}" srcOrd="0" destOrd="0" presId="urn:microsoft.com/office/officeart/2005/8/layout/hierarchy1"/>
    <dgm:cxn modelId="{ED4A8FB0-74ED-485F-A000-4F24378E5BF4}" srcId="{73B034DC-260A-4412-9F0D-D46609BB5094}" destId="{D9846ED3-F27F-4FDD-B543-6C15D2916394}" srcOrd="1" destOrd="0" parTransId="{08DD4853-9EC2-4A44-B619-BFD94149E7DB}" sibTransId="{2B7E811F-D3C9-4114-B51B-F78456A55D8C}"/>
    <dgm:cxn modelId="{34388487-CAB5-4E6E-B6AC-483F6F4B7AF2}" srcId="{B270A07B-6A31-4B14-9D57-48935CDB029D}" destId="{A366EEAF-25DC-4BC1-9388-3C8C8EF40E86}" srcOrd="0" destOrd="0" parTransId="{18E3F318-E151-4C97-A2B3-7DCF76BC26F1}" sibTransId="{A851DDDB-F270-4354-B250-C62D1B25AE99}"/>
    <dgm:cxn modelId="{F8CEEBE2-B782-4061-B92B-8F5242C13292}" srcId="{2B5B030E-6F5B-48EA-AC71-9F9B36A0BB60}" destId="{73B034DC-260A-4412-9F0D-D46609BB5094}" srcOrd="2" destOrd="0" parTransId="{D74BE089-A533-4065-A6D9-EBB52A88C37A}" sibTransId="{4274D2B5-32FE-4E25-A478-E331BD7BB94A}"/>
    <dgm:cxn modelId="{972A4C30-6C71-4762-9807-48452B0A4916}" type="presOf" srcId="{2D44F36A-4E67-4C1C-8D68-F020697E23D3}" destId="{2117F930-060E-4F77-A7F4-11D2515D878F}" srcOrd="0" destOrd="0" presId="urn:microsoft.com/office/officeart/2005/8/layout/hierarchy1"/>
    <dgm:cxn modelId="{F0177FC6-8583-411E-8FCE-10C63F37370B}" type="presOf" srcId="{C5D59054-F4C2-45E2-BDC0-A42DDA6FA9E4}" destId="{E7FB80A4-2FAA-47AB-B59A-A08808987EF8}" srcOrd="0" destOrd="0" presId="urn:microsoft.com/office/officeart/2005/8/layout/hierarchy1"/>
    <dgm:cxn modelId="{9E1D72E4-5E88-4A10-A404-E54583D9695E}" type="presOf" srcId="{FE450F27-FC57-4AAC-9E6A-BBBBAADFABC0}" destId="{E6F47C1A-CA62-4C7C-B0C3-9BA1ED26C871}" srcOrd="0" destOrd="0" presId="urn:microsoft.com/office/officeart/2005/8/layout/hierarchy1"/>
    <dgm:cxn modelId="{79BE5BBC-FF38-4F4E-81B8-380AB013A2A4}" srcId="{252000C9-37DE-473A-B3BA-F81055F6656A}" destId="{926E07DE-9320-4971-9F02-4CD133DE55EA}" srcOrd="0" destOrd="0" parTransId="{ECB541F7-303B-47CA-9B4D-A75EDFE270DB}" sibTransId="{ADBF809E-A9EF-4672-8731-4E44D7688C06}"/>
    <dgm:cxn modelId="{092A31C7-6F83-4B62-9EAD-E61905BFF0B9}" type="presOf" srcId="{ECB541F7-303B-47CA-9B4D-A75EDFE270DB}" destId="{D956132D-07B8-4D02-B17C-FAA1A29148D4}" srcOrd="0" destOrd="0" presId="urn:microsoft.com/office/officeart/2005/8/layout/hierarchy1"/>
    <dgm:cxn modelId="{E133CDD8-A914-418B-98FD-3902491849AE}" srcId="{73B034DC-260A-4412-9F0D-D46609BB5094}" destId="{DF6D2EEE-65A8-4A5A-B292-90185ED69316}" srcOrd="0" destOrd="0" parTransId="{05626D08-9B8A-4112-8C3A-A4C7E7BD259C}" sibTransId="{790FB78B-21CC-49FE-A0B5-786D19DB6C5D}"/>
    <dgm:cxn modelId="{350B50E6-8C35-4028-8721-C0188053631D}" type="presOf" srcId="{73B034DC-260A-4412-9F0D-D46609BB5094}" destId="{25C6059A-8A29-485E-B2E4-CE4BF6E674DC}" srcOrd="0" destOrd="0" presId="urn:microsoft.com/office/officeart/2005/8/layout/hierarchy1"/>
    <dgm:cxn modelId="{11DC6F4E-6540-4F55-A26E-C31BF0075B74}" type="presOf" srcId="{37E38CCD-A039-42BA-B705-7EA94A418DA7}" destId="{E2928B1B-1964-461B-8F85-8CCF245A92E4}" srcOrd="0" destOrd="0" presId="urn:microsoft.com/office/officeart/2005/8/layout/hierarchy1"/>
    <dgm:cxn modelId="{BE76D95E-E326-4F89-852B-D3F0DDC0EEFB}" type="presOf" srcId="{2B5B030E-6F5B-48EA-AC71-9F9B36A0BB60}" destId="{6BDCB17C-D8ED-435F-861A-259528490166}" srcOrd="0" destOrd="0" presId="urn:microsoft.com/office/officeart/2005/8/layout/hierarchy1"/>
    <dgm:cxn modelId="{E7DAF3DC-6FB4-4D34-800F-04A45A4C9D2D}" type="presOf" srcId="{08DD4853-9EC2-4A44-B619-BFD94149E7DB}" destId="{0C67BEA2-367B-48F6-938E-CD20F038F05D}" srcOrd="0" destOrd="0" presId="urn:microsoft.com/office/officeart/2005/8/layout/hierarchy1"/>
    <dgm:cxn modelId="{3EE5775A-0B43-44C6-9C8A-EC8ADA1CDB36}" srcId="{926E07DE-9320-4971-9F02-4CD133DE55EA}" destId="{B1F58538-15BD-49DE-80B8-FF6D0917DF93}" srcOrd="1" destOrd="0" parTransId="{E16494DB-62E4-4EF5-A1C9-3B57D53E0C2A}" sibTransId="{6746CFA0-A144-4572-80A8-05A7B34FDF12}"/>
    <dgm:cxn modelId="{46395F9F-0726-4A43-B455-FC2DBCFCA0BE}" type="presOf" srcId="{926E07DE-9320-4971-9F02-4CD133DE55EA}" destId="{CE0819A3-4D96-4B1E-9CD7-5C8DF2C67C94}" srcOrd="0" destOrd="0" presId="urn:microsoft.com/office/officeart/2005/8/layout/hierarchy1"/>
    <dgm:cxn modelId="{8BB1944D-D879-4C1F-955A-C51764BF898E}" type="presOf" srcId="{9016A124-33B0-476E-9DF4-FDD2B546AAD0}" destId="{11FED2B2-28FB-46BE-AFFA-A8FABDFD7A65}" srcOrd="0" destOrd="0" presId="urn:microsoft.com/office/officeart/2005/8/layout/hierarchy1"/>
    <dgm:cxn modelId="{31AA2061-34A1-4293-863D-6D0673DC5130}" type="presOf" srcId="{18E3F318-E151-4C97-A2B3-7DCF76BC26F1}" destId="{8A620575-4F02-4A01-985F-49B893E97CA9}" srcOrd="0" destOrd="0" presId="urn:microsoft.com/office/officeart/2005/8/layout/hierarchy1"/>
    <dgm:cxn modelId="{F4CB057A-170A-47EC-860E-984D78DA6765}" type="presOf" srcId="{AFE63A0B-2103-43DE-938F-F6FF8AFE272D}" destId="{75DD3278-93C1-4BF3-A32F-C59E4E55C53E}" srcOrd="0" destOrd="0" presId="urn:microsoft.com/office/officeart/2005/8/layout/hierarchy1"/>
    <dgm:cxn modelId="{F9424EEE-822B-4DE6-9E12-DB00109146EE}" srcId="{F9203934-5932-4917-B16C-CCB21FFDA8F4}" destId="{C5D59054-F4C2-45E2-BDC0-A42DDA6FA9E4}" srcOrd="0" destOrd="0" parTransId="{3F5EC629-4E8F-417F-A25B-2CA4A751F035}" sibTransId="{80ADF54E-4828-4839-9636-D2FA2E1F27F7}"/>
    <dgm:cxn modelId="{131C152A-24E6-4C56-904E-74ABE6F4FB7F}" srcId="{2D44F36A-4E67-4C1C-8D68-F020697E23D3}" destId="{857CA6B1-3D38-4F9B-818E-B57321DD6B76}" srcOrd="0" destOrd="0" parTransId="{AFE63A0B-2103-43DE-938F-F6FF8AFE272D}" sibTransId="{D42F5D99-8061-4DE9-8BD8-9067382EBF9C}"/>
    <dgm:cxn modelId="{43742F3F-405A-48FE-B2B0-D4C90D5F41AB}" type="presOf" srcId="{E16494DB-62E4-4EF5-A1C9-3B57D53E0C2A}" destId="{70D79FA1-6ACB-4613-8752-D8952DB806FF}" srcOrd="0" destOrd="0" presId="urn:microsoft.com/office/officeart/2005/8/layout/hierarchy1"/>
    <dgm:cxn modelId="{52A8FD81-60E2-4E67-93E8-5508BAF90860}" type="presOf" srcId="{C5010267-BF6D-4AA4-8481-2B8B989C68C2}" destId="{901DED7F-7AFA-4C6A-B4D0-3432B8074339}" srcOrd="0" destOrd="0" presId="urn:microsoft.com/office/officeart/2005/8/layout/hierarchy1"/>
    <dgm:cxn modelId="{5939FD85-E0DF-4998-82E5-0633FE0C6A85}" srcId="{926E07DE-9320-4971-9F02-4CD133DE55EA}" destId="{664F419D-82C9-4304-97B8-21C0355815FB}" srcOrd="2" destOrd="0" parTransId="{37E38CCD-A039-42BA-B705-7EA94A418DA7}" sibTransId="{0BC45282-AC1B-449C-AA77-76FF03F9FC98}"/>
    <dgm:cxn modelId="{305BCFD2-271E-4EEB-A0DA-994E25ED179E}" type="presParOf" srcId="{5939AFD1-9FAD-446C-B609-7FFF42A9662F}" destId="{73413ACC-E7C1-4C97-A2FA-FDC5A487949B}" srcOrd="0" destOrd="0" presId="urn:microsoft.com/office/officeart/2005/8/layout/hierarchy1"/>
    <dgm:cxn modelId="{AF560A15-5EDB-42C1-8857-B093F254F1D2}" type="presParOf" srcId="{73413ACC-E7C1-4C97-A2FA-FDC5A487949B}" destId="{52466F4F-2BA2-458C-AAF8-25697C62D311}" srcOrd="0" destOrd="0" presId="urn:microsoft.com/office/officeart/2005/8/layout/hierarchy1"/>
    <dgm:cxn modelId="{E42331EC-42D5-45FC-B261-06C540EB0835}" type="presParOf" srcId="{52466F4F-2BA2-458C-AAF8-25697C62D311}" destId="{24691721-09C3-4A33-B88D-EBDAFEE00F5D}" srcOrd="0" destOrd="0" presId="urn:microsoft.com/office/officeart/2005/8/layout/hierarchy1"/>
    <dgm:cxn modelId="{CCEC3EF1-7E0B-4953-8953-C63D03CC6779}" type="presParOf" srcId="{52466F4F-2BA2-458C-AAF8-25697C62D311}" destId="{6BDCB17C-D8ED-435F-861A-259528490166}" srcOrd="1" destOrd="0" presId="urn:microsoft.com/office/officeart/2005/8/layout/hierarchy1"/>
    <dgm:cxn modelId="{8EDB42B9-ABE2-4870-BBDE-29F8317A1625}" type="presParOf" srcId="{73413ACC-E7C1-4C97-A2FA-FDC5A487949B}" destId="{C4A14DD1-61CA-4F34-A3C3-201F95856CD4}" srcOrd="1" destOrd="0" presId="urn:microsoft.com/office/officeart/2005/8/layout/hierarchy1"/>
    <dgm:cxn modelId="{5CBA808B-5514-4181-AE76-FD96BF5FA537}" type="presParOf" srcId="{C4A14DD1-61CA-4F34-A3C3-201F95856CD4}" destId="{E6F10C54-937C-4C13-9D83-1704BA969CD3}" srcOrd="0" destOrd="0" presId="urn:microsoft.com/office/officeart/2005/8/layout/hierarchy1"/>
    <dgm:cxn modelId="{A135909B-BE2B-4E63-8598-ED96476206B2}" type="presParOf" srcId="{C4A14DD1-61CA-4F34-A3C3-201F95856CD4}" destId="{FE9CAABF-6E9D-4694-A413-6421D868A539}" srcOrd="1" destOrd="0" presId="urn:microsoft.com/office/officeart/2005/8/layout/hierarchy1"/>
    <dgm:cxn modelId="{B5280DB0-CF26-4888-81E1-24FA16F869C4}" type="presParOf" srcId="{FE9CAABF-6E9D-4694-A413-6421D868A539}" destId="{81CE84F1-9F41-4F4B-8167-3439133A9A23}" srcOrd="0" destOrd="0" presId="urn:microsoft.com/office/officeart/2005/8/layout/hierarchy1"/>
    <dgm:cxn modelId="{FADE1FBC-2954-425E-84EF-C4DF949C8281}" type="presParOf" srcId="{81CE84F1-9F41-4F4B-8167-3439133A9A23}" destId="{DBC2E3D3-BF49-456F-BE4A-2C1FB8250A4F}" srcOrd="0" destOrd="0" presId="urn:microsoft.com/office/officeart/2005/8/layout/hierarchy1"/>
    <dgm:cxn modelId="{1173F28B-FDA5-4317-8C48-7AD4F7D05EF4}" type="presParOf" srcId="{81CE84F1-9F41-4F4B-8167-3439133A9A23}" destId="{6DEED532-AF29-4CC1-868A-2067463BB530}" srcOrd="1" destOrd="0" presId="urn:microsoft.com/office/officeart/2005/8/layout/hierarchy1"/>
    <dgm:cxn modelId="{E3B0D270-EDD0-4DC5-8C0E-79CAD96A036D}" type="presParOf" srcId="{FE9CAABF-6E9D-4694-A413-6421D868A539}" destId="{35109835-E293-4363-BA20-044DEE27F791}" srcOrd="1" destOrd="0" presId="urn:microsoft.com/office/officeart/2005/8/layout/hierarchy1"/>
    <dgm:cxn modelId="{9BAB78D2-3645-4016-8145-0B6EAE70649D}" type="presParOf" srcId="{35109835-E293-4363-BA20-044DEE27F791}" destId="{7FE93C63-57BB-4848-8EF7-BD9117BD839C}" srcOrd="0" destOrd="0" presId="urn:microsoft.com/office/officeart/2005/8/layout/hierarchy1"/>
    <dgm:cxn modelId="{58EBB3EA-A13C-4987-8AE9-9E39D13C2BE3}" type="presParOf" srcId="{35109835-E293-4363-BA20-044DEE27F791}" destId="{F5197119-F819-476A-A21C-061DB2EE8EBE}" srcOrd="1" destOrd="0" presId="urn:microsoft.com/office/officeart/2005/8/layout/hierarchy1"/>
    <dgm:cxn modelId="{828E7EE4-3D32-4B4A-A288-F2BD3D65B8F6}" type="presParOf" srcId="{F5197119-F819-476A-A21C-061DB2EE8EBE}" destId="{B3EF7500-A91E-4158-A959-27A320C493EF}" srcOrd="0" destOrd="0" presId="urn:microsoft.com/office/officeart/2005/8/layout/hierarchy1"/>
    <dgm:cxn modelId="{75D08DCF-3C30-46D7-A5D4-ADB6F80D64BB}" type="presParOf" srcId="{B3EF7500-A91E-4158-A959-27A320C493EF}" destId="{4FAF8EE7-7E9C-4A78-A27C-F2BF18366ACF}" srcOrd="0" destOrd="0" presId="urn:microsoft.com/office/officeart/2005/8/layout/hierarchy1"/>
    <dgm:cxn modelId="{117F0F50-A861-4B45-B451-C81D6B97ACF5}" type="presParOf" srcId="{B3EF7500-A91E-4158-A959-27A320C493EF}" destId="{E7FB80A4-2FAA-47AB-B59A-A08808987EF8}" srcOrd="1" destOrd="0" presId="urn:microsoft.com/office/officeart/2005/8/layout/hierarchy1"/>
    <dgm:cxn modelId="{4A5C4F4B-D3F0-44F1-8A5B-63BF87E4C6BE}" type="presParOf" srcId="{F5197119-F819-476A-A21C-061DB2EE8EBE}" destId="{DCFE53CE-DB7F-45B9-A8B0-907931810366}" srcOrd="1" destOrd="0" presId="urn:microsoft.com/office/officeart/2005/8/layout/hierarchy1"/>
    <dgm:cxn modelId="{CE825B26-13CB-4CF3-AD6D-A0019D6CE142}" type="presParOf" srcId="{C4A14DD1-61CA-4F34-A3C3-201F95856CD4}" destId="{1D53BC49-8005-45C8-A58F-79F4A07CF90C}" srcOrd="2" destOrd="0" presId="urn:microsoft.com/office/officeart/2005/8/layout/hierarchy1"/>
    <dgm:cxn modelId="{8A94F15C-1966-4095-AC98-3C08F6E5E2C3}" type="presParOf" srcId="{C4A14DD1-61CA-4F34-A3C3-201F95856CD4}" destId="{D16D10D4-A807-46B8-85C4-9DC579469324}" srcOrd="3" destOrd="0" presId="urn:microsoft.com/office/officeart/2005/8/layout/hierarchy1"/>
    <dgm:cxn modelId="{AE881AE2-01CA-4D22-95B7-C29E4D4A3A0D}" type="presParOf" srcId="{D16D10D4-A807-46B8-85C4-9DC579469324}" destId="{D6195476-102D-446A-A126-DB2214FEE328}" srcOrd="0" destOrd="0" presId="urn:microsoft.com/office/officeart/2005/8/layout/hierarchy1"/>
    <dgm:cxn modelId="{57054CA9-251C-4952-AFA6-0DD29F5132C0}" type="presParOf" srcId="{D6195476-102D-446A-A126-DB2214FEE328}" destId="{26268AB6-88AB-453F-89F9-828849C37617}" srcOrd="0" destOrd="0" presId="urn:microsoft.com/office/officeart/2005/8/layout/hierarchy1"/>
    <dgm:cxn modelId="{115DF8A7-51F4-422A-A881-459A802CCAE8}" type="presParOf" srcId="{D6195476-102D-446A-A126-DB2214FEE328}" destId="{901DED7F-7AFA-4C6A-B4D0-3432B8074339}" srcOrd="1" destOrd="0" presId="urn:microsoft.com/office/officeart/2005/8/layout/hierarchy1"/>
    <dgm:cxn modelId="{9A057AED-849B-4F4E-9192-41AA79DF1269}" type="presParOf" srcId="{D16D10D4-A807-46B8-85C4-9DC579469324}" destId="{99BE18DE-A095-4BD0-8148-A361BA2225F3}" srcOrd="1" destOrd="0" presId="urn:microsoft.com/office/officeart/2005/8/layout/hierarchy1"/>
    <dgm:cxn modelId="{54CE2457-9834-4812-8899-A45BC6806311}" type="presParOf" srcId="{99BE18DE-A095-4BD0-8148-A361BA2225F3}" destId="{7E052A44-E8DB-49B2-8AD3-5AEBB818593D}" srcOrd="0" destOrd="0" presId="urn:microsoft.com/office/officeart/2005/8/layout/hierarchy1"/>
    <dgm:cxn modelId="{83EE827D-4D7D-489C-869F-58FB3E2DF007}" type="presParOf" srcId="{99BE18DE-A095-4BD0-8148-A361BA2225F3}" destId="{91A14400-7AF8-445F-841C-27BC0AB1EB6D}" srcOrd="1" destOrd="0" presId="urn:microsoft.com/office/officeart/2005/8/layout/hierarchy1"/>
    <dgm:cxn modelId="{45E32F22-A8F6-4F3F-83E7-31F88FB0EFA2}" type="presParOf" srcId="{91A14400-7AF8-445F-841C-27BC0AB1EB6D}" destId="{229775C3-C25D-4B70-98D7-3BD3D29A783F}" srcOrd="0" destOrd="0" presId="urn:microsoft.com/office/officeart/2005/8/layout/hierarchy1"/>
    <dgm:cxn modelId="{FF05FFF0-C8D9-4C21-9F1C-B565A7DD9084}" type="presParOf" srcId="{229775C3-C25D-4B70-98D7-3BD3D29A783F}" destId="{4D9E1EDC-116E-4B4D-813F-4BE74B783630}" srcOrd="0" destOrd="0" presId="urn:microsoft.com/office/officeart/2005/8/layout/hierarchy1"/>
    <dgm:cxn modelId="{44128E7A-521B-45FE-BA7D-A46AA498B0D5}" type="presParOf" srcId="{229775C3-C25D-4B70-98D7-3BD3D29A783F}" destId="{E6F47C1A-CA62-4C7C-B0C3-9BA1ED26C871}" srcOrd="1" destOrd="0" presId="urn:microsoft.com/office/officeart/2005/8/layout/hierarchy1"/>
    <dgm:cxn modelId="{7CEAE640-A27A-4AEB-8CA0-FC29F6B1E72F}" type="presParOf" srcId="{91A14400-7AF8-445F-841C-27BC0AB1EB6D}" destId="{422C609F-1E67-448A-9601-D65FA72C7F53}" srcOrd="1" destOrd="0" presId="urn:microsoft.com/office/officeart/2005/8/layout/hierarchy1"/>
    <dgm:cxn modelId="{84FAE48F-7809-4E6C-8838-E6199CB12FE2}" type="presParOf" srcId="{422C609F-1E67-448A-9601-D65FA72C7F53}" destId="{541571FB-D68F-4B46-A27D-DF57C5B3EABF}" srcOrd="0" destOrd="0" presId="urn:microsoft.com/office/officeart/2005/8/layout/hierarchy1"/>
    <dgm:cxn modelId="{99616387-9EC3-4FC2-8253-9090B22993B5}" type="presParOf" srcId="{422C609F-1E67-448A-9601-D65FA72C7F53}" destId="{AB0768C7-869A-4809-B8AB-EE136DD5C8C7}" srcOrd="1" destOrd="0" presId="urn:microsoft.com/office/officeart/2005/8/layout/hierarchy1"/>
    <dgm:cxn modelId="{607A72B7-8369-4BD5-B318-ED2D16977B97}" type="presParOf" srcId="{AB0768C7-869A-4809-B8AB-EE136DD5C8C7}" destId="{A30EBA85-940F-4B1D-BC7F-1DBCE9E64B9D}" srcOrd="0" destOrd="0" presId="urn:microsoft.com/office/officeart/2005/8/layout/hierarchy1"/>
    <dgm:cxn modelId="{64ED830E-0CF2-4FB5-BF99-07A267094C52}" type="presParOf" srcId="{A30EBA85-940F-4B1D-BC7F-1DBCE9E64B9D}" destId="{25A62A39-82EE-4015-AD59-F655CA268709}" srcOrd="0" destOrd="0" presId="urn:microsoft.com/office/officeart/2005/8/layout/hierarchy1"/>
    <dgm:cxn modelId="{22E4885F-C496-4E11-94AE-70CAA5469D1C}" type="presParOf" srcId="{A30EBA85-940F-4B1D-BC7F-1DBCE9E64B9D}" destId="{ED6A13CF-DFD9-4663-AD8F-D91159446213}" srcOrd="1" destOrd="0" presId="urn:microsoft.com/office/officeart/2005/8/layout/hierarchy1"/>
    <dgm:cxn modelId="{3108C91F-9C60-4B94-A39B-A37C59377D1E}" type="presParOf" srcId="{AB0768C7-869A-4809-B8AB-EE136DD5C8C7}" destId="{04F2889E-2EC7-42A0-B23A-615F1E4EFE51}" srcOrd="1" destOrd="0" presId="urn:microsoft.com/office/officeart/2005/8/layout/hierarchy1"/>
    <dgm:cxn modelId="{429FEF04-7CC3-405A-AEEB-B9E2F6EB5070}" type="presParOf" srcId="{04F2889E-2EC7-42A0-B23A-615F1E4EFE51}" destId="{D956132D-07B8-4D02-B17C-FAA1A29148D4}" srcOrd="0" destOrd="0" presId="urn:microsoft.com/office/officeart/2005/8/layout/hierarchy1"/>
    <dgm:cxn modelId="{F7BDB953-A42A-4C39-AF4E-9A67E97B698E}" type="presParOf" srcId="{04F2889E-2EC7-42A0-B23A-615F1E4EFE51}" destId="{621CBE37-F61A-4F4B-9706-DF10E1B1E303}" srcOrd="1" destOrd="0" presId="urn:microsoft.com/office/officeart/2005/8/layout/hierarchy1"/>
    <dgm:cxn modelId="{F0B6861E-250A-4700-BB74-59536F87386A}" type="presParOf" srcId="{621CBE37-F61A-4F4B-9706-DF10E1B1E303}" destId="{6392FC4D-D98C-480D-AE01-EA8BD0B97066}" srcOrd="0" destOrd="0" presId="urn:microsoft.com/office/officeart/2005/8/layout/hierarchy1"/>
    <dgm:cxn modelId="{7AC92537-42B7-4152-8222-A4D178FFE21B}" type="presParOf" srcId="{6392FC4D-D98C-480D-AE01-EA8BD0B97066}" destId="{1DF7E97A-795C-4DAA-9E50-EFD5993923AD}" srcOrd="0" destOrd="0" presId="urn:microsoft.com/office/officeart/2005/8/layout/hierarchy1"/>
    <dgm:cxn modelId="{654D28E9-EBE8-41B1-87BB-A102E770DE9C}" type="presParOf" srcId="{6392FC4D-D98C-480D-AE01-EA8BD0B97066}" destId="{CE0819A3-4D96-4B1E-9CD7-5C8DF2C67C94}" srcOrd="1" destOrd="0" presId="urn:microsoft.com/office/officeart/2005/8/layout/hierarchy1"/>
    <dgm:cxn modelId="{F894B610-0497-4C18-9BB4-51D69E668CE6}" type="presParOf" srcId="{621CBE37-F61A-4F4B-9706-DF10E1B1E303}" destId="{702F628B-03F9-49A1-9FAA-1BC6621CBEDB}" srcOrd="1" destOrd="0" presId="urn:microsoft.com/office/officeart/2005/8/layout/hierarchy1"/>
    <dgm:cxn modelId="{AAEC3C3A-8247-4534-B11C-A74FE5A3B4FC}" type="presParOf" srcId="{702F628B-03F9-49A1-9FAA-1BC6621CBEDB}" destId="{0E50B7EB-8EEB-4E5D-A23B-3413908A80C0}" srcOrd="0" destOrd="0" presId="urn:microsoft.com/office/officeart/2005/8/layout/hierarchy1"/>
    <dgm:cxn modelId="{6C2EDD34-77AA-4779-B7EC-2C3CAD420E88}" type="presParOf" srcId="{702F628B-03F9-49A1-9FAA-1BC6621CBEDB}" destId="{ECC128C2-35B5-4831-BA5D-8F4F0F5E1554}" srcOrd="1" destOrd="0" presId="urn:microsoft.com/office/officeart/2005/8/layout/hierarchy1"/>
    <dgm:cxn modelId="{65E0C9B0-F8BA-4261-BAFD-89006AA87A23}" type="presParOf" srcId="{ECC128C2-35B5-4831-BA5D-8F4F0F5E1554}" destId="{4EE1CC52-346C-4019-BC94-29051DEDD6A5}" srcOrd="0" destOrd="0" presId="urn:microsoft.com/office/officeart/2005/8/layout/hierarchy1"/>
    <dgm:cxn modelId="{3A4F64EA-CC62-4D5E-8DBC-93E8854B9D66}" type="presParOf" srcId="{4EE1CC52-346C-4019-BC94-29051DEDD6A5}" destId="{7AB27B4B-3880-4007-AB4C-756644910ED5}" srcOrd="0" destOrd="0" presId="urn:microsoft.com/office/officeart/2005/8/layout/hierarchy1"/>
    <dgm:cxn modelId="{F8DF296D-8E2C-479B-9612-02DB4ED89A5A}" type="presParOf" srcId="{4EE1CC52-346C-4019-BC94-29051DEDD6A5}" destId="{9547A76A-B365-4450-8B94-B239E58D4C58}" srcOrd="1" destOrd="0" presId="urn:microsoft.com/office/officeart/2005/8/layout/hierarchy1"/>
    <dgm:cxn modelId="{34900FC8-91CC-4B62-83B6-0D795923249C}" type="presParOf" srcId="{ECC128C2-35B5-4831-BA5D-8F4F0F5E1554}" destId="{7D370E13-D40F-4115-9658-C20365B391A0}" srcOrd="1" destOrd="0" presId="urn:microsoft.com/office/officeart/2005/8/layout/hierarchy1"/>
    <dgm:cxn modelId="{3BEE47AF-BFE7-4669-A5BC-6E04AFE346B6}" type="presParOf" srcId="{702F628B-03F9-49A1-9FAA-1BC6621CBEDB}" destId="{70D79FA1-6ACB-4613-8752-D8952DB806FF}" srcOrd="2" destOrd="0" presId="urn:microsoft.com/office/officeart/2005/8/layout/hierarchy1"/>
    <dgm:cxn modelId="{77650AF6-F235-4AC2-875D-3A0A2C2ECA5A}" type="presParOf" srcId="{702F628B-03F9-49A1-9FAA-1BC6621CBEDB}" destId="{05F4C23C-5959-4F2A-BBC3-DEE9E1C034D1}" srcOrd="3" destOrd="0" presId="urn:microsoft.com/office/officeart/2005/8/layout/hierarchy1"/>
    <dgm:cxn modelId="{B3A39439-1A21-4D68-8BD9-70E652102A68}" type="presParOf" srcId="{05F4C23C-5959-4F2A-BBC3-DEE9E1C034D1}" destId="{47C47270-6503-48A6-A1AC-D41443D85815}" srcOrd="0" destOrd="0" presId="urn:microsoft.com/office/officeart/2005/8/layout/hierarchy1"/>
    <dgm:cxn modelId="{6AAF00CB-301B-4FFD-B1C4-EA51E7EBC6E6}" type="presParOf" srcId="{47C47270-6503-48A6-A1AC-D41443D85815}" destId="{C3D22C09-44FE-44EE-AE5E-6E8690895D94}" srcOrd="0" destOrd="0" presId="urn:microsoft.com/office/officeart/2005/8/layout/hierarchy1"/>
    <dgm:cxn modelId="{33F75605-FD7C-44F0-8D8F-F3C89F501274}" type="presParOf" srcId="{47C47270-6503-48A6-A1AC-D41443D85815}" destId="{E8A8C848-E2B3-4443-A16F-7961FCE6D59D}" srcOrd="1" destOrd="0" presId="urn:microsoft.com/office/officeart/2005/8/layout/hierarchy1"/>
    <dgm:cxn modelId="{4D482F35-3DA7-461C-B66B-8270F3422D8D}" type="presParOf" srcId="{05F4C23C-5959-4F2A-BBC3-DEE9E1C034D1}" destId="{E0F6AF4C-7C35-4E5F-B606-09142BC07344}" srcOrd="1" destOrd="0" presId="urn:microsoft.com/office/officeart/2005/8/layout/hierarchy1"/>
    <dgm:cxn modelId="{4A732624-1019-41C7-B35C-73EF39934BB5}" type="presParOf" srcId="{702F628B-03F9-49A1-9FAA-1BC6621CBEDB}" destId="{E2928B1B-1964-461B-8F85-8CCF245A92E4}" srcOrd="4" destOrd="0" presId="urn:microsoft.com/office/officeart/2005/8/layout/hierarchy1"/>
    <dgm:cxn modelId="{80DF6C35-86BC-437D-A179-20082FFD9BA9}" type="presParOf" srcId="{702F628B-03F9-49A1-9FAA-1BC6621CBEDB}" destId="{2219FEFC-C743-4B27-9063-B3B06A40BC92}" srcOrd="5" destOrd="0" presId="urn:microsoft.com/office/officeart/2005/8/layout/hierarchy1"/>
    <dgm:cxn modelId="{EACC1F8E-4222-4CD4-839E-261EB55181BE}" type="presParOf" srcId="{2219FEFC-C743-4B27-9063-B3B06A40BC92}" destId="{BEB36CAE-DE54-415F-8812-F7D098DCC4B3}" srcOrd="0" destOrd="0" presId="urn:microsoft.com/office/officeart/2005/8/layout/hierarchy1"/>
    <dgm:cxn modelId="{E2F8C77A-ADF0-4AD4-9F2E-DDEC97B6E096}" type="presParOf" srcId="{BEB36CAE-DE54-415F-8812-F7D098DCC4B3}" destId="{0677C584-1102-47D2-BFF3-101E400EE415}" srcOrd="0" destOrd="0" presId="urn:microsoft.com/office/officeart/2005/8/layout/hierarchy1"/>
    <dgm:cxn modelId="{EEEB5E1B-3E7A-4641-9735-FE9D4DABFD2D}" type="presParOf" srcId="{BEB36CAE-DE54-415F-8812-F7D098DCC4B3}" destId="{C2208BA2-DC97-4323-9E0E-A819087088BC}" srcOrd="1" destOrd="0" presId="urn:microsoft.com/office/officeart/2005/8/layout/hierarchy1"/>
    <dgm:cxn modelId="{1C828208-72BA-4C76-91FD-6D511BF0FC6E}" type="presParOf" srcId="{2219FEFC-C743-4B27-9063-B3B06A40BC92}" destId="{FD5F0615-990B-47E6-83C6-4FE724DB68FD}" srcOrd="1" destOrd="0" presId="urn:microsoft.com/office/officeart/2005/8/layout/hierarchy1"/>
    <dgm:cxn modelId="{53E969AA-9941-4345-8522-459227FDE07A}" type="presParOf" srcId="{C4A14DD1-61CA-4F34-A3C3-201F95856CD4}" destId="{12EE313C-4247-4427-B161-1718C9E6112C}" srcOrd="4" destOrd="0" presId="urn:microsoft.com/office/officeart/2005/8/layout/hierarchy1"/>
    <dgm:cxn modelId="{5B2FBBB5-E22F-43A0-851D-4119D8DCA726}" type="presParOf" srcId="{C4A14DD1-61CA-4F34-A3C3-201F95856CD4}" destId="{182C1B1C-BBA7-4461-8885-31EBB14D54AE}" srcOrd="5" destOrd="0" presId="urn:microsoft.com/office/officeart/2005/8/layout/hierarchy1"/>
    <dgm:cxn modelId="{AF9EB4EC-1439-48CD-A29D-E76B86C378C6}" type="presParOf" srcId="{182C1B1C-BBA7-4461-8885-31EBB14D54AE}" destId="{2B021016-1E68-4EC6-A416-F6D7558FB788}" srcOrd="0" destOrd="0" presId="urn:microsoft.com/office/officeart/2005/8/layout/hierarchy1"/>
    <dgm:cxn modelId="{BA6A3A54-A9CD-4010-8A5E-954CBE149D4A}" type="presParOf" srcId="{2B021016-1E68-4EC6-A416-F6D7558FB788}" destId="{2308DDA2-B726-431B-8945-E0CA4F1E4E97}" srcOrd="0" destOrd="0" presId="urn:microsoft.com/office/officeart/2005/8/layout/hierarchy1"/>
    <dgm:cxn modelId="{01E153B4-E6A4-4215-BE26-7EF64DCB52C5}" type="presParOf" srcId="{2B021016-1E68-4EC6-A416-F6D7558FB788}" destId="{25C6059A-8A29-485E-B2E4-CE4BF6E674DC}" srcOrd="1" destOrd="0" presId="urn:microsoft.com/office/officeart/2005/8/layout/hierarchy1"/>
    <dgm:cxn modelId="{52F4B1B0-ADC8-40B0-8151-BFB724A0B843}" type="presParOf" srcId="{182C1B1C-BBA7-4461-8885-31EBB14D54AE}" destId="{671C1A08-06FD-4587-90E8-6E27B8DEEC8C}" srcOrd="1" destOrd="0" presId="urn:microsoft.com/office/officeart/2005/8/layout/hierarchy1"/>
    <dgm:cxn modelId="{1495FD06-DBD8-4AE3-9035-AAFC98D297B9}" type="presParOf" srcId="{671C1A08-06FD-4587-90E8-6E27B8DEEC8C}" destId="{304D7342-12CE-4F14-B980-F103AA1ED006}" srcOrd="0" destOrd="0" presId="urn:microsoft.com/office/officeart/2005/8/layout/hierarchy1"/>
    <dgm:cxn modelId="{03AC254D-1A57-47FB-A2E8-26152C6CC2A7}" type="presParOf" srcId="{671C1A08-06FD-4587-90E8-6E27B8DEEC8C}" destId="{D30D802E-3E63-4354-BAF2-CFEB09DB6A8E}" srcOrd="1" destOrd="0" presId="urn:microsoft.com/office/officeart/2005/8/layout/hierarchy1"/>
    <dgm:cxn modelId="{4BAB961E-E0AF-487C-803B-A5AD7630C60A}" type="presParOf" srcId="{D30D802E-3E63-4354-BAF2-CFEB09DB6A8E}" destId="{DAFF9B4A-4598-4092-A682-32AFBF538D25}" srcOrd="0" destOrd="0" presId="urn:microsoft.com/office/officeart/2005/8/layout/hierarchy1"/>
    <dgm:cxn modelId="{0D8E6D79-4339-455B-B7FC-4B59A9F76BB6}" type="presParOf" srcId="{DAFF9B4A-4598-4092-A682-32AFBF538D25}" destId="{08F38CE9-9189-4752-96D9-AB5A8DE45C9B}" srcOrd="0" destOrd="0" presId="urn:microsoft.com/office/officeart/2005/8/layout/hierarchy1"/>
    <dgm:cxn modelId="{67602AE0-3416-4702-9690-245C00B61E30}" type="presParOf" srcId="{DAFF9B4A-4598-4092-A682-32AFBF538D25}" destId="{3CA64D7A-6304-4914-988E-C41DC0F88C9B}" srcOrd="1" destOrd="0" presId="urn:microsoft.com/office/officeart/2005/8/layout/hierarchy1"/>
    <dgm:cxn modelId="{3EA7C36A-FE44-41B8-A449-14B27362A94C}" type="presParOf" srcId="{D30D802E-3E63-4354-BAF2-CFEB09DB6A8E}" destId="{3FC2BD77-B102-4D36-8F3C-911186F046EE}" srcOrd="1" destOrd="0" presId="urn:microsoft.com/office/officeart/2005/8/layout/hierarchy1"/>
    <dgm:cxn modelId="{31D05004-ED74-4704-9975-28E34100B1A9}" type="presParOf" srcId="{671C1A08-06FD-4587-90E8-6E27B8DEEC8C}" destId="{0C67BEA2-367B-48F6-938E-CD20F038F05D}" srcOrd="2" destOrd="0" presId="urn:microsoft.com/office/officeart/2005/8/layout/hierarchy1"/>
    <dgm:cxn modelId="{499C5F28-64B0-46CA-809D-418118B29E5C}" type="presParOf" srcId="{671C1A08-06FD-4587-90E8-6E27B8DEEC8C}" destId="{58BBDDE5-C5A2-4565-8C45-CF6C5A2C6307}" srcOrd="3" destOrd="0" presId="urn:microsoft.com/office/officeart/2005/8/layout/hierarchy1"/>
    <dgm:cxn modelId="{70779F93-7B20-435F-8462-8098A2D8634E}" type="presParOf" srcId="{58BBDDE5-C5A2-4565-8C45-CF6C5A2C6307}" destId="{DB9855D3-1711-42E7-A3CA-BA3A2406707C}" srcOrd="0" destOrd="0" presId="urn:microsoft.com/office/officeart/2005/8/layout/hierarchy1"/>
    <dgm:cxn modelId="{90DA3728-4678-4298-BFBC-0CD742B8443F}" type="presParOf" srcId="{DB9855D3-1711-42E7-A3CA-BA3A2406707C}" destId="{CCC9A6CE-70F8-454C-8F0F-88DF2C9ACD24}" srcOrd="0" destOrd="0" presId="urn:microsoft.com/office/officeart/2005/8/layout/hierarchy1"/>
    <dgm:cxn modelId="{9E79801A-C2D0-4998-8B20-4DEE6E6D957C}" type="presParOf" srcId="{DB9855D3-1711-42E7-A3CA-BA3A2406707C}" destId="{D7278144-9673-4CD1-9097-3F7BE03947C7}" srcOrd="1" destOrd="0" presId="urn:microsoft.com/office/officeart/2005/8/layout/hierarchy1"/>
    <dgm:cxn modelId="{508E569A-C617-4DF2-AC67-3533EEBBA7A3}" type="presParOf" srcId="{58BBDDE5-C5A2-4565-8C45-CF6C5A2C6307}" destId="{280A77D8-FEF8-4EA2-BDA5-CC118B5C8454}" srcOrd="1" destOrd="0" presId="urn:microsoft.com/office/officeart/2005/8/layout/hierarchy1"/>
    <dgm:cxn modelId="{34EF2FDB-E9B2-4E2D-9106-AC0F59CF6DC4}" type="presParOf" srcId="{671C1A08-06FD-4587-90E8-6E27B8DEEC8C}" destId="{11FED2B2-28FB-46BE-AFFA-A8FABDFD7A65}" srcOrd="4" destOrd="0" presId="urn:microsoft.com/office/officeart/2005/8/layout/hierarchy1"/>
    <dgm:cxn modelId="{C259D850-F2A8-4B3B-AC3D-044A5620C180}" type="presParOf" srcId="{671C1A08-06FD-4587-90E8-6E27B8DEEC8C}" destId="{BD785C28-539E-4777-8CA7-AB5AFF54CC57}" srcOrd="5" destOrd="0" presId="urn:microsoft.com/office/officeart/2005/8/layout/hierarchy1"/>
    <dgm:cxn modelId="{DACD2F67-EE9F-41FA-A371-7B39460A3392}" type="presParOf" srcId="{BD785C28-539E-4777-8CA7-AB5AFF54CC57}" destId="{2B84E311-6345-46D9-8403-1CF2AE666692}" srcOrd="0" destOrd="0" presId="urn:microsoft.com/office/officeart/2005/8/layout/hierarchy1"/>
    <dgm:cxn modelId="{21A38468-667A-4E83-B851-B5F5FF82B2C0}" type="presParOf" srcId="{2B84E311-6345-46D9-8403-1CF2AE666692}" destId="{36D10633-ADCE-4BCB-ACDE-7EEECC352025}" srcOrd="0" destOrd="0" presId="urn:microsoft.com/office/officeart/2005/8/layout/hierarchy1"/>
    <dgm:cxn modelId="{DF725CF0-96B8-4781-974C-7FA19F4522BF}" type="presParOf" srcId="{2B84E311-6345-46D9-8403-1CF2AE666692}" destId="{7C076116-E7AD-4923-9C21-FECCE9DDCEF5}" srcOrd="1" destOrd="0" presId="urn:microsoft.com/office/officeart/2005/8/layout/hierarchy1"/>
    <dgm:cxn modelId="{BCA505DB-0023-4AE8-A5A5-720181CFF6AA}" type="presParOf" srcId="{BD785C28-539E-4777-8CA7-AB5AFF54CC57}" destId="{5EF55BAF-7DBF-4372-A51B-747A7E0E2B64}" srcOrd="1" destOrd="0" presId="urn:microsoft.com/office/officeart/2005/8/layout/hierarchy1"/>
    <dgm:cxn modelId="{6902BC96-86BC-4E6E-AF51-48FF8DC80EDC}" type="presParOf" srcId="{C4A14DD1-61CA-4F34-A3C3-201F95856CD4}" destId="{EAF5548D-6DA4-45B8-9CE8-3B28D2E20C68}" srcOrd="6" destOrd="0" presId="urn:microsoft.com/office/officeart/2005/8/layout/hierarchy1"/>
    <dgm:cxn modelId="{CC7B4667-6C18-4B26-A3B5-CD6460869784}" type="presParOf" srcId="{C4A14DD1-61CA-4F34-A3C3-201F95856CD4}" destId="{B8C890EE-B1C0-4F48-85A0-4FE8667CF015}" srcOrd="7" destOrd="0" presId="urn:microsoft.com/office/officeart/2005/8/layout/hierarchy1"/>
    <dgm:cxn modelId="{CA2A93C9-89A0-4C7C-ADB4-2E7B8F564B3C}" type="presParOf" srcId="{B8C890EE-B1C0-4F48-85A0-4FE8667CF015}" destId="{61CDAF2B-4D71-48D1-9A6C-EF27D72D4C11}" srcOrd="0" destOrd="0" presId="urn:microsoft.com/office/officeart/2005/8/layout/hierarchy1"/>
    <dgm:cxn modelId="{6C1220CF-C424-4BE7-993D-4F1CD6F7C487}" type="presParOf" srcId="{61CDAF2B-4D71-48D1-9A6C-EF27D72D4C11}" destId="{37D59787-94D1-4E49-B773-9AABC7735CDF}" srcOrd="0" destOrd="0" presId="urn:microsoft.com/office/officeart/2005/8/layout/hierarchy1"/>
    <dgm:cxn modelId="{6A7565B9-988C-443F-B114-B973675B7E5C}" type="presParOf" srcId="{61CDAF2B-4D71-48D1-9A6C-EF27D72D4C11}" destId="{2117F930-060E-4F77-A7F4-11D2515D878F}" srcOrd="1" destOrd="0" presId="urn:microsoft.com/office/officeart/2005/8/layout/hierarchy1"/>
    <dgm:cxn modelId="{C226DCC1-750B-4919-8EA7-24FFC5E26A62}" type="presParOf" srcId="{B8C890EE-B1C0-4F48-85A0-4FE8667CF015}" destId="{20C6292E-771E-4BB9-86D7-5AF521F116A5}" srcOrd="1" destOrd="0" presId="urn:microsoft.com/office/officeart/2005/8/layout/hierarchy1"/>
    <dgm:cxn modelId="{70CD3C9B-93BD-4D7E-BB1D-691E1C1F7433}" type="presParOf" srcId="{20C6292E-771E-4BB9-86D7-5AF521F116A5}" destId="{75DD3278-93C1-4BF3-A32F-C59E4E55C53E}" srcOrd="0" destOrd="0" presId="urn:microsoft.com/office/officeart/2005/8/layout/hierarchy1"/>
    <dgm:cxn modelId="{A15D6703-6171-4AD1-A89F-54AB00A1B9D6}" type="presParOf" srcId="{20C6292E-771E-4BB9-86D7-5AF521F116A5}" destId="{22097BD5-FC38-410F-A89B-8A0E401DEFE9}" srcOrd="1" destOrd="0" presId="urn:microsoft.com/office/officeart/2005/8/layout/hierarchy1"/>
    <dgm:cxn modelId="{7A0A3FDF-4BAB-4F4D-A887-D42B83173035}" type="presParOf" srcId="{22097BD5-FC38-410F-A89B-8A0E401DEFE9}" destId="{1DE4EAE6-BBDE-45BC-9486-2C706A94F5AE}" srcOrd="0" destOrd="0" presId="urn:microsoft.com/office/officeart/2005/8/layout/hierarchy1"/>
    <dgm:cxn modelId="{D47DC936-893A-412D-8C78-9BFFD7A1711C}" type="presParOf" srcId="{1DE4EAE6-BBDE-45BC-9486-2C706A94F5AE}" destId="{384E2D19-5ED0-4E2D-8A5D-490ECAA3ADDD}" srcOrd="0" destOrd="0" presId="urn:microsoft.com/office/officeart/2005/8/layout/hierarchy1"/>
    <dgm:cxn modelId="{D68C9CFF-42CF-4B81-A254-60D8B2EEDE03}" type="presParOf" srcId="{1DE4EAE6-BBDE-45BC-9486-2C706A94F5AE}" destId="{0D65E0CD-6805-47EB-9204-EEDC7B2B848C}" srcOrd="1" destOrd="0" presId="urn:microsoft.com/office/officeart/2005/8/layout/hierarchy1"/>
    <dgm:cxn modelId="{60617453-05AF-40E0-A7D0-8B208CF8248F}" type="presParOf" srcId="{22097BD5-FC38-410F-A89B-8A0E401DEFE9}" destId="{8709905E-EF29-4BF8-93D9-0FC3E4044174}" srcOrd="1" destOrd="0" presId="urn:microsoft.com/office/officeart/2005/8/layout/hierarchy1"/>
    <dgm:cxn modelId="{BD2F7621-41CC-4528-B390-7064F2D5E700}" type="presParOf" srcId="{20C6292E-771E-4BB9-86D7-5AF521F116A5}" destId="{2665896E-7396-44C7-B591-3D8575269FE5}" srcOrd="2" destOrd="0" presId="urn:microsoft.com/office/officeart/2005/8/layout/hierarchy1"/>
    <dgm:cxn modelId="{DEB6092C-D930-4D60-BB25-43CAFB04988D}" type="presParOf" srcId="{20C6292E-771E-4BB9-86D7-5AF521F116A5}" destId="{0BDA8812-7BC8-405B-941A-FDBB1302202B}" srcOrd="3" destOrd="0" presId="urn:microsoft.com/office/officeart/2005/8/layout/hierarchy1"/>
    <dgm:cxn modelId="{E3053A5D-7E9D-42F7-A225-24F1445F23B9}" type="presParOf" srcId="{0BDA8812-7BC8-405B-941A-FDBB1302202B}" destId="{D7EA9A62-BECF-4275-9D08-7F1A6A491CDB}" srcOrd="0" destOrd="0" presId="urn:microsoft.com/office/officeart/2005/8/layout/hierarchy1"/>
    <dgm:cxn modelId="{F0817E06-95C1-479E-9CA5-5F2FBDE3B542}" type="presParOf" srcId="{D7EA9A62-BECF-4275-9D08-7F1A6A491CDB}" destId="{A4E783DE-7D37-41CC-B128-48BF44A47F55}" srcOrd="0" destOrd="0" presId="urn:microsoft.com/office/officeart/2005/8/layout/hierarchy1"/>
    <dgm:cxn modelId="{30328CCF-039C-475B-8EA9-8DD01A2CE03E}" type="presParOf" srcId="{D7EA9A62-BECF-4275-9D08-7F1A6A491CDB}" destId="{223609B9-ABB6-4662-9D20-184F448075EB}" srcOrd="1" destOrd="0" presId="urn:microsoft.com/office/officeart/2005/8/layout/hierarchy1"/>
    <dgm:cxn modelId="{989006B3-31FF-424F-9942-ECF9655FEDFB}" type="presParOf" srcId="{0BDA8812-7BC8-405B-941A-FDBB1302202B}" destId="{42139DAD-2CC3-4FFB-A1AB-E0EFDCB2BEE7}" srcOrd="1" destOrd="0" presId="urn:microsoft.com/office/officeart/2005/8/layout/hierarchy1"/>
    <dgm:cxn modelId="{C0BFC257-EA3D-4306-BA51-AE177188E14A}" type="presParOf" srcId="{42139DAD-2CC3-4FFB-A1AB-E0EFDCB2BEE7}" destId="{8A620575-4F02-4A01-985F-49B893E97CA9}" srcOrd="0" destOrd="0" presId="urn:microsoft.com/office/officeart/2005/8/layout/hierarchy1"/>
    <dgm:cxn modelId="{B4FA4DA4-0238-4D47-8B80-93633253B1AD}" type="presParOf" srcId="{42139DAD-2CC3-4FFB-A1AB-E0EFDCB2BEE7}" destId="{48B59FEC-C556-4847-9C32-0154E568A757}" srcOrd="1" destOrd="0" presId="urn:microsoft.com/office/officeart/2005/8/layout/hierarchy1"/>
    <dgm:cxn modelId="{6A9B4E40-7748-4377-B2E3-59AACC5ED954}" type="presParOf" srcId="{48B59FEC-C556-4847-9C32-0154E568A757}" destId="{E28292C5-6E15-4B34-8AF0-3D7CCF50247E}" srcOrd="0" destOrd="0" presId="urn:microsoft.com/office/officeart/2005/8/layout/hierarchy1"/>
    <dgm:cxn modelId="{F5BB8611-DB34-40B4-8D6E-48FCFD0D912D}" type="presParOf" srcId="{E28292C5-6E15-4B34-8AF0-3D7CCF50247E}" destId="{F145C11B-6082-4D8E-96BD-70B570F53EC2}" srcOrd="0" destOrd="0" presId="urn:microsoft.com/office/officeart/2005/8/layout/hierarchy1"/>
    <dgm:cxn modelId="{07AEFB3B-9576-41BD-A467-7C3C95B4C0F7}" type="presParOf" srcId="{E28292C5-6E15-4B34-8AF0-3D7CCF50247E}" destId="{7F716133-0AB7-49D4-AA49-472FAF39605B}" srcOrd="1" destOrd="0" presId="urn:microsoft.com/office/officeart/2005/8/layout/hierarchy1"/>
    <dgm:cxn modelId="{CF9389EC-CD5D-4779-86F1-27FA23DC6189}" type="presParOf" srcId="{48B59FEC-C556-4847-9C32-0154E568A757}" destId="{2D77F131-8931-4B7B-B049-BA77F34A4E4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754605-441B-4F34-922A-3A0C158A206E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0D74AA-DB8F-4016-A31C-701BFAA0951B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3600" dirty="0" smtClean="0">
              <a:solidFill>
                <a:schemeClr val="tx1"/>
              </a:solidFill>
            </a:rPr>
            <a:t>Stimulation</a:t>
          </a:r>
          <a:endParaRPr lang="en-US" sz="3600" dirty="0">
            <a:solidFill>
              <a:schemeClr val="tx1"/>
            </a:solidFill>
          </a:endParaRPr>
        </a:p>
      </dgm:t>
    </dgm:pt>
    <dgm:pt modelId="{45814B39-1672-44B4-BB03-4F4E0ED94A57}" type="parTrans" cxnId="{BB26A111-861F-4CEC-AD86-7D7E201E0313}">
      <dgm:prSet/>
      <dgm:spPr/>
      <dgm:t>
        <a:bodyPr/>
        <a:lstStyle/>
        <a:p>
          <a:endParaRPr lang="en-US"/>
        </a:p>
      </dgm:t>
    </dgm:pt>
    <dgm:pt modelId="{585766D6-90E6-434F-AF38-8FA534CDD7A1}" type="sibTrans" cxnId="{BB26A111-861F-4CEC-AD86-7D7E201E0313}">
      <dgm:prSet/>
      <dgm:spPr/>
      <dgm:t>
        <a:bodyPr/>
        <a:lstStyle/>
        <a:p>
          <a:endParaRPr lang="en-US"/>
        </a:p>
      </dgm:t>
    </dgm:pt>
    <dgm:pt modelId="{70F54461-7A25-4446-9B0F-BA567E7283C8}">
      <dgm:prSet phldrT="[Text]" custT="1"/>
      <dgm:spPr>
        <a:ln>
          <a:noFill/>
        </a:ln>
      </dgm:spPr>
      <dgm:t>
        <a:bodyPr/>
        <a:lstStyle/>
        <a:p>
          <a:r>
            <a:rPr lang="en-US" sz="1400" dirty="0" smtClean="0"/>
            <a:t>Fiber Alignment</a:t>
          </a:r>
          <a:endParaRPr lang="en-US" sz="1400" dirty="0"/>
        </a:p>
      </dgm:t>
    </dgm:pt>
    <dgm:pt modelId="{3BB0C0E2-965B-4193-8D7C-4C63BABB6F80}" type="parTrans" cxnId="{3B01DC2D-712F-43EC-A7B9-E6D2D8E5BF16}">
      <dgm:prSet/>
      <dgm:spPr/>
      <dgm:t>
        <a:bodyPr/>
        <a:lstStyle/>
        <a:p>
          <a:endParaRPr lang="en-US"/>
        </a:p>
      </dgm:t>
    </dgm:pt>
    <dgm:pt modelId="{C5676335-3086-4D5F-9696-9DFF6A849294}" type="sibTrans" cxnId="{3B01DC2D-712F-43EC-A7B9-E6D2D8E5BF16}">
      <dgm:prSet/>
      <dgm:spPr/>
      <dgm:t>
        <a:bodyPr/>
        <a:lstStyle/>
        <a:p>
          <a:endParaRPr lang="en-US"/>
        </a:p>
      </dgm:t>
    </dgm:pt>
    <dgm:pt modelId="{879586F1-938F-4CE5-9825-5F91AF3F96F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3600" dirty="0" smtClean="0">
              <a:solidFill>
                <a:schemeClr val="tx1"/>
              </a:solidFill>
            </a:rPr>
            <a:t>Anchorage</a:t>
          </a:r>
          <a:endParaRPr lang="en-US" sz="3600" dirty="0">
            <a:solidFill>
              <a:schemeClr val="tx1"/>
            </a:solidFill>
          </a:endParaRPr>
        </a:p>
      </dgm:t>
    </dgm:pt>
    <dgm:pt modelId="{0231966C-B17D-48B9-AB1B-44C1100FD409}" type="parTrans" cxnId="{DF92E10C-AC07-4D7B-B1C7-BF8A6E4912E4}">
      <dgm:prSet/>
      <dgm:spPr/>
      <dgm:t>
        <a:bodyPr/>
        <a:lstStyle/>
        <a:p>
          <a:endParaRPr lang="en-US"/>
        </a:p>
      </dgm:t>
    </dgm:pt>
    <dgm:pt modelId="{1EB0E5EF-7CAE-47E0-A5B0-AC4D9063E07B}" type="sibTrans" cxnId="{DF92E10C-AC07-4D7B-B1C7-BF8A6E4912E4}">
      <dgm:prSet/>
      <dgm:spPr/>
      <dgm:t>
        <a:bodyPr/>
        <a:lstStyle/>
        <a:p>
          <a:endParaRPr lang="en-US"/>
        </a:p>
      </dgm:t>
    </dgm:pt>
    <dgm:pt modelId="{73BB0200-8371-45AD-B5B9-674701376A0D}">
      <dgm:prSet phldrT="[Text]" custT="1"/>
      <dgm:spPr>
        <a:ln>
          <a:noFill/>
        </a:ln>
      </dgm:spPr>
      <dgm:t>
        <a:bodyPr/>
        <a:lstStyle/>
        <a:p>
          <a:r>
            <a:rPr lang="en-US" sz="1500" dirty="0" smtClean="0"/>
            <a:t>Muscle-Tendon Attachment</a:t>
          </a:r>
          <a:endParaRPr lang="en-US" sz="1500" dirty="0"/>
        </a:p>
      </dgm:t>
    </dgm:pt>
    <dgm:pt modelId="{39E34C06-E9A2-410A-8806-DC7279F37886}" type="parTrans" cxnId="{ECBF7727-AD32-4C2B-AF0B-58E8FA88B05E}">
      <dgm:prSet/>
      <dgm:spPr/>
      <dgm:t>
        <a:bodyPr/>
        <a:lstStyle/>
        <a:p>
          <a:endParaRPr lang="en-US"/>
        </a:p>
      </dgm:t>
    </dgm:pt>
    <dgm:pt modelId="{1BE9D328-9BC5-4691-A705-ADCD61CE0B18}" type="sibTrans" cxnId="{ECBF7727-AD32-4C2B-AF0B-58E8FA88B05E}">
      <dgm:prSet/>
      <dgm:spPr/>
      <dgm:t>
        <a:bodyPr/>
        <a:lstStyle/>
        <a:p>
          <a:endParaRPr lang="en-US"/>
        </a:p>
      </dgm:t>
    </dgm:pt>
    <dgm:pt modelId="{A39CAAB1-61FA-4D7A-889F-FC1F89EEF23E}" type="pres">
      <dgm:prSet presAssocID="{3B754605-441B-4F34-922A-3A0C158A206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636CBE8-0E64-417B-881D-047CFD41AF26}" type="pres">
      <dgm:prSet presAssocID="{900D74AA-DB8F-4016-A31C-701BFAA0951B}" presName="composite" presStyleCnt="0"/>
      <dgm:spPr/>
    </dgm:pt>
    <dgm:pt modelId="{E008878C-E42F-4C27-90F4-835439C1803D}" type="pres">
      <dgm:prSet presAssocID="{900D74AA-DB8F-4016-A31C-701BFAA0951B}" presName="ParentText" presStyleLbl="node1" presStyleIdx="0" presStyleCnt="2" custScaleX="149805" custScaleY="145346" custLinFactY="-100000" custLinFactNeighborX="15180" custLinFactNeighborY="-12212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5644F1-5EB2-4233-BB47-C292D6E89A03}" type="pres">
      <dgm:prSet presAssocID="{900D74AA-DB8F-4016-A31C-701BFAA0951B}" presName="Image" presStyleLbl="bgImgPlace1" presStyleIdx="0" presStyleCnt="2" custScaleX="132199" custScaleY="13219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F9332CE-5D32-484F-801A-7487685A4604}" type="pres">
      <dgm:prSet presAssocID="{900D74AA-DB8F-4016-A31C-701BFAA0951B}" presName="ChildText" presStyleLbl="fgAcc1" presStyleIdx="0" presStyleCnt="2" custScaleX="102802" custScaleY="46949" custLinFactNeighborX="53022" custLinFactNeighborY="-91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B89A09-72A7-47A3-9C0C-735BE5CA2EC7}" type="pres">
      <dgm:prSet presAssocID="{585766D6-90E6-434F-AF38-8FA534CDD7A1}" presName="sibTrans" presStyleCnt="0"/>
      <dgm:spPr/>
    </dgm:pt>
    <dgm:pt modelId="{8AC9EB93-8101-472A-AD52-E4368CE64045}" type="pres">
      <dgm:prSet presAssocID="{879586F1-938F-4CE5-9825-5F91AF3F96F9}" presName="composite" presStyleCnt="0"/>
      <dgm:spPr/>
    </dgm:pt>
    <dgm:pt modelId="{8EC4D381-3536-45C4-96F1-C422855D9AF5}" type="pres">
      <dgm:prSet presAssocID="{879586F1-938F-4CE5-9825-5F91AF3F96F9}" presName="ParentText" presStyleLbl="node1" presStyleIdx="1" presStyleCnt="2" custScaleX="126225" custScaleY="145346" custLinFactY="-86993" custLinFactNeighborX="-5792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E69BB0-99A8-41CD-92B2-CDEEB07D416C}" type="pres">
      <dgm:prSet presAssocID="{879586F1-938F-4CE5-9825-5F91AF3F96F9}" presName="Image" presStyleLbl="bgImgPlace1" presStyleIdx="1" presStyleCnt="2" custScaleX="198848" custScaleY="14588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7B3ACE6-9DE1-42A8-9134-0024FF135B16}" type="pres">
      <dgm:prSet presAssocID="{879586F1-938F-4CE5-9825-5F91AF3F96F9}" presName="ChildText" presStyleLbl="fgAcc1" presStyleIdx="1" presStyleCnt="2" custScaleX="161922" custScaleY="70767" custLinFactY="1257" custLinFactNeighborX="12405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AF491D-F29D-4A68-80A6-CEC9724328D2}" type="presOf" srcId="{73BB0200-8371-45AD-B5B9-674701376A0D}" destId="{D7B3ACE6-9DE1-42A8-9134-0024FF135B16}" srcOrd="0" destOrd="0" presId="urn:microsoft.com/office/officeart/2008/layout/TitledPictureBlocks"/>
    <dgm:cxn modelId="{FA70F789-A21B-4B52-81CB-A3EBFEB2F5A2}" type="presOf" srcId="{879586F1-938F-4CE5-9825-5F91AF3F96F9}" destId="{8EC4D381-3536-45C4-96F1-C422855D9AF5}" srcOrd="0" destOrd="0" presId="urn:microsoft.com/office/officeart/2008/layout/TitledPictureBlocks"/>
    <dgm:cxn modelId="{3B01DC2D-712F-43EC-A7B9-E6D2D8E5BF16}" srcId="{900D74AA-DB8F-4016-A31C-701BFAA0951B}" destId="{70F54461-7A25-4446-9B0F-BA567E7283C8}" srcOrd="0" destOrd="0" parTransId="{3BB0C0E2-965B-4193-8D7C-4C63BABB6F80}" sibTransId="{C5676335-3086-4D5F-9696-9DFF6A849294}"/>
    <dgm:cxn modelId="{ECBF7727-AD32-4C2B-AF0B-58E8FA88B05E}" srcId="{879586F1-938F-4CE5-9825-5F91AF3F96F9}" destId="{73BB0200-8371-45AD-B5B9-674701376A0D}" srcOrd="0" destOrd="0" parTransId="{39E34C06-E9A2-410A-8806-DC7279F37886}" sibTransId="{1BE9D328-9BC5-4691-A705-ADCD61CE0B18}"/>
    <dgm:cxn modelId="{DF92E10C-AC07-4D7B-B1C7-BF8A6E4912E4}" srcId="{3B754605-441B-4F34-922A-3A0C158A206E}" destId="{879586F1-938F-4CE5-9825-5F91AF3F96F9}" srcOrd="1" destOrd="0" parTransId="{0231966C-B17D-48B9-AB1B-44C1100FD409}" sibTransId="{1EB0E5EF-7CAE-47E0-A5B0-AC4D9063E07B}"/>
    <dgm:cxn modelId="{014DE1EE-FFB2-4C30-94BE-1A5B614D7330}" type="presOf" srcId="{70F54461-7A25-4446-9B0F-BA567E7283C8}" destId="{EF9332CE-5D32-484F-801A-7487685A4604}" srcOrd="0" destOrd="0" presId="urn:microsoft.com/office/officeart/2008/layout/TitledPictureBlocks"/>
    <dgm:cxn modelId="{BB26A111-861F-4CEC-AD86-7D7E201E0313}" srcId="{3B754605-441B-4F34-922A-3A0C158A206E}" destId="{900D74AA-DB8F-4016-A31C-701BFAA0951B}" srcOrd="0" destOrd="0" parTransId="{45814B39-1672-44B4-BB03-4F4E0ED94A57}" sibTransId="{585766D6-90E6-434F-AF38-8FA534CDD7A1}"/>
    <dgm:cxn modelId="{2A55C669-915F-4DFC-BFBD-3EA1F8B5F693}" type="presOf" srcId="{3B754605-441B-4F34-922A-3A0C158A206E}" destId="{A39CAAB1-61FA-4D7A-889F-FC1F89EEF23E}" srcOrd="0" destOrd="0" presId="urn:microsoft.com/office/officeart/2008/layout/TitledPictureBlocks"/>
    <dgm:cxn modelId="{9F956CF5-6617-442D-8489-D29FF8F3219A}" type="presOf" srcId="{900D74AA-DB8F-4016-A31C-701BFAA0951B}" destId="{E008878C-E42F-4C27-90F4-835439C1803D}" srcOrd="0" destOrd="0" presId="urn:microsoft.com/office/officeart/2008/layout/TitledPictureBlocks"/>
    <dgm:cxn modelId="{15DE760E-9774-436B-A3E6-1497040B9980}" type="presParOf" srcId="{A39CAAB1-61FA-4D7A-889F-FC1F89EEF23E}" destId="{3636CBE8-0E64-417B-881D-047CFD41AF26}" srcOrd="0" destOrd="0" presId="urn:microsoft.com/office/officeart/2008/layout/TitledPictureBlocks"/>
    <dgm:cxn modelId="{A79C42AE-FBB1-48C8-A204-E9D429773CD7}" type="presParOf" srcId="{3636CBE8-0E64-417B-881D-047CFD41AF26}" destId="{E008878C-E42F-4C27-90F4-835439C1803D}" srcOrd="0" destOrd="0" presId="urn:microsoft.com/office/officeart/2008/layout/TitledPictureBlocks"/>
    <dgm:cxn modelId="{7C128971-418C-44B2-8066-7745E88D553C}" type="presParOf" srcId="{3636CBE8-0E64-417B-881D-047CFD41AF26}" destId="{065644F1-5EB2-4233-BB47-C292D6E89A03}" srcOrd="1" destOrd="0" presId="urn:microsoft.com/office/officeart/2008/layout/TitledPictureBlocks"/>
    <dgm:cxn modelId="{2583D8D3-0A5D-44A8-A474-0EC3940DFBA4}" type="presParOf" srcId="{3636CBE8-0E64-417B-881D-047CFD41AF26}" destId="{EF9332CE-5D32-484F-801A-7487685A4604}" srcOrd="2" destOrd="0" presId="urn:microsoft.com/office/officeart/2008/layout/TitledPictureBlocks"/>
    <dgm:cxn modelId="{14A2EFC8-3B9B-4425-A4B7-03A7AFDADED6}" type="presParOf" srcId="{A39CAAB1-61FA-4D7A-889F-FC1F89EEF23E}" destId="{47B89A09-72A7-47A3-9C0C-735BE5CA2EC7}" srcOrd="1" destOrd="0" presId="urn:microsoft.com/office/officeart/2008/layout/TitledPictureBlocks"/>
    <dgm:cxn modelId="{78B465DF-75E1-4F8B-8673-3AE282332AD3}" type="presParOf" srcId="{A39CAAB1-61FA-4D7A-889F-FC1F89EEF23E}" destId="{8AC9EB93-8101-472A-AD52-E4368CE64045}" srcOrd="2" destOrd="0" presId="urn:microsoft.com/office/officeart/2008/layout/TitledPictureBlocks"/>
    <dgm:cxn modelId="{B88D61FF-BCF1-43EB-949C-748C7AD338B1}" type="presParOf" srcId="{8AC9EB93-8101-472A-AD52-E4368CE64045}" destId="{8EC4D381-3536-45C4-96F1-C422855D9AF5}" srcOrd="0" destOrd="0" presId="urn:microsoft.com/office/officeart/2008/layout/TitledPictureBlocks"/>
    <dgm:cxn modelId="{01E74482-F676-4C34-8F83-62F2938E2CEF}" type="presParOf" srcId="{8AC9EB93-8101-472A-AD52-E4368CE64045}" destId="{D4E69BB0-99A8-41CD-92B2-CDEEB07D416C}" srcOrd="1" destOrd="0" presId="urn:microsoft.com/office/officeart/2008/layout/TitledPictureBlocks"/>
    <dgm:cxn modelId="{63AF97C4-83B2-4ADB-B6A5-79B5339ACBF5}" type="presParOf" srcId="{8AC9EB93-8101-472A-AD52-E4368CE64045}" destId="{D7B3ACE6-9DE1-42A8-9134-0024FF135B16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74B11-2E1E-4043-A1FA-6564DD5D1C58}">
      <dsp:nvSpPr>
        <dsp:cNvPr id="0" name=""/>
        <dsp:cNvSpPr/>
      </dsp:nvSpPr>
      <dsp:spPr>
        <a:xfrm>
          <a:off x="3750" y="1309"/>
          <a:ext cx="3279576" cy="131183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026" tIns="104013" rIns="52007" bIns="104013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Drug Discovery</a:t>
          </a:r>
          <a:endParaRPr lang="en-US" sz="3900" kern="1200" dirty="0"/>
        </a:p>
      </dsp:txBody>
      <dsp:txXfrm>
        <a:off x="3750" y="1309"/>
        <a:ext cx="2951619" cy="1311830"/>
      </dsp:txXfrm>
    </dsp:sp>
    <dsp:sp modelId="{E4DEA5D1-A522-42F6-9291-DC7E6756ED2F}">
      <dsp:nvSpPr>
        <dsp:cNvPr id="0" name=""/>
        <dsp:cNvSpPr/>
      </dsp:nvSpPr>
      <dsp:spPr>
        <a:xfrm>
          <a:off x="2627411" y="1309"/>
          <a:ext cx="3279576" cy="13118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104013" rIns="52007" bIns="104013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Pre-Clinical</a:t>
          </a:r>
          <a:endParaRPr lang="en-US" sz="3900" kern="1200" dirty="0"/>
        </a:p>
      </dsp:txBody>
      <dsp:txXfrm>
        <a:off x="3283326" y="1309"/>
        <a:ext cx="1967746" cy="1311830"/>
      </dsp:txXfrm>
    </dsp:sp>
    <dsp:sp modelId="{DD11A24A-0899-48D5-A55B-CFC8344A27AE}">
      <dsp:nvSpPr>
        <dsp:cNvPr id="0" name=""/>
        <dsp:cNvSpPr/>
      </dsp:nvSpPr>
      <dsp:spPr>
        <a:xfrm>
          <a:off x="5251072" y="1309"/>
          <a:ext cx="3279576" cy="13118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104013" rIns="52007" bIns="104013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Clinical</a:t>
          </a:r>
          <a:endParaRPr lang="en-US" sz="3900" kern="1200" dirty="0"/>
        </a:p>
      </dsp:txBody>
      <dsp:txXfrm>
        <a:off x="5906987" y="1309"/>
        <a:ext cx="1967746" cy="13118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99B3B-52FE-4E1E-92C8-2B94A9BCEE67}">
      <dsp:nvSpPr>
        <dsp:cNvPr id="0" name=""/>
        <dsp:cNvSpPr/>
      </dsp:nvSpPr>
      <dsp:spPr>
        <a:xfrm rot="5400000">
          <a:off x="5020761" y="-2033831"/>
          <a:ext cx="839837" cy="51206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i="0" u="none" kern="1200" dirty="0" smtClean="0"/>
            <a:t>Tissue anchorage representative of muscle-</a:t>
          </a:r>
          <a:r>
            <a:rPr lang="en-US" sz="1600" i="0" u="none" kern="1200" dirty="0" err="1" smtClean="0"/>
            <a:t>myotendinous</a:t>
          </a:r>
          <a:r>
            <a:rPr lang="en-US" sz="1600" i="0" u="none" kern="1200" dirty="0" smtClean="0"/>
            <a:t> junction attachment</a:t>
          </a:r>
          <a:endParaRPr lang="en-US" sz="1600" i="0" kern="1200" dirty="0"/>
        </a:p>
      </dsp:txBody>
      <dsp:txXfrm rot="-5400000">
        <a:off x="2880360" y="147567"/>
        <a:ext cx="5079643" cy="757843"/>
      </dsp:txXfrm>
    </dsp:sp>
    <dsp:sp modelId="{BBFEACA1-58BB-4569-8A9C-8BC7F0649EE7}">
      <dsp:nvSpPr>
        <dsp:cNvPr id="0" name=""/>
        <dsp:cNvSpPr/>
      </dsp:nvSpPr>
      <dsp:spPr>
        <a:xfrm>
          <a:off x="0" y="1590"/>
          <a:ext cx="2880360" cy="10497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kern="1200" dirty="0" smtClean="0"/>
            <a:t>Tissue Anchorage</a:t>
          </a:r>
          <a:endParaRPr lang="en-US" sz="2400" i="0" kern="1200" dirty="0"/>
        </a:p>
      </dsp:txBody>
      <dsp:txXfrm>
        <a:off x="51247" y="52837"/>
        <a:ext cx="2777866" cy="947302"/>
      </dsp:txXfrm>
    </dsp:sp>
    <dsp:sp modelId="{3C0C020D-DD5E-461A-96D8-FF3D0C428F2C}">
      <dsp:nvSpPr>
        <dsp:cNvPr id="0" name=""/>
        <dsp:cNvSpPr/>
      </dsp:nvSpPr>
      <dsp:spPr>
        <a:xfrm rot="5400000">
          <a:off x="5020761" y="-931545"/>
          <a:ext cx="839837" cy="51206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i="0" kern="1200" dirty="0" smtClean="0"/>
            <a:t>Stimulation in in vivo like conditions</a:t>
          </a:r>
          <a:endParaRPr lang="en-US" sz="1600" i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i="0" kern="1200" dirty="0" smtClean="0"/>
            <a:t>Mechanical stimulation representative of </a:t>
          </a:r>
          <a:r>
            <a:rPr lang="en-US" sz="1600" i="1" kern="1200" dirty="0" smtClean="0"/>
            <a:t>in vivo </a:t>
          </a:r>
          <a:r>
            <a:rPr lang="en-US" sz="1600" i="0" kern="1200" dirty="0" smtClean="0"/>
            <a:t>passive and active muscle movement</a:t>
          </a:r>
          <a:endParaRPr lang="en-US" sz="1600" i="0" kern="1200" dirty="0"/>
        </a:p>
      </dsp:txBody>
      <dsp:txXfrm rot="-5400000">
        <a:off x="2880360" y="1249853"/>
        <a:ext cx="5079643" cy="757843"/>
      </dsp:txXfrm>
    </dsp:sp>
    <dsp:sp modelId="{A1E2D856-C7C9-4BB8-A443-002DAEF9437B}">
      <dsp:nvSpPr>
        <dsp:cNvPr id="0" name=""/>
        <dsp:cNvSpPr/>
      </dsp:nvSpPr>
      <dsp:spPr>
        <a:xfrm>
          <a:off x="0" y="1103876"/>
          <a:ext cx="2880360" cy="10497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kern="1200" dirty="0" smtClean="0"/>
            <a:t>Mechanical Stimulation</a:t>
          </a:r>
          <a:endParaRPr lang="en-US" sz="2400" i="0" kern="1200" dirty="0"/>
        </a:p>
      </dsp:txBody>
      <dsp:txXfrm>
        <a:off x="51247" y="1155123"/>
        <a:ext cx="2777866" cy="947302"/>
      </dsp:txXfrm>
    </dsp:sp>
    <dsp:sp modelId="{65D8EC07-3E4C-4107-A419-3EB0BA6918BE}">
      <dsp:nvSpPr>
        <dsp:cNvPr id="0" name=""/>
        <dsp:cNvSpPr/>
      </dsp:nvSpPr>
      <dsp:spPr>
        <a:xfrm rot="5400000">
          <a:off x="5020761" y="170741"/>
          <a:ext cx="839837" cy="51206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i="0" u="none" kern="1200" dirty="0" smtClean="0"/>
            <a:t>Use of minimal functional units of engineered muscle, to minimize seeded-cell quantity and maximize throughput</a:t>
          </a:r>
          <a:endParaRPr lang="en-US" sz="1600" i="0" kern="1200" dirty="0">
            <a:solidFill>
              <a:srgbClr val="FF0000"/>
            </a:solidFill>
          </a:endParaRPr>
        </a:p>
      </dsp:txBody>
      <dsp:txXfrm rot="-5400000">
        <a:off x="2880360" y="2352140"/>
        <a:ext cx="5079643" cy="757843"/>
      </dsp:txXfrm>
    </dsp:sp>
    <dsp:sp modelId="{9CCFF049-6B47-4739-A48E-4833F748A083}">
      <dsp:nvSpPr>
        <dsp:cNvPr id="0" name=""/>
        <dsp:cNvSpPr/>
      </dsp:nvSpPr>
      <dsp:spPr>
        <a:xfrm>
          <a:off x="0" y="2206163"/>
          <a:ext cx="2880360" cy="10497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kern="1200" dirty="0" smtClean="0"/>
            <a:t>Minimizing Resources</a:t>
          </a:r>
          <a:endParaRPr lang="en-US" sz="2400" i="0" kern="1200" dirty="0"/>
        </a:p>
      </dsp:txBody>
      <dsp:txXfrm>
        <a:off x="51247" y="2257410"/>
        <a:ext cx="2777866" cy="9473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934052-8F61-41CE-A2E4-576EB1487380}">
      <dsp:nvSpPr>
        <dsp:cNvPr id="0" name=""/>
        <dsp:cNvSpPr/>
      </dsp:nvSpPr>
      <dsp:spPr>
        <a:xfrm>
          <a:off x="1028706" y="1485899"/>
          <a:ext cx="1566043" cy="783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Stakeholders</a:t>
          </a:r>
          <a:endParaRPr lang="en-US" sz="1200" kern="1200" dirty="0"/>
        </a:p>
      </dsp:txBody>
      <dsp:txXfrm>
        <a:off x="1051640" y="1508833"/>
        <a:ext cx="1520175" cy="737153"/>
      </dsp:txXfrm>
    </dsp:sp>
    <dsp:sp modelId="{D10FAE73-DA11-463D-9615-B8EA1541D7A5}">
      <dsp:nvSpPr>
        <dsp:cNvPr id="0" name=""/>
        <dsp:cNvSpPr/>
      </dsp:nvSpPr>
      <dsp:spPr>
        <a:xfrm rot="18578286">
          <a:off x="2406664" y="1457145"/>
          <a:ext cx="103897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38970" y="20214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00174" y="1451386"/>
        <a:ext cx="51948" cy="51948"/>
      </dsp:txXfrm>
    </dsp:sp>
    <dsp:sp modelId="{160C9388-57BC-4DDB-A6E0-F3BC5E7FA296}">
      <dsp:nvSpPr>
        <dsp:cNvPr id="0" name=""/>
        <dsp:cNvSpPr/>
      </dsp:nvSpPr>
      <dsp:spPr>
        <a:xfrm>
          <a:off x="3257547" y="685799"/>
          <a:ext cx="1566043" cy="783021"/>
        </a:xfrm>
        <a:prstGeom prst="roundRect">
          <a:avLst>
            <a:gd name="adj" fmla="val 10000"/>
          </a:avLst>
        </a:prstGeom>
        <a:solidFill>
          <a:schemeClr val="accent3"/>
        </a:solidFill>
        <a:ln w="222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Researchers and Pharmaceutical Companies</a:t>
          </a:r>
          <a:endParaRPr lang="en-US" sz="1200" kern="1200" dirty="0"/>
        </a:p>
      </dsp:txBody>
      <dsp:txXfrm>
        <a:off x="3280481" y="708733"/>
        <a:ext cx="1520175" cy="737153"/>
      </dsp:txXfrm>
    </dsp:sp>
    <dsp:sp modelId="{A4A1AE61-606A-4C09-9F3C-1CDC0DEBE68D}">
      <dsp:nvSpPr>
        <dsp:cNvPr id="0" name=""/>
        <dsp:cNvSpPr/>
      </dsp:nvSpPr>
      <dsp:spPr>
        <a:xfrm rot="18938950">
          <a:off x="4684001" y="714621"/>
          <a:ext cx="97982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79827" y="20214"/>
              </a:lnTo>
            </a:path>
          </a:pathLst>
        </a:custGeom>
        <a:noFill/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49419" y="710340"/>
        <a:ext cx="48991" cy="48991"/>
      </dsp:txXfrm>
    </dsp:sp>
    <dsp:sp modelId="{CA6F6DDA-9FAA-478B-B83F-A9BD51F181F5}">
      <dsp:nvSpPr>
        <dsp:cNvPr id="0" name=""/>
        <dsp:cNvSpPr/>
      </dsp:nvSpPr>
      <dsp:spPr>
        <a:xfrm>
          <a:off x="5524239" y="851"/>
          <a:ext cx="1566043" cy="783021"/>
        </a:xfrm>
        <a:prstGeom prst="roundRect">
          <a:avLst>
            <a:gd name="adj" fmla="val 10000"/>
          </a:avLst>
        </a:prstGeom>
        <a:solidFill>
          <a:schemeClr val="accent3"/>
        </a:solidFill>
        <a:ln w="222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Cheaper and more efficient means of testing</a:t>
          </a:r>
          <a:endParaRPr lang="en-US" sz="1200" kern="1200" dirty="0"/>
        </a:p>
      </dsp:txBody>
      <dsp:txXfrm>
        <a:off x="5547173" y="23785"/>
        <a:ext cx="1520175" cy="737153"/>
      </dsp:txXfrm>
    </dsp:sp>
    <dsp:sp modelId="{FECDC971-D372-4866-AC1C-76CC85234BE7}">
      <dsp:nvSpPr>
        <dsp:cNvPr id="0" name=""/>
        <dsp:cNvSpPr/>
      </dsp:nvSpPr>
      <dsp:spPr>
        <a:xfrm rot="1025907">
          <a:off x="4807391" y="1164859"/>
          <a:ext cx="73304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33048" y="20214"/>
              </a:lnTo>
            </a:path>
          </a:pathLst>
        </a:custGeom>
        <a:noFill/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55589" y="1166747"/>
        <a:ext cx="36652" cy="36652"/>
      </dsp:txXfrm>
    </dsp:sp>
    <dsp:sp modelId="{CA9D94CE-1E3A-49EF-B356-5527927EEC88}">
      <dsp:nvSpPr>
        <dsp:cNvPr id="0" name=""/>
        <dsp:cNvSpPr/>
      </dsp:nvSpPr>
      <dsp:spPr>
        <a:xfrm>
          <a:off x="5524239" y="901326"/>
          <a:ext cx="1566043" cy="783021"/>
        </a:xfrm>
        <a:prstGeom prst="roundRect">
          <a:avLst>
            <a:gd name="adj" fmla="val 10000"/>
          </a:avLst>
        </a:prstGeom>
        <a:solidFill>
          <a:schemeClr val="accent3"/>
        </a:solidFill>
        <a:ln w="222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No live animal or human testing required</a:t>
          </a:r>
          <a:endParaRPr lang="en-US" sz="1200" kern="1200" dirty="0"/>
        </a:p>
      </dsp:txBody>
      <dsp:txXfrm>
        <a:off x="5547173" y="924260"/>
        <a:ext cx="1520175" cy="737153"/>
      </dsp:txXfrm>
    </dsp:sp>
    <dsp:sp modelId="{803EE3CA-CFAF-431F-A1A0-27263D51A4B7}">
      <dsp:nvSpPr>
        <dsp:cNvPr id="0" name=""/>
        <dsp:cNvSpPr/>
      </dsp:nvSpPr>
      <dsp:spPr>
        <a:xfrm rot="3472715">
          <a:off x="4515058" y="1615096"/>
          <a:ext cx="131771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317713" y="20214"/>
              </a:lnTo>
            </a:path>
          </a:pathLst>
        </a:custGeom>
        <a:noFill/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40972" y="1602368"/>
        <a:ext cx="65885" cy="65885"/>
      </dsp:txXfrm>
    </dsp:sp>
    <dsp:sp modelId="{CE919932-CE19-4194-8340-0EA13DB88367}">
      <dsp:nvSpPr>
        <dsp:cNvPr id="0" name=""/>
        <dsp:cNvSpPr/>
      </dsp:nvSpPr>
      <dsp:spPr>
        <a:xfrm>
          <a:off x="5524239" y="1801801"/>
          <a:ext cx="1566043" cy="783021"/>
        </a:xfrm>
        <a:prstGeom prst="roundRect">
          <a:avLst>
            <a:gd name="adj" fmla="val 10000"/>
          </a:avLst>
        </a:prstGeom>
        <a:solidFill>
          <a:schemeClr val="accent3"/>
        </a:solidFill>
        <a:ln w="222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Observation of human tissue interactions</a:t>
          </a:r>
          <a:endParaRPr lang="en-US" sz="1200" kern="1200" dirty="0"/>
        </a:p>
      </dsp:txBody>
      <dsp:txXfrm>
        <a:off x="5547173" y="1824735"/>
        <a:ext cx="1520175" cy="737153"/>
      </dsp:txXfrm>
    </dsp:sp>
    <dsp:sp modelId="{4E662BF7-5317-4A01-905E-F9979E1EFFE3}">
      <dsp:nvSpPr>
        <dsp:cNvPr id="0" name=""/>
        <dsp:cNvSpPr/>
      </dsp:nvSpPr>
      <dsp:spPr>
        <a:xfrm rot="3685868">
          <a:off x="2233158" y="2465809"/>
          <a:ext cx="138598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385981" y="20214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91499" y="2451375"/>
        <a:ext cx="69299" cy="69299"/>
      </dsp:txXfrm>
    </dsp:sp>
    <dsp:sp modelId="{CDEDE931-79B8-465B-B4A0-E5EC288A77DB}">
      <dsp:nvSpPr>
        <dsp:cNvPr id="0" name=""/>
        <dsp:cNvSpPr/>
      </dsp:nvSpPr>
      <dsp:spPr>
        <a:xfrm>
          <a:off x="3257547" y="2703128"/>
          <a:ext cx="1566043" cy="783021"/>
        </a:xfrm>
        <a:prstGeom prst="roundRect">
          <a:avLst>
            <a:gd name="adj" fmla="val 10000"/>
          </a:avLst>
        </a:prstGeom>
        <a:solidFill>
          <a:schemeClr val="tx2"/>
        </a:solidFill>
        <a:ln w="222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Patients with Muscular Diseases</a:t>
          </a:r>
          <a:endParaRPr lang="en-US" sz="1200" kern="1200" dirty="0"/>
        </a:p>
      </dsp:txBody>
      <dsp:txXfrm>
        <a:off x="3280481" y="2726062"/>
        <a:ext cx="1520175" cy="737153"/>
      </dsp:txXfrm>
    </dsp:sp>
    <dsp:sp modelId="{916D7373-D03D-4D19-BCDE-C8E6A6C90722}">
      <dsp:nvSpPr>
        <dsp:cNvPr id="0" name=""/>
        <dsp:cNvSpPr/>
      </dsp:nvSpPr>
      <dsp:spPr>
        <a:xfrm rot="21595824">
          <a:off x="4823591" y="3073998"/>
          <a:ext cx="70064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00648" y="20214"/>
              </a:lnTo>
            </a:path>
          </a:pathLst>
        </a:custGeom>
        <a:noFill/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56399" y="3076697"/>
        <a:ext cx="35032" cy="35032"/>
      </dsp:txXfrm>
    </dsp:sp>
    <dsp:sp modelId="{06EBFF22-6881-4218-A6C1-55B8F675FD9E}">
      <dsp:nvSpPr>
        <dsp:cNvPr id="0" name=""/>
        <dsp:cNvSpPr/>
      </dsp:nvSpPr>
      <dsp:spPr>
        <a:xfrm>
          <a:off x="5524239" y="2702276"/>
          <a:ext cx="1566043" cy="783021"/>
        </a:xfrm>
        <a:prstGeom prst="roundRect">
          <a:avLst>
            <a:gd name="adj" fmla="val 10000"/>
          </a:avLst>
        </a:prstGeom>
        <a:solidFill>
          <a:schemeClr val="tx2"/>
        </a:solidFill>
        <a:ln w="222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Improved treatment methods for diseases</a:t>
          </a:r>
          <a:endParaRPr lang="en-US" sz="1200" kern="1200" dirty="0"/>
        </a:p>
      </dsp:txBody>
      <dsp:txXfrm>
        <a:off x="5547173" y="2725210"/>
        <a:ext cx="1520175" cy="7371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02119-EAF7-491F-86AE-B1C96A5533A2}">
      <dsp:nvSpPr>
        <dsp:cNvPr id="0" name=""/>
        <dsp:cNvSpPr/>
      </dsp:nvSpPr>
      <dsp:spPr>
        <a:xfrm>
          <a:off x="736139" y="37068"/>
          <a:ext cx="2688275" cy="709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28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Engineering and Biological Applications</a:t>
          </a:r>
          <a:endParaRPr lang="en-US" sz="1800" kern="1200" dirty="0"/>
        </a:p>
      </dsp:txBody>
      <dsp:txXfrm>
        <a:off x="756905" y="57834"/>
        <a:ext cx="2646743" cy="667468"/>
      </dsp:txXfrm>
    </dsp:sp>
    <dsp:sp modelId="{1CF15C7B-AB2C-40CE-B2EA-693327C36DFC}">
      <dsp:nvSpPr>
        <dsp:cNvPr id="0" name=""/>
        <dsp:cNvSpPr/>
      </dsp:nvSpPr>
      <dsp:spPr>
        <a:xfrm>
          <a:off x="1004967" y="746068"/>
          <a:ext cx="733941" cy="446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6737"/>
              </a:lnTo>
              <a:lnTo>
                <a:pt x="733941" y="446737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D82A69-6E3F-4089-9E6E-BE39B58F5712}">
      <dsp:nvSpPr>
        <dsp:cNvPr id="0" name=""/>
        <dsp:cNvSpPr/>
      </dsp:nvSpPr>
      <dsp:spPr>
        <a:xfrm>
          <a:off x="1738909" y="837648"/>
          <a:ext cx="2382449" cy="710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Improve discovery rate</a:t>
          </a:r>
          <a:endParaRPr lang="en-US" sz="1400" b="1" kern="1200" dirty="0"/>
        </a:p>
      </dsp:txBody>
      <dsp:txXfrm>
        <a:off x="1759713" y="858452"/>
        <a:ext cx="2340841" cy="668707"/>
      </dsp:txXfrm>
    </dsp:sp>
    <dsp:sp modelId="{6A29EC7F-9E9D-40D1-B0F0-ED5EE2BF44AF}">
      <dsp:nvSpPr>
        <dsp:cNvPr id="0" name=""/>
        <dsp:cNvSpPr/>
      </dsp:nvSpPr>
      <dsp:spPr>
        <a:xfrm>
          <a:off x="1004967" y="746068"/>
          <a:ext cx="676754" cy="1314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4872"/>
              </a:lnTo>
              <a:lnTo>
                <a:pt x="676754" y="1314872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66A4FD-78AA-4F6D-B75D-9F2496EC205C}">
      <dsp:nvSpPr>
        <dsp:cNvPr id="0" name=""/>
        <dsp:cNvSpPr/>
      </dsp:nvSpPr>
      <dsp:spPr>
        <a:xfrm>
          <a:off x="1681722" y="1752597"/>
          <a:ext cx="2431128" cy="6166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Improve treatment of muscle defects</a:t>
          </a:r>
        </a:p>
      </dsp:txBody>
      <dsp:txXfrm>
        <a:off x="1699784" y="1770659"/>
        <a:ext cx="2395004" cy="580562"/>
      </dsp:txXfrm>
    </dsp:sp>
    <dsp:sp modelId="{024E6C22-C917-4BCE-9BA5-594AE84CA84F}">
      <dsp:nvSpPr>
        <dsp:cNvPr id="0" name=""/>
        <dsp:cNvSpPr/>
      </dsp:nvSpPr>
      <dsp:spPr>
        <a:xfrm>
          <a:off x="1004967" y="746068"/>
          <a:ext cx="676754" cy="2216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6011"/>
              </a:lnTo>
              <a:lnTo>
                <a:pt x="676754" y="2216011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B4B878-C459-4519-8268-DBEE7614B344}">
      <dsp:nvSpPr>
        <dsp:cNvPr id="0" name=""/>
        <dsp:cNvSpPr/>
      </dsp:nvSpPr>
      <dsp:spPr>
        <a:xfrm>
          <a:off x="1681722" y="2667540"/>
          <a:ext cx="2421034" cy="589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Produce more accurate representations of ANY muscle tissue</a:t>
          </a:r>
          <a:endParaRPr lang="en-US" sz="1400" b="1" kern="1200" dirty="0"/>
        </a:p>
      </dsp:txBody>
      <dsp:txXfrm>
        <a:off x="1698976" y="2684794"/>
        <a:ext cx="2386526" cy="554570"/>
      </dsp:txXfrm>
    </dsp:sp>
    <dsp:sp modelId="{45F207C6-6F51-4303-9041-2341113195DC}">
      <dsp:nvSpPr>
        <dsp:cNvPr id="0" name=""/>
        <dsp:cNvSpPr/>
      </dsp:nvSpPr>
      <dsp:spPr>
        <a:xfrm>
          <a:off x="4555730" y="0"/>
          <a:ext cx="2318036" cy="7231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28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Entrepreneurial Applications</a:t>
          </a:r>
          <a:endParaRPr lang="en-US" sz="1800" kern="1200" dirty="0"/>
        </a:p>
      </dsp:txBody>
      <dsp:txXfrm>
        <a:off x="4576910" y="21180"/>
        <a:ext cx="2275676" cy="680774"/>
      </dsp:txXfrm>
    </dsp:sp>
    <dsp:sp modelId="{89A71656-DFA3-4FC5-B8B3-F64B3CC77F66}">
      <dsp:nvSpPr>
        <dsp:cNvPr id="0" name=""/>
        <dsp:cNvSpPr/>
      </dsp:nvSpPr>
      <dsp:spPr>
        <a:xfrm>
          <a:off x="4787533" y="723134"/>
          <a:ext cx="405559" cy="394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403"/>
              </a:lnTo>
              <a:lnTo>
                <a:pt x="405559" y="394403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C86EDE-0A62-4B33-B309-13FC87D90C01}">
      <dsp:nvSpPr>
        <dsp:cNvPr id="0" name=""/>
        <dsp:cNvSpPr/>
      </dsp:nvSpPr>
      <dsp:spPr>
        <a:xfrm>
          <a:off x="5193093" y="837648"/>
          <a:ext cx="2405315" cy="5597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Reduce cost</a:t>
          </a:r>
          <a:endParaRPr lang="en-US" sz="1400" b="1" kern="1200" dirty="0"/>
        </a:p>
      </dsp:txBody>
      <dsp:txXfrm>
        <a:off x="5209488" y="854043"/>
        <a:ext cx="2372525" cy="526989"/>
      </dsp:txXfrm>
    </dsp:sp>
    <dsp:sp modelId="{90A28DE7-DD5B-4929-B458-0CDAE730AAB5}">
      <dsp:nvSpPr>
        <dsp:cNvPr id="0" name=""/>
        <dsp:cNvSpPr/>
      </dsp:nvSpPr>
      <dsp:spPr>
        <a:xfrm>
          <a:off x="4787533" y="723134"/>
          <a:ext cx="405559" cy="10806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0615"/>
              </a:lnTo>
              <a:lnTo>
                <a:pt x="405559" y="1080615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8A333F-818D-40B0-9392-CB731C78F581}">
      <dsp:nvSpPr>
        <dsp:cNvPr id="0" name=""/>
        <dsp:cNvSpPr/>
      </dsp:nvSpPr>
      <dsp:spPr>
        <a:xfrm>
          <a:off x="5193093" y="1523860"/>
          <a:ext cx="2400855" cy="5597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Easily manufactural and distributable</a:t>
          </a:r>
          <a:endParaRPr lang="en-US" sz="1400" b="1" kern="1200" dirty="0"/>
        </a:p>
      </dsp:txBody>
      <dsp:txXfrm>
        <a:off x="5209488" y="1540255"/>
        <a:ext cx="2368065" cy="526989"/>
      </dsp:txXfrm>
    </dsp:sp>
    <dsp:sp modelId="{FE30BA77-71EC-4978-A6C3-A2DE1E83BB9B}">
      <dsp:nvSpPr>
        <dsp:cNvPr id="0" name=""/>
        <dsp:cNvSpPr/>
      </dsp:nvSpPr>
      <dsp:spPr>
        <a:xfrm>
          <a:off x="4787533" y="723134"/>
          <a:ext cx="405559" cy="18240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4008"/>
              </a:lnTo>
              <a:lnTo>
                <a:pt x="405559" y="1824008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034C80-8745-4C8C-9DAB-F2406180979D}">
      <dsp:nvSpPr>
        <dsp:cNvPr id="0" name=""/>
        <dsp:cNvSpPr/>
      </dsp:nvSpPr>
      <dsp:spPr>
        <a:xfrm>
          <a:off x="5193093" y="2267253"/>
          <a:ext cx="2445960" cy="5597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Open market and field to smaller organizations</a:t>
          </a:r>
          <a:endParaRPr lang="en-US" sz="1400" b="1" kern="1200" dirty="0"/>
        </a:p>
      </dsp:txBody>
      <dsp:txXfrm>
        <a:off x="5209488" y="2283648"/>
        <a:ext cx="2413170" cy="526989"/>
      </dsp:txXfrm>
    </dsp:sp>
    <dsp:sp modelId="{C02547F6-02A0-42DF-A0BA-5B767922CF43}">
      <dsp:nvSpPr>
        <dsp:cNvPr id="0" name=""/>
        <dsp:cNvSpPr/>
      </dsp:nvSpPr>
      <dsp:spPr>
        <a:xfrm>
          <a:off x="4787533" y="723134"/>
          <a:ext cx="407762" cy="2521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1225"/>
              </a:lnTo>
              <a:lnTo>
                <a:pt x="407762" y="2521225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48A3DA-9596-445E-9CE8-DA3A2B2F98CF}">
      <dsp:nvSpPr>
        <dsp:cNvPr id="0" name=""/>
        <dsp:cNvSpPr/>
      </dsp:nvSpPr>
      <dsp:spPr>
        <a:xfrm>
          <a:off x="5195296" y="2964470"/>
          <a:ext cx="2417451" cy="5597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Open product to non-consumers</a:t>
          </a:r>
          <a:endParaRPr lang="en-US" sz="1400" b="1" kern="1200" dirty="0"/>
        </a:p>
      </dsp:txBody>
      <dsp:txXfrm>
        <a:off x="5211691" y="2980865"/>
        <a:ext cx="2384661" cy="5269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20575-4F02-4A01-985F-49B893E97CA9}">
      <dsp:nvSpPr>
        <dsp:cNvPr id="0" name=""/>
        <dsp:cNvSpPr/>
      </dsp:nvSpPr>
      <dsp:spPr>
        <a:xfrm>
          <a:off x="7913345" y="1881848"/>
          <a:ext cx="91440" cy="2367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721"/>
              </a:lnTo>
            </a:path>
          </a:pathLst>
        </a:custGeom>
        <a:noFill/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65896E-7396-44C7-B591-3D8575269FE5}">
      <dsp:nvSpPr>
        <dsp:cNvPr id="0" name=""/>
        <dsp:cNvSpPr/>
      </dsp:nvSpPr>
      <dsp:spPr>
        <a:xfrm>
          <a:off x="7461655" y="1128271"/>
          <a:ext cx="497410" cy="2367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319"/>
              </a:lnTo>
              <a:lnTo>
                <a:pt x="497410" y="161319"/>
              </a:lnTo>
              <a:lnTo>
                <a:pt x="497410" y="236721"/>
              </a:lnTo>
            </a:path>
          </a:pathLst>
        </a:custGeom>
        <a:noFill/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DD3278-93C1-4BF3-A32F-C59E4E55C53E}">
      <dsp:nvSpPr>
        <dsp:cNvPr id="0" name=""/>
        <dsp:cNvSpPr/>
      </dsp:nvSpPr>
      <dsp:spPr>
        <a:xfrm>
          <a:off x="6814133" y="1128271"/>
          <a:ext cx="647521" cy="236721"/>
        </a:xfrm>
        <a:custGeom>
          <a:avLst/>
          <a:gdLst/>
          <a:ahLst/>
          <a:cxnLst/>
          <a:rect l="0" t="0" r="0" b="0"/>
          <a:pathLst>
            <a:path>
              <a:moveTo>
                <a:pt x="647521" y="0"/>
              </a:moveTo>
              <a:lnTo>
                <a:pt x="647521" y="161319"/>
              </a:lnTo>
              <a:lnTo>
                <a:pt x="0" y="161319"/>
              </a:lnTo>
              <a:lnTo>
                <a:pt x="0" y="236721"/>
              </a:lnTo>
            </a:path>
          </a:pathLst>
        </a:custGeom>
        <a:noFill/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F5548D-6DA4-45B8-9CE8-3B28D2E20C68}">
      <dsp:nvSpPr>
        <dsp:cNvPr id="0" name=""/>
        <dsp:cNvSpPr/>
      </dsp:nvSpPr>
      <dsp:spPr>
        <a:xfrm>
          <a:off x="4040894" y="374695"/>
          <a:ext cx="3420760" cy="2367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319"/>
              </a:lnTo>
              <a:lnTo>
                <a:pt x="3420760" y="161319"/>
              </a:lnTo>
              <a:lnTo>
                <a:pt x="3420760" y="236721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ED2B2-28FB-46BE-AFFA-A8FABDFD7A65}">
      <dsp:nvSpPr>
        <dsp:cNvPr id="0" name=""/>
        <dsp:cNvSpPr/>
      </dsp:nvSpPr>
      <dsp:spPr>
        <a:xfrm>
          <a:off x="4514339" y="1128271"/>
          <a:ext cx="890525" cy="249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411"/>
              </a:lnTo>
              <a:lnTo>
                <a:pt x="890525" y="174411"/>
              </a:lnTo>
              <a:lnTo>
                <a:pt x="890525" y="249813"/>
              </a:lnTo>
            </a:path>
          </a:pathLst>
        </a:custGeom>
        <a:noFill/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67BEA2-367B-48F6-938E-CD20F038F05D}">
      <dsp:nvSpPr>
        <dsp:cNvPr id="0" name=""/>
        <dsp:cNvSpPr/>
      </dsp:nvSpPr>
      <dsp:spPr>
        <a:xfrm>
          <a:off x="4438227" y="1128271"/>
          <a:ext cx="91440" cy="1022035"/>
        </a:xfrm>
        <a:custGeom>
          <a:avLst/>
          <a:gdLst/>
          <a:ahLst/>
          <a:cxnLst/>
          <a:rect l="0" t="0" r="0" b="0"/>
          <a:pathLst>
            <a:path>
              <a:moveTo>
                <a:pt x="76112" y="0"/>
              </a:moveTo>
              <a:lnTo>
                <a:pt x="76112" y="946632"/>
              </a:lnTo>
              <a:lnTo>
                <a:pt x="45720" y="946632"/>
              </a:lnTo>
              <a:lnTo>
                <a:pt x="45720" y="1022035"/>
              </a:lnTo>
            </a:path>
          </a:pathLst>
        </a:custGeom>
        <a:noFill/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4D7342-12CE-4F14-B980-F103AA1ED006}">
      <dsp:nvSpPr>
        <dsp:cNvPr id="0" name=""/>
        <dsp:cNvSpPr/>
      </dsp:nvSpPr>
      <dsp:spPr>
        <a:xfrm>
          <a:off x="3553448" y="1128271"/>
          <a:ext cx="960890" cy="249813"/>
        </a:xfrm>
        <a:custGeom>
          <a:avLst/>
          <a:gdLst/>
          <a:ahLst/>
          <a:cxnLst/>
          <a:rect l="0" t="0" r="0" b="0"/>
          <a:pathLst>
            <a:path>
              <a:moveTo>
                <a:pt x="960890" y="0"/>
              </a:moveTo>
              <a:lnTo>
                <a:pt x="960890" y="174411"/>
              </a:lnTo>
              <a:lnTo>
                <a:pt x="0" y="174411"/>
              </a:lnTo>
              <a:lnTo>
                <a:pt x="0" y="249813"/>
              </a:lnTo>
            </a:path>
          </a:pathLst>
        </a:custGeom>
        <a:noFill/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EE313C-4247-4427-B161-1718C9E6112C}">
      <dsp:nvSpPr>
        <dsp:cNvPr id="0" name=""/>
        <dsp:cNvSpPr/>
      </dsp:nvSpPr>
      <dsp:spPr>
        <a:xfrm>
          <a:off x="4040894" y="374695"/>
          <a:ext cx="473445" cy="2367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319"/>
              </a:lnTo>
              <a:lnTo>
                <a:pt x="473445" y="161319"/>
              </a:lnTo>
              <a:lnTo>
                <a:pt x="473445" y="236721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928B1B-1964-461B-8F85-8CCF245A92E4}">
      <dsp:nvSpPr>
        <dsp:cNvPr id="0" name=""/>
        <dsp:cNvSpPr/>
      </dsp:nvSpPr>
      <dsp:spPr>
        <a:xfrm>
          <a:off x="2030749" y="3389000"/>
          <a:ext cx="1049993" cy="2367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319"/>
              </a:lnTo>
              <a:lnTo>
                <a:pt x="1049993" y="161319"/>
              </a:lnTo>
              <a:lnTo>
                <a:pt x="1049993" y="236721"/>
              </a:lnTo>
            </a:path>
          </a:pathLst>
        </a:custGeom>
        <a:noFill/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D79FA1-6ACB-4613-8752-D8952DB806FF}">
      <dsp:nvSpPr>
        <dsp:cNvPr id="0" name=""/>
        <dsp:cNvSpPr/>
      </dsp:nvSpPr>
      <dsp:spPr>
        <a:xfrm>
          <a:off x="1985029" y="3389000"/>
          <a:ext cx="91440" cy="2367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1319"/>
              </a:lnTo>
              <a:lnTo>
                <a:pt x="100893" y="161319"/>
              </a:lnTo>
              <a:lnTo>
                <a:pt x="100893" y="236721"/>
              </a:lnTo>
            </a:path>
          </a:pathLst>
        </a:custGeom>
        <a:noFill/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50B7EB-8EEB-4E5D-A23B-3413908A80C0}">
      <dsp:nvSpPr>
        <dsp:cNvPr id="0" name=""/>
        <dsp:cNvSpPr/>
      </dsp:nvSpPr>
      <dsp:spPr>
        <a:xfrm>
          <a:off x="1035929" y="3389000"/>
          <a:ext cx="994820" cy="236721"/>
        </a:xfrm>
        <a:custGeom>
          <a:avLst/>
          <a:gdLst/>
          <a:ahLst/>
          <a:cxnLst/>
          <a:rect l="0" t="0" r="0" b="0"/>
          <a:pathLst>
            <a:path>
              <a:moveTo>
                <a:pt x="994820" y="0"/>
              </a:moveTo>
              <a:lnTo>
                <a:pt x="994820" y="161319"/>
              </a:lnTo>
              <a:lnTo>
                <a:pt x="0" y="161319"/>
              </a:lnTo>
              <a:lnTo>
                <a:pt x="0" y="236721"/>
              </a:lnTo>
            </a:path>
          </a:pathLst>
        </a:custGeom>
        <a:noFill/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56132D-07B8-4D02-B17C-FAA1A29148D4}">
      <dsp:nvSpPr>
        <dsp:cNvPr id="0" name=""/>
        <dsp:cNvSpPr/>
      </dsp:nvSpPr>
      <dsp:spPr>
        <a:xfrm>
          <a:off x="1985029" y="2635424"/>
          <a:ext cx="91440" cy="2367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721"/>
              </a:lnTo>
            </a:path>
          </a:pathLst>
        </a:custGeom>
        <a:noFill/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1571FB-D68F-4B46-A27D-DF57C5B3EABF}">
      <dsp:nvSpPr>
        <dsp:cNvPr id="0" name=""/>
        <dsp:cNvSpPr/>
      </dsp:nvSpPr>
      <dsp:spPr>
        <a:xfrm>
          <a:off x="1985029" y="1881848"/>
          <a:ext cx="91440" cy="2367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721"/>
              </a:lnTo>
            </a:path>
          </a:pathLst>
        </a:custGeom>
        <a:noFill/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052A44-E8DB-49B2-8AD3-5AEBB818593D}">
      <dsp:nvSpPr>
        <dsp:cNvPr id="0" name=""/>
        <dsp:cNvSpPr/>
      </dsp:nvSpPr>
      <dsp:spPr>
        <a:xfrm>
          <a:off x="1985029" y="1128271"/>
          <a:ext cx="91440" cy="2367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721"/>
              </a:lnTo>
            </a:path>
          </a:pathLst>
        </a:custGeom>
        <a:noFill/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53BC49-8005-45C8-A58F-79F4A07CF90C}">
      <dsp:nvSpPr>
        <dsp:cNvPr id="0" name=""/>
        <dsp:cNvSpPr/>
      </dsp:nvSpPr>
      <dsp:spPr>
        <a:xfrm>
          <a:off x="2030749" y="374695"/>
          <a:ext cx="2010145" cy="236721"/>
        </a:xfrm>
        <a:custGeom>
          <a:avLst/>
          <a:gdLst/>
          <a:ahLst/>
          <a:cxnLst/>
          <a:rect l="0" t="0" r="0" b="0"/>
          <a:pathLst>
            <a:path>
              <a:moveTo>
                <a:pt x="2010145" y="0"/>
              </a:moveTo>
              <a:lnTo>
                <a:pt x="2010145" y="161319"/>
              </a:lnTo>
              <a:lnTo>
                <a:pt x="0" y="161319"/>
              </a:lnTo>
              <a:lnTo>
                <a:pt x="0" y="236721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E93C63-57BB-4848-8EF7-BD9117BD839C}">
      <dsp:nvSpPr>
        <dsp:cNvPr id="0" name=""/>
        <dsp:cNvSpPr/>
      </dsp:nvSpPr>
      <dsp:spPr>
        <a:xfrm>
          <a:off x="394683" y="1128271"/>
          <a:ext cx="91440" cy="2367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721"/>
              </a:lnTo>
            </a:path>
          </a:pathLst>
        </a:custGeom>
        <a:noFill/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10C54-937C-4C13-9D83-1704BA969CD3}">
      <dsp:nvSpPr>
        <dsp:cNvPr id="0" name=""/>
        <dsp:cNvSpPr/>
      </dsp:nvSpPr>
      <dsp:spPr>
        <a:xfrm>
          <a:off x="440403" y="374695"/>
          <a:ext cx="3600491" cy="236721"/>
        </a:xfrm>
        <a:custGeom>
          <a:avLst/>
          <a:gdLst/>
          <a:ahLst/>
          <a:cxnLst/>
          <a:rect l="0" t="0" r="0" b="0"/>
          <a:pathLst>
            <a:path>
              <a:moveTo>
                <a:pt x="3600491" y="0"/>
              </a:moveTo>
              <a:lnTo>
                <a:pt x="3600491" y="161319"/>
              </a:lnTo>
              <a:lnTo>
                <a:pt x="0" y="161319"/>
              </a:lnTo>
              <a:lnTo>
                <a:pt x="0" y="236721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691721-09C3-4A33-B88D-EBDAFEE00F5D}">
      <dsp:nvSpPr>
        <dsp:cNvPr id="0" name=""/>
        <dsp:cNvSpPr/>
      </dsp:nvSpPr>
      <dsp:spPr>
        <a:xfrm>
          <a:off x="3438869" y="606"/>
          <a:ext cx="1204050" cy="374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DCB17C-D8ED-435F-861A-259528490166}">
      <dsp:nvSpPr>
        <dsp:cNvPr id="0" name=""/>
        <dsp:cNvSpPr/>
      </dsp:nvSpPr>
      <dsp:spPr>
        <a:xfrm>
          <a:off x="3529307" y="86522"/>
          <a:ext cx="1204050" cy="374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Stimulator</a:t>
          </a:r>
          <a:endParaRPr lang="en-US" sz="1200" b="0" kern="1200" dirty="0"/>
        </a:p>
      </dsp:txBody>
      <dsp:txXfrm>
        <a:off x="3540264" y="97479"/>
        <a:ext cx="1182136" cy="352174"/>
      </dsp:txXfrm>
    </dsp:sp>
    <dsp:sp modelId="{DBC2E3D3-BF49-456F-BE4A-2C1FB8250A4F}">
      <dsp:nvSpPr>
        <dsp:cNvPr id="0" name=""/>
        <dsp:cNvSpPr/>
      </dsp:nvSpPr>
      <dsp:spPr>
        <a:xfrm>
          <a:off x="-82567" y="611417"/>
          <a:ext cx="1045942" cy="51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ED532-AF29-4CC1-868A-2067463BB530}">
      <dsp:nvSpPr>
        <dsp:cNvPr id="0" name=""/>
        <dsp:cNvSpPr/>
      </dsp:nvSpPr>
      <dsp:spPr>
        <a:xfrm>
          <a:off x="7870" y="697333"/>
          <a:ext cx="1045942" cy="51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Reliability</a:t>
          </a:r>
          <a:endParaRPr lang="en-US" sz="1200" b="0" kern="1200" dirty="0"/>
        </a:p>
      </dsp:txBody>
      <dsp:txXfrm>
        <a:off x="23008" y="712471"/>
        <a:ext cx="1015666" cy="486578"/>
      </dsp:txXfrm>
    </dsp:sp>
    <dsp:sp modelId="{4FAF8EE7-7E9C-4A78-A27C-F2BF18366ACF}">
      <dsp:nvSpPr>
        <dsp:cNvPr id="0" name=""/>
        <dsp:cNvSpPr/>
      </dsp:nvSpPr>
      <dsp:spPr>
        <a:xfrm>
          <a:off x="-82567" y="1364993"/>
          <a:ext cx="1045942" cy="51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FB80A4-2FAA-47AB-B59A-A08808987EF8}">
      <dsp:nvSpPr>
        <dsp:cNvPr id="0" name=""/>
        <dsp:cNvSpPr/>
      </dsp:nvSpPr>
      <dsp:spPr>
        <a:xfrm>
          <a:off x="7870" y="1450910"/>
          <a:ext cx="1045942" cy="51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Consistent Results</a:t>
          </a:r>
          <a:endParaRPr lang="en-US" sz="1200" b="0" kern="1200" dirty="0"/>
        </a:p>
      </dsp:txBody>
      <dsp:txXfrm>
        <a:off x="23008" y="1466048"/>
        <a:ext cx="1015666" cy="486578"/>
      </dsp:txXfrm>
    </dsp:sp>
    <dsp:sp modelId="{26268AB6-88AB-453F-89F9-828849C37617}">
      <dsp:nvSpPr>
        <dsp:cNvPr id="0" name=""/>
        <dsp:cNvSpPr/>
      </dsp:nvSpPr>
      <dsp:spPr>
        <a:xfrm>
          <a:off x="1623777" y="611417"/>
          <a:ext cx="813943" cy="51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1DED7F-7AFA-4C6A-B4D0-3432B8074339}">
      <dsp:nvSpPr>
        <dsp:cNvPr id="0" name=""/>
        <dsp:cNvSpPr/>
      </dsp:nvSpPr>
      <dsp:spPr>
        <a:xfrm>
          <a:off x="1714215" y="697333"/>
          <a:ext cx="813943" cy="51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smtClean="0"/>
            <a:t>Function</a:t>
          </a:r>
          <a:endParaRPr lang="en-US" sz="1200" b="0" kern="1200" dirty="0"/>
        </a:p>
      </dsp:txBody>
      <dsp:txXfrm>
        <a:off x="1729353" y="712471"/>
        <a:ext cx="783667" cy="486578"/>
      </dsp:txXfrm>
    </dsp:sp>
    <dsp:sp modelId="{4D9E1EDC-116E-4B4D-813F-4BE74B783630}">
      <dsp:nvSpPr>
        <dsp:cNvPr id="0" name=""/>
        <dsp:cNvSpPr/>
      </dsp:nvSpPr>
      <dsp:spPr>
        <a:xfrm>
          <a:off x="1439980" y="1364993"/>
          <a:ext cx="1181537" cy="51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47C1A-CA62-4C7C-B0C3-9BA1ED26C871}">
      <dsp:nvSpPr>
        <dsp:cNvPr id="0" name=""/>
        <dsp:cNvSpPr/>
      </dsp:nvSpPr>
      <dsp:spPr>
        <a:xfrm>
          <a:off x="1530419" y="1450910"/>
          <a:ext cx="1181537" cy="51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Stimulation</a:t>
          </a:r>
          <a:endParaRPr lang="en-US" sz="1200" b="0" kern="1200" dirty="0"/>
        </a:p>
      </dsp:txBody>
      <dsp:txXfrm>
        <a:off x="1545557" y="1466048"/>
        <a:ext cx="1151261" cy="486578"/>
      </dsp:txXfrm>
    </dsp:sp>
    <dsp:sp modelId="{25A62A39-82EE-4015-AD59-F655CA268709}">
      <dsp:nvSpPr>
        <dsp:cNvPr id="0" name=""/>
        <dsp:cNvSpPr/>
      </dsp:nvSpPr>
      <dsp:spPr>
        <a:xfrm>
          <a:off x="1518742" y="2118570"/>
          <a:ext cx="1024014" cy="51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6A13CF-DFD9-4663-AD8F-D91159446213}">
      <dsp:nvSpPr>
        <dsp:cNvPr id="0" name=""/>
        <dsp:cNvSpPr/>
      </dsp:nvSpPr>
      <dsp:spPr>
        <a:xfrm>
          <a:off x="1609180" y="2204486"/>
          <a:ext cx="1024014" cy="51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Accuracy</a:t>
          </a:r>
          <a:endParaRPr lang="en-US" sz="1200" b="0" kern="1200" dirty="0"/>
        </a:p>
      </dsp:txBody>
      <dsp:txXfrm>
        <a:off x="1624318" y="2219624"/>
        <a:ext cx="993738" cy="486578"/>
      </dsp:txXfrm>
    </dsp:sp>
    <dsp:sp modelId="{1DF7E97A-795C-4DAA-9E50-EFD5993923AD}">
      <dsp:nvSpPr>
        <dsp:cNvPr id="0" name=""/>
        <dsp:cNvSpPr/>
      </dsp:nvSpPr>
      <dsp:spPr>
        <a:xfrm>
          <a:off x="1439980" y="2872146"/>
          <a:ext cx="1181537" cy="51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0819A3-4D96-4B1E-9CD7-5C8DF2C67C94}">
      <dsp:nvSpPr>
        <dsp:cNvPr id="0" name=""/>
        <dsp:cNvSpPr/>
      </dsp:nvSpPr>
      <dsp:spPr>
        <a:xfrm>
          <a:off x="1530419" y="2958062"/>
          <a:ext cx="1181537" cy="51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Mechanical</a:t>
          </a:r>
          <a:endParaRPr lang="en-US" sz="1200" b="0" kern="1200" dirty="0"/>
        </a:p>
      </dsp:txBody>
      <dsp:txXfrm>
        <a:off x="1545557" y="2973200"/>
        <a:ext cx="1151261" cy="486578"/>
      </dsp:txXfrm>
    </dsp:sp>
    <dsp:sp modelId="{7AB27B4B-3880-4007-AB4C-756644910ED5}">
      <dsp:nvSpPr>
        <dsp:cNvPr id="0" name=""/>
        <dsp:cNvSpPr/>
      </dsp:nvSpPr>
      <dsp:spPr>
        <a:xfrm>
          <a:off x="573784" y="3625722"/>
          <a:ext cx="924290" cy="51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47A76A-B365-4450-8B94-B239E58D4C58}">
      <dsp:nvSpPr>
        <dsp:cNvPr id="0" name=""/>
        <dsp:cNvSpPr/>
      </dsp:nvSpPr>
      <dsp:spPr>
        <a:xfrm>
          <a:off x="664222" y="3711639"/>
          <a:ext cx="924290" cy="51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err="1" smtClean="0"/>
            <a:t>Dogbone</a:t>
          </a:r>
          <a:endParaRPr lang="en-US" sz="1200" b="0" kern="1200" dirty="0"/>
        </a:p>
      </dsp:txBody>
      <dsp:txXfrm>
        <a:off x="679360" y="3726777"/>
        <a:ext cx="894014" cy="486578"/>
      </dsp:txXfrm>
    </dsp:sp>
    <dsp:sp modelId="{C3D22C09-44FE-44EE-AE5E-6E8690895D94}">
      <dsp:nvSpPr>
        <dsp:cNvPr id="0" name=""/>
        <dsp:cNvSpPr/>
      </dsp:nvSpPr>
      <dsp:spPr>
        <a:xfrm>
          <a:off x="1678950" y="3625722"/>
          <a:ext cx="813943" cy="51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A8C848-E2B3-4443-A16F-7961FCE6D59D}">
      <dsp:nvSpPr>
        <dsp:cNvPr id="0" name=""/>
        <dsp:cNvSpPr/>
      </dsp:nvSpPr>
      <dsp:spPr>
        <a:xfrm>
          <a:off x="1769388" y="3711639"/>
          <a:ext cx="813943" cy="51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Uniaxial</a:t>
          </a:r>
          <a:endParaRPr lang="en-US" sz="1200" b="0" kern="1200" dirty="0"/>
        </a:p>
      </dsp:txBody>
      <dsp:txXfrm>
        <a:off x="1784526" y="3726777"/>
        <a:ext cx="783667" cy="486578"/>
      </dsp:txXfrm>
    </dsp:sp>
    <dsp:sp modelId="{0677C584-1102-47D2-BFF3-101E400EE415}">
      <dsp:nvSpPr>
        <dsp:cNvPr id="0" name=""/>
        <dsp:cNvSpPr/>
      </dsp:nvSpPr>
      <dsp:spPr>
        <a:xfrm>
          <a:off x="2673770" y="3625722"/>
          <a:ext cx="813943" cy="51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08BA2-DC97-4323-9E0E-A819087088BC}">
      <dsp:nvSpPr>
        <dsp:cNvPr id="0" name=""/>
        <dsp:cNvSpPr/>
      </dsp:nvSpPr>
      <dsp:spPr>
        <a:xfrm>
          <a:off x="2764209" y="3711639"/>
          <a:ext cx="813943" cy="51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Cyclic and Static</a:t>
          </a:r>
          <a:endParaRPr lang="en-US" sz="1200" b="0" kern="1200" dirty="0"/>
        </a:p>
      </dsp:txBody>
      <dsp:txXfrm>
        <a:off x="2779347" y="3726777"/>
        <a:ext cx="783667" cy="486578"/>
      </dsp:txXfrm>
    </dsp:sp>
    <dsp:sp modelId="{2308DDA2-B726-431B-8945-E0CA4F1E4E97}">
      <dsp:nvSpPr>
        <dsp:cNvPr id="0" name=""/>
        <dsp:cNvSpPr/>
      </dsp:nvSpPr>
      <dsp:spPr>
        <a:xfrm>
          <a:off x="4049276" y="611417"/>
          <a:ext cx="930126" cy="51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6059A-8A29-485E-B2E4-CE4BF6E674DC}">
      <dsp:nvSpPr>
        <dsp:cNvPr id="0" name=""/>
        <dsp:cNvSpPr/>
      </dsp:nvSpPr>
      <dsp:spPr>
        <a:xfrm>
          <a:off x="4139714" y="697333"/>
          <a:ext cx="930126" cy="51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Efficiency</a:t>
          </a:r>
          <a:endParaRPr lang="en-US" sz="1200" b="0" kern="1200" dirty="0"/>
        </a:p>
      </dsp:txBody>
      <dsp:txXfrm>
        <a:off x="4154852" y="712471"/>
        <a:ext cx="899850" cy="486578"/>
      </dsp:txXfrm>
    </dsp:sp>
    <dsp:sp modelId="{08F38CE9-9189-4752-96D9-AB5A8DE45C9B}">
      <dsp:nvSpPr>
        <dsp:cNvPr id="0" name=""/>
        <dsp:cNvSpPr/>
      </dsp:nvSpPr>
      <dsp:spPr>
        <a:xfrm>
          <a:off x="3091092" y="1378085"/>
          <a:ext cx="924713" cy="51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A64D7A-6304-4914-988E-C41DC0F88C9B}">
      <dsp:nvSpPr>
        <dsp:cNvPr id="0" name=""/>
        <dsp:cNvSpPr/>
      </dsp:nvSpPr>
      <dsp:spPr>
        <a:xfrm>
          <a:off x="3181530" y="1464002"/>
          <a:ext cx="924713" cy="51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Reusable</a:t>
          </a:r>
          <a:endParaRPr lang="en-US" sz="1200" b="0" kern="1200" dirty="0"/>
        </a:p>
      </dsp:txBody>
      <dsp:txXfrm>
        <a:off x="3196668" y="1479140"/>
        <a:ext cx="894437" cy="486578"/>
      </dsp:txXfrm>
    </dsp:sp>
    <dsp:sp modelId="{CCC9A6CE-70F8-454C-8F0F-88DF2C9ACD24}">
      <dsp:nvSpPr>
        <dsp:cNvPr id="0" name=""/>
        <dsp:cNvSpPr/>
      </dsp:nvSpPr>
      <dsp:spPr>
        <a:xfrm>
          <a:off x="3909734" y="2150307"/>
          <a:ext cx="1148425" cy="51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78144-9673-4CD1-9097-3F7BE03947C7}">
      <dsp:nvSpPr>
        <dsp:cNvPr id="0" name=""/>
        <dsp:cNvSpPr/>
      </dsp:nvSpPr>
      <dsp:spPr>
        <a:xfrm>
          <a:off x="4000172" y="2236223"/>
          <a:ext cx="1148425" cy="51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High Throughput</a:t>
          </a:r>
          <a:endParaRPr lang="en-US" sz="1200" b="0" kern="1200" dirty="0"/>
        </a:p>
      </dsp:txBody>
      <dsp:txXfrm>
        <a:off x="4015310" y="2251361"/>
        <a:ext cx="1118149" cy="486578"/>
      </dsp:txXfrm>
    </dsp:sp>
    <dsp:sp modelId="{36D10633-ADCE-4BCB-ACDE-7EEECC352025}">
      <dsp:nvSpPr>
        <dsp:cNvPr id="0" name=""/>
        <dsp:cNvSpPr/>
      </dsp:nvSpPr>
      <dsp:spPr>
        <a:xfrm>
          <a:off x="4910366" y="1378085"/>
          <a:ext cx="988998" cy="51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076116-E7AD-4923-9C21-FECCE9DDCEF5}">
      <dsp:nvSpPr>
        <dsp:cNvPr id="0" name=""/>
        <dsp:cNvSpPr/>
      </dsp:nvSpPr>
      <dsp:spPr>
        <a:xfrm>
          <a:off x="5000804" y="1464002"/>
          <a:ext cx="988998" cy="51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Minimal Functional Unit</a:t>
          </a:r>
          <a:endParaRPr lang="en-US" sz="1200" b="0" kern="1200" dirty="0"/>
        </a:p>
      </dsp:txBody>
      <dsp:txXfrm>
        <a:off x="5015942" y="1479140"/>
        <a:ext cx="958722" cy="486578"/>
      </dsp:txXfrm>
    </dsp:sp>
    <dsp:sp modelId="{37D59787-94D1-4E49-B773-9AABC7735CDF}">
      <dsp:nvSpPr>
        <dsp:cNvPr id="0" name=""/>
        <dsp:cNvSpPr/>
      </dsp:nvSpPr>
      <dsp:spPr>
        <a:xfrm>
          <a:off x="7054683" y="611417"/>
          <a:ext cx="813943" cy="51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17F930-060E-4F77-A7F4-11D2515D878F}">
      <dsp:nvSpPr>
        <dsp:cNvPr id="0" name=""/>
        <dsp:cNvSpPr/>
      </dsp:nvSpPr>
      <dsp:spPr>
        <a:xfrm>
          <a:off x="7145121" y="697333"/>
          <a:ext cx="813943" cy="51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User Friendly</a:t>
          </a:r>
          <a:endParaRPr lang="en-US" sz="1200" b="0" kern="1200" dirty="0"/>
        </a:p>
      </dsp:txBody>
      <dsp:txXfrm>
        <a:off x="7160259" y="712471"/>
        <a:ext cx="783667" cy="486578"/>
      </dsp:txXfrm>
    </dsp:sp>
    <dsp:sp modelId="{384E2D19-5ED0-4E2D-8A5D-490ECAA3ADDD}">
      <dsp:nvSpPr>
        <dsp:cNvPr id="0" name=""/>
        <dsp:cNvSpPr/>
      </dsp:nvSpPr>
      <dsp:spPr>
        <a:xfrm>
          <a:off x="6407161" y="1364993"/>
          <a:ext cx="813943" cy="51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65E0CD-6805-47EB-9204-EEDC7B2B848C}">
      <dsp:nvSpPr>
        <dsp:cNvPr id="0" name=""/>
        <dsp:cNvSpPr/>
      </dsp:nvSpPr>
      <dsp:spPr>
        <a:xfrm>
          <a:off x="6497599" y="1450910"/>
          <a:ext cx="813943" cy="51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Culture in Device</a:t>
          </a:r>
          <a:endParaRPr lang="en-US" sz="1200" b="0" kern="1200" dirty="0"/>
        </a:p>
      </dsp:txBody>
      <dsp:txXfrm>
        <a:off x="6512737" y="1466048"/>
        <a:ext cx="783667" cy="486578"/>
      </dsp:txXfrm>
    </dsp:sp>
    <dsp:sp modelId="{A4E783DE-7D37-41CC-B128-48BF44A47F55}">
      <dsp:nvSpPr>
        <dsp:cNvPr id="0" name=""/>
        <dsp:cNvSpPr/>
      </dsp:nvSpPr>
      <dsp:spPr>
        <a:xfrm>
          <a:off x="7401981" y="1364993"/>
          <a:ext cx="1114166" cy="51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3609B9-ABB6-4662-9D20-184F448075EB}">
      <dsp:nvSpPr>
        <dsp:cNvPr id="0" name=""/>
        <dsp:cNvSpPr/>
      </dsp:nvSpPr>
      <dsp:spPr>
        <a:xfrm>
          <a:off x="7492420" y="1450910"/>
          <a:ext cx="1114166" cy="51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Automated</a:t>
          </a:r>
          <a:endParaRPr lang="en-US" sz="1200" b="0" kern="1200" dirty="0"/>
        </a:p>
      </dsp:txBody>
      <dsp:txXfrm>
        <a:off x="7507558" y="1466048"/>
        <a:ext cx="1083890" cy="486578"/>
      </dsp:txXfrm>
    </dsp:sp>
    <dsp:sp modelId="{F145C11B-6082-4D8E-96BD-70B570F53EC2}">
      <dsp:nvSpPr>
        <dsp:cNvPr id="0" name=""/>
        <dsp:cNvSpPr/>
      </dsp:nvSpPr>
      <dsp:spPr>
        <a:xfrm>
          <a:off x="7306331" y="2118570"/>
          <a:ext cx="1305468" cy="516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716133-0AB7-49D4-AA49-472FAF39605B}">
      <dsp:nvSpPr>
        <dsp:cNvPr id="0" name=""/>
        <dsp:cNvSpPr/>
      </dsp:nvSpPr>
      <dsp:spPr>
        <a:xfrm>
          <a:off x="7396769" y="2204486"/>
          <a:ext cx="1305468" cy="51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Programmable</a:t>
          </a:r>
          <a:endParaRPr lang="en-US" sz="1200" b="0" kern="1200" dirty="0"/>
        </a:p>
      </dsp:txBody>
      <dsp:txXfrm>
        <a:off x="7411907" y="2219624"/>
        <a:ext cx="1275192" cy="4865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5644F1-5EB2-4233-BB47-C292D6E89A03}">
      <dsp:nvSpPr>
        <dsp:cNvPr id="0" name=""/>
        <dsp:cNvSpPr/>
      </dsp:nvSpPr>
      <dsp:spPr>
        <a:xfrm>
          <a:off x="199932" y="569648"/>
          <a:ext cx="2967782" cy="251458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332CE-5D32-484F-801A-7487685A4604}">
      <dsp:nvSpPr>
        <dsp:cNvPr id="0" name=""/>
        <dsp:cNvSpPr/>
      </dsp:nvSpPr>
      <dsp:spPr>
        <a:xfrm>
          <a:off x="3056861" y="1334759"/>
          <a:ext cx="1094343" cy="520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Fiber Alignment</a:t>
          </a:r>
          <a:endParaRPr lang="en-US" sz="1400" kern="1200" dirty="0"/>
        </a:p>
      </dsp:txBody>
      <dsp:txXfrm>
        <a:off x="3072096" y="1349994"/>
        <a:ext cx="1063873" cy="489701"/>
      </dsp:txXfrm>
    </dsp:sp>
    <dsp:sp modelId="{E008878C-E42F-4C27-90F4-835439C1803D}">
      <dsp:nvSpPr>
        <dsp:cNvPr id="0" name=""/>
        <dsp:cNvSpPr/>
      </dsp:nvSpPr>
      <dsp:spPr>
        <a:xfrm>
          <a:off x="343091" y="0"/>
          <a:ext cx="3363025" cy="476062"/>
        </a:xfrm>
        <a:prstGeom prst="rect">
          <a:avLst/>
        </a:prstGeom>
        <a:solidFill>
          <a:schemeClr val="bg1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chemeClr val="tx1"/>
              </a:solidFill>
            </a:rPr>
            <a:t>Stimulation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343091" y="0"/>
        <a:ext cx="3363025" cy="476062"/>
      </dsp:txXfrm>
    </dsp:sp>
    <dsp:sp modelId="{D4E69BB0-99A8-41CD-92B2-CDEEB07D416C}">
      <dsp:nvSpPr>
        <dsp:cNvPr id="0" name=""/>
        <dsp:cNvSpPr/>
      </dsp:nvSpPr>
      <dsp:spPr>
        <a:xfrm>
          <a:off x="4144279" y="374419"/>
          <a:ext cx="4464009" cy="277488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3ACE6-9DE1-42A8-9134-0024FF135B16}">
      <dsp:nvSpPr>
        <dsp:cNvPr id="0" name=""/>
        <dsp:cNvSpPr/>
      </dsp:nvSpPr>
      <dsp:spPr>
        <a:xfrm>
          <a:off x="6886915" y="2360804"/>
          <a:ext cx="1723684" cy="7840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Muscle-Tendon Attachment</a:t>
          </a:r>
          <a:endParaRPr lang="en-US" sz="1500" kern="1200" dirty="0"/>
        </a:p>
      </dsp:txBody>
      <dsp:txXfrm>
        <a:off x="6909879" y="2383768"/>
        <a:ext cx="1677756" cy="738135"/>
      </dsp:txXfrm>
    </dsp:sp>
    <dsp:sp modelId="{8EC4D381-3536-45C4-96F1-C422855D9AF5}">
      <dsp:nvSpPr>
        <dsp:cNvPr id="0" name=""/>
        <dsp:cNvSpPr/>
      </dsp:nvSpPr>
      <dsp:spPr>
        <a:xfrm>
          <a:off x="4829423" y="0"/>
          <a:ext cx="2833669" cy="476062"/>
        </a:xfrm>
        <a:prstGeom prst="rect">
          <a:avLst/>
        </a:prstGeom>
        <a:solidFill>
          <a:schemeClr val="bg1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chemeClr val="tx1"/>
              </a:solidFill>
            </a:rPr>
            <a:t>Anchorage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4829423" y="0"/>
        <a:ext cx="2833669" cy="4760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8DDC3-AE85-4FC2-BBA8-F8D3D8F197E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D2C04-5922-46A4-81F6-0FC323627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66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Asaad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68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3E21A-4F27-4CB6-AA63-B708D6EBC3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96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30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24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60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87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00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67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68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71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74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Asaad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78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21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11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83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599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39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10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736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352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177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21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2E4EEC-242E-4699-A735-AC67A337252C}" type="slidenum">
              <a:rPr lang="en-US"/>
              <a:pPr/>
              <a:t>5</a:t>
            </a:fld>
            <a:endParaRPr lang="en-US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52663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702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313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305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09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224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Highlight Phase II </a:t>
            </a:r>
            <a:r>
              <a:rPr lang="en-US" dirty="0" smtClean="0">
                <a:sym typeface="Wingdings" panose="05000000000000000000" pitchFamily="2" charset="2"/>
              </a:rPr>
              <a:t> this device will give more accurate data</a:t>
            </a:r>
            <a:r>
              <a:rPr lang="en-US" baseline="0" dirty="0" smtClean="0">
                <a:sym typeface="Wingdings" panose="05000000000000000000" pitchFamily="2" charset="2"/>
              </a:rPr>
              <a:t> at phase II</a:t>
            </a:r>
          </a:p>
          <a:p>
            <a:r>
              <a:rPr lang="en-US" baseline="0" dirty="0" smtClean="0">
                <a:sym typeface="Wingdings" panose="05000000000000000000" pitchFamily="2" charset="2"/>
              </a:rPr>
              <a:t>90% of drugs fail in phase to clinical trials (we are bridging this gap)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342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Stakeholders:</a:t>
            </a:r>
          </a:p>
          <a:p>
            <a:pPr lvl="1"/>
            <a:r>
              <a:rPr lang="en-US" dirty="0" smtClean="0"/>
              <a:t>Researchers and pharmaceutical companies searching for the treatment of muscular defects</a:t>
            </a:r>
          </a:p>
          <a:p>
            <a:pPr lvl="1"/>
            <a:r>
              <a:rPr lang="en-US" dirty="0" smtClean="0"/>
              <a:t>Patients with muscular disease</a:t>
            </a:r>
          </a:p>
          <a:p>
            <a:r>
              <a:rPr lang="en-US" dirty="0" smtClean="0"/>
              <a:t>How does it impact them?</a:t>
            </a:r>
          </a:p>
          <a:p>
            <a:pPr lvl="1"/>
            <a:r>
              <a:rPr lang="en-US" dirty="0" smtClean="0"/>
              <a:t>Cheaper and more efficient means of high throughput testing </a:t>
            </a:r>
          </a:p>
          <a:p>
            <a:pPr lvl="1"/>
            <a:r>
              <a:rPr lang="en-US" dirty="0" smtClean="0"/>
              <a:t>No live animal or human testing required</a:t>
            </a:r>
          </a:p>
          <a:p>
            <a:pPr lvl="1"/>
            <a:r>
              <a:rPr lang="en-US" dirty="0" smtClean="0"/>
              <a:t>Observe human tissue interactions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383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6A437-A380-465D-845A-99D52199BD3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582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3E21A-4F27-4CB6-AA63-B708D6EBC3E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564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3E21A-4F27-4CB6-AA63-B708D6EBC3E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20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804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530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6A437-A380-465D-845A-99D52199BD3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50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24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37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35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41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D2C04-5922-46A4-81F6-0FC3236276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34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yWatermark-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5590" y="2236414"/>
            <a:ext cx="3958410" cy="29070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14500"/>
            <a:ext cx="6858000" cy="1143000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31236"/>
            <a:ext cx="6858000" cy="74295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42950"/>
            <a:ext cx="2743200" cy="6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[1] Page, R. (2015). Client Statement.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200" y="1143000"/>
            <a:ext cx="5867400" cy="34861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553200" y="1143000"/>
            <a:ext cx="2133600" cy="34861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9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25" y="1075135"/>
            <a:ext cx="4019550" cy="299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59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" y="739875"/>
            <a:ext cx="2743200" cy="66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590" y="2236414"/>
            <a:ext cx="3958410" cy="29070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14500"/>
            <a:ext cx="6858000" cy="1143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31236"/>
            <a:ext cx="6858000" cy="74295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064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" y="739875"/>
            <a:ext cx="2743200" cy="66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14500"/>
            <a:ext cx="6858000" cy="1143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28950"/>
            <a:ext cx="6858000" cy="74295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49" y="2235709"/>
            <a:ext cx="3959371" cy="290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59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590" y="2236414"/>
            <a:ext cx="3958410" cy="29070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4350"/>
            <a:ext cx="6858000" cy="1257300"/>
          </a:xfrm>
        </p:spPr>
        <p:txBody>
          <a:bodyPr anchor="b" anchorCtr="0"/>
          <a:lstStyle>
            <a:lvl1pPr algn="l">
              <a:defRPr lang="en-US" sz="4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771650"/>
            <a:ext cx="6858000" cy="6858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[1] Page, R. (2015). Client Statement.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213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fr-FR" smtClean="0"/>
              <a:t>[1] Page, R. (2015). Client Statement.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70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257300"/>
            <a:ext cx="3657600" cy="33718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7300"/>
            <a:ext cx="3657600" cy="33718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4800600"/>
            <a:ext cx="5105400" cy="228600"/>
          </a:xfrm>
        </p:spPr>
        <p:txBody>
          <a:bodyPr/>
          <a:lstStyle>
            <a:extLst/>
          </a:lstStyle>
          <a:p>
            <a:r>
              <a:rPr lang="fr-FR" smtClean="0"/>
              <a:t>[1] Page, R. (2015). Client Statement.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94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122552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" y="1662300"/>
            <a:ext cx="3657600" cy="2966850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122552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662300"/>
            <a:ext cx="3657600" cy="2966850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4800600"/>
            <a:ext cx="5105400" cy="228600"/>
          </a:xfrm>
        </p:spPr>
        <p:txBody>
          <a:bodyPr/>
          <a:lstStyle>
            <a:extLst/>
          </a:lstStyle>
          <a:p>
            <a:r>
              <a:rPr lang="fr-FR" smtClean="0"/>
              <a:t>[1] Page, R. (2015). Client Statement.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020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4800600"/>
            <a:ext cx="5105400" cy="228600"/>
          </a:xfrm>
        </p:spPr>
        <p:txBody>
          <a:bodyPr/>
          <a:lstStyle>
            <a:extLst/>
          </a:lstStyle>
          <a:p>
            <a:r>
              <a:rPr lang="fr-FR" smtClean="0"/>
              <a:t>[1] Page, R. (2015). Client Statement.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1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2097" y="4793742"/>
            <a:ext cx="459297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4800600"/>
            <a:ext cx="5105400" cy="22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fr-FR" smtClean="0"/>
              <a:t>[1] Page, R. (2015). Client Statement.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0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2">
    <p:bg>
      <p:bgPr>
        <a:solidFill>
          <a:srgbClr val="AB1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" y="739875"/>
            <a:ext cx="2743200" cy="66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14500"/>
            <a:ext cx="6858000" cy="1143000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28950"/>
            <a:ext cx="6858000" cy="74295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49" y="2235709"/>
            <a:ext cx="3959371" cy="290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66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305800" cy="800100"/>
          </a:xfr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2782" y="1143001"/>
            <a:ext cx="5294018" cy="348614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3918" y="1143000"/>
            <a:ext cx="2673657" cy="34861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835360" y="2685852"/>
            <a:ext cx="28575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4800600"/>
            <a:ext cx="5105400" cy="228600"/>
          </a:xfrm>
        </p:spPr>
        <p:txBody>
          <a:bodyPr/>
          <a:lstStyle>
            <a:extLst/>
          </a:lstStyle>
          <a:p>
            <a:r>
              <a:rPr lang="fr-FR" smtClean="0"/>
              <a:t>[1] Page, R. (2015). Client Statement.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045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[1] Page, R. (2015). Client Statement.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200" y="1143000"/>
            <a:ext cx="5867400" cy="34861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553200" y="1143000"/>
            <a:ext cx="2133600" cy="34861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920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25" y="1075135"/>
            <a:ext cx="4019550" cy="299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8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eyWatermark-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5590" y="2236414"/>
            <a:ext cx="3958410" cy="29070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215900" dist="762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085850"/>
            <a:ext cx="6858000" cy="1257300"/>
          </a:xfrm>
        </p:spPr>
        <p:txBody>
          <a:bodyPr anchor="b" anchorCtr="0"/>
          <a:lstStyle>
            <a:lvl1pPr algn="l">
              <a:defRPr lang="en-US" sz="40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343150"/>
            <a:ext cx="6858000" cy="6858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[1] Page, R. (2015). Client Statement.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fr-FR" smtClean="0"/>
              <a:t>[1] Page, R. (2015). Client Statement.</a:t>
            </a:r>
            <a:endParaRPr lang="en-US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087AFB-07D0-4347-897D-0B8E905AB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09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257300"/>
            <a:ext cx="3657600" cy="33718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7300"/>
            <a:ext cx="3657600" cy="33718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4800600"/>
            <a:ext cx="5105400" cy="228600"/>
          </a:xfrm>
        </p:spPr>
        <p:txBody>
          <a:bodyPr/>
          <a:lstStyle>
            <a:extLst/>
          </a:lstStyle>
          <a:p>
            <a:r>
              <a:rPr lang="fr-FR" smtClean="0"/>
              <a:t>[1] Page, R. (2015). Client Statement.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122552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" y="1662300"/>
            <a:ext cx="3657600" cy="2966850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122552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662300"/>
            <a:ext cx="3657600" cy="2966850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4800600"/>
            <a:ext cx="5105400" cy="228600"/>
          </a:xfrm>
        </p:spPr>
        <p:txBody>
          <a:bodyPr/>
          <a:lstStyle>
            <a:extLst/>
          </a:lstStyle>
          <a:p>
            <a:r>
              <a:rPr lang="fr-FR" smtClean="0"/>
              <a:t>[1] Page, R. (2015). Client Statement.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4800600"/>
            <a:ext cx="5105400" cy="228600"/>
          </a:xfrm>
        </p:spPr>
        <p:txBody>
          <a:bodyPr/>
          <a:lstStyle>
            <a:extLst/>
          </a:lstStyle>
          <a:p>
            <a:r>
              <a:rPr lang="fr-FR" smtClean="0"/>
              <a:t>[1] Page, R. (2015). Client Statement.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" y="4793742"/>
            <a:ext cx="459297" cy="273844"/>
          </a:xfrm>
        </p:spPr>
        <p:txBody>
          <a:bodyPr/>
          <a:lstStyle/>
          <a:p>
            <a:fld id="{EB087AFB-07D0-4347-897D-0B8E905AB0A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4800600"/>
            <a:ext cx="5105400" cy="228600"/>
          </a:xfrm>
        </p:spPr>
        <p:txBody>
          <a:bodyPr/>
          <a:lstStyle>
            <a:extLst/>
          </a:lstStyle>
          <a:p>
            <a:r>
              <a:rPr lang="fr-FR" smtClean="0"/>
              <a:t>[1] Page, R. (2015). Client Statement.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305800" cy="800100"/>
          </a:xfr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2782" y="1143001"/>
            <a:ext cx="5294018" cy="348614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3918" y="1143000"/>
            <a:ext cx="2673657" cy="34861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835360" y="2685852"/>
            <a:ext cx="28575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4800600"/>
            <a:ext cx="5105400" cy="228600"/>
          </a:xfrm>
        </p:spPr>
        <p:txBody>
          <a:bodyPr/>
          <a:lstStyle>
            <a:extLst/>
          </a:lstStyle>
          <a:p>
            <a:r>
              <a:rPr lang="fr-FR" smtClean="0"/>
              <a:t>[1] Page, R. (2015). Client Statement.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38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7175"/>
            <a:ext cx="8229600" cy="60007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4861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4790748"/>
            <a:ext cx="457200" cy="295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B087AFB-07D0-4347-897D-0B8E905AB0A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" y="926225"/>
            <a:ext cx="8686800" cy="342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86400" y="4800600"/>
            <a:ext cx="3352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Worcester Polytechnic Institute</a:t>
            </a:r>
            <a:endParaRPr lang="en-US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[1] Page, R. (2015). Client Statement.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5000"/>
        </a:lnSpc>
        <a:spcBef>
          <a:spcPts val="1200"/>
        </a:spcBef>
        <a:buClr>
          <a:schemeClr val="bg2"/>
        </a:buClr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594360" indent="-27432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Verdana" pitchFamily="34" charset="0"/>
        <a:buChar char="─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86868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14300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37160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7175"/>
            <a:ext cx="8229600" cy="60007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4861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4793743"/>
            <a:ext cx="457200" cy="235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926225"/>
            <a:ext cx="8686800" cy="342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86400" y="4800600"/>
            <a:ext cx="3352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Worcester Polytechnic Institute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4800600"/>
            <a:ext cx="5105400" cy="2286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[1] Page, R. (2015). Client Statement.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89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5000"/>
        </a:lnSpc>
        <a:spcBef>
          <a:spcPts val="1200"/>
        </a:spcBef>
        <a:buClr>
          <a:schemeClr val="bg2"/>
        </a:buClr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594360" indent="-27432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Verdana" pitchFamily="34" charset="0"/>
        <a:buChar char="─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86868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14300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37160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oEdn2G83MEk" TargetMode="Externa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pi.edu/Pubs/E-project/Available/E-project-042512-122709/unrestricted/RLP-1101_Biomimetic_Skeletal_Muscle_Tissue_Model.pdf" TargetMode="External"/><Relationship Id="rId2" Type="http://schemas.openxmlformats.org/officeDocument/2006/relationships/hyperlink" Target="http://www.oit.ac.jp/english/engineering/img/bioEngneer/pht_bio_02.jpg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online.liebertpub.com/doi/pdf/10.1089/hum.1996.7.17-2195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7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961698"/>
            <a:ext cx="8915400" cy="34960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No </a:t>
            </a:r>
            <a:r>
              <a:rPr lang="en-US" sz="1800" i="1" dirty="0" smtClean="0"/>
              <a:t>in vitro</a:t>
            </a:r>
            <a:r>
              <a:rPr lang="en-US" sz="1800" dirty="0" smtClean="0"/>
              <a:t> system that produces accurate models of </a:t>
            </a:r>
            <a:r>
              <a:rPr lang="en-US" sz="1800" i="1" dirty="0" smtClean="0"/>
              <a:t>in vivo</a:t>
            </a:r>
            <a:r>
              <a:rPr lang="en-US" sz="1800" dirty="0" smtClean="0"/>
              <a:t> skeletal tissue.</a:t>
            </a:r>
          </a:p>
          <a:p>
            <a:pPr marL="0" indent="0">
              <a:buNone/>
            </a:pPr>
            <a:r>
              <a:rPr lang="en-US" sz="1800" b="1" dirty="0" smtClean="0"/>
              <a:t>Current Systems: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4400550"/>
            <a:ext cx="6248400" cy="608946"/>
          </a:xfrm>
        </p:spPr>
        <p:txBody>
          <a:bodyPr/>
          <a:lstStyle/>
          <a:p>
            <a:r>
              <a:rPr lang="en-US" sz="1100" dirty="0"/>
              <a:t>[1] </a:t>
            </a:r>
            <a:r>
              <a:rPr lang="en-US" sz="1100" dirty="0" err="1"/>
              <a:t>Vandenburgh</a:t>
            </a:r>
            <a:r>
              <a:rPr lang="en-US" sz="1100" dirty="0"/>
              <a:t> et al (1996</a:t>
            </a:r>
            <a:r>
              <a:rPr lang="en-US" sz="1100" dirty="0" smtClean="0"/>
              <a:t>)</a:t>
            </a:r>
          </a:p>
          <a:p>
            <a:r>
              <a:rPr lang="en-US" sz="1100" dirty="0"/>
              <a:t>[2] Powell, C. A., Smiley, B. L., Mills, J., &amp; </a:t>
            </a:r>
            <a:r>
              <a:rPr lang="en-US" sz="1100" dirty="0" err="1"/>
              <a:t>Vandenburgh</a:t>
            </a:r>
            <a:r>
              <a:rPr lang="en-US" sz="1100" dirty="0"/>
              <a:t>, H. H. (2002</a:t>
            </a:r>
            <a:r>
              <a:rPr lang="en-US" sz="1100" dirty="0" smtClean="0"/>
              <a:t>).</a:t>
            </a:r>
          </a:p>
          <a:p>
            <a:r>
              <a:rPr lang="en-US" sz="1100" dirty="0" smtClean="0"/>
              <a:t>[3]</a:t>
            </a:r>
            <a:r>
              <a:rPr lang="en-US" sz="1100" dirty="0"/>
              <a:t> Dennis, R. (2001). </a:t>
            </a:r>
            <a:r>
              <a:rPr lang="en-US" sz="1100" i="1" dirty="0"/>
              <a:t>U.S. Patent No. 6114164.</a:t>
            </a:r>
            <a:r>
              <a:rPr lang="en-US" sz="1100" dirty="0"/>
              <a:t> Washington, DC: U.S</a:t>
            </a:r>
            <a:r>
              <a:rPr lang="en-US" sz="1100" dirty="0" smtClean="0"/>
              <a:t>.</a:t>
            </a:r>
          </a:p>
          <a:p>
            <a:r>
              <a:rPr lang="en-US" sz="1100" dirty="0" smtClean="0"/>
              <a:t>[4]</a:t>
            </a:r>
            <a:r>
              <a:rPr lang="en-US" sz="1100" dirty="0"/>
              <a:t> Christ, G. (2013). </a:t>
            </a:r>
            <a:r>
              <a:rPr lang="en-US" sz="1100" i="1" dirty="0"/>
              <a:t>U.S. Patent No. 20130197640.</a:t>
            </a:r>
            <a:r>
              <a:rPr lang="en-US" sz="1100" dirty="0"/>
              <a:t> Washington, DC: U.S</a:t>
            </a:r>
            <a:r>
              <a:rPr lang="en-US" sz="1100" dirty="0" smtClean="0"/>
              <a:t>.</a:t>
            </a:r>
          </a:p>
          <a:p>
            <a:endParaRPr lang="en-US" sz="11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19731"/>
              </p:ext>
            </p:extLst>
          </p:nvPr>
        </p:nvGraphicFramePr>
        <p:xfrm>
          <a:off x="609600" y="1733550"/>
          <a:ext cx="7848600" cy="2737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259"/>
                <a:gridCol w="846418"/>
                <a:gridCol w="1538941"/>
                <a:gridCol w="956982"/>
                <a:gridCol w="990600"/>
                <a:gridCol w="976406"/>
                <a:gridCol w="1461994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Device</a:t>
                      </a:r>
                      <a:endParaRPr lang="en-US" sz="105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Sample Quantity</a:t>
                      </a:r>
                      <a:endParaRPr lang="en-US" sz="105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Cell Density (cells/construct)</a:t>
                      </a:r>
                      <a:endParaRPr lang="en-US" sz="105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Construct</a:t>
                      </a:r>
                      <a:r>
                        <a:rPr lang="en-US" sz="1050" baseline="0" dirty="0" smtClean="0"/>
                        <a:t> size</a:t>
                      </a:r>
                      <a:endParaRPr lang="en-US" sz="105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Anchorage</a:t>
                      </a:r>
                      <a:endParaRPr lang="en-US" sz="105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Standard Incubator</a:t>
                      </a:r>
                      <a:endParaRPr lang="en-US" sz="105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Stimulation</a:t>
                      </a:r>
                      <a:r>
                        <a:rPr lang="en-US" sz="1050" baseline="0" dirty="0" smtClean="0"/>
                        <a:t> Location</a:t>
                      </a:r>
                      <a:endParaRPr lang="en-US" sz="1050" dirty="0"/>
                    </a:p>
                  </a:txBody>
                  <a:tcPr marT="34290" marB="34290"/>
                </a:tc>
              </a:tr>
              <a:tr h="297980">
                <a:tc>
                  <a:txBody>
                    <a:bodyPr/>
                    <a:lstStyle/>
                    <a:p>
                      <a:r>
                        <a:rPr lang="en-US" sz="1050" dirty="0" err="1" smtClean="0"/>
                        <a:t>Vandenburgh</a:t>
                      </a:r>
                      <a:endParaRPr lang="en-US" sz="105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1-4 × 10</a:t>
                      </a:r>
                      <a:r>
                        <a:rPr lang="en-US" sz="1050" baseline="30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25mm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Dog-bone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In</a:t>
                      </a:r>
                      <a:r>
                        <a:rPr lang="en-US" sz="1050" baseline="0" dirty="0" smtClean="0">
                          <a:solidFill>
                            <a:schemeClr val="tx1"/>
                          </a:solidFill>
                        </a:rPr>
                        <a:t> incubator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</a:tr>
              <a:tr h="3128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err="1" smtClean="0"/>
                        <a:t>Vandenburgh</a:t>
                      </a:r>
                      <a:endParaRPr lang="en-US" sz="105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0.4 x 10</a:t>
                      </a:r>
                      <a:r>
                        <a:rPr lang="en-US" sz="1050" baseline="30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176.5mm^2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2D</a:t>
                      </a:r>
                      <a:r>
                        <a:rPr lang="en-US" sz="1050" baseline="0" dirty="0" smtClean="0">
                          <a:solidFill>
                            <a:schemeClr val="tx1"/>
                          </a:solidFill>
                        </a:rPr>
                        <a:t> tissue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In incubator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</a:tr>
              <a:tr h="402272">
                <a:tc>
                  <a:txBody>
                    <a:bodyPr/>
                    <a:lstStyle/>
                    <a:p>
                      <a:r>
                        <a:rPr lang="en-US" sz="1050" dirty="0" err="1" smtClean="0"/>
                        <a:t>Myomics</a:t>
                      </a:r>
                      <a:endParaRPr lang="en-US" sz="1050" dirty="0" smtClean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96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0.2 x 10</a:t>
                      </a:r>
                      <a:r>
                        <a:rPr lang="en-US" sz="1050" baseline="30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3.5mm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Dog-bone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No stimulation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</a:tr>
              <a:tr h="342676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Powell </a:t>
                      </a:r>
                      <a:endParaRPr lang="en-US" sz="105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dirty="0" smtClean="0">
                          <a:solidFill>
                            <a:schemeClr val="tx1"/>
                          </a:solidFill>
                        </a:rPr>
                        <a:t>1×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sz="1050" baseline="30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05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21.4mm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Dog-bone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In incubator</a:t>
                      </a:r>
                    </a:p>
                  </a:txBody>
                  <a:tcPr marT="34290" marB="34290"/>
                </a:tc>
              </a:tr>
              <a:tr h="402272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Christ</a:t>
                      </a:r>
                      <a:endParaRPr lang="en-US" sz="105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2 x 10</a:t>
                      </a:r>
                      <a:r>
                        <a:rPr lang="en-US" sz="1050" baseline="30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05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15mm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Clamped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Out of incubator</a:t>
                      </a:r>
                    </a:p>
                  </a:txBody>
                  <a:tcPr marT="34290" marB="34290"/>
                </a:tc>
              </a:tr>
              <a:tr h="446969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Dennis</a:t>
                      </a:r>
                      <a:endParaRPr lang="en-US" sz="105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0.5 x 10</a:t>
                      </a:r>
                      <a:r>
                        <a:rPr lang="en-US" sz="1050" baseline="30000" dirty="0" smtClean="0">
                          <a:solidFill>
                            <a:schemeClr val="tx1"/>
                          </a:solidFill>
                        </a:rPr>
                        <a:t>6 </a:t>
                      </a:r>
                    </a:p>
                    <a:p>
                      <a:r>
                        <a:rPr lang="en-US" sz="1050" baseline="0" dirty="0" smtClean="0">
                          <a:solidFill>
                            <a:schemeClr val="tx1"/>
                          </a:solidFill>
                        </a:rPr>
                        <a:t>(Growth Media)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~40mm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Sutured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Out of Incubator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558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Flaws in Current Systems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4401204"/>
            <a:ext cx="6248400" cy="608946"/>
          </a:xfrm>
        </p:spPr>
        <p:txBody>
          <a:bodyPr/>
          <a:lstStyle/>
          <a:p>
            <a:r>
              <a:rPr lang="en-US" sz="1100" dirty="0"/>
              <a:t>[1] </a:t>
            </a:r>
            <a:r>
              <a:rPr lang="en-US" sz="1100" dirty="0" err="1"/>
              <a:t>Vandenburgh</a:t>
            </a:r>
            <a:r>
              <a:rPr lang="en-US" sz="1100" dirty="0"/>
              <a:t> et al (1996</a:t>
            </a:r>
            <a:r>
              <a:rPr lang="en-US" sz="1100" dirty="0" smtClean="0"/>
              <a:t>)</a:t>
            </a:r>
          </a:p>
          <a:p>
            <a:r>
              <a:rPr lang="en-US" sz="1100" dirty="0"/>
              <a:t>[2] Powell, C. A., Smiley, B. L., Mills, J., &amp; </a:t>
            </a:r>
            <a:r>
              <a:rPr lang="en-US" sz="1100" dirty="0" err="1"/>
              <a:t>Vandenburgh</a:t>
            </a:r>
            <a:r>
              <a:rPr lang="en-US" sz="1100" dirty="0"/>
              <a:t>, H. H. (2002</a:t>
            </a:r>
            <a:r>
              <a:rPr lang="en-US" sz="1100" dirty="0" smtClean="0"/>
              <a:t>).</a:t>
            </a:r>
          </a:p>
          <a:p>
            <a:r>
              <a:rPr lang="en-US" sz="1100" dirty="0" smtClean="0"/>
              <a:t>[3]</a:t>
            </a:r>
            <a:r>
              <a:rPr lang="en-US" sz="1100" dirty="0"/>
              <a:t> Dennis, R. (2001). </a:t>
            </a:r>
            <a:r>
              <a:rPr lang="en-US" sz="1100" i="1" dirty="0"/>
              <a:t>U.S. Patent No. 6114164.</a:t>
            </a:r>
            <a:r>
              <a:rPr lang="en-US" sz="1100" dirty="0"/>
              <a:t> Washington, DC: U.S</a:t>
            </a:r>
            <a:r>
              <a:rPr lang="en-US" sz="1100" dirty="0" smtClean="0"/>
              <a:t>.</a:t>
            </a:r>
          </a:p>
          <a:p>
            <a:r>
              <a:rPr lang="en-US" sz="1100" dirty="0" smtClean="0"/>
              <a:t>[4]</a:t>
            </a:r>
            <a:r>
              <a:rPr lang="en-US" sz="1100" dirty="0"/>
              <a:t> Christ, G. (2013). </a:t>
            </a:r>
            <a:r>
              <a:rPr lang="en-US" sz="1100" i="1" dirty="0"/>
              <a:t>U.S. Patent No. 20130197640.</a:t>
            </a:r>
            <a:r>
              <a:rPr lang="en-US" sz="1100" dirty="0"/>
              <a:t> Washington, DC: U.S</a:t>
            </a:r>
            <a:r>
              <a:rPr lang="en-US" sz="1100" dirty="0" smtClean="0"/>
              <a:t>.</a:t>
            </a:r>
          </a:p>
          <a:p>
            <a:endParaRPr lang="en-US" sz="11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139744"/>
              </p:ext>
            </p:extLst>
          </p:nvPr>
        </p:nvGraphicFramePr>
        <p:xfrm>
          <a:off x="762002" y="1092718"/>
          <a:ext cx="7696198" cy="3307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4783"/>
                <a:gridCol w="791011"/>
                <a:gridCol w="1422827"/>
                <a:gridCol w="1034783"/>
                <a:gridCol w="970110"/>
                <a:gridCol w="905436"/>
                <a:gridCol w="1537248"/>
              </a:tblGrid>
              <a:tr h="457923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Device</a:t>
                      </a:r>
                      <a:endParaRPr lang="en-US" sz="9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Sample Quantity</a:t>
                      </a:r>
                      <a:endParaRPr lang="en-US" sz="9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Cell Density (cells/construct)</a:t>
                      </a:r>
                      <a:endParaRPr lang="en-US" sz="9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Construct</a:t>
                      </a:r>
                      <a:r>
                        <a:rPr lang="en-US" sz="900" baseline="0" dirty="0" smtClean="0"/>
                        <a:t> size</a:t>
                      </a:r>
                      <a:endParaRPr lang="en-US" sz="9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Anchorage</a:t>
                      </a:r>
                      <a:endParaRPr lang="en-US" sz="9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Standard Incubator</a:t>
                      </a:r>
                      <a:endParaRPr lang="en-US" sz="9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Stimulation</a:t>
                      </a:r>
                      <a:r>
                        <a:rPr lang="en-US" sz="900" baseline="0" dirty="0" smtClean="0"/>
                        <a:t> Location</a:t>
                      </a:r>
                      <a:endParaRPr lang="en-US" sz="900" dirty="0"/>
                    </a:p>
                  </a:txBody>
                  <a:tcPr marT="34290" marB="34290"/>
                </a:tc>
              </a:tr>
              <a:tr h="385123">
                <a:tc>
                  <a:txBody>
                    <a:bodyPr/>
                    <a:lstStyle/>
                    <a:p>
                      <a:r>
                        <a:rPr lang="en-US" sz="900" dirty="0" err="1" smtClean="0"/>
                        <a:t>Vandenburgh</a:t>
                      </a:r>
                      <a:endParaRPr lang="en-US" sz="9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1-4 × 10</a:t>
                      </a:r>
                      <a:r>
                        <a:rPr lang="en-US" sz="900" baseline="30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25mm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Dog-bone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In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 incubator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</a:tr>
              <a:tr h="4043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/>
                        <a:t>Vandenburgh</a:t>
                      </a:r>
                      <a:endParaRPr lang="en-US" sz="9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0.4 x 10</a:t>
                      </a:r>
                      <a:r>
                        <a:rPr lang="en-US" sz="900" baseline="30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176.5mm^2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2D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 tissue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In incubator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</a:tr>
              <a:tr h="519916">
                <a:tc>
                  <a:txBody>
                    <a:bodyPr/>
                    <a:lstStyle/>
                    <a:p>
                      <a:r>
                        <a:rPr lang="en-US" sz="900" dirty="0" err="1" smtClean="0"/>
                        <a:t>Myomics</a:t>
                      </a:r>
                      <a:endParaRPr lang="en-US" sz="900" dirty="0" smtClean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96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0.2 x 10</a:t>
                      </a:r>
                      <a:r>
                        <a:rPr lang="en-US" sz="900" baseline="30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3.5mm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Dog-bone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 stimulation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</a:tr>
              <a:tr h="442891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Powell </a:t>
                      </a:r>
                      <a:endParaRPr lang="en-US" sz="9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>
                          <a:solidFill>
                            <a:schemeClr val="tx1"/>
                          </a:solidFill>
                        </a:rPr>
                        <a:t>1×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sz="900" baseline="30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21.4mm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Dog-bone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In incubator</a:t>
                      </a:r>
                    </a:p>
                  </a:txBody>
                  <a:tcPr marT="34290" marB="34290"/>
                </a:tc>
              </a:tr>
              <a:tr h="519916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Christ</a:t>
                      </a:r>
                      <a:endParaRPr lang="en-US" sz="9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2 x 10</a:t>
                      </a:r>
                      <a:r>
                        <a:rPr lang="en-US" sz="900" baseline="30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15mm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Clamped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Out of incubator</a:t>
                      </a:r>
                    </a:p>
                  </a:txBody>
                  <a:tcPr marT="34290" marB="34290"/>
                </a:tc>
              </a:tr>
              <a:tr h="57768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Dennis</a:t>
                      </a:r>
                      <a:endParaRPr lang="en-US" sz="9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0.5 x 10</a:t>
                      </a:r>
                      <a:r>
                        <a:rPr lang="en-US" sz="900" baseline="30000" dirty="0" smtClean="0">
                          <a:solidFill>
                            <a:schemeClr val="tx1"/>
                          </a:solidFill>
                        </a:rPr>
                        <a:t>6 </a:t>
                      </a:r>
                    </a:p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(Growth Media)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~40mm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Sutured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Out of Incubator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grpSp>
        <p:nvGrpSpPr>
          <p:cNvPr id="32" name="Group 31"/>
          <p:cNvGrpSpPr/>
          <p:nvPr/>
        </p:nvGrpSpPr>
        <p:grpSpPr>
          <a:xfrm>
            <a:off x="1752600" y="1484012"/>
            <a:ext cx="6172200" cy="2887993"/>
            <a:chOff x="1752599" y="1978682"/>
            <a:chExt cx="6172200" cy="3850657"/>
          </a:xfrm>
        </p:grpSpPr>
        <p:sp>
          <p:nvSpPr>
            <p:cNvPr id="6" name="Multiply 5"/>
            <p:cNvSpPr/>
            <p:nvPr/>
          </p:nvSpPr>
          <p:spPr bwMode="auto">
            <a:xfrm>
              <a:off x="1793822" y="1981201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" name="Multiply 7"/>
            <p:cNvSpPr/>
            <p:nvPr/>
          </p:nvSpPr>
          <p:spPr bwMode="auto">
            <a:xfrm>
              <a:off x="1752599" y="4428706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9" name="Multiply 8"/>
            <p:cNvSpPr/>
            <p:nvPr/>
          </p:nvSpPr>
          <p:spPr bwMode="auto">
            <a:xfrm>
              <a:off x="5146621" y="2539565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0" name="Multiply 9"/>
            <p:cNvSpPr/>
            <p:nvPr/>
          </p:nvSpPr>
          <p:spPr bwMode="auto">
            <a:xfrm>
              <a:off x="1793822" y="2539565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1" name="Multiply 10"/>
            <p:cNvSpPr/>
            <p:nvPr/>
          </p:nvSpPr>
          <p:spPr bwMode="auto">
            <a:xfrm>
              <a:off x="1752599" y="3742906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2" name="Multiply 11"/>
            <p:cNvSpPr/>
            <p:nvPr/>
          </p:nvSpPr>
          <p:spPr bwMode="auto">
            <a:xfrm>
              <a:off x="1752599" y="5125104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3" name="Multiply 12"/>
            <p:cNvSpPr/>
            <p:nvPr/>
          </p:nvSpPr>
          <p:spPr bwMode="auto">
            <a:xfrm>
              <a:off x="7162799" y="3200019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4" name="Multiply 13"/>
            <p:cNvSpPr/>
            <p:nvPr/>
          </p:nvSpPr>
          <p:spPr bwMode="auto">
            <a:xfrm>
              <a:off x="6095999" y="1981815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" name="Multiply 14"/>
            <p:cNvSpPr/>
            <p:nvPr/>
          </p:nvSpPr>
          <p:spPr bwMode="auto">
            <a:xfrm>
              <a:off x="6095999" y="2588282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6" name="Multiply 15"/>
            <p:cNvSpPr/>
            <p:nvPr/>
          </p:nvSpPr>
          <p:spPr bwMode="auto">
            <a:xfrm>
              <a:off x="6095999" y="3194115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7" name="Multiply 16"/>
            <p:cNvSpPr/>
            <p:nvPr/>
          </p:nvSpPr>
          <p:spPr bwMode="auto">
            <a:xfrm>
              <a:off x="6095999" y="4428706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8" name="Multiply 17"/>
            <p:cNvSpPr/>
            <p:nvPr/>
          </p:nvSpPr>
          <p:spPr bwMode="auto">
            <a:xfrm>
              <a:off x="5146621" y="4447042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9" name="Multiply 18"/>
            <p:cNvSpPr/>
            <p:nvPr/>
          </p:nvSpPr>
          <p:spPr bwMode="auto">
            <a:xfrm>
              <a:off x="5146621" y="5132256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0" name="Multiply 19"/>
            <p:cNvSpPr/>
            <p:nvPr/>
          </p:nvSpPr>
          <p:spPr bwMode="auto">
            <a:xfrm>
              <a:off x="7162799" y="4515504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1" name="Multiply 20"/>
            <p:cNvSpPr/>
            <p:nvPr/>
          </p:nvSpPr>
          <p:spPr bwMode="auto">
            <a:xfrm>
              <a:off x="7162799" y="5219739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2" name="Multiply 21"/>
            <p:cNvSpPr/>
            <p:nvPr/>
          </p:nvSpPr>
          <p:spPr bwMode="auto">
            <a:xfrm>
              <a:off x="4098851" y="5166488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3" name="Multiply 22"/>
            <p:cNvSpPr/>
            <p:nvPr/>
          </p:nvSpPr>
          <p:spPr bwMode="auto">
            <a:xfrm>
              <a:off x="4098851" y="4445764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4" name="Multiply 23"/>
            <p:cNvSpPr/>
            <p:nvPr/>
          </p:nvSpPr>
          <p:spPr bwMode="auto">
            <a:xfrm>
              <a:off x="4098851" y="3780602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5" name="Multiply 24"/>
            <p:cNvSpPr/>
            <p:nvPr/>
          </p:nvSpPr>
          <p:spPr bwMode="auto">
            <a:xfrm>
              <a:off x="4139493" y="2528302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6" name="Multiply 25"/>
            <p:cNvSpPr/>
            <p:nvPr/>
          </p:nvSpPr>
          <p:spPr bwMode="auto">
            <a:xfrm>
              <a:off x="4114800" y="1978682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7" name="Multiply 26"/>
            <p:cNvSpPr/>
            <p:nvPr/>
          </p:nvSpPr>
          <p:spPr bwMode="auto">
            <a:xfrm>
              <a:off x="3028971" y="2539565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8" name="Multiply 27"/>
            <p:cNvSpPr/>
            <p:nvPr/>
          </p:nvSpPr>
          <p:spPr bwMode="auto">
            <a:xfrm>
              <a:off x="2993035" y="3695559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9" name="Multiply 28"/>
            <p:cNvSpPr/>
            <p:nvPr/>
          </p:nvSpPr>
          <p:spPr bwMode="auto">
            <a:xfrm>
              <a:off x="2993035" y="4343118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0" name="Multiply 29"/>
            <p:cNvSpPr/>
            <p:nvPr/>
          </p:nvSpPr>
          <p:spPr bwMode="auto">
            <a:xfrm>
              <a:off x="3018643" y="5080295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1" name="Multiply 30"/>
            <p:cNvSpPr/>
            <p:nvPr/>
          </p:nvSpPr>
          <p:spPr bwMode="auto">
            <a:xfrm>
              <a:off x="2995846" y="1981201"/>
              <a:ext cx="762000" cy="609600"/>
            </a:xfrm>
            <a:prstGeom prst="mathMultiply">
              <a:avLst/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none" rtlCol="0" anchor="ctr"/>
            <a:lstStyle/>
            <a:p>
              <a:pPr algn="ctr"/>
              <a:endParaRPr lang="en-US" sz="160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93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163183981"/>
              </p:ext>
            </p:extLst>
          </p:nvPr>
        </p:nvGraphicFramePr>
        <p:xfrm>
          <a:off x="533400" y="1657350"/>
          <a:ext cx="8001000" cy="3257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05809" y="971550"/>
            <a:ext cx="8305800" cy="514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/>
            <a:r>
              <a:rPr lang="en-US" sz="1600" i="1" dirty="0"/>
              <a:t>Goal: Design an in vitro</a:t>
            </a:r>
            <a:r>
              <a:rPr lang="en-US" sz="1600" dirty="0"/>
              <a:t> stimulation system </a:t>
            </a:r>
            <a:r>
              <a:rPr lang="en-US" sz="1600" dirty="0" smtClean="0"/>
              <a:t>that produces </a:t>
            </a:r>
            <a:r>
              <a:rPr lang="en-US" sz="1600" dirty="0"/>
              <a:t>accurate models of </a:t>
            </a:r>
            <a:r>
              <a:rPr lang="en-US" sz="1600" i="1" dirty="0"/>
              <a:t>in vivo </a:t>
            </a:r>
            <a:r>
              <a:rPr lang="en-US" sz="1600" dirty="0" smtClean="0"/>
              <a:t>skeletal muscle tissue in terms of cell density and tissue maturation by focusing on</a:t>
            </a:r>
            <a:endParaRPr lang="en-US" sz="1600" dirty="0"/>
          </a:p>
          <a:p>
            <a:pPr algn="ctr"/>
            <a:endParaRPr lang="en-US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88633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85850"/>
            <a:ext cx="3962400" cy="34861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Objectives:</a:t>
            </a:r>
          </a:p>
          <a:p>
            <a:r>
              <a:rPr lang="en-US" dirty="0" smtClean="0"/>
              <a:t>Reliability and Consistent Results</a:t>
            </a:r>
          </a:p>
          <a:p>
            <a:r>
              <a:rPr lang="en-US" dirty="0" smtClean="0"/>
              <a:t>Mechanically Stimulate Tissue</a:t>
            </a:r>
          </a:p>
          <a:p>
            <a:r>
              <a:rPr lang="en-US" dirty="0" smtClean="0"/>
              <a:t>Efficient</a:t>
            </a:r>
          </a:p>
          <a:p>
            <a:pPr lvl="1"/>
            <a:r>
              <a:rPr lang="en-US" dirty="0" smtClean="0"/>
              <a:t>Reusable</a:t>
            </a:r>
          </a:p>
          <a:p>
            <a:pPr lvl="1"/>
            <a:r>
              <a:rPr lang="en-US" dirty="0" smtClean="0"/>
              <a:t>High throughput</a:t>
            </a:r>
          </a:p>
          <a:p>
            <a:r>
              <a:rPr lang="en-US" dirty="0" smtClean="0"/>
              <a:t>User Friendliness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085850"/>
            <a:ext cx="4648200" cy="3657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Constraints:</a:t>
            </a:r>
          </a:p>
          <a:p>
            <a:r>
              <a:rPr lang="en-US" dirty="0" smtClean="0"/>
              <a:t>Sterilizable</a:t>
            </a:r>
          </a:p>
          <a:p>
            <a:r>
              <a:rPr lang="en-US" dirty="0" smtClean="0"/>
              <a:t>Must withstand </a:t>
            </a:r>
            <a:r>
              <a:rPr lang="en-US" i="1" dirty="0" smtClean="0"/>
              <a:t>in vitro </a:t>
            </a:r>
            <a:r>
              <a:rPr lang="en-US" dirty="0" smtClean="0"/>
              <a:t>culture</a:t>
            </a:r>
            <a:r>
              <a:rPr lang="en-US" i="1" dirty="0" smtClean="0"/>
              <a:t> </a:t>
            </a:r>
            <a:r>
              <a:rPr lang="en-US" dirty="0" smtClean="0"/>
              <a:t>conditions</a:t>
            </a:r>
          </a:p>
          <a:p>
            <a:pPr lvl="1"/>
            <a:r>
              <a:rPr lang="en-US" dirty="0" smtClean="0"/>
              <a:t>37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99</a:t>
            </a:r>
            <a:r>
              <a:rPr lang="en-US" dirty="0"/>
              <a:t>% </a:t>
            </a:r>
            <a:r>
              <a:rPr lang="en-US" dirty="0" smtClean="0"/>
              <a:t>humidity</a:t>
            </a:r>
          </a:p>
          <a:p>
            <a:pPr lvl="1"/>
            <a:r>
              <a:rPr lang="en-US" dirty="0" smtClean="0"/>
              <a:t>5</a:t>
            </a:r>
            <a:r>
              <a:rPr lang="en-US" dirty="0"/>
              <a:t>% </a:t>
            </a: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endParaRPr lang="en-US" dirty="0" smtClean="0"/>
          </a:p>
          <a:p>
            <a:r>
              <a:rPr lang="en-US" dirty="0" smtClean="0"/>
              <a:t>Non-cytotoxic</a:t>
            </a:r>
          </a:p>
          <a:p>
            <a:r>
              <a:rPr lang="en-US" dirty="0" smtClean="0"/>
              <a:t>Operate while in incubator</a:t>
            </a:r>
            <a:endParaRPr lang="en-US" baseline="-250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and Constraints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5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1451"/>
            <a:ext cx="7123080" cy="693356"/>
          </a:xfrm>
        </p:spPr>
        <p:txBody>
          <a:bodyPr/>
          <a:lstStyle/>
          <a:p>
            <a:r>
              <a:rPr lang="en-US" dirty="0" smtClean="0"/>
              <a:t>Design Specifications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1" y="1028701"/>
            <a:ext cx="4099719" cy="3771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Stimulation Specs:</a:t>
            </a:r>
          </a:p>
          <a:p>
            <a:r>
              <a:rPr lang="en-US" dirty="0" smtClean="0"/>
              <a:t>Mechanical Stimulation</a:t>
            </a:r>
          </a:p>
          <a:p>
            <a:pPr lvl="1"/>
            <a:r>
              <a:rPr lang="en-US" dirty="0" smtClean="0"/>
              <a:t>Uniaxial strain</a:t>
            </a:r>
          </a:p>
          <a:p>
            <a:pPr lvl="1"/>
            <a:r>
              <a:rPr lang="en-US" dirty="0" smtClean="0"/>
              <a:t>Controllable strain between -50% to 50%</a:t>
            </a:r>
          </a:p>
          <a:p>
            <a:pPr lvl="1"/>
            <a:r>
              <a:rPr lang="en-US" dirty="0" smtClean="0"/>
              <a:t>Static and cyclic capabilities</a:t>
            </a:r>
          </a:p>
          <a:p>
            <a:pPr lvl="1"/>
            <a:r>
              <a:rPr lang="en-US" dirty="0" smtClean="0"/>
              <a:t>Controllable strain rate</a:t>
            </a:r>
          </a:p>
          <a:p>
            <a:pPr lvl="1"/>
            <a:r>
              <a:rPr lang="en-US" dirty="0" smtClean="0"/>
              <a:t>Controllable frequency of stimulation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8700"/>
            <a:ext cx="4267200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Tissue Culture Specs:</a:t>
            </a:r>
          </a:p>
          <a:p>
            <a:r>
              <a:rPr lang="en-US" dirty="0" smtClean="0"/>
              <a:t>Tissue Structure</a:t>
            </a:r>
            <a:endParaRPr lang="en-US" dirty="0"/>
          </a:p>
          <a:p>
            <a:pPr lvl="1"/>
            <a:r>
              <a:rPr lang="en-US" dirty="0"/>
              <a:t>Dog-bone </a:t>
            </a:r>
            <a:r>
              <a:rPr lang="en-US" dirty="0" smtClean="0"/>
              <a:t>shape </a:t>
            </a:r>
          </a:p>
          <a:p>
            <a:pPr lvl="1"/>
            <a:r>
              <a:rPr lang="en-US" dirty="0" smtClean="0"/>
              <a:t>Minimal Functional Unit</a:t>
            </a:r>
          </a:p>
          <a:p>
            <a:pPr lvl="2"/>
            <a:r>
              <a:rPr lang="en-US" dirty="0" smtClean="0"/>
              <a:t>Length: 3-4 mm</a:t>
            </a:r>
          </a:p>
          <a:p>
            <a:pPr lvl="2"/>
            <a:r>
              <a:rPr lang="en-US" dirty="0" smtClean="0"/>
              <a:t>Diameter: 1 mm</a:t>
            </a:r>
          </a:p>
          <a:p>
            <a:r>
              <a:rPr lang="en-US" dirty="0" smtClean="0"/>
              <a:t>Cell Source</a:t>
            </a:r>
          </a:p>
          <a:p>
            <a:pPr lvl="1"/>
            <a:r>
              <a:rPr lang="en-US" dirty="0" smtClean="0"/>
              <a:t>C2C12 (Myoblast)</a:t>
            </a:r>
          </a:p>
          <a:p>
            <a:pPr lvl="1"/>
            <a:r>
              <a:rPr lang="en-US" dirty="0"/>
              <a:t>5</a:t>
            </a:r>
            <a:r>
              <a:rPr lang="en-US" dirty="0" smtClean="0"/>
              <a:t>00,000 cells/120uL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4800600"/>
            <a:ext cx="5105400" cy="228600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" y="4790748"/>
            <a:ext cx="457200" cy="295602"/>
          </a:xfrm>
        </p:spPr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87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Designs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5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Motor Driven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314450"/>
            <a:ext cx="8895529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9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Fluid/Hydraulic Driven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400" dirty="0"/>
          </a:p>
          <a:p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17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3082426"/>
            <a:ext cx="7603809" cy="1775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16" y="971550"/>
            <a:ext cx="7180385" cy="214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2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Vibration Driven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dirty="0" smtClean="0"/>
              <a:t>[1] Milano</a:t>
            </a:r>
            <a:r>
              <a:rPr lang="en-US" sz="1100" dirty="0"/>
              <a:t>, Shaun. (2014). Allegro </a:t>
            </a:r>
            <a:r>
              <a:rPr lang="en-US" sz="1100" dirty="0" err="1"/>
              <a:t>MicroSystems</a:t>
            </a:r>
            <a:r>
              <a:rPr lang="en-US" sz="1100" dirty="0"/>
              <a:t>, LLC.</a:t>
            </a:r>
          </a:p>
          <a:p>
            <a:endParaRPr lang="en-US" sz="11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18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967710"/>
            <a:ext cx="4062781" cy="1779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09.png" descr="Pulsatile Skematic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724400" y="1214437"/>
            <a:ext cx="4117554" cy="3286125"/>
          </a:xfrm>
          <a:prstGeom prst="rect">
            <a:avLst/>
          </a:prstGeom>
          <a:ln/>
        </p:spPr>
      </p:pic>
      <p:sp>
        <p:nvSpPr>
          <p:cNvPr id="3" name="TextBox 2"/>
          <p:cNvSpPr txBox="1"/>
          <p:nvPr/>
        </p:nvSpPr>
        <p:spPr>
          <a:xfrm>
            <a:off x="3707791" y="1968299"/>
            <a:ext cx="914400" cy="6858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200" dirty="0" smtClean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84820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Design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400" dirty="0"/>
          </a:p>
          <a:p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19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314450"/>
            <a:ext cx="8744873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7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14500"/>
            <a:ext cx="8077200" cy="1143000"/>
          </a:xfrm>
        </p:spPr>
        <p:txBody>
          <a:bodyPr/>
          <a:lstStyle/>
          <a:p>
            <a:r>
              <a:rPr lang="en-US" dirty="0" smtClean="0"/>
              <a:t>Tissue-Engineered Skeletal Muscle Stimulator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31236"/>
            <a:ext cx="6858000" cy="194081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Syed Asaad Hussain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Spencer Ryan Keilich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Stephanie Jo Lindow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Shreyas Renganathan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060417"/>
              </p:ext>
            </p:extLst>
          </p:nvPr>
        </p:nvGraphicFramePr>
        <p:xfrm>
          <a:off x="609600" y="1028701"/>
          <a:ext cx="7619999" cy="37964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6264"/>
                <a:gridCol w="1076716"/>
                <a:gridCol w="1211303"/>
                <a:gridCol w="1009420"/>
                <a:gridCol w="1211303"/>
                <a:gridCol w="972557"/>
                <a:gridCol w="832436"/>
              </a:tblGrid>
              <a:tr h="7859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Design Means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Strain -</a:t>
                      </a:r>
                      <a:r>
                        <a:rPr lang="en-US" sz="900" dirty="0" smtClean="0">
                          <a:effectLst/>
                          <a:latin typeface="+mn-lt"/>
                        </a:rPr>
                        <a:t>50% </a:t>
                      </a:r>
                      <a:r>
                        <a:rPr lang="en-US" sz="900" dirty="0">
                          <a:effectLst/>
                          <a:latin typeface="+mn-lt"/>
                        </a:rPr>
                        <a:t>to </a:t>
                      </a:r>
                      <a:r>
                        <a:rPr lang="en-US" sz="900" dirty="0" smtClean="0">
                          <a:effectLst/>
                          <a:latin typeface="+mn-lt"/>
                        </a:rPr>
                        <a:t>50</a:t>
                      </a:r>
                      <a:r>
                        <a:rPr lang="en-US" sz="900" dirty="0">
                          <a:effectLst/>
                          <a:latin typeface="+mn-lt"/>
                        </a:rPr>
                        <a:t>% (with initial length of 3.5 mm</a:t>
                      </a:r>
                      <a:r>
                        <a:rPr lang="en-US" sz="900" dirty="0" smtClean="0">
                          <a:effectLst/>
                          <a:latin typeface="+mn-lt"/>
                        </a:rPr>
                        <a:t>)</a:t>
                      </a:r>
                      <a:endParaRPr lang="en-US" sz="900" dirty="0">
                        <a:effectLst/>
                        <a:latin typeface="+mn-lt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Representative of muscle bone attachment (uniaxial)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Expandable for high throughput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Electric/power components outside incubator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 smtClean="0">
                          <a:effectLst/>
                          <a:latin typeface="+mn-lt"/>
                        </a:rPr>
                        <a:t>Controllable by user settings</a:t>
                      </a:r>
                      <a:endParaRPr lang="en-US" sz="900" dirty="0">
                        <a:effectLst/>
                        <a:latin typeface="+mn-lt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Number of Functions Fulfilled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28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Stepper Motor and Cam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Yes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Yes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Yes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No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Yes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4/5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18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Screw Driven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Yes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Yes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Yes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No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 smtClean="0">
                          <a:effectLst/>
                          <a:latin typeface="+mn-lt"/>
                        </a:rPr>
                        <a:t>Yes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4/5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18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Vibration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No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Yes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Yes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 smtClean="0">
                          <a:effectLst/>
                          <a:latin typeface="+mn-lt"/>
                        </a:rPr>
                        <a:t>2/5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18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Scissor Linkage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Yes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Yes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No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Yes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Yes 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4/5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103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Hydraulic/ Pneumatic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Yes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Yes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Yes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Yes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Yes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5/5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28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Piezoelectric Material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Yes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No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Yes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Yes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Yes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4/5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28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Thermo-responsive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Yes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No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Yes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Yes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No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3/5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28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Conductive Polymer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yes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No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Yes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35" marR="59835" marT="44876" marB="44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Yes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Yes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4/5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21" marR="646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805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667210"/>
            <a:ext cx="4879284" cy="187664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57175"/>
            <a:ext cx="8305800" cy="600075"/>
          </a:xfrm>
        </p:spPr>
        <p:txBody>
          <a:bodyPr/>
          <a:lstStyle/>
          <a:p>
            <a:r>
              <a:rPr lang="en-US" dirty="0" smtClean="0"/>
              <a:t>Final Design</a:t>
            </a:r>
            <a:r>
              <a:rPr lang="en-US" dirty="0"/>
              <a:t> </a:t>
            </a:r>
            <a:r>
              <a:rPr lang="en-US" dirty="0" smtClean="0"/>
              <a:t>Prototype Progression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21</a:t>
            </a:fld>
            <a:endParaRPr lang="en-US"/>
          </a:p>
        </p:txBody>
      </p:sp>
      <p:pic>
        <p:nvPicPr>
          <p:cNvPr id="18" name="Picture 1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1"/>
          <a:stretch/>
        </p:blipFill>
        <p:spPr bwMode="auto">
          <a:xfrm>
            <a:off x="764227" y="1085851"/>
            <a:ext cx="7615547" cy="13527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Elbow Connector 19"/>
          <p:cNvCxnSpPr>
            <a:stCxn id="18" idx="3"/>
            <a:endCxn id="9" idx="3"/>
          </p:cNvCxnSpPr>
          <p:nvPr/>
        </p:nvCxnSpPr>
        <p:spPr>
          <a:xfrm flipH="1">
            <a:off x="8182611" y="1762231"/>
            <a:ext cx="197162" cy="1540691"/>
          </a:xfrm>
          <a:prstGeom prst="bentConnector3">
            <a:avLst>
              <a:gd name="adj1" fmla="val -115945"/>
            </a:avLst>
          </a:prstGeom>
          <a:ln w="76200"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3916168"/>
            <a:ext cx="2391410" cy="7129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Elbow Connector 11"/>
          <p:cNvCxnSpPr>
            <a:endCxn id="3" idx="3"/>
          </p:cNvCxnSpPr>
          <p:nvPr/>
        </p:nvCxnSpPr>
        <p:spPr>
          <a:xfrm rot="10800000">
            <a:off x="5336484" y="3605533"/>
            <a:ext cx="2664516" cy="7853"/>
          </a:xfrm>
          <a:prstGeom prst="bentConnector3">
            <a:avLst>
              <a:gd name="adj1" fmla="val 50000"/>
            </a:avLst>
          </a:prstGeom>
          <a:ln w="76200"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696893"/>
            <a:ext cx="2391410" cy="1212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474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1" y="628650"/>
            <a:ext cx="6858000" cy="942975"/>
          </a:xfrm>
        </p:spPr>
        <p:txBody>
          <a:bodyPr/>
          <a:lstStyle/>
          <a:p>
            <a:r>
              <a:rPr lang="en-US" dirty="0" smtClean="0"/>
              <a:t>Final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70010"/>
            <a:ext cx="4633362" cy="30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9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Design: Plates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397267" y="1261762"/>
            <a:ext cx="2100971" cy="168077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3276601" y="3118224"/>
            <a:ext cx="3205163" cy="165209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5334000" y="1261763"/>
            <a:ext cx="3352800" cy="16831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77918" y="1587800"/>
            <a:ext cx="1676400" cy="1028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0" y="3429922"/>
            <a:ext cx="1676400" cy="1028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=</a:t>
            </a:r>
            <a:endParaRPr lang="en-US" sz="7200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97267" y="1028700"/>
            <a:ext cx="2100971" cy="171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u="sng" dirty="0" smtClean="0"/>
              <a:t>Bottom Plate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59915" y="1028700"/>
            <a:ext cx="2100971" cy="171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u="sng" dirty="0" smtClean="0"/>
              <a:t>Top Plate</a:t>
            </a:r>
          </a:p>
        </p:txBody>
      </p:sp>
    </p:spTree>
    <p:extLst>
      <p:ext uri="{BB962C8B-B14F-4D97-AF65-F5344CB8AC3E}">
        <p14:creationId xmlns:p14="http://schemas.microsoft.com/office/powerpoint/2010/main" val="413984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Design: Well and Post Design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 descr="C:\Users\sjlindow\AppData\Local\Microsoft\Windows\Temporary Internet Files\Content.IE5\R1OQZLU9\IMG_009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9" t="37110" r="34715" b="17580"/>
          <a:stretch/>
        </p:blipFill>
        <p:spPr bwMode="auto">
          <a:xfrm rot="10800000">
            <a:off x="5563402" y="1792010"/>
            <a:ext cx="3045516" cy="2325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75" y="1657350"/>
            <a:ext cx="3986212" cy="2191554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 bwMode="auto">
          <a:xfrm>
            <a:off x="3915392" y="2539181"/>
            <a:ext cx="1313217" cy="830974"/>
          </a:xfrm>
          <a:prstGeom prst="rightArrow">
            <a:avLst/>
          </a:prstGeom>
          <a:solidFill>
            <a:schemeClr val="accent2"/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014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Design: Syringe Pump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C:\Users\sjlindow\AppData\Local\Microsoft\Windows\Temporary Internet Files\Content.IE5\S842NIA8\IMG_009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19231" r="71955" b="41239"/>
          <a:stretch/>
        </p:blipFill>
        <p:spPr bwMode="auto">
          <a:xfrm>
            <a:off x="1676400" y="1028701"/>
            <a:ext cx="914400" cy="14386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C:\Users\sjlindow\AppData\Local\Microsoft\Windows\Temporary Internet Files\Content.IE5\TCQFNGEJ\IMG_009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028701"/>
            <a:ext cx="2971802" cy="14360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ight Arrow 8"/>
          <p:cNvSpPr/>
          <p:nvPr/>
        </p:nvSpPr>
        <p:spPr bwMode="auto">
          <a:xfrm>
            <a:off x="3047999" y="1543050"/>
            <a:ext cx="1219200" cy="514350"/>
          </a:xfrm>
          <a:prstGeom prst="rightArrow">
            <a:avLst/>
          </a:prstGeom>
          <a:solidFill>
            <a:schemeClr val="accent2"/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 smtClean="0">
              <a:solidFill>
                <a:schemeClr val="bg1"/>
              </a:solidFill>
              <a:latin typeface="+mn-lt"/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 smtClean="0">
              <a:solidFill>
                <a:schemeClr val="bg1"/>
              </a:solidFill>
              <a:latin typeface="+mn-lt"/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 smtClean="0">
              <a:solidFill>
                <a:schemeClr val="bg1"/>
              </a:solidFill>
              <a:latin typeface="+mn-lt"/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 smtClean="0">
              <a:solidFill>
                <a:schemeClr val="bg1"/>
              </a:solidFill>
              <a:latin typeface="+mn-lt"/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 smtClean="0">
              <a:solidFill>
                <a:schemeClr val="bg1"/>
              </a:solidFill>
              <a:latin typeface="+mn-lt"/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33" b="39039"/>
          <a:stretch/>
        </p:blipFill>
        <p:spPr>
          <a:xfrm>
            <a:off x="914400" y="2521870"/>
            <a:ext cx="7478006" cy="216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5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Final Design: Complete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75514"/>
            <a:ext cx="3429000" cy="1928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950369"/>
            <a:ext cx="3429000" cy="1928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975514"/>
            <a:ext cx="3429000" cy="19288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950369"/>
            <a:ext cx="3429000" cy="192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Tissue Culture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1" y="1373631"/>
            <a:ext cx="6476999" cy="2931769"/>
            <a:chOff x="2822985" y="1600200"/>
            <a:chExt cx="4781577" cy="3160479"/>
          </a:xfrm>
        </p:grpSpPr>
        <p:grpSp>
          <p:nvGrpSpPr>
            <p:cNvPr id="25" name="Group 24"/>
            <p:cNvGrpSpPr/>
            <p:nvPr/>
          </p:nvGrpSpPr>
          <p:grpSpPr>
            <a:xfrm>
              <a:off x="6275469" y="2743849"/>
              <a:ext cx="304800" cy="1310639"/>
              <a:chOff x="1714500" y="1584959"/>
              <a:chExt cx="304800" cy="1082039"/>
            </a:xfrm>
            <a:solidFill>
              <a:srgbClr val="C00000"/>
            </a:solidFill>
          </p:grpSpPr>
          <p:sp>
            <p:nvSpPr>
              <p:cNvPr id="51" name="Rectangle 50"/>
              <p:cNvSpPr/>
              <p:nvPr/>
            </p:nvSpPr>
            <p:spPr>
              <a:xfrm>
                <a:off x="1780032" y="1584960"/>
                <a:ext cx="173736" cy="77724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rapezoid 51"/>
              <p:cNvSpPr/>
              <p:nvPr/>
            </p:nvSpPr>
            <p:spPr>
              <a:xfrm>
                <a:off x="1714500" y="2209800"/>
                <a:ext cx="304800" cy="457199"/>
              </a:xfrm>
              <a:prstGeom prst="trapezoid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5665869" y="2454289"/>
              <a:ext cx="1066800" cy="1371600"/>
              <a:chOff x="1447800" y="1295400"/>
              <a:chExt cx="457200" cy="457200"/>
            </a:xfrm>
            <a:solidFill>
              <a:schemeClr val="tx1"/>
            </a:solidFill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1447800" y="1295400"/>
                <a:ext cx="0" cy="457200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1447800" y="1752600"/>
                <a:ext cx="457200" cy="0"/>
              </a:xfrm>
              <a:prstGeom prst="line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1905000" y="1295400"/>
                <a:ext cx="0" cy="457200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5437269" y="2682889"/>
              <a:ext cx="1524000" cy="1371600"/>
              <a:chOff x="1447800" y="1295400"/>
              <a:chExt cx="457200" cy="457200"/>
            </a:xfrm>
            <a:solidFill>
              <a:schemeClr val="tx1"/>
            </a:solidFill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1447800" y="1295400"/>
                <a:ext cx="0" cy="457200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1447800" y="1752600"/>
                <a:ext cx="457200" cy="0"/>
              </a:xfrm>
              <a:prstGeom prst="line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V="1">
                <a:off x="1905000" y="1295400"/>
                <a:ext cx="0" cy="457200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5780169" y="2743849"/>
              <a:ext cx="304800" cy="1082039"/>
              <a:chOff x="1714500" y="1584960"/>
              <a:chExt cx="304800" cy="1082039"/>
            </a:xfrm>
            <a:solidFill>
              <a:schemeClr val="tx1"/>
            </a:solidFill>
          </p:grpSpPr>
          <p:sp>
            <p:nvSpPr>
              <p:cNvPr id="38" name="Rectangle 37"/>
              <p:cNvSpPr/>
              <p:nvPr/>
            </p:nvSpPr>
            <p:spPr>
              <a:xfrm>
                <a:off x="1780032" y="1584960"/>
                <a:ext cx="173736" cy="77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Trapezoid 38"/>
              <p:cNvSpPr/>
              <p:nvPr/>
            </p:nvSpPr>
            <p:spPr>
              <a:xfrm>
                <a:off x="1714500" y="2209800"/>
                <a:ext cx="304800" cy="457199"/>
              </a:xfrm>
              <a:prstGeom prst="trapezoi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Round Same Side Corner Rectangle 28"/>
            <p:cNvSpPr/>
            <p:nvPr/>
          </p:nvSpPr>
          <p:spPr>
            <a:xfrm>
              <a:off x="4800600" y="4206889"/>
              <a:ext cx="2803962" cy="553790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heating block (50</a:t>
              </a:r>
              <a:r>
                <a:rPr lang="en-US" sz="2400" b="1" baseline="30000" dirty="0" smtClean="0">
                  <a:solidFill>
                    <a:schemeClr val="tx1"/>
                  </a:solidFill>
                </a:rPr>
                <a:t>o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C)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456004" y="3854136"/>
              <a:ext cx="1486528" cy="170039"/>
            </a:xfrm>
            <a:prstGeom prst="rect">
              <a:avLst/>
            </a:prstGeom>
            <a:solidFill>
              <a:srgbClr val="FF0000">
                <a:alpha val="6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ircular Arrow 30"/>
            <p:cNvSpPr/>
            <p:nvPr/>
          </p:nvSpPr>
          <p:spPr>
            <a:xfrm>
              <a:off x="5791200" y="1828800"/>
              <a:ext cx="1143515" cy="1066800"/>
            </a:xfrm>
            <a:prstGeom prst="circularArrow">
              <a:avLst>
                <a:gd name="adj1" fmla="val 12060"/>
                <a:gd name="adj2" fmla="val 851568"/>
                <a:gd name="adj3" fmla="val 21088943"/>
                <a:gd name="adj4" fmla="val 15742217"/>
                <a:gd name="adj5" fmla="val 14601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822985" y="1600200"/>
              <a:ext cx="3501616" cy="8958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en-US" sz="2400" b="1" dirty="0" smtClean="0">
                  <a:ln w="18000">
                    <a:noFill/>
                    <a:prstDash val="solid"/>
                    <a:miter lim="800000"/>
                  </a:ln>
                </a:rPr>
                <a:t>Flood outer wells with differentiation media</a:t>
              </a:r>
              <a:endParaRPr lang="en-US" sz="2400" b="1" dirty="0">
                <a:ln w="18000">
                  <a:noFill/>
                  <a:prstDash val="solid"/>
                  <a:miter lim="800000"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95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1130" y="1372079"/>
            <a:ext cx="7545748" cy="2876071"/>
            <a:chOff x="1321000" y="1650301"/>
            <a:chExt cx="5801287" cy="2924928"/>
          </a:xfrm>
        </p:grpSpPr>
        <p:sp>
          <p:nvSpPr>
            <p:cNvPr id="27" name="Rectangle 26"/>
            <p:cNvSpPr/>
            <p:nvPr/>
          </p:nvSpPr>
          <p:spPr>
            <a:xfrm>
              <a:off x="5215497" y="3545121"/>
              <a:ext cx="1906790" cy="4695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dirty="0" smtClean="0">
                  <a:ln w="18000">
                    <a:noFill/>
                    <a:prstDash val="solid"/>
                    <a:miter lim="800000"/>
                  </a:ln>
                </a:rPr>
                <a:t>30min @50</a:t>
              </a:r>
              <a:r>
                <a:rPr lang="en-US" sz="2400" b="1" baseline="30000" dirty="0" smtClean="0">
                  <a:ln w="18000">
                    <a:noFill/>
                    <a:prstDash val="solid"/>
                    <a:miter lim="800000"/>
                  </a:ln>
                </a:rPr>
                <a:t>o</a:t>
              </a:r>
              <a:r>
                <a:rPr lang="en-US" sz="2400" b="1" dirty="0" smtClean="0">
                  <a:ln w="18000">
                    <a:noFill/>
                    <a:prstDash val="solid"/>
                    <a:miter lim="800000"/>
                  </a:ln>
                </a:rPr>
                <a:t>C</a:t>
              </a:r>
              <a:endParaRPr lang="en-US" sz="2400" b="1" dirty="0">
                <a:ln w="18000">
                  <a:noFill/>
                  <a:prstDash val="solid"/>
                  <a:miter lim="800000"/>
                </a:ln>
              </a:endParaRPr>
            </a:p>
          </p:txBody>
        </p:sp>
        <p:sp>
          <p:nvSpPr>
            <p:cNvPr id="28" name="Right Arrow 27"/>
            <p:cNvSpPr/>
            <p:nvPr/>
          </p:nvSpPr>
          <p:spPr>
            <a:xfrm>
              <a:off x="5400826" y="2935521"/>
              <a:ext cx="1674743" cy="609599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321000" y="1650301"/>
              <a:ext cx="3687405" cy="2924928"/>
              <a:chOff x="350462" y="-1775929"/>
              <a:chExt cx="3687405" cy="2924928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1163063" y="-1236820"/>
                <a:ext cx="2874804" cy="2385819"/>
                <a:chOff x="5992732" y="1295400"/>
                <a:chExt cx="2874804" cy="2385819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7469257" y="1584962"/>
                  <a:ext cx="304800" cy="1310638"/>
                  <a:chOff x="1714500" y="1584960"/>
                  <a:chExt cx="304800" cy="1082038"/>
                </a:xfrm>
                <a:solidFill>
                  <a:srgbClr val="C00000"/>
                </a:solidFill>
              </p:grpSpPr>
              <p:sp>
                <p:nvSpPr>
                  <p:cNvPr id="55" name="Rectangle 54"/>
                  <p:cNvSpPr/>
                  <p:nvPr/>
                </p:nvSpPr>
                <p:spPr>
                  <a:xfrm>
                    <a:off x="1780032" y="1584960"/>
                    <a:ext cx="173736" cy="77724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6" name="Trapezoid 55"/>
                  <p:cNvSpPr/>
                  <p:nvPr/>
                </p:nvSpPr>
                <p:spPr>
                  <a:xfrm>
                    <a:off x="1714500" y="2209800"/>
                    <a:ext cx="304800" cy="457199"/>
                  </a:xfrm>
                  <a:prstGeom prst="trapezoid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8" name="Group 37"/>
                <p:cNvGrpSpPr/>
                <p:nvPr/>
              </p:nvGrpSpPr>
              <p:grpSpPr>
                <a:xfrm>
                  <a:off x="6631057" y="1524000"/>
                  <a:ext cx="1524000" cy="1371600"/>
                  <a:chOff x="1447800" y="1295400"/>
                  <a:chExt cx="457200" cy="457200"/>
                </a:xfrm>
                <a:solidFill>
                  <a:schemeClr val="tx1"/>
                </a:solidFill>
              </p:grpSpPr>
              <p:cxnSp>
                <p:nvCxnSpPr>
                  <p:cNvPr id="48" name="Straight Connector 47"/>
                  <p:cNvCxnSpPr/>
                  <p:nvPr/>
                </p:nvCxnSpPr>
                <p:spPr>
                  <a:xfrm>
                    <a:off x="14478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 flipH="1">
                    <a:off x="1447800" y="1752600"/>
                    <a:ext cx="457200" cy="0"/>
                  </a:xfrm>
                  <a:prstGeom prst="line">
                    <a:avLst/>
                  </a:prstGeom>
                  <a:grpFill/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 flipV="1">
                    <a:off x="19050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" name="Group 38"/>
                <p:cNvGrpSpPr/>
                <p:nvPr/>
              </p:nvGrpSpPr>
              <p:grpSpPr>
                <a:xfrm>
                  <a:off x="6973957" y="1584960"/>
                  <a:ext cx="304800" cy="1082039"/>
                  <a:chOff x="1714500" y="1584960"/>
                  <a:chExt cx="304800" cy="1082039"/>
                </a:xfrm>
                <a:solidFill>
                  <a:schemeClr val="tx1"/>
                </a:solidFill>
              </p:grpSpPr>
              <p:sp>
                <p:nvSpPr>
                  <p:cNvPr id="46" name="Rectangle 45"/>
                  <p:cNvSpPr/>
                  <p:nvPr/>
                </p:nvSpPr>
                <p:spPr>
                  <a:xfrm>
                    <a:off x="1780032" y="1584960"/>
                    <a:ext cx="173736" cy="77724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" name="Trapezoid 46"/>
                  <p:cNvSpPr/>
                  <p:nvPr/>
                </p:nvSpPr>
                <p:spPr>
                  <a:xfrm>
                    <a:off x="1714500" y="2209800"/>
                    <a:ext cx="304800" cy="457199"/>
                  </a:xfrm>
                  <a:prstGeom prst="trapezoid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0" name="Round Same Side Corner Rectangle 39"/>
                <p:cNvSpPr/>
                <p:nvPr/>
              </p:nvSpPr>
              <p:spPr>
                <a:xfrm>
                  <a:off x="5992732" y="3047999"/>
                  <a:ext cx="2874804" cy="633220"/>
                </a:xfrm>
                <a:prstGeom prst="round2Same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chemeClr val="tx1"/>
                      </a:solidFill>
                    </a:rPr>
                    <a:t>heating block (50</a:t>
                  </a:r>
                  <a:r>
                    <a:rPr lang="en-US" sz="2000" b="1" baseline="30000" dirty="0" smtClean="0">
                      <a:solidFill>
                        <a:schemeClr val="tx1"/>
                      </a:solidFill>
                    </a:rPr>
                    <a:t>o</a:t>
                  </a:r>
                  <a:r>
                    <a:rPr lang="en-US" sz="2000" b="1" dirty="0" smtClean="0">
                      <a:solidFill>
                        <a:schemeClr val="tx1"/>
                      </a:solidFill>
                    </a:rPr>
                    <a:t>C)</a:t>
                  </a:r>
                  <a:endParaRPr lang="en-US" sz="2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6859657" y="2350051"/>
                  <a:ext cx="1066800" cy="292608"/>
                </a:xfrm>
                <a:prstGeom prst="rect">
                  <a:avLst/>
                </a:prstGeom>
                <a:solidFill>
                  <a:srgbClr val="0070C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2" name="Group 41"/>
                <p:cNvGrpSpPr/>
                <p:nvPr/>
              </p:nvGrpSpPr>
              <p:grpSpPr>
                <a:xfrm>
                  <a:off x="6858000" y="1295400"/>
                  <a:ext cx="1066800" cy="1371600"/>
                  <a:chOff x="1447800" y="1295400"/>
                  <a:chExt cx="457200" cy="457200"/>
                </a:xfrm>
                <a:solidFill>
                  <a:schemeClr val="tx1"/>
                </a:solidFill>
              </p:grpSpPr>
              <p:cxnSp>
                <p:nvCxnSpPr>
                  <p:cNvPr id="43" name="Straight Connector 42"/>
                  <p:cNvCxnSpPr/>
                  <p:nvPr/>
                </p:nvCxnSpPr>
                <p:spPr>
                  <a:xfrm>
                    <a:off x="14478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/>
                  <p:cNvCxnSpPr/>
                  <p:nvPr/>
                </p:nvCxnSpPr>
                <p:spPr>
                  <a:xfrm flipH="1">
                    <a:off x="1447800" y="1752600"/>
                    <a:ext cx="457200" cy="0"/>
                  </a:xfrm>
                  <a:prstGeom prst="line">
                    <a:avLst/>
                  </a:prstGeom>
                  <a:grpFill/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/>
                  <p:cNvCxnSpPr/>
                  <p:nvPr/>
                </p:nvCxnSpPr>
                <p:spPr>
                  <a:xfrm flipV="1">
                    <a:off x="19050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4" name="Circular Arrow 33"/>
              <p:cNvSpPr/>
              <p:nvPr/>
            </p:nvSpPr>
            <p:spPr>
              <a:xfrm>
                <a:off x="1342531" y="-1625440"/>
                <a:ext cx="1143515" cy="1066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5915222"/>
                  <a:gd name="adj5" fmla="val 125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50462" y="-1775929"/>
                <a:ext cx="1449565" cy="53210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800" b="1" dirty="0" smtClean="0">
                    <a:ln w="18000">
                      <a:noFill/>
                      <a:prstDash val="solid"/>
                      <a:miter lim="800000"/>
                    </a:ln>
                  </a:rPr>
                  <a:t>NIPAAm</a:t>
                </a:r>
                <a:endParaRPr lang="en-US" sz="2800" b="1" dirty="0">
                  <a:ln w="18000">
                    <a:noFill/>
                    <a:prstDash val="solid"/>
                    <a:miter lim="800000"/>
                  </a:ln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820870" y="162153"/>
                <a:ext cx="1486528" cy="174362"/>
              </a:xfrm>
              <a:prstGeom prst="rect">
                <a:avLst/>
              </a:prstGeom>
              <a:solidFill>
                <a:srgbClr val="FF0000">
                  <a:alpha val="6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257175"/>
            <a:ext cx="8229600" cy="600075"/>
          </a:xfrm>
        </p:spPr>
        <p:txBody>
          <a:bodyPr/>
          <a:lstStyle/>
          <a:p>
            <a:r>
              <a:rPr lang="en-US" dirty="0" smtClean="0"/>
              <a:t>Tissue 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4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Tissue Culture</a:t>
            </a:r>
            <a:endParaRPr lang="en-US" dirty="0"/>
          </a:p>
        </p:txBody>
      </p:sp>
      <p:sp>
        <p:nvSpPr>
          <p:cNvPr id="98" name="Right Arrow 97"/>
          <p:cNvSpPr/>
          <p:nvPr/>
        </p:nvSpPr>
        <p:spPr>
          <a:xfrm>
            <a:off x="3372152" y="2677496"/>
            <a:ext cx="1247925" cy="44044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Circular Arrow 98"/>
          <p:cNvSpPr/>
          <p:nvPr/>
        </p:nvSpPr>
        <p:spPr>
          <a:xfrm rot="10800000" flipH="1" flipV="1">
            <a:off x="4964629" y="1632736"/>
            <a:ext cx="1080891" cy="1084358"/>
          </a:xfrm>
          <a:prstGeom prst="circularArrow">
            <a:avLst>
              <a:gd name="adj1" fmla="val 15673"/>
              <a:gd name="adj2" fmla="val 1142319"/>
              <a:gd name="adj3" fmla="val 20630693"/>
              <a:gd name="adj4" fmla="val 15915222"/>
              <a:gd name="adj5" fmla="val 14651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2401901" y="1583635"/>
            <a:ext cx="30844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8000">
                  <a:noFill/>
                  <a:prstDash val="solid"/>
                  <a:miter lim="800000"/>
                </a:ln>
              </a:rPr>
              <a:t>Fibrinogen/DPBS(-)</a:t>
            </a:r>
          </a:p>
        </p:txBody>
      </p:sp>
      <p:grpSp>
        <p:nvGrpSpPr>
          <p:cNvPr id="101" name="Group 100"/>
          <p:cNvGrpSpPr/>
          <p:nvPr/>
        </p:nvGrpSpPr>
        <p:grpSpPr>
          <a:xfrm>
            <a:off x="6946223" y="1885951"/>
            <a:ext cx="2229265" cy="1295400"/>
            <a:chOff x="3568890" y="2094446"/>
            <a:chExt cx="2314073" cy="1792909"/>
          </a:xfrm>
        </p:grpSpPr>
        <p:sp>
          <p:nvSpPr>
            <p:cNvPr id="102" name="Right Arrow 101"/>
            <p:cNvSpPr/>
            <p:nvPr/>
          </p:nvSpPr>
          <p:spPr>
            <a:xfrm>
              <a:off x="3775468" y="3277756"/>
              <a:ext cx="1674743" cy="609599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3568890" y="2094446"/>
              <a:ext cx="2314073" cy="14057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8000">
                    <a:noFill/>
                    <a:prstDash val="solid"/>
                    <a:miter lim="800000"/>
                  </a:ln>
                </a:rPr>
                <a:t>60min @ 37</a:t>
              </a:r>
              <a:r>
                <a:rPr lang="en-US" sz="2000" b="1" baseline="30000" dirty="0" smtClean="0">
                  <a:ln w="18000">
                    <a:noFill/>
                    <a:prstDash val="solid"/>
                    <a:miter lim="800000"/>
                  </a:ln>
                </a:rPr>
                <a:t>o</a:t>
              </a:r>
              <a:r>
                <a:rPr lang="en-US" sz="2000" b="1" dirty="0" smtClean="0">
                  <a:ln w="18000">
                    <a:noFill/>
                    <a:prstDash val="solid"/>
                    <a:miter lim="800000"/>
                  </a:ln>
                </a:rPr>
                <a:t>C</a:t>
              </a:r>
            </a:p>
            <a:p>
              <a:r>
                <a:rPr lang="en-US" sz="2000" b="1" dirty="0" smtClean="0">
                  <a:ln w="18000">
                    <a:noFill/>
                    <a:prstDash val="solid"/>
                    <a:miter lim="800000"/>
                  </a:ln>
                </a:rPr>
                <a:t> </a:t>
              </a:r>
            </a:p>
            <a:p>
              <a:r>
                <a:rPr lang="en-US" sz="2000" b="1" dirty="0" smtClean="0">
                  <a:ln w="18000">
                    <a:noFill/>
                    <a:prstDash val="solid"/>
                    <a:miter lim="800000"/>
                  </a:ln>
                </a:rPr>
                <a:t>Fibrin gel</a:t>
              </a:r>
              <a:endParaRPr lang="en-US" sz="2000" b="1" dirty="0">
                <a:ln w="18000">
                  <a:noFill/>
                  <a:prstDash val="solid"/>
                  <a:miter lim="800000"/>
                </a:ln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86518" y="1200150"/>
            <a:ext cx="6778073" cy="2343151"/>
            <a:chOff x="6818263" y="-1885864"/>
            <a:chExt cx="5070451" cy="2269634"/>
          </a:xfrm>
        </p:grpSpPr>
        <p:sp>
          <p:nvSpPr>
            <p:cNvPr id="105" name="Rectangle 104"/>
            <p:cNvSpPr/>
            <p:nvPr/>
          </p:nvSpPr>
          <p:spPr>
            <a:xfrm>
              <a:off x="8372557" y="-1885864"/>
              <a:ext cx="3516157" cy="38755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8000">
                    <a:noFill/>
                    <a:prstDash val="solid"/>
                    <a:miter lim="800000"/>
                  </a:ln>
                </a:rPr>
                <a:t>C2C12 cells in Thrombin + Ca</a:t>
              </a:r>
              <a:r>
                <a:rPr lang="en-US" sz="2000" b="1" baseline="30000" dirty="0" smtClean="0">
                  <a:ln w="18000">
                    <a:noFill/>
                    <a:prstDash val="solid"/>
                    <a:miter lim="800000"/>
                  </a:ln>
                </a:rPr>
                <a:t>2+</a:t>
              </a:r>
              <a:endParaRPr lang="en-US" sz="2000" b="1" dirty="0">
                <a:ln w="18000">
                  <a:noFill/>
                  <a:prstDash val="solid"/>
                  <a:miter lim="800000"/>
                </a:ln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6818263" y="-1216430"/>
              <a:ext cx="1524000" cy="1600200"/>
              <a:chOff x="6631057" y="1295400"/>
              <a:chExt cx="1524000" cy="1600200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7469257" y="1584961"/>
                <a:ext cx="304800" cy="1310639"/>
                <a:chOff x="1714500" y="1584960"/>
                <a:chExt cx="304800" cy="1082039"/>
              </a:xfrm>
              <a:solidFill>
                <a:srgbClr val="C00000"/>
              </a:solidFill>
            </p:grpSpPr>
            <p:sp>
              <p:nvSpPr>
                <p:cNvPr id="137" name="Rectangle 136"/>
                <p:cNvSpPr/>
                <p:nvPr/>
              </p:nvSpPr>
              <p:spPr>
                <a:xfrm>
                  <a:off x="1780032" y="1584960"/>
                  <a:ext cx="173736" cy="77724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8" name="Trapezoid 137"/>
                <p:cNvSpPr/>
                <p:nvPr/>
              </p:nvSpPr>
              <p:spPr>
                <a:xfrm>
                  <a:off x="1714500" y="2209800"/>
                  <a:ext cx="304800" cy="457199"/>
                </a:xfrm>
                <a:prstGeom prst="trapezoid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6631057" y="1524000"/>
                <a:ext cx="1524000" cy="1371600"/>
                <a:chOff x="1447800" y="1295400"/>
                <a:chExt cx="457200" cy="457200"/>
              </a:xfrm>
              <a:solidFill>
                <a:schemeClr val="tx1"/>
              </a:solidFill>
            </p:grpSpPr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14478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flipH="1">
                  <a:off x="1447800" y="1752600"/>
                  <a:ext cx="457200" cy="0"/>
                </a:xfrm>
                <a:prstGeom prst="line">
                  <a:avLst/>
                </a:prstGeom>
                <a:grpFill/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flipV="1">
                  <a:off x="19050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/>
            </p:nvGrpSpPr>
            <p:grpSpPr>
              <a:xfrm>
                <a:off x="6973957" y="1584960"/>
                <a:ext cx="304800" cy="1082039"/>
                <a:chOff x="1714500" y="1584960"/>
                <a:chExt cx="304800" cy="1082039"/>
              </a:xfrm>
              <a:solidFill>
                <a:schemeClr val="tx1"/>
              </a:solidFill>
            </p:grpSpPr>
            <p:sp>
              <p:nvSpPr>
                <p:cNvPr id="132" name="Rectangle 131"/>
                <p:cNvSpPr/>
                <p:nvPr/>
              </p:nvSpPr>
              <p:spPr>
                <a:xfrm>
                  <a:off x="1780032" y="1584960"/>
                  <a:ext cx="173736" cy="7772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3" name="Trapezoid 132"/>
                <p:cNvSpPr/>
                <p:nvPr/>
              </p:nvSpPr>
              <p:spPr>
                <a:xfrm>
                  <a:off x="1714500" y="2209800"/>
                  <a:ext cx="304800" cy="457199"/>
                </a:xfrm>
                <a:prstGeom prst="trapezoi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7" name="Rectangle 126"/>
              <p:cNvSpPr/>
              <p:nvPr/>
            </p:nvSpPr>
            <p:spPr>
              <a:xfrm>
                <a:off x="6859657" y="2331818"/>
                <a:ext cx="1066800" cy="310896"/>
              </a:xfrm>
              <a:prstGeom prst="rect">
                <a:avLst/>
              </a:prstGeom>
              <a:solidFill>
                <a:srgbClr val="0070C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8" name="Group 127"/>
              <p:cNvGrpSpPr/>
              <p:nvPr/>
            </p:nvGrpSpPr>
            <p:grpSpPr>
              <a:xfrm>
                <a:off x="6858000" y="1295400"/>
                <a:ext cx="1066800" cy="1371600"/>
                <a:chOff x="1447800" y="1295400"/>
                <a:chExt cx="457200" cy="457200"/>
              </a:xfrm>
              <a:solidFill>
                <a:schemeClr val="tx1"/>
              </a:solidFill>
            </p:grpSpPr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14478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flipH="1">
                  <a:off x="1447800" y="1752600"/>
                  <a:ext cx="457200" cy="0"/>
                </a:xfrm>
                <a:prstGeom prst="line">
                  <a:avLst/>
                </a:prstGeom>
                <a:grpFill/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flipV="1">
                  <a:off x="19050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7" name="Circular Arrow 106"/>
            <p:cNvSpPr/>
            <p:nvPr/>
          </p:nvSpPr>
          <p:spPr>
            <a:xfrm flipH="1">
              <a:off x="7508650" y="-1826001"/>
              <a:ext cx="1122012" cy="130128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15222"/>
                <a:gd name="adj5" fmla="val 125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7063541" y="-454430"/>
              <a:ext cx="1026048" cy="292608"/>
            </a:xfrm>
            <a:prstGeom prst="rect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6835530" y="157930"/>
              <a:ext cx="1486670" cy="211720"/>
            </a:xfrm>
            <a:prstGeom prst="rect">
              <a:avLst/>
            </a:prstGeom>
            <a:solidFill>
              <a:srgbClr val="FF0000">
                <a:alpha val="6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7157998" y="-255919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7256286" y="-378822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7334650" y="-25993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7409338" y="-375069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7500898" y="-25993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7095382" y="-381000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7637412" y="-255920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7735700" y="-37882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7814064" y="-259932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7881171" y="-375070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972731" y="-259932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7574796" y="-38100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Arrow Connector 121"/>
            <p:cNvCxnSpPr>
              <a:stCxn id="123" idx="1"/>
              <a:endCxn id="120" idx="3"/>
            </p:cNvCxnSpPr>
            <p:nvPr/>
          </p:nvCxnSpPr>
          <p:spPr>
            <a:xfrm flipH="1">
              <a:off x="7979426" y="-700649"/>
              <a:ext cx="555459" cy="4797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8534884" y="-885315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Myoblast cells</a:t>
              </a:r>
              <a:endParaRPr lang="en-US" b="1" dirty="0"/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4397243" y="1917332"/>
            <a:ext cx="3047999" cy="2303370"/>
            <a:chOff x="6113511" y="2631671"/>
            <a:chExt cx="2378515" cy="2268289"/>
          </a:xfrm>
        </p:grpSpPr>
        <p:grpSp>
          <p:nvGrpSpPr>
            <p:cNvPr id="140" name="Group 139"/>
            <p:cNvGrpSpPr/>
            <p:nvPr/>
          </p:nvGrpSpPr>
          <p:grpSpPr>
            <a:xfrm>
              <a:off x="6553220" y="2631671"/>
              <a:ext cx="1524000" cy="1600200"/>
              <a:chOff x="6631057" y="1295400"/>
              <a:chExt cx="1524000" cy="1600200"/>
            </a:xfrm>
          </p:grpSpPr>
          <p:grpSp>
            <p:nvGrpSpPr>
              <p:cNvPr id="157" name="Group 156"/>
              <p:cNvGrpSpPr/>
              <p:nvPr/>
            </p:nvGrpSpPr>
            <p:grpSpPr>
              <a:xfrm>
                <a:off x="7469257" y="1584961"/>
                <a:ext cx="304800" cy="1310639"/>
                <a:chOff x="1714500" y="1584960"/>
                <a:chExt cx="304800" cy="1082039"/>
              </a:xfrm>
              <a:solidFill>
                <a:srgbClr val="C00000"/>
              </a:solidFill>
            </p:grpSpPr>
            <p:sp>
              <p:nvSpPr>
                <p:cNvPr id="170" name="Trapezoid 169"/>
                <p:cNvSpPr/>
                <p:nvPr/>
              </p:nvSpPr>
              <p:spPr>
                <a:xfrm>
                  <a:off x="1714500" y="2209800"/>
                  <a:ext cx="304800" cy="457199"/>
                </a:xfrm>
                <a:prstGeom prst="trapezoid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1780032" y="1584960"/>
                  <a:ext cx="173736" cy="77724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58" name="Group 157"/>
              <p:cNvGrpSpPr/>
              <p:nvPr/>
            </p:nvGrpSpPr>
            <p:grpSpPr>
              <a:xfrm>
                <a:off x="6631057" y="1524000"/>
                <a:ext cx="1524000" cy="1371600"/>
                <a:chOff x="1447800" y="1295400"/>
                <a:chExt cx="457200" cy="457200"/>
              </a:xfrm>
              <a:solidFill>
                <a:schemeClr val="tx1"/>
              </a:solidFill>
            </p:grpSpPr>
            <p:cxnSp>
              <p:nvCxnSpPr>
                <p:cNvPr id="168" name="Straight Connector 167"/>
                <p:cNvCxnSpPr/>
                <p:nvPr/>
              </p:nvCxnSpPr>
              <p:spPr>
                <a:xfrm flipH="1">
                  <a:off x="1447800" y="1752600"/>
                  <a:ext cx="457200" cy="0"/>
                </a:xfrm>
                <a:prstGeom prst="line">
                  <a:avLst/>
                </a:prstGeom>
                <a:grpFill/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/>
                <p:cNvCxnSpPr/>
                <p:nvPr/>
              </p:nvCxnSpPr>
              <p:spPr>
                <a:xfrm flipV="1">
                  <a:off x="19050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14478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/>
              <p:cNvGrpSpPr/>
              <p:nvPr/>
            </p:nvGrpSpPr>
            <p:grpSpPr>
              <a:xfrm>
                <a:off x="6973957" y="1584960"/>
                <a:ext cx="304800" cy="1082039"/>
                <a:chOff x="1714500" y="1584960"/>
                <a:chExt cx="304800" cy="1082039"/>
              </a:xfrm>
              <a:solidFill>
                <a:schemeClr val="tx1"/>
              </a:solidFill>
            </p:grpSpPr>
            <p:sp>
              <p:nvSpPr>
                <p:cNvPr id="165" name="Trapezoid 164"/>
                <p:cNvSpPr/>
                <p:nvPr/>
              </p:nvSpPr>
              <p:spPr>
                <a:xfrm>
                  <a:off x="1714500" y="2209800"/>
                  <a:ext cx="304800" cy="457199"/>
                </a:xfrm>
                <a:prstGeom prst="trapezoi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1780032" y="1584960"/>
                  <a:ext cx="173736" cy="7772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60" name="Rectangle 159"/>
              <p:cNvSpPr/>
              <p:nvPr/>
            </p:nvSpPr>
            <p:spPr>
              <a:xfrm>
                <a:off x="6859657" y="2341808"/>
                <a:ext cx="1066800" cy="299701"/>
              </a:xfrm>
              <a:prstGeom prst="rect">
                <a:avLst/>
              </a:prstGeom>
              <a:solidFill>
                <a:srgbClr val="0070C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grpSp>
            <p:nvGrpSpPr>
              <p:cNvPr id="161" name="Group 160"/>
              <p:cNvGrpSpPr/>
              <p:nvPr/>
            </p:nvGrpSpPr>
            <p:grpSpPr>
              <a:xfrm>
                <a:off x="6858000" y="1295400"/>
                <a:ext cx="1066800" cy="1371600"/>
                <a:chOff x="1447800" y="1295400"/>
                <a:chExt cx="457200" cy="457200"/>
              </a:xfrm>
              <a:solidFill>
                <a:schemeClr val="tx1"/>
              </a:solidFill>
            </p:grpSpPr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14478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 flipH="1">
                  <a:off x="1447800" y="1752600"/>
                  <a:ext cx="457200" cy="0"/>
                </a:xfrm>
                <a:prstGeom prst="line">
                  <a:avLst/>
                </a:prstGeom>
                <a:grpFill/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 flipV="1">
                  <a:off x="19050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4" name="Rectangle 143"/>
            <p:cNvSpPr/>
            <p:nvPr/>
          </p:nvSpPr>
          <p:spPr>
            <a:xfrm>
              <a:off x="6568558" y="4007587"/>
              <a:ext cx="1493322" cy="204867"/>
            </a:xfrm>
            <a:prstGeom prst="rect">
              <a:avLst/>
            </a:prstGeom>
            <a:solidFill>
              <a:srgbClr val="FF0000">
                <a:alpha val="6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6798984" y="3388495"/>
              <a:ext cx="1023862" cy="289584"/>
            </a:xfrm>
            <a:prstGeom prst="rect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6797362" y="3167322"/>
              <a:ext cx="1025484" cy="226884"/>
            </a:xfrm>
            <a:prstGeom prst="rect">
              <a:avLst/>
            </a:prstGeom>
            <a:solidFill>
              <a:srgbClr val="FF6600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3" name="Round Same Side Corner Rectangle 142"/>
            <p:cNvSpPr/>
            <p:nvPr/>
          </p:nvSpPr>
          <p:spPr>
            <a:xfrm>
              <a:off x="6113511" y="4346170"/>
              <a:ext cx="2378515" cy="553790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heating block (37</a:t>
              </a:r>
              <a:r>
                <a:rPr lang="en-US" b="1" baseline="30000" dirty="0" smtClean="0">
                  <a:solidFill>
                    <a:schemeClr val="tx1"/>
                  </a:solidFill>
                </a:rPr>
                <a:t>o</a:t>
              </a:r>
              <a:r>
                <a:rPr lang="en-US" b="1" dirty="0" smtClean="0">
                  <a:solidFill>
                    <a:schemeClr val="tx1"/>
                  </a:solidFill>
                </a:rPr>
                <a:t>C)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6920616" y="361188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7018904" y="3488978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7097268" y="3607869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7171956" y="349273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7263516" y="3607869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6858000" y="3486800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7400030" y="3611880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7498318" y="3488977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7576682" y="3607868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7643789" y="3492730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7735349" y="3607868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7337414" y="3486799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84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6858000" cy="51435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762000" y="1314450"/>
            <a:ext cx="7467600" cy="3771900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Background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tx1"/>
                </a:solidFill>
              </a:rPr>
              <a:t>Significance 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tx1"/>
                </a:solidFill>
              </a:rPr>
              <a:t>Drug Approval Process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tx1"/>
                </a:solidFill>
              </a:rPr>
              <a:t>Background Research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tx1"/>
                </a:solidFill>
              </a:rPr>
              <a:t>Current Devices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Project Direction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tx1"/>
                </a:solidFill>
              </a:rPr>
              <a:t>Problem Statement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tx1"/>
                </a:solidFill>
              </a:rPr>
              <a:t>Goals</a:t>
            </a:r>
            <a:endParaRPr lang="en-US" sz="1050" dirty="0">
              <a:solidFill>
                <a:schemeClr val="tx1"/>
              </a:solidFill>
            </a:endParaRP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tx1"/>
                </a:solidFill>
              </a:rPr>
              <a:t>Objectives and Constraints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tx1"/>
                </a:solidFill>
              </a:rPr>
              <a:t>Design Specifications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Alternative Designs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tx1"/>
                </a:solidFill>
              </a:rPr>
              <a:t>Design Evaluations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Final Design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tx1"/>
                </a:solidFill>
              </a:rPr>
              <a:t>Final Design Diagrams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Proof-of-concept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tx1"/>
                </a:solidFill>
              </a:rPr>
              <a:t>Design Validation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</a:rPr>
              <a:t>D</a:t>
            </a:r>
            <a:r>
              <a:rPr lang="en-US" sz="1050" dirty="0" smtClean="0">
                <a:solidFill>
                  <a:schemeClr val="tx1"/>
                </a:solidFill>
              </a:rPr>
              <a:t>emonstration </a:t>
            </a:r>
            <a:r>
              <a:rPr lang="en-US" sz="1050" dirty="0">
                <a:solidFill>
                  <a:schemeClr val="tx1"/>
                </a:solidFill>
              </a:rPr>
              <a:t>(Video</a:t>
            </a:r>
            <a:r>
              <a:rPr lang="en-US" sz="1050" dirty="0" smtClean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Conclusions &amp; Recommendations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3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Tissue Culture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30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04800" y="1943100"/>
            <a:ext cx="7391400" cy="2343150"/>
            <a:chOff x="-5199638" y="2031156"/>
            <a:chExt cx="5538367" cy="2211448"/>
          </a:xfrm>
        </p:grpSpPr>
        <p:sp>
          <p:nvSpPr>
            <p:cNvPr id="6" name="Rectangle 5"/>
            <p:cNvSpPr/>
            <p:nvPr/>
          </p:nvSpPr>
          <p:spPr>
            <a:xfrm>
              <a:off x="-4579981" y="2031156"/>
              <a:ext cx="4918710" cy="49381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8000">
                    <a:noFill/>
                    <a:prstDash val="solid"/>
                    <a:miter lim="800000"/>
                  </a:ln>
                </a:rPr>
                <a:t>Construct Formation</a:t>
              </a:r>
              <a:endParaRPr lang="en-US" sz="2800" b="1" dirty="0">
                <a:ln w="18000">
                  <a:noFill/>
                  <a:prstDash val="solid"/>
                  <a:miter lim="800000"/>
                </a:ln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2884912" y="2642404"/>
              <a:ext cx="1524000" cy="1600200"/>
              <a:chOff x="6631057" y="1295400"/>
              <a:chExt cx="1524000" cy="16002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7469257" y="1584961"/>
                <a:ext cx="304800" cy="1310639"/>
                <a:chOff x="1714500" y="1584960"/>
                <a:chExt cx="304800" cy="1082039"/>
              </a:xfrm>
              <a:solidFill>
                <a:srgbClr val="C00000"/>
              </a:solidFill>
            </p:grpSpPr>
            <p:sp>
              <p:nvSpPr>
                <p:cNvPr id="26" name="Trapezoid 25"/>
                <p:cNvSpPr/>
                <p:nvPr/>
              </p:nvSpPr>
              <p:spPr>
                <a:xfrm>
                  <a:off x="1714500" y="2209800"/>
                  <a:ext cx="304800" cy="457199"/>
                </a:xfrm>
                <a:prstGeom prst="trapezoid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1780032" y="1584960"/>
                  <a:ext cx="173736" cy="77724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6631057" y="1524000"/>
                <a:ext cx="1524000" cy="1371600"/>
                <a:chOff x="1447800" y="1295400"/>
                <a:chExt cx="457200" cy="457200"/>
              </a:xfrm>
              <a:solidFill>
                <a:schemeClr val="tx1"/>
              </a:solidFill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4478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H="1">
                  <a:off x="1447800" y="1752600"/>
                  <a:ext cx="457200" cy="0"/>
                </a:xfrm>
                <a:prstGeom prst="line">
                  <a:avLst/>
                </a:prstGeom>
                <a:grpFill/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V="1">
                  <a:off x="19050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/>
            </p:nvGrpSpPr>
            <p:grpSpPr>
              <a:xfrm>
                <a:off x="6973957" y="1584960"/>
                <a:ext cx="304800" cy="1082039"/>
                <a:chOff x="1714500" y="1584960"/>
                <a:chExt cx="304800" cy="1082039"/>
              </a:xfrm>
              <a:solidFill>
                <a:schemeClr val="tx1"/>
              </a:solidFill>
            </p:grpSpPr>
            <p:sp>
              <p:nvSpPr>
                <p:cNvPr id="21" name="Trapezoid 20"/>
                <p:cNvSpPr/>
                <p:nvPr/>
              </p:nvSpPr>
              <p:spPr>
                <a:xfrm>
                  <a:off x="1714500" y="2209800"/>
                  <a:ext cx="304800" cy="457199"/>
                </a:xfrm>
                <a:prstGeom prst="trapezoi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1780032" y="1584960"/>
                  <a:ext cx="173736" cy="7772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6858000" y="1295400"/>
                <a:ext cx="1066800" cy="1371600"/>
                <a:chOff x="1447800" y="1295400"/>
                <a:chExt cx="457200" cy="457200"/>
              </a:xfrm>
              <a:solidFill>
                <a:schemeClr val="tx1"/>
              </a:solidFill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4478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H="1">
                  <a:off x="1447800" y="1752600"/>
                  <a:ext cx="457200" cy="0"/>
                </a:xfrm>
                <a:prstGeom prst="line">
                  <a:avLst/>
                </a:prstGeom>
                <a:grpFill/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19050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Flowchart: Terminator 7"/>
            <p:cNvSpPr/>
            <p:nvPr/>
          </p:nvSpPr>
          <p:spPr>
            <a:xfrm>
              <a:off x="-2582398" y="3442505"/>
              <a:ext cx="914400" cy="159164"/>
            </a:xfrm>
            <a:prstGeom prst="flowChartTerminator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-2630292" y="3175804"/>
              <a:ext cx="1015588" cy="493262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2635696" y="3661196"/>
              <a:ext cx="1020992" cy="327122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2869443" y="4014005"/>
              <a:ext cx="1497843" cy="215683"/>
            </a:xfrm>
            <a:prstGeom prst="rect">
              <a:avLst/>
            </a:prstGeom>
            <a:solidFill>
              <a:srgbClr val="FF0000">
                <a:alpha val="6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endCxn id="9" idx="1"/>
            </p:cNvCxnSpPr>
            <p:nvPr/>
          </p:nvCxnSpPr>
          <p:spPr>
            <a:xfrm>
              <a:off x="-3528317" y="3165071"/>
              <a:ext cx="898025" cy="2573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-5199638" y="2987926"/>
              <a:ext cx="1752600" cy="348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Tissue Construct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8729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1447800" y="2585533"/>
            <a:ext cx="1295400" cy="457199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53942" y="3028950"/>
            <a:ext cx="27432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b="1" dirty="0" smtClean="0">
                <a:ln w="18000">
                  <a:noFill/>
                  <a:prstDash val="solid"/>
                  <a:miter lim="800000"/>
                </a:ln>
              </a:rPr>
              <a:t>30min @ 4</a:t>
            </a:r>
            <a:r>
              <a:rPr lang="en-US" b="1" baseline="30000" dirty="0" smtClean="0">
                <a:ln w="18000">
                  <a:noFill/>
                  <a:prstDash val="solid"/>
                  <a:miter lim="800000"/>
                </a:ln>
              </a:rPr>
              <a:t>o</a:t>
            </a:r>
            <a:r>
              <a:rPr lang="en-US" b="1" dirty="0" smtClean="0">
                <a:ln w="18000">
                  <a:noFill/>
                  <a:prstDash val="solid"/>
                  <a:miter lim="800000"/>
                </a:ln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07980" y="3015523"/>
            <a:ext cx="24384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18000">
                  <a:noFill/>
                  <a:prstDash val="solid"/>
                  <a:miter lim="800000"/>
                </a:ln>
              </a:rPr>
              <a:t>DPBS(+) rinse (100</a:t>
            </a:r>
            <a:r>
              <a:rPr lang="el-GR" b="1" dirty="0" smtClean="0">
                <a:ln w="18000">
                  <a:noFill/>
                  <a:prstDash val="solid"/>
                  <a:miter lim="800000"/>
                </a:ln>
              </a:rPr>
              <a:t>μ</a:t>
            </a:r>
            <a:r>
              <a:rPr lang="en-US" b="1" dirty="0" smtClean="0">
                <a:ln w="18000">
                  <a:noFill/>
                  <a:prstDash val="solid"/>
                  <a:miter lim="800000"/>
                </a:ln>
              </a:rPr>
              <a:t>L)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6279480" y="2585533"/>
            <a:ext cx="1295400" cy="457199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Tissue Culture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381000" y="1723701"/>
            <a:ext cx="5181600" cy="1819599"/>
            <a:chOff x="-5742786" y="5489384"/>
            <a:chExt cx="4305674" cy="2133386"/>
          </a:xfrm>
        </p:grpSpPr>
        <p:sp>
          <p:nvSpPr>
            <p:cNvPr id="27" name="Rectangle 26"/>
            <p:cNvSpPr/>
            <p:nvPr/>
          </p:nvSpPr>
          <p:spPr>
            <a:xfrm>
              <a:off x="-5704312" y="5489384"/>
              <a:ext cx="2743200" cy="46910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en-US" sz="2000" b="1" dirty="0" smtClean="0">
                  <a:ln w="18000">
                    <a:noFill/>
                    <a:prstDash val="solid"/>
                    <a:miter lim="800000"/>
                  </a:ln>
                </a:rPr>
                <a:t>Aspirate media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-2961112" y="6004168"/>
              <a:ext cx="1524000" cy="1618602"/>
              <a:chOff x="6631057" y="1276998"/>
              <a:chExt cx="1524000" cy="1618602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7469257" y="1584961"/>
                <a:ext cx="304800" cy="1310639"/>
                <a:chOff x="1714500" y="1584960"/>
                <a:chExt cx="304800" cy="1082039"/>
              </a:xfrm>
              <a:solidFill>
                <a:srgbClr val="C00000"/>
              </a:solidFill>
            </p:grpSpPr>
            <p:sp>
              <p:nvSpPr>
                <p:cNvPr id="45" name="Trapezoid 44"/>
                <p:cNvSpPr/>
                <p:nvPr/>
              </p:nvSpPr>
              <p:spPr>
                <a:xfrm>
                  <a:off x="1714500" y="2209800"/>
                  <a:ext cx="304800" cy="457199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1780032" y="1584960"/>
                  <a:ext cx="173736" cy="77724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6631057" y="1524000"/>
                <a:ext cx="1524000" cy="1371600"/>
                <a:chOff x="1447800" y="1295400"/>
                <a:chExt cx="457200" cy="457200"/>
              </a:xfrm>
              <a:solidFill>
                <a:schemeClr val="tx1"/>
              </a:solidFill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14478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1447800" y="1752600"/>
                  <a:ext cx="457200" cy="0"/>
                </a:xfrm>
                <a:prstGeom prst="line">
                  <a:avLst/>
                </a:prstGeom>
                <a:grpFill/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V="1">
                  <a:off x="19050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/>
              <p:cNvGrpSpPr/>
              <p:nvPr/>
            </p:nvGrpSpPr>
            <p:grpSpPr>
              <a:xfrm>
                <a:off x="6973957" y="1584960"/>
                <a:ext cx="304800" cy="1082039"/>
                <a:chOff x="1714500" y="1584960"/>
                <a:chExt cx="304800" cy="1082039"/>
              </a:xfrm>
              <a:solidFill>
                <a:schemeClr val="tx1"/>
              </a:solidFill>
            </p:grpSpPr>
            <p:sp>
              <p:nvSpPr>
                <p:cNvPr id="40" name="Trapezoid 39"/>
                <p:cNvSpPr/>
                <p:nvPr/>
              </p:nvSpPr>
              <p:spPr>
                <a:xfrm>
                  <a:off x="1714500" y="2209800"/>
                  <a:ext cx="304800" cy="457199"/>
                </a:xfrm>
                <a:prstGeom prst="trapezoi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1780032" y="1584960"/>
                  <a:ext cx="173736" cy="7772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6858000" y="1276998"/>
                <a:ext cx="1066800" cy="1390002"/>
                <a:chOff x="1447800" y="1289266"/>
                <a:chExt cx="457200" cy="463334"/>
              </a:xfrm>
              <a:solidFill>
                <a:schemeClr val="tx1"/>
              </a:solidFill>
            </p:grpSpPr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1447800" y="1752600"/>
                  <a:ext cx="457200" cy="0"/>
                </a:xfrm>
                <a:prstGeom prst="line">
                  <a:avLst/>
                </a:prstGeom>
                <a:grpFill/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1905000" y="1289266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1447800" y="1289266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9" name="Flowchart: Terminator 28"/>
            <p:cNvSpPr/>
            <p:nvPr/>
          </p:nvSpPr>
          <p:spPr>
            <a:xfrm>
              <a:off x="-2658598" y="6819485"/>
              <a:ext cx="914400" cy="155448"/>
            </a:xfrm>
            <a:prstGeom prst="flowChartTerminator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ircular Arrow 29"/>
            <p:cNvSpPr/>
            <p:nvPr/>
          </p:nvSpPr>
          <p:spPr>
            <a:xfrm rot="5400000" flipH="1">
              <a:off x="-3403266" y="5504216"/>
              <a:ext cx="857250" cy="109385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15222"/>
                <a:gd name="adj5" fmla="val 125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-5742786" y="6022694"/>
              <a:ext cx="2743200" cy="46910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en-US" sz="2000" b="1" dirty="0" smtClean="0">
                  <a:ln w="18000">
                    <a:noFill/>
                    <a:prstDash val="solid"/>
                    <a:miter lim="800000"/>
                  </a:ln>
                </a:rPr>
                <a:t>Aspirate NIPAAm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-2934955" y="7421547"/>
              <a:ext cx="1497843" cy="176894"/>
            </a:xfrm>
            <a:prstGeom prst="rect">
              <a:avLst/>
            </a:prstGeom>
            <a:solidFill>
              <a:srgbClr val="FF0000">
                <a:alpha val="6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138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Tissue Culture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533401" y="1462778"/>
            <a:ext cx="7460927" cy="2355488"/>
            <a:chOff x="-1351538" y="5224291"/>
            <a:chExt cx="6558648" cy="2315712"/>
          </a:xfrm>
        </p:grpSpPr>
        <p:sp>
          <p:nvSpPr>
            <p:cNvPr id="29" name="Rectangle 28"/>
            <p:cNvSpPr/>
            <p:nvPr/>
          </p:nvSpPr>
          <p:spPr>
            <a:xfrm>
              <a:off x="1712364" y="7329346"/>
              <a:ext cx="1497843" cy="210657"/>
            </a:xfrm>
            <a:prstGeom prst="rect">
              <a:avLst/>
            </a:prstGeom>
            <a:solidFill>
              <a:srgbClr val="FF0000">
                <a:alpha val="6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1172069" y="7129291"/>
              <a:ext cx="2438400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8000">
                    <a:noFill/>
                    <a:prstDash val="solid"/>
                    <a:miter lim="800000"/>
                  </a:ln>
                </a:rPr>
                <a:t>DPBS(+) rinse</a:t>
              </a:r>
            </a:p>
          </p:txBody>
        </p:sp>
        <p:sp>
          <p:nvSpPr>
            <p:cNvPr id="31" name="Right Arrow 30"/>
            <p:cNvSpPr/>
            <p:nvPr/>
          </p:nvSpPr>
          <p:spPr>
            <a:xfrm>
              <a:off x="-600569" y="6555970"/>
              <a:ext cx="1295400" cy="609599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712863" y="5939803"/>
              <a:ext cx="1524000" cy="1600200"/>
              <a:chOff x="6631057" y="1295400"/>
              <a:chExt cx="1524000" cy="1600200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7469257" y="1584961"/>
                <a:ext cx="304800" cy="1310639"/>
                <a:chOff x="1714500" y="1584960"/>
                <a:chExt cx="304800" cy="1082039"/>
              </a:xfrm>
              <a:solidFill>
                <a:srgbClr val="C00000"/>
              </a:solidFill>
            </p:grpSpPr>
            <p:sp>
              <p:nvSpPr>
                <p:cNvPr id="53" name="Trapezoid 52"/>
                <p:cNvSpPr/>
                <p:nvPr/>
              </p:nvSpPr>
              <p:spPr>
                <a:xfrm>
                  <a:off x="1714500" y="2209800"/>
                  <a:ext cx="304800" cy="457199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1780032" y="1584960"/>
                  <a:ext cx="173736" cy="77724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6631057" y="1524000"/>
                <a:ext cx="1524000" cy="1371600"/>
                <a:chOff x="1447800" y="1295400"/>
                <a:chExt cx="457200" cy="457200"/>
              </a:xfrm>
              <a:solidFill>
                <a:schemeClr val="tx1"/>
              </a:solidFill>
            </p:grpSpPr>
            <p:cxnSp>
              <p:nvCxnSpPr>
                <p:cNvPr id="50" name="Straight Connector 49"/>
                <p:cNvCxnSpPr/>
                <p:nvPr/>
              </p:nvCxnSpPr>
              <p:spPr>
                <a:xfrm>
                  <a:off x="14478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1447800" y="1752600"/>
                  <a:ext cx="457200" cy="0"/>
                </a:xfrm>
                <a:prstGeom prst="line">
                  <a:avLst/>
                </a:prstGeom>
                <a:grpFill/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V="1">
                  <a:off x="19050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/>
              <p:cNvGrpSpPr/>
              <p:nvPr/>
            </p:nvGrpSpPr>
            <p:grpSpPr>
              <a:xfrm>
                <a:off x="6973957" y="1584960"/>
                <a:ext cx="304800" cy="1082039"/>
                <a:chOff x="1714500" y="1584960"/>
                <a:chExt cx="304800" cy="1082039"/>
              </a:xfrm>
              <a:solidFill>
                <a:schemeClr val="tx1"/>
              </a:solidFill>
            </p:grpSpPr>
            <p:sp>
              <p:nvSpPr>
                <p:cNvPr id="48" name="Trapezoid 47"/>
                <p:cNvSpPr/>
                <p:nvPr/>
              </p:nvSpPr>
              <p:spPr>
                <a:xfrm>
                  <a:off x="1714500" y="2209800"/>
                  <a:ext cx="304800" cy="457199"/>
                </a:xfrm>
                <a:prstGeom prst="trapezoi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1780032" y="1584960"/>
                  <a:ext cx="173736" cy="7772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6858000" y="1295400"/>
                <a:ext cx="1066800" cy="1371600"/>
                <a:chOff x="1447800" y="1295400"/>
                <a:chExt cx="457200" cy="457200"/>
              </a:xfrm>
              <a:solidFill>
                <a:schemeClr val="tx1"/>
              </a:solidFill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14478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1447800" y="1752600"/>
                  <a:ext cx="457200" cy="0"/>
                </a:xfrm>
                <a:prstGeom prst="line">
                  <a:avLst/>
                </a:prstGeom>
                <a:grpFill/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V="1">
                  <a:off x="19050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3" name="Flowchart: Terminator 32"/>
            <p:cNvSpPr/>
            <p:nvPr/>
          </p:nvSpPr>
          <p:spPr>
            <a:xfrm>
              <a:off x="2015377" y="6739904"/>
              <a:ext cx="914400" cy="159164"/>
            </a:xfrm>
            <a:prstGeom prst="flowChartTerminator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ircular Arrow 33"/>
            <p:cNvSpPr/>
            <p:nvPr/>
          </p:nvSpPr>
          <p:spPr>
            <a:xfrm>
              <a:off x="858262" y="5376691"/>
              <a:ext cx="1106557" cy="1210115"/>
            </a:xfrm>
            <a:prstGeom prst="circularArrow">
              <a:avLst>
                <a:gd name="adj1" fmla="val 11973"/>
                <a:gd name="adj2" fmla="val 1142319"/>
                <a:gd name="adj3" fmla="val 20536022"/>
                <a:gd name="adj4" fmla="val 16350220"/>
                <a:gd name="adj5" fmla="val 125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-1351538" y="5224291"/>
              <a:ext cx="2747075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en-US" sz="2000" b="1" dirty="0" smtClean="0">
                  <a:ln w="18000">
                    <a:noFill/>
                    <a:prstDash val="solid"/>
                    <a:miter lim="800000"/>
                  </a:ln>
                </a:rPr>
                <a:t>Flood outer wells with diff. media</a:t>
              </a:r>
            </a:p>
            <a:p>
              <a:pPr algn="r"/>
              <a:endParaRPr lang="en-US" sz="2000" b="1" dirty="0">
                <a:ln w="18000">
                  <a:noFill/>
                  <a:prstDash val="solid"/>
                  <a:miter lim="800000"/>
                </a:ln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956454" y="6426906"/>
              <a:ext cx="1028887" cy="856259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735187" y="5234471"/>
              <a:ext cx="2471923" cy="4538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ln w="18000">
                    <a:noFill/>
                    <a:prstDash val="solid"/>
                    <a:miter lim="800000"/>
                  </a:ln>
                </a:rPr>
                <a:t>Add </a:t>
              </a:r>
              <a:r>
                <a:rPr lang="en-US" sz="2400" b="1" dirty="0" smtClean="0">
                  <a:ln w="18000">
                    <a:noFill/>
                    <a:prstDash val="solid"/>
                    <a:miter lim="800000"/>
                  </a:ln>
                </a:rPr>
                <a:t>diff</a:t>
              </a:r>
              <a:r>
                <a:rPr lang="en-US" sz="2400" b="1" dirty="0">
                  <a:ln w="18000">
                    <a:noFill/>
                    <a:prstDash val="solid"/>
                    <a:miter lim="800000"/>
                  </a:ln>
                </a:rPr>
                <a:t>. </a:t>
              </a:r>
              <a:r>
                <a:rPr lang="en-US" sz="2400" b="1" dirty="0" smtClean="0">
                  <a:ln w="18000">
                    <a:noFill/>
                    <a:prstDash val="solid"/>
                    <a:miter lim="800000"/>
                  </a:ln>
                </a:rPr>
                <a:t>media</a:t>
              </a:r>
              <a:endParaRPr lang="en-US" sz="2400" dirty="0"/>
            </a:p>
          </p:txBody>
        </p:sp>
        <p:sp>
          <p:nvSpPr>
            <p:cNvPr id="38" name="Circular Arrow 37"/>
            <p:cNvSpPr/>
            <p:nvPr/>
          </p:nvSpPr>
          <p:spPr>
            <a:xfrm flipH="1">
              <a:off x="2181094" y="5376691"/>
              <a:ext cx="1039368" cy="121011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15222"/>
                <a:gd name="adj5" fmla="val 125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 rot="5400000">
              <a:off x="2667249" y="6786675"/>
              <a:ext cx="903454" cy="182464"/>
            </a:xfrm>
            <a:prstGeom prst="rect">
              <a:avLst/>
            </a:prstGeom>
            <a:solidFill>
              <a:srgbClr val="FF0000">
                <a:alpha val="6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 rot="5400000">
              <a:off x="1370477" y="6785468"/>
              <a:ext cx="903454" cy="184878"/>
            </a:xfrm>
            <a:prstGeom prst="rect">
              <a:avLst/>
            </a:prstGeom>
            <a:solidFill>
              <a:srgbClr val="FF0000">
                <a:alpha val="6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ight Arrow 54"/>
          <p:cNvSpPr/>
          <p:nvPr/>
        </p:nvSpPr>
        <p:spPr>
          <a:xfrm>
            <a:off x="6282793" y="2808930"/>
            <a:ext cx="1473609" cy="62007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Tissue Culture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3727520" y="2674173"/>
            <a:ext cx="1865159" cy="1326327"/>
            <a:chOff x="1447800" y="1295400"/>
            <a:chExt cx="457200" cy="457200"/>
          </a:xfrm>
          <a:solidFill>
            <a:schemeClr val="tx1"/>
          </a:solidFill>
        </p:grpSpPr>
        <p:cxnSp>
          <p:nvCxnSpPr>
            <p:cNvPr id="46" name="Straight Connector 45"/>
            <p:cNvCxnSpPr/>
            <p:nvPr/>
          </p:nvCxnSpPr>
          <p:spPr>
            <a:xfrm>
              <a:off x="1447800" y="1295400"/>
              <a:ext cx="0" cy="457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447800" y="1752600"/>
              <a:ext cx="457200" cy="0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905000" y="1295400"/>
              <a:ext cx="0" cy="457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753356" y="2733123"/>
            <a:ext cx="373032" cy="1267378"/>
            <a:chOff x="1714500" y="1584960"/>
            <a:chExt cx="304800" cy="1082039"/>
          </a:xfrm>
          <a:solidFill>
            <a:srgbClr val="C00000"/>
          </a:solidFill>
        </p:grpSpPr>
        <p:sp>
          <p:nvSpPr>
            <p:cNvPr id="49" name="Trapezoid 48"/>
            <p:cNvSpPr/>
            <p:nvPr/>
          </p:nvSpPr>
          <p:spPr>
            <a:xfrm>
              <a:off x="1714500" y="2209800"/>
              <a:ext cx="304800" cy="457199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780032" y="1584960"/>
              <a:ext cx="173736" cy="7772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005266" y="2453119"/>
            <a:ext cx="1305611" cy="1326327"/>
            <a:chOff x="4005265" y="3270825"/>
            <a:chExt cx="1305611" cy="1768436"/>
          </a:xfrm>
        </p:grpSpPr>
        <p:grpSp>
          <p:nvGrpSpPr>
            <p:cNvPr id="39" name="Group 38"/>
            <p:cNvGrpSpPr/>
            <p:nvPr/>
          </p:nvGrpSpPr>
          <p:grpSpPr>
            <a:xfrm>
              <a:off x="4147180" y="3644161"/>
              <a:ext cx="373032" cy="1395098"/>
              <a:chOff x="1714500" y="1584960"/>
              <a:chExt cx="304800" cy="1082039"/>
            </a:xfrm>
            <a:solidFill>
              <a:schemeClr val="tx1"/>
            </a:solidFill>
          </p:grpSpPr>
          <p:sp>
            <p:nvSpPr>
              <p:cNvPr id="44" name="Trapezoid 43"/>
              <p:cNvSpPr/>
              <p:nvPr/>
            </p:nvSpPr>
            <p:spPr>
              <a:xfrm>
                <a:off x="1714500" y="2209800"/>
                <a:ext cx="304800" cy="457199"/>
              </a:xfrm>
              <a:prstGeom prst="trapezoi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780032" y="1584960"/>
                <a:ext cx="173736" cy="77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005265" y="3270825"/>
              <a:ext cx="1305611" cy="1768436"/>
              <a:chOff x="1447800" y="1295400"/>
              <a:chExt cx="457200" cy="457200"/>
            </a:xfrm>
            <a:solidFill>
              <a:schemeClr val="tx1"/>
            </a:solidFill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1447800" y="1295400"/>
                <a:ext cx="0" cy="457200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1447800" y="1752600"/>
                <a:ext cx="457200" cy="0"/>
              </a:xfrm>
              <a:prstGeom prst="line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1905000" y="1295400"/>
                <a:ext cx="0" cy="457200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Flowchart: Terminator 28"/>
          <p:cNvSpPr/>
          <p:nvPr/>
        </p:nvSpPr>
        <p:spPr>
          <a:xfrm>
            <a:off x="4147180" y="3226810"/>
            <a:ext cx="979208" cy="153911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727520" y="2988283"/>
            <a:ext cx="1865159" cy="102870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4071035" y="2164729"/>
            <a:ext cx="415661" cy="28162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0800000">
            <a:off x="3604745" y="2163301"/>
            <a:ext cx="425292" cy="29616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600200" y="1657350"/>
            <a:ext cx="6019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8000">
                  <a:noFill/>
                  <a:prstDash val="solid"/>
                  <a:miter lim="800000"/>
                </a:ln>
              </a:rPr>
              <a:t>Stimulation</a:t>
            </a:r>
            <a:endParaRPr lang="en-US" sz="2800" b="1" dirty="0">
              <a:ln w="18000">
                <a:noFill/>
                <a:prstDash val="solid"/>
                <a:miter lim="800000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7143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579 L -0.00938 -0.00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8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Tissue Culture: Flow Diagram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34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237112" y="1028700"/>
            <a:ext cx="9276822" cy="3633161"/>
            <a:chOff x="-7162801" y="-1959270"/>
            <a:chExt cx="20440859" cy="10213326"/>
          </a:xfrm>
        </p:grpSpPr>
        <p:sp>
          <p:nvSpPr>
            <p:cNvPr id="9" name="Right Arrow 8"/>
            <p:cNvSpPr/>
            <p:nvPr/>
          </p:nvSpPr>
          <p:spPr>
            <a:xfrm>
              <a:off x="-452576" y="-493249"/>
              <a:ext cx="1295400" cy="609599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0" name="Right Arrow 9"/>
            <p:cNvSpPr/>
            <p:nvPr/>
          </p:nvSpPr>
          <p:spPr>
            <a:xfrm rot="10800000">
              <a:off x="3982463" y="3166891"/>
              <a:ext cx="1674743" cy="609599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42329" y="118891"/>
              <a:ext cx="2512040" cy="69216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000" b="1" dirty="0" smtClean="0">
                  <a:ln w="18000">
                    <a:noFill/>
                    <a:prstDash val="solid"/>
                    <a:miter lim="800000"/>
                  </a:ln>
                </a:rPr>
                <a:t>30min @50</a:t>
              </a:r>
              <a:r>
                <a:rPr lang="en-US" sz="1000" b="1" baseline="30000" dirty="0" smtClean="0">
                  <a:ln w="18000">
                    <a:noFill/>
                    <a:prstDash val="solid"/>
                    <a:miter lim="800000"/>
                  </a:ln>
                </a:rPr>
                <a:t>o</a:t>
              </a:r>
              <a:r>
                <a:rPr lang="en-US" sz="1000" b="1" dirty="0" smtClean="0">
                  <a:ln w="18000">
                    <a:noFill/>
                    <a:prstDash val="solid"/>
                    <a:miter lim="800000"/>
                  </a:ln>
                </a:rPr>
                <a:t>C</a:t>
              </a:r>
              <a:endParaRPr lang="en-US" sz="1000" b="1" dirty="0">
                <a:ln w="18000">
                  <a:noFill/>
                  <a:prstDash val="solid"/>
                  <a:miter lim="800000"/>
                </a:ln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 rot="5400000">
              <a:off x="6984429" y="1412471"/>
              <a:ext cx="1295400" cy="609599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3" name="Circular Arrow 12"/>
            <p:cNvSpPr/>
            <p:nvPr/>
          </p:nvSpPr>
          <p:spPr>
            <a:xfrm flipH="1">
              <a:off x="7918238" y="1298170"/>
              <a:ext cx="1122012" cy="122095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15222"/>
                <a:gd name="adj5" fmla="val 125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88805" y="1193306"/>
              <a:ext cx="2102313" cy="69216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000" b="1" dirty="0" smtClean="0">
                  <a:ln w="18000">
                    <a:noFill/>
                    <a:prstDash val="solid"/>
                    <a:miter lim="800000"/>
                  </a:ln>
                </a:rPr>
                <a:t>Fibrinogen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430288" y="-490709"/>
              <a:ext cx="1674743" cy="609599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6" name="Right Arrow 15"/>
            <p:cNvSpPr/>
            <p:nvPr/>
          </p:nvSpPr>
          <p:spPr>
            <a:xfrm rot="10800000">
              <a:off x="-637013" y="3241270"/>
              <a:ext cx="1449457" cy="609599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631517" y="3814138"/>
              <a:ext cx="2607404" cy="69216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000" b="1" dirty="0" smtClean="0">
                  <a:ln w="18000">
                    <a:noFill/>
                    <a:prstDash val="solid"/>
                    <a:miter lim="800000"/>
                  </a:ln>
                </a:rPr>
                <a:t>60min @ 37</a:t>
              </a:r>
              <a:r>
                <a:rPr lang="en-US" sz="1000" b="1" baseline="30000" dirty="0" smtClean="0">
                  <a:ln w="18000">
                    <a:noFill/>
                    <a:prstDash val="solid"/>
                    <a:miter lim="800000"/>
                  </a:ln>
                </a:rPr>
                <a:t>o</a:t>
              </a:r>
              <a:r>
                <a:rPr lang="en-US" sz="1000" b="1" dirty="0" smtClean="0">
                  <a:ln w="18000">
                    <a:noFill/>
                    <a:prstDash val="solid"/>
                    <a:miter lim="800000"/>
                  </a:ln>
                </a:rPr>
                <a:t>C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1503937" y="3893157"/>
              <a:ext cx="3022110" cy="155736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b="1" dirty="0" smtClean="0">
                  <a:ln w="18000">
                    <a:noFill/>
                    <a:prstDash val="solid"/>
                    <a:miter lim="800000"/>
                  </a:ln>
                </a:rPr>
                <a:t>Overnight incubation (37</a:t>
              </a:r>
              <a:r>
                <a:rPr lang="en-US" sz="1000" b="1" baseline="30000" dirty="0" smtClean="0">
                  <a:ln w="18000">
                    <a:noFill/>
                    <a:prstDash val="solid"/>
                    <a:miter lim="800000"/>
                  </a:ln>
                </a:rPr>
                <a:t>o</a:t>
              </a:r>
              <a:r>
                <a:rPr lang="en-US" sz="1000" b="1" dirty="0" smtClean="0">
                  <a:ln w="18000">
                    <a:noFill/>
                    <a:prstDash val="solid"/>
                    <a:miter lim="800000"/>
                  </a:ln>
                </a:rPr>
                <a:t>C)</a:t>
              </a:r>
            </a:p>
          </p:txBody>
        </p:sp>
        <p:sp>
          <p:nvSpPr>
            <p:cNvPr id="19" name="Right Arrow 18"/>
            <p:cNvSpPr/>
            <p:nvPr/>
          </p:nvSpPr>
          <p:spPr>
            <a:xfrm rot="5400000">
              <a:off x="-2819381" y="4987303"/>
              <a:ext cx="1295400" cy="609599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4089043" y="6574352"/>
              <a:ext cx="1750943" cy="609599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-6304538" y="-1938509"/>
              <a:ext cx="5851962" cy="3131814"/>
              <a:chOff x="-6304538" y="-1938509"/>
              <a:chExt cx="5851962" cy="3131814"/>
            </a:xfrm>
          </p:grpSpPr>
          <p:grpSp>
            <p:nvGrpSpPr>
              <p:cNvPr id="242" name="Group 241"/>
              <p:cNvGrpSpPr/>
              <p:nvPr/>
            </p:nvGrpSpPr>
            <p:grpSpPr>
              <a:xfrm>
                <a:off x="-1781669" y="-947260"/>
                <a:ext cx="304800" cy="1310639"/>
                <a:chOff x="1714500" y="1584959"/>
                <a:chExt cx="304800" cy="1082039"/>
              </a:xfrm>
              <a:solidFill>
                <a:srgbClr val="C00000"/>
              </a:solidFill>
            </p:grpSpPr>
            <p:sp>
              <p:nvSpPr>
                <p:cNvPr id="258" name="Rectangle 257"/>
                <p:cNvSpPr/>
                <p:nvPr/>
              </p:nvSpPr>
              <p:spPr>
                <a:xfrm>
                  <a:off x="1780032" y="1584960"/>
                  <a:ext cx="173736" cy="77724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9" name="Trapezoid 258"/>
                <p:cNvSpPr/>
                <p:nvPr/>
              </p:nvSpPr>
              <p:spPr>
                <a:xfrm>
                  <a:off x="1714500" y="2209800"/>
                  <a:ext cx="304800" cy="457199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43" name="Group 242"/>
              <p:cNvGrpSpPr/>
              <p:nvPr/>
            </p:nvGrpSpPr>
            <p:grpSpPr>
              <a:xfrm>
                <a:off x="-2391269" y="-1236820"/>
                <a:ext cx="1066800" cy="1371600"/>
                <a:chOff x="1447800" y="1295400"/>
                <a:chExt cx="457200" cy="457200"/>
              </a:xfrm>
              <a:solidFill>
                <a:schemeClr val="tx1"/>
              </a:solidFill>
            </p:grpSpPr>
            <p:cxnSp>
              <p:nvCxnSpPr>
                <p:cNvPr id="255" name="Straight Connector 254"/>
                <p:cNvCxnSpPr/>
                <p:nvPr/>
              </p:nvCxnSpPr>
              <p:spPr>
                <a:xfrm>
                  <a:off x="14478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/>
                <p:cNvCxnSpPr/>
                <p:nvPr/>
              </p:nvCxnSpPr>
              <p:spPr>
                <a:xfrm flipH="1">
                  <a:off x="1447800" y="1752600"/>
                  <a:ext cx="457200" cy="0"/>
                </a:xfrm>
                <a:prstGeom prst="line">
                  <a:avLst/>
                </a:prstGeom>
                <a:grpFill/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/>
              </p:nvCxnSpPr>
              <p:spPr>
                <a:xfrm flipV="1">
                  <a:off x="19050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4" name="Group 243"/>
              <p:cNvGrpSpPr/>
              <p:nvPr/>
            </p:nvGrpSpPr>
            <p:grpSpPr>
              <a:xfrm>
                <a:off x="-2619869" y="-1008220"/>
                <a:ext cx="1524000" cy="1371600"/>
                <a:chOff x="1447800" y="1295400"/>
                <a:chExt cx="457200" cy="457200"/>
              </a:xfrm>
              <a:solidFill>
                <a:schemeClr val="tx1"/>
              </a:solidFill>
            </p:grpSpPr>
            <p:cxnSp>
              <p:nvCxnSpPr>
                <p:cNvPr id="252" name="Straight Connector 251"/>
                <p:cNvCxnSpPr/>
                <p:nvPr/>
              </p:nvCxnSpPr>
              <p:spPr>
                <a:xfrm>
                  <a:off x="14478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/>
              </p:nvCxnSpPr>
              <p:spPr>
                <a:xfrm flipH="1">
                  <a:off x="1447800" y="1752600"/>
                  <a:ext cx="457200" cy="0"/>
                </a:xfrm>
                <a:prstGeom prst="line">
                  <a:avLst/>
                </a:prstGeom>
                <a:grpFill/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/>
                <p:cNvCxnSpPr/>
                <p:nvPr/>
              </p:nvCxnSpPr>
              <p:spPr>
                <a:xfrm flipV="1">
                  <a:off x="1905000" y="1295400"/>
                  <a:ext cx="0" cy="45720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5" name="Group 244"/>
              <p:cNvGrpSpPr/>
              <p:nvPr/>
            </p:nvGrpSpPr>
            <p:grpSpPr>
              <a:xfrm>
                <a:off x="-2276969" y="-947260"/>
                <a:ext cx="304800" cy="1082039"/>
                <a:chOff x="1714500" y="1584960"/>
                <a:chExt cx="304800" cy="1082039"/>
              </a:xfrm>
              <a:solidFill>
                <a:schemeClr val="tx1"/>
              </a:solidFill>
            </p:grpSpPr>
            <p:sp>
              <p:nvSpPr>
                <p:cNvPr id="250" name="Rectangle 249"/>
                <p:cNvSpPr/>
                <p:nvPr/>
              </p:nvSpPr>
              <p:spPr>
                <a:xfrm>
                  <a:off x="1780032" y="1584960"/>
                  <a:ext cx="173736" cy="77724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1" name="Trapezoid 250"/>
                <p:cNvSpPr/>
                <p:nvPr/>
              </p:nvSpPr>
              <p:spPr>
                <a:xfrm>
                  <a:off x="1714500" y="2209800"/>
                  <a:ext cx="304800" cy="457199"/>
                </a:xfrm>
                <a:prstGeom prst="trapezoi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46" name="Round Same Side Corner Rectangle 245"/>
              <p:cNvSpPr/>
              <p:nvPr/>
            </p:nvSpPr>
            <p:spPr>
              <a:xfrm>
                <a:off x="-3256537" y="515781"/>
                <a:ext cx="2803961" cy="677524"/>
              </a:xfrm>
              <a:prstGeom prst="round2Same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 smtClean="0">
                    <a:solidFill>
                      <a:schemeClr val="tx1"/>
                    </a:solidFill>
                  </a:rPr>
                  <a:t>heating block (50</a:t>
                </a:r>
                <a:r>
                  <a:rPr lang="en-US" sz="900" b="1" baseline="30000" dirty="0" smtClean="0">
                    <a:solidFill>
                      <a:schemeClr val="tx1"/>
                    </a:solidFill>
                  </a:rPr>
                  <a:t>o</a:t>
                </a:r>
                <a:r>
                  <a:rPr lang="en-US" sz="900" b="1" dirty="0" smtClean="0">
                    <a:solidFill>
                      <a:schemeClr val="tx1"/>
                    </a:solidFill>
                  </a:rPr>
                  <a:t>C)</a:t>
                </a:r>
                <a:endParaRPr lang="en-US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7" name="Rectangle 246"/>
              <p:cNvSpPr/>
              <p:nvPr/>
            </p:nvSpPr>
            <p:spPr>
              <a:xfrm>
                <a:off x="-2582397" y="155170"/>
                <a:ext cx="1486528" cy="164678"/>
              </a:xfrm>
              <a:prstGeom prst="rect">
                <a:avLst/>
              </a:prstGeom>
              <a:solidFill>
                <a:srgbClr val="FF0000">
                  <a:alpha val="6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248" name="Circular Arrow 247"/>
              <p:cNvSpPr/>
              <p:nvPr/>
            </p:nvSpPr>
            <p:spPr>
              <a:xfrm>
                <a:off x="-3561338" y="-1709909"/>
                <a:ext cx="1143515" cy="1066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5915222"/>
                  <a:gd name="adj5" fmla="val 125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</a:endParaRPr>
              </a:p>
            </p:txBody>
          </p:sp>
          <p:sp>
            <p:nvSpPr>
              <p:cNvPr id="249" name="Rectangle 248"/>
              <p:cNvSpPr/>
              <p:nvPr/>
            </p:nvSpPr>
            <p:spPr>
              <a:xfrm>
                <a:off x="-6304538" y="-1938509"/>
                <a:ext cx="3276600" cy="112476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r"/>
                <a:r>
                  <a:rPr lang="en-US" sz="1000" b="1" dirty="0" smtClean="0">
                    <a:ln w="18000">
                      <a:noFill/>
                      <a:prstDash val="solid"/>
                      <a:miter lim="800000"/>
                    </a:ln>
                  </a:rPr>
                  <a:t>Flood outer wells with diff. media</a:t>
                </a:r>
                <a:endParaRPr lang="en-US" sz="1000" b="1" dirty="0">
                  <a:ln w="18000">
                    <a:noFill/>
                    <a:prstDash val="solid"/>
                    <a:miter lim="800000"/>
                  </a:ln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-5154147" y="4847266"/>
              <a:ext cx="2743200" cy="69216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en-US" sz="1000" b="1" dirty="0" smtClean="0">
                  <a:ln w="18000">
                    <a:noFill/>
                    <a:prstDash val="solid"/>
                    <a:miter lim="800000"/>
                  </a:ln>
                </a:rPr>
                <a:t>30min @ 4</a:t>
              </a:r>
              <a:r>
                <a:rPr lang="en-US" sz="1000" b="1" baseline="30000" dirty="0" smtClean="0">
                  <a:ln w="18000">
                    <a:noFill/>
                    <a:prstDash val="solid"/>
                    <a:miter lim="800000"/>
                  </a:ln>
                </a:rPr>
                <a:t>o</a:t>
              </a:r>
              <a:r>
                <a:rPr lang="en-US" sz="1000" b="1" dirty="0" smtClean="0">
                  <a:ln w="18000">
                    <a:noFill/>
                    <a:prstDash val="solid"/>
                    <a:miter lim="800000"/>
                  </a:ln>
                </a:rPr>
                <a:t>C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68186" y="-1775929"/>
              <a:ext cx="3769681" cy="2969234"/>
              <a:chOff x="268186" y="-1775929"/>
              <a:chExt cx="3769681" cy="2969234"/>
            </a:xfrm>
          </p:grpSpPr>
          <p:grpSp>
            <p:nvGrpSpPr>
              <p:cNvPr id="222" name="Group 221"/>
              <p:cNvGrpSpPr/>
              <p:nvPr/>
            </p:nvGrpSpPr>
            <p:grpSpPr>
              <a:xfrm>
                <a:off x="1163063" y="-1236820"/>
                <a:ext cx="2874804" cy="2430125"/>
                <a:chOff x="5992732" y="1295400"/>
                <a:chExt cx="2874804" cy="2430125"/>
              </a:xfrm>
            </p:grpSpPr>
            <p:grpSp>
              <p:nvGrpSpPr>
                <p:cNvPr id="226" name="Group 225"/>
                <p:cNvGrpSpPr/>
                <p:nvPr/>
              </p:nvGrpSpPr>
              <p:grpSpPr>
                <a:xfrm>
                  <a:off x="7469257" y="1584962"/>
                  <a:ext cx="304800" cy="1310638"/>
                  <a:chOff x="1714500" y="1584960"/>
                  <a:chExt cx="304800" cy="1082038"/>
                </a:xfrm>
                <a:solidFill>
                  <a:srgbClr val="C00000"/>
                </a:solidFill>
              </p:grpSpPr>
              <p:sp>
                <p:nvSpPr>
                  <p:cNvPr id="240" name="Rectangle 239"/>
                  <p:cNvSpPr/>
                  <p:nvPr/>
                </p:nvSpPr>
                <p:spPr>
                  <a:xfrm>
                    <a:off x="1780032" y="1584960"/>
                    <a:ext cx="173736" cy="77724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1" name="Trapezoid 240"/>
                  <p:cNvSpPr/>
                  <p:nvPr/>
                </p:nvSpPr>
                <p:spPr>
                  <a:xfrm>
                    <a:off x="1714500" y="2209800"/>
                    <a:ext cx="304800" cy="457199"/>
                  </a:xfrm>
                  <a:prstGeom prst="trapezoid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27" name="Group 226"/>
                <p:cNvGrpSpPr/>
                <p:nvPr/>
              </p:nvGrpSpPr>
              <p:grpSpPr>
                <a:xfrm>
                  <a:off x="6631057" y="1524000"/>
                  <a:ext cx="1524000" cy="1371600"/>
                  <a:chOff x="1447800" y="1295400"/>
                  <a:chExt cx="457200" cy="457200"/>
                </a:xfrm>
                <a:solidFill>
                  <a:schemeClr val="tx1"/>
                </a:solidFill>
              </p:grpSpPr>
              <p:cxnSp>
                <p:nvCxnSpPr>
                  <p:cNvPr id="237" name="Straight Connector 236"/>
                  <p:cNvCxnSpPr/>
                  <p:nvPr/>
                </p:nvCxnSpPr>
                <p:spPr>
                  <a:xfrm>
                    <a:off x="14478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8" name="Straight Connector 237"/>
                  <p:cNvCxnSpPr/>
                  <p:nvPr/>
                </p:nvCxnSpPr>
                <p:spPr>
                  <a:xfrm flipH="1">
                    <a:off x="1447800" y="1752600"/>
                    <a:ext cx="457200" cy="0"/>
                  </a:xfrm>
                  <a:prstGeom prst="line">
                    <a:avLst/>
                  </a:prstGeom>
                  <a:grpFill/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9" name="Straight Connector 238"/>
                  <p:cNvCxnSpPr/>
                  <p:nvPr/>
                </p:nvCxnSpPr>
                <p:spPr>
                  <a:xfrm flipV="1">
                    <a:off x="19050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8" name="Group 227"/>
                <p:cNvGrpSpPr/>
                <p:nvPr/>
              </p:nvGrpSpPr>
              <p:grpSpPr>
                <a:xfrm>
                  <a:off x="6973957" y="1584960"/>
                  <a:ext cx="304800" cy="1082039"/>
                  <a:chOff x="1714500" y="1584960"/>
                  <a:chExt cx="304800" cy="1082039"/>
                </a:xfrm>
                <a:solidFill>
                  <a:schemeClr val="tx1"/>
                </a:solidFill>
              </p:grpSpPr>
              <p:sp>
                <p:nvSpPr>
                  <p:cNvPr id="235" name="Rectangle 234"/>
                  <p:cNvSpPr/>
                  <p:nvPr/>
                </p:nvSpPr>
                <p:spPr>
                  <a:xfrm>
                    <a:off x="1780032" y="1584960"/>
                    <a:ext cx="173736" cy="77724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6" name="Trapezoid 235"/>
                  <p:cNvSpPr/>
                  <p:nvPr/>
                </p:nvSpPr>
                <p:spPr>
                  <a:xfrm>
                    <a:off x="1714500" y="2209800"/>
                    <a:ext cx="304800" cy="457199"/>
                  </a:xfrm>
                  <a:prstGeom prst="trapezoid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29" name="Round Same Side Corner Rectangle 228"/>
                <p:cNvSpPr/>
                <p:nvPr/>
              </p:nvSpPr>
              <p:spPr>
                <a:xfrm>
                  <a:off x="5992732" y="3047999"/>
                  <a:ext cx="2874804" cy="677526"/>
                </a:xfrm>
                <a:prstGeom prst="round2Same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b="1" dirty="0" smtClean="0">
                      <a:solidFill>
                        <a:schemeClr val="tx1"/>
                      </a:solidFill>
                    </a:rPr>
                    <a:t>heating block (50</a:t>
                  </a:r>
                  <a:r>
                    <a:rPr lang="en-US" sz="800" b="1" baseline="30000" dirty="0" smtClean="0">
                      <a:solidFill>
                        <a:schemeClr val="tx1"/>
                      </a:solidFill>
                    </a:rPr>
                    <a:t>o</a:t>
                  </a:r>
                  <a:r>
                    <a:rPr lang="en-US" sz="800" b="1" dirty="0" smtClean="0">
                      <a:solidFill>
                        <a:schemeClr val="tx1"/>
                      </a:solidFill>
                    </a:rPr>
                    <a:t>C)</a:t>
                  </a:r>
                  <a:endParaRPr lang="en-US" sz="8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0" name="Rectangle 229"/>
                <p:cNvSpPr/>
                <p:nvPr/>
              </p:nvSpPr>
              <p:spPr>
                <a:xfrm>
                  <a:off x="6858000" y="2341807"/>
                  <a:ext cx="1066800" cy="292608"/>
                </a:xfrm>
                <a:prstGeom prst="rect">
                  <a:avLst/>
                </a:prstGeom>
                <a:solidFill>
                  <a:srgbClr val="0070C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/>
                </a:p>
              </p:txBody>
            </p:sp>
            <p:grpSp>
              <p:nvGrpSpPr>
                <p:cNvPr id="231" name="Group 230"/>
                <p:cNvGrpSpPr/>
                <p:nvPr/>
              </p:nvGrpSpPr>
              <p:grpSpPr>
                <a:xfrm>
                  <a:off x="6858000" y="1295400"/>
                  <a:ext cx="1066800" cy="1371600"/>
                  <a:chOff x="1447800" y="1295400"/>
                  <a:chExt cx="457200" cy="457200"/>
                </a:xfrm>
                <a:solidFill>
                  <a:schemeClr val="tx1"/>
                </a:solidFill>
              </p:grpSpPr>
              <p:cxnSp>
                <p:nvCxnSpPr>
                  <p:cNvPr id="232" name="Straight Connector 231"/>
                  <p:cNvCxnSpPr/>
                  <p:nvPr/>
                </p:nvCxnSpPr>
                <p:spPr>
                  <a:xfrm>
                    <a:off x="14478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3" name="Straight Connector 232"/>
                  <p:cNvCxnSpPr/>
                  <p:nvPr/>
                </p:nvCxnSpPr>
                <p:spPr>
                  <a:xfrm flipH="1">
                    <a:off x="1447800" y="1752600"/>
                    <a:ext cx="457200" cy="0"/>
                  </a:xfrm>
                  <a:prstGeom prst="line">
                    <a:avLst/>
                  </a:prstGeom>
                  <a:grpFill/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Straight Connector 233"/>
                  <p:cNvCxnSpPr/>
                  <p:nvPr/>
                </p:nvCxnSpPr>
                <p:spPr>
                  <a:xfrm flipV="1">
                    <a:off x="19050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23" name="Circular Arrow 222"/>
              <p:cNvSpPr/>
              <p:nvPr/>
            </p:nvSpPr>
            <p:spPr>
              <a:xfrm>
                <a:off x="1342531" y="-1625440"/>
                <a:ext cx="1143515" cy="1066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5915222"/>
                  <a:gd name="adj5" fmla="val 125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</a:endParaRPr>
              </a:p>
            </p:txBody>
          </p:sp>
          <p:sp>
            <p:nvSpPr>
              <p:cNvPr id="224" name="Rectangle 223"/>
              <p:cNvSpPr/>
              <p:nvPr/>
            </p:nvSpPr>
            <p:spPr>
              <a:xfrm>
                <a:off x="268186" y="-1775929"/>
                <a:ext cx="1749103" cy="69216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000" b="1" dirty="0" smtClean="0">
                    <a:ln w="18000">
                      <a:noFill/>
                      <a:prstDash val="solid"/>
                      <a:miter lim="800000"/>
                    </a:ln>
                  </a:rPr>
                  <a:t>NIPAAm</a:t>
                </a:r>
                <a:endParaRPr lang="en-US" sz="1000" b="1" dirty="0">
                  <a:ln w="18000">
                    <a:noFill/>
                    <a:prstDash val="solid"/>
                    <a:miter lim="800000"/>
                  </a:ln>
                </a:endParaRPr>
              </a:p>
            </p:txBody>
          </p:sp>
          <p:sp>
            <p:nvSpPr>
              <p:cNvPr id="225" name="Rectangle 224"/>
              <p:cNvSpPr/>
              <p:nvPr/>
            </p:nvSpPr>
            <p:spPr>
              <a:xfrm>
                <a:off x="1787737" y="194773"/>
                <a:ext cx="1486528" cy="164678"/>
              </a:xfrm>
              <a:prstGeom prst="rect">
                <a:avLst/>
              </a:prstGeom>
              <a:solidFill>
                <a:srgbClr val="FF0000">
                  <a:alpha val="6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-7162801" y="5489384"/>
              <a:ext cx="5725689" cy="2133386"/>
              <a:chOff x="-7162801" y="5489384"/>
              <a:chExt cx="5725689" cy="2133386"/>
            </a:xfrm>
          </p:grpSpPr>
          <p:sp>
            <p:nvSpPr>
              <p:cNvPr id="202" name="Rectangle 201"/>
              <p:cNvSpPr/>
              <p:nvPr/>
            </p:nvSpPr>
            <p:spPr>
              <a:xfrm>
                <a:off x="-6640341" y="5489384"/>
                <a:ext cx="3679229" cy="69216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r"/>
                <a:r>
                  <a:rPr lang="en-US" sz="1000" b="1" dirty="0" smtClean="0">
                    <a:ln w="18000">
                      <a:noFill/>
                      <a:prstDash val="solid"/>
                      <a:miter lim="800000"/>
                    </a:ln>
                  </a:rPr>
                  <a:t>Aspirate media</a:t>
                </a:r>
              </a:p>
            </p:txBody>
          </p:sp>
          <p:grpSp>
            <p:nvGrpSpPr>
              <p:cNvPr id="203" name="Group 202"/>
              <p:cNvGrpSpPr/>
              <p:nvPr/>
            </p:nvGrpSpPr>
            <p:grpSpPr>
              <a:xfrm>
                <a:off x="-2961112" y="6004168"/>
                <a:ext cx="1524000" cy="1618602"/>
                <a:chOff x="6631057" y="1276998"/>
                <a:chExt cx="1524000" cy="1618602"/>
              </a:xfrm>
            </p:grpSpPr>
            <p:grpSp>
              <p:nvGrpSpPr>
                <p:cNvPr id="208" name="Group 207"/>
                <p:cNvGrpSpPr/>
                <p:nvPr/>
              </p:nvGrpSpPr>
              <p:grpSpPr>
                <a:xfrm>
                  <a:off x="7469257" y="1584961"/>
                  <a:ext cx="304800" cy="1310639"/>
                  <a:chOff x="1714500" y="1584960"/>
                  <a:chExt cx="304800" cy="1082039"/>
                </a:xfrm>
                <a:solidFill>
                  <a:srgbClr val="C00000"/>
                </a:solidFill>
              </p:grpSpPr>
              <p:sp>
                <p:nvSpPr>
                  <p:cNvPr id="220" name="Trapezoid 219"/>
                  <p:cNvSpPr/>
                  <p:nvPr/>
                </p:nvSpPr>
                <p:spPr>
                  <a:xfrm>
                    <a:off x="1714500" y="2209800"/>
                    <a:ext cx="304800" cy="457199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1" name="Rectangle 220"/>
                  <p:cNvSpPr/>
                  <p:nvPr/>
                </p:nvSpPr>
                <p:spPr>
                  <a:xfrm>
                    <a:off x="1780032" y="1584960"/>
                    <a:ext cx="173736" cy="77724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09" name="Group 208"/>
                <p:cNvGrpSpPr/>
                <p:nvPr/>
              </p:nvGrpSpPr>
              <p:grpSpPr>
                <a:xfrm>
                  <a:off x="6631057" y="1524000"/>
                  <a:ext cx="1524000" cy="1371600"/>
                  <a:chOff x="1447800" y="1295400"/>
                  <a:chExt cx="457200" cy="457200"/>
                </a:xfrm>
                <a:solidFill>
                  <a:schemeClr val="tx1"/>
                </a:solidFill>
              </p:grpSpPr>
              <p:cxnSp>
                <p:nvCxnSpPr>
                  <p:cNvPr id="217" name="Straight Connector 216"/>
                  <p:cNvCxnSpPr/>
                  <p:nvPr/>
                </p:nvCxnSpPr>
                <p:spPr>
                  <a:xfrm>
                    <a:off x="14478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8" name="Straight Connector 217"/>
                  <p:cNvCxnSpPr/>
                  <p:nvPr/>
                </p:nvCxnSpPr>
                <p:spPr>
                  <a:xfrm flipH="1">
                    <a:off x="1447800" y="1752600"/>
                    <a:ext cx="457200" cy="0"/>
                  </a:xfrm>
                  <a:prstGeom prst="line">
                    <a:avLst/>
                  </a:prstGeom>
                  <a:grpFill/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" name="Straight Connector 218"/>
                  <p:cNvCxnSpPr/>
                  <p:nvPr/>
                </p:nvCxnSpPr>
                <p:spPr>
                  <a:xfrm flipV="1">
                    <a:off x="19050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0" name="Group 209"/>
                <p:cNvGrpSpPr/>
                <p:nvPr/>
              </p:nvGrpSpPr>
              <p:grpSpPr>
                <a:xfrm>
                  <a:off x="6973957" y="1584960"/>
                  <a:ext cx="304800" cy="1082039"/>
                  <a:chOff x="1714500" y="1584960"/>
                  <a:chExt cx="304800" cy="1082039"/>
                </a:xfrm>
                <a:solidFill>
                  <a:schemeClr val="tx1"/>
                </a:solidFill>
              </p:grpSpPr>
              <p:sp>
                <p:nvSpPr>
                  <p:cNvPr id="215" name="Trapezoid 214"/>
                  <p:cNvSpPr/>
                  <p:nvPr/>
                </p:nvSpPr>
                <p:spPr>
                  <a:xfrm>
                    <a:off x="1714500" y="2209800"/>
                    <a:ext cx="304800" cy="457199"/>
                  </a:xfrm>
                  <a:prstGeom prst="trapezoid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6" name="Rectangle 215"/>
                  <p:cNvSpPr/>
                  <p:nvPr/>
                </p:nvSpPr>
                <p:spPr>
                  <a:xfrm>
                    <a:off x="1780032" y="1584960"/>
                    <a:ext cx="173736" cy="77724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11" name="Group 210"/>
                <p:cNvGrpSpPr/>
                <p:nvPr/>
              </p:nvGrpSpPr>
              <p:grpSpPr>
                <a:xfrm>
                  <a:off x="6858000" y="1276998"/>
                  <a:ext cx="1066800" cy="1390002"/>
                  <a:chOff x="1447800" y="1289266"/>
                  <a:chExt cx="457200" cy="463334"/>
                </a:xfrm>
                <a:solidFill>
                  <a:schemeClr val="tx1"/>
                </a:solidFill>
              </p:grpSpPr>
              <p:cxnSp>
                <p:nvCxnSpPr>
                  <p:cNvPr id="212" name="Straight Connector 211"/>
                  <p:cNvCxnSpPr/>
                  <p:nvPr/>
                </p:nvCxnSpPr>
                <p:spPr>
                  <a:xfrm flipH="1">
                    <a:off x="1447800" y="1752600"/>
                    <a:ext cx="457200" cy="0"/>
                  </a:xfrm>
                  <a:prstGeom prst="line">
                    <a:avLst/>
                  </a:prstGeom>
                  <a:grpFill/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" name="Straight Connector 212"/>
                  <p:cNvCxnSpPr/>
                  <p:nvPr/>
                </p:nvCxnSpPr>
                <p:spPr>
                  <a:xfrm flipV="1">
                    <a:off x="1905000" y="1289266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Straight Connector 213"/>
                  <p:cNvCxnSpPr/>
                  <p:nvPr/>
                </p:nvCxnSpPr>
                <p:spPr>
                  <a:xfrm>
                    <a:off x="1447800" y="1289266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04" name="Flowchart: Terminator 203"/>
              <p:cNvSpPr/>
              <p:nvPr/>
            </p:nvSpPr>
            <p:spPr>
              <a:xfrm>
                <a:off x="-2658598" y="6819485"/>
                <a:ext cx="914400" cy="155448"/>
              </a:xfrm>
              <a:prstGeom prst="flowChartTerminator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205" name="Circular Arrow 204"/>
              <p:cNvSpPr/>
              <p:nvPr/>
            </p:nvSpPr>
            <p:spPr>
              <a:xfrm rot="5400000" flipH="1">
                <a:off x="-3403266" y="5504216"/>
                <a:ext cx="857250" cy="1093858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5915222"/>
                  <a:gd name="adj5" fmla="val 125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-7162801" y="6109522"/>
                <a:ext cx="4017308" cy="69216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r"/>
                <a:r>
                  <a:rPr lang="en-US" sz="1000" b="1" dirty="0" smtClean="0">
                    <a:ln w="18000">
                      <a:noFill/>
                      <a:prstDash val="solid"/>
                      <a:miter lim="800000"/>
                    </a:ln>
                  </a:rPr>
                  <a:t>Aspirate NIPAAm</a:t>
                </a:r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-2934955" y="7421548"/>
                <a:ext cx="1497843" cy="164678"/>
              </a:xfrm>
              <a:prstGeom prst="rect">
                <a:avLst/>
              </a:prstGeom>
              <a:solidFill>
                <a:srgbClr val="FF0000">
                  <a:alpha val="6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-1351538" y="5224291"/>
              <a:ext cx="6902523" cy="3029765"/>
              <a:chOff x="-1351538" y="5224291"/>
              <a:chExt cx="6902523" cy="3029765"/>
            </a:xfrm>
          </p:grpSpPr>
          <p:sp>
            <p:nvSpPr>
              <p:cNvPr id="176" name="Rectangle 175"/>
              <p:cNvSpPr/>
              <p:nvPr/>
            </p:nvSpPr>
            <p:spPr>
              <a:xfrm>
                <a:off x="1712364" y="7359854"/>
                <a:ext cx="1497843" cy="164678"/>
              </a:xfrm>
              <a:prstGeom prst="rect">
                <a:avLst/>
              </a:prstGeom>
              <a:solidFill>
                <a:srgbClr val="FF0000">
                  <a:alpha val="6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-1172071" y="7129291"/>
                <a:ext cx="2438398" cy="11247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1000" b="1" dirty="0" smtClean="0">
                    <a:ln w="18000">
                      <a:noFill/>
                      <a:prstDash val="solid"/>
                      <a:miter lim="800000"/>
                    </a:ln>
                  </a:rPr>
                  <a:t>DPBS(+) rinse</a:t>
                </a:r>
              </a:p>
            </p:txBody>
          </p:sp>
          <p:sp>
            <p:nvSpPr>
              <p:cNvPr id="178" name="Right Arrow 177"/>
              <p:cNvSpPr/>
              <p:nvPr/>
            </p:nvSpPr>
            <p:spPr>
              <a:xfrm>
                <a:off x="-600569" y="6555970"/>
                <a:ext cx="1295400" cy="609599"/>
              </a:xfrm>
              <a:prstGeom prst="rightArrow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grpSp>
            <p:nvGrpSpPr>
              <p:cNvPr id="179" name="Group 178"/>
              <p:cNvGrpSpPr/>
              <p:nvPr/>
            </p:nvGrpSpPr>
            <p:grpSpPr>
              <a:xfrm>
                <a:off x="1712863" y="5939803"/>
                <a:ext cx="1524000" cy="1600200"/>
                <a:chOff x="6631057" y="1295400"/>
                <a:chExt cx="1524000" cy="1600200"/>
              </a:xfrm>
            </p:grpSpPr>
            <p:grpSp>
              <p:nvGrpSpPr>
                <p:cNvPr id="188" name="Group 187"/>
                <p:cNvGrpSpPr/>
                <p:nvPr/>
              </p:nvGrpSpPr>
              <p:grpSpPr>
                <a:xfrm>
                  <a:off x="7469257" y="1584961"/>
                  <a:ext cx="304800" cy="1310639"/>
                  <a:chOff x="1714500" y="1584960"/>
                  <a:chExt cx="304800" cy="1082039"/>
                </a:xfrm>
                <a:solidFill>
                  <a:srgbClr val="C00000"/>
                </a:solidFill>
              </p:grpSpPr>
              <p:sp>
                <p:nvSpPr>
                  <p:cNvPr id="200" name="Trapezoid 199"/>
                  <p:cNvSpPr/>
                  <p:nvPr/>
                </p:nvSpPr>
                <p:spPr>
                  <a:xfrm>
                    <a:off x="1714500" y="2209800"/>
                    <a:ext cx="304800" cy="457199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1" name="Rectangle 200"/>
                  <p:cNvSpPr/>
                  <p:nvPr/>
                </p:nvSpPr>
                <p:spPr>
                  <a:xfrm>
                    <a:off x="1780032" y="1584960"/>
                    <a:ext cx="173736" cy="77724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89" name="Group 188"/>
                <p:cNvGrpSpPr/>
                <p:nvPr/>
              </p:nvGrpSpPr>
              <p:grpSpPr>
                <a:xfrm>
                  <a:off x="6631057" y="1524000"/>
                  <a:ext cx="1524000" cy="1371600"/>
                  <a:chOff x="1447800" y="1295400"/>
                  <a:chExt cx="457200" cy="457200"/>
                </a:xfrm>
                <a:solidFill>
                  <a:schemeClr val="tx1"/>
                </a:solidFill>
              </p:grpSpPr>
              <p:cxnSp>
                <p:nvCxnSpPr>
                  <p:cNvPr id="197" name="Straight Connector 196"/>
                  <p:cNvCxnSpPr/>
                  <p:nvPr/>
                </p:nvCxnSpPr>
                <p:spPr>
                  <a:xfrm>
                    <a:off x="14478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/>
                  <p:nvPr/>
                </p:nvCxnSpPr>
                <p:spPr>
                  <a:xfrm flipH="1">
                    <a:off x="1447800" y="1752600"/>
                    <a:ext cx="457200" cy="0"/>
                  </a:xfrm>
                  <a:prstGeom prst="line">
                    <a:avLst/>
                  </a:prstGeom>
                  <a:grpFill/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>
                  <a:xfrm flipV="1">
                    <a:off x="19050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0" name="Group 189"/>
                <p:cNvGrpSpPr/>
                <p:nvPr/>
              </p:nvGrpSpPr>
              <p:grpSpPr>
                <a:xfrm>
                  <a:off x="6973957" y="1584960"/>
                  <a:ext cx="304800" cy="1082039"/>
                  <a:chOff x="1714500" y="1584960"/>
                  <a:chExt cx="304800" cy="1082039"/>
                </a:xfrm>
                <a:solidFill>
                  <a:schemeClr val="tx1"/>
                </a:solidFill>
              </p:grpSpPr>
              <p:sp>
                <p:nvSpPr>
                  <p:cNvPr id="195" name="Trapezoid 194"/>
                  <p:cNvSpPr/>
                  <p:nvPr/>
                </p:nvSpPr>
                <p:spPr>
                  <a:xfrm>
                    <a:off x="1714500" y="2209800"/>
                    <a:ext cx="304800" cy="457199"/>
                  </a:xfrm>
                  <a:prstGeom prst="trapezoid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6" name="Rectangle 195"/>
                  <p:cNvSpPr/>
                  <p:nvPr/>
                </p:nvSpPr>
                <p:spPr>
                  <a:xfrm>
                    <a:off x="1780032" y="1584960"/>
                    <a:ext cx="173736" cy="77724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91" name="Group 190"/>
                <p:cNvGrpSpPr/>
                <p:nvPr/>
              </p:nvGrpSpPr>
              <p:grpSpPr>
                <a:xfrm>
                  <a:off x="6858000" y="1295400"/>
                  <a:ext cx="1066800" cy="1371600"/>
                  <a:chOff x="1447800" y="1295400"/>
                  <a:chExt cx="457200" cy="457200"/>
                </a:xfrm>
                <a:solidFill>
                  <a:schemeClr val="tx1"/>
                </a:solidFill>
              </p:grpSpPr>
              <p:cxnSp>
                <p:nvCxnSpPr>
                  <p:cNvPr id="192" name="Straight Connector 191"/>
                  <p:cNvCxnSpPr/>
                  <p:nvPr/>
                </p:nvCxnSpPr>
                <p:spPr>
                  <a:xfrm>
                    <a:off x="14478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Straight Connector 192"/>
                  <p:cNvCxnSpPr/>
                  <p:nvPr/>
                </p:nvCxnSpPr>
                <p:spPr>
                  <a:xfrm flipH="1">
                    <a:off x="1447800" y="1752600"/>
                    <a:ext cx="457200" cy="0"/>
                  </a:xfrm>
                  <a:prstGeom prst="line">
                    <a:avLst/>
                  </a:prstGeom>
                  <a:grpFill/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/>
                  <p:cNvCxnSpPr/>
                  <p:nvPr/>
                </p:nvCxnSpPr>
                <p:spPr>
                  <a:xfrm flipV="1">
                    <a:off x="19050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80" name="Flowchart: Terminator 179"/>
              <p:cNvSpPr/>
              <p:nvPr/>
            </p:nvSpPr>
            <p:spPr>
              <a:xfrm>
                <a:off x="2015377" y="6739904"/>
                <a:ext cx="914400" cy="159164"/>
              </a:xfrm>
              <a:prstGeom prst="flowChartTerminator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81" name="Circular Arrow 180"/>
              <p:cNvSpPr/>
              <p:nvPr/>
            </p:nvSpPr>
            <p:spPr>
              <a:xfrm>
                <a:off x="858262" y="5376691"/>
                <a:ext cx="1106557" cy="1210115"/>
              </a:xfrm>
              <a:prstGeom prst="circularArrow">
                <a:avLst>
                  <a:gd name="adj1" fmla="val 11973"/>
                  <a:gd name="adj2" fmla="val 1142319"/>
                  <a:gd name="adj3" fmla="val 20536022"/>
                  <a:gd name="adj4" fmla="val 16350220"/>
                  <a:gd name="adj5" fmla="val 125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-1351538" y="5224291"/>
                <a:ext cx="2747077" cy="198996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r"/>
                <a:r>
                  <a:rPr lang="en-US" sz="1000" b="1" dirty="0" smtClean="0">
                    <a:ln w="18000">
                      <a:noFill/>
                      <a:prstDash val="solid"/>
                      <a:miter lim="800000"/>
                    </a:ln>
                  </a:rPr>
                  <a:t>Flood outer wells with diff. media</a:t>
                </a:r>
              </a:p>
              <a:p>
                <a:pPr algn="r"/>
                <a:endParaRPr lang="en-US" sz="1000" b="1" dirty="0">
                  <a:ln w="18000">
                    <a:noFill/>
                    <a:prstDash val="solid"/>
                    <a:miter lim="800000"/>
                  </a:ln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1956455" y="6431685"/>
                <a:ext cx="1050151" cy="850006"/>
              </a:xfrm>
              <a:prstGeom prst="rect">
                <a:avLst/>
              </a:prstGeom>
              <a:solidFill>
                <a:srgbClr val="FF000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2735187" y="5234473"/>
                <a:ext cx="2815798" cy="6921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ln w="18000">
                      <a:noFill/>
                      <a:prstDash val="solid"/>
                      <a:miter lim="800000"/>
                    </a:ln>
                  </a:rPr>
                  <a:t>Add </a:t>
                </a:r>
                <a:r>
                  <a:rPr lang="en-US" sz="1000" b="1" dirty="0" smtClean="0">
                    <a:ln w="18000">
                      <a:noFill/>
                      <a:prstDash val="solid"/>
                      <a:miter lim="800000"/>
                    </a:ln>
                  </a:rPr>
                  <a:t>diff</a:t>
                </a:r>
                <a:r>
                  <a:rPr lang="en-US" sz="1000" b="1" dirty="0">
                    <a:ln w="18000">
                      <a:noFill/>
                      <a:prstDash val="solid"/>
                      <a:miter lim="800000"/>
                    </a:ln>
                  </a:rPr>
                  <a:t>. </a:t>
                </a:r>
                <a:r>
                  <a:rPr lang="en-US" sz="1000" b="1" dirty="0" smtClean="0">
                    <a:ln w="18000">
                      <a:noFill/>
                      <a:prstDash val="solid"/>
                      <a:miter lim="800000"/>
                    </a:ln>
                  </a:rPr>
                  <a:t>media</a:t>
                </a:r>
                <a:endParaRPr lang="en-US" sz="1000" dirty="0"/>
              </a:p>
            </p:txBody>
          </p:sp>
          <p:sp>
            <p:nvSpPr>
              <p:cNvPr id="185" name="Circular Arrow 184"/>
              <p:cNvSpPr/>
              <p:nvPr/>
            </p:nvSpPr>
            <p:spPr>
              <a:xfrm flipH="1">
                <a:off x="2181094" y="5376691"/>
                <a:ext cx="1039368" cy="1210115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5915222"/>
                  <a:gd name="adj5" fmla="val 125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>
              <a:xfrm rot="5400000">
                <a:off x="2649671" y="6823203"/>
                <a:ext cx="918994" cy="182464"/>
              </a:xfrm>
              <a:prstGeom prst="rect">
                <a:avLst/>
              </a:prstGeom>
              <a:solidFill>
                <a:srgbClr val="FF0000">
                  <a:alpha val="6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87" name="Rectangle 186"/>
              <p:cNvSpPr/>
              <p:nvPr/>
            </p:nvSpPr>
            <p:spPr>
              <a:xfrm rot="5400000">
                <a:off x="1352206" y="6806540"/>
                <a:ext cx="936463" cy="175745"/>
              </a:xfrm>
              <a:prstGeom prst="rect">
                <a:avLst/>
              </a:prstGeom>
              <a:solidFill>
                <a:srgbClr val="FF0000">
                  <a:alpha val="6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4849798" y="5116872"/>
              <a:ext cx="4918710" cy="2423132"/>
              <a:chOff x="4849798" y="5116872"/>
              <a:chExt cx="4918710" cy="2423132"/>
            </a:xfrm>
          </p:grpSpPr>
          <p:grpSp>
            <p:nvGrpSpPr>
              <p:cNvPr id="153" name="Group 152"/>
              <p:cNvGrpSpPr/>
              <p:nvPr/>
            </p:nvGrpSpPr>
            <p:grpSpPr>
              <a:xfrm>
                <a:off x="6588006" y="5939804"/>
                <a:ext cx="1524000" cy="1600200"/>
                <a:chOff x="6631057" y="1295400"/>
                <a:chExt cx="1524000" cy="1600200"/>
              </a:xfrm>
            </p:grpSpPr>
            <p:grpSp>
              <p:nvGrpSpPr>
                <p:cNvPr id="162" name="Group 161"/>
                <p:cNvGrpSpPr/>
                <p:nvPr/>
              </p:nvGrpSpPr>
              <p:grpSpPr>
                <a:xfrm>
                  <a:off x="7469257" y="1584961"/>
                  <a:ext cx="304800" cy="1310639"/>
                  <a:chOff x="1714500" y="1584960"/>
                  <a:chExt cx="304800" cy="1082039"/>
                </a:xfrm>
                <a:solidFill>
                  <a:srgbClr val="C00000"/>
                </a:solidFill>
              </p:grpSpPr>
              <p:sp>
                <p:nvSpPr>
                  <p:cNvPr id="174" name="Trapezoid 173"/>
                  <p:cNvSpPr/>
                  <p:nvPr/>
                </p:nvSpPr>
                <p:spPr>
                  <a:xfrm>
                    <a:off x="1714500" y="2209800"/>
                    <a:ext cx="304800" cy="457199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5" name="Rectangle 174"/>
                  <p:cNvSpPr/>
                  <p:nvPr/>
                </p:nvSpPr>
                <p:spPr>
                  <a:xfrm>
                    <a:off x="1780032" y="1584960"/>
                    <a:ext cx="173736" cy="77724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63" name="Group 162"/>
                <p:cNvGrpSpPr/>
                <p:nvPr/>
              </p:nvGrpSpPr>
              <p:grpSpPr>
                <a:xfrm>
                  <a:off x="6631057" y="1524000"/>
                  <a:ext cx="1524000" cy="1371600"/>
                  <a:chOff x="1447800" y="1295400"/>
                  <a:chExt cx="457200" cy="457200"/>
                </a:xfrm>
                <a:solidFill>
                  <a:schemeClr val="tx1"/>
                </a:solidFill>
              </p:grpSpPr>
              <p:cxnSp>
                <p:nvCxnSpPr>
                  <p:cNvPr id="171" name="Straight Connector 170"/>
                  <p:cNvCxnSpPr/>
                  <p:nvPr/>
                </p:nvCxnSpPr>
                <p:spPr>
                  <a:xfrm>
                    <a:off x="14478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/>
                  <p:cNvCxnSpPr/>
                  <p:nvPr/>
                </p:nvCxnSpPr>
                <p:spPr>
                  <a:xfrm flipH="1">
                    <a:off x="1447800" y="1752600"/>
                    <a:ext cx="457200" cy="0"/>
                  </a:xfrm>
                  <a:prstGeom prst="line">
                    <a:avLst/>
                  </a:prstGeom>
                  <a:grpFill/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Straight Connector 172"/>
                  <p:cNvCxnSpPr/>
                  <p:nvPr/>
                </p:nvCxnSpPr>
                <p:spPr>
                  <a:xfrm flipV="1">
                    <a:off x="19050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4" name="Group 163"/>
                <p:cNvGrpSpPr/>
                <p:nvPr/>
              </p:nvGrpSpPr>
              <p:grpSpPr>
                <a:xfrm>
                  <a:off x="6973957" y="1584960"/>
                  <a:ext cx="304800" cy="1082039"/>
                  <a:chOff x="1714500" y="1584960"/>
                  <a:chExt cx="304800" cy="1082039"/>
                </a:xfrm>
                <a:solidFill>
                  <a:schemeClr val="tx1"/>
                </a:solidFill>
              </p:grpSpPr>
              <p:sp>
                <p:nvSpPr>
                  <p:cNvPr id="169" name="Trapezoid 168"/>
                  <p:cNvSpPr/>
                  <p:nvPr/>
                </p:nvSpPr>
                <p:spPr>
                  <a:xfrm>
                    <a:off x="1714500" y="2209800"/>
                    <a:ext cx="304800" cy="457199"/>
                  </a:xfrm>
                  <a:prstGeom prst="trapezoid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0" name="Rectangle 169"/>
                  <p:cNvSpPr/>
                  <p:nvPr/>
                </p:nvSpPr>
                <p:spPr>
                  <a:xfrm>
                    <a:off x="1780032" y="1584960"/>
                    <a:ext cx="173736" cy="77724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65" name="Group 164"/>
                <p:cNvGrpSpPr/>
                <p:nvPr/>
              </p:nvGrpSpPr>
              <p:grpSpPr>
                <a:xfrm>
                  <a:off x="6858000" y="1295400"/>
                  <a:ext cx="1066800" cy="1371600"/>
                  <a:chOff x="1447800" y="1295400"/>
                  <a:chExt cx="457200" cy="457200"/>
                </a:xfrm>
                <a:solidFill>
                  <a:schemeClr val="tx1"/>
                </a:solidFill>
              </p:grpSpPr>
              <p:cxnSp>
                <p:nvCxnSpPr>
                  <p:cNvPr id="166" name="Straight Connector 165"/>
                  <p:cNvCxnSpPr/>
                  <p:nvPr/>
                </p:nvCxnSpPr>
                <p:spPr>
                  <a:xfrm>
                    <a:off x="14478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Straight Connector 166"/>
                  <p:cNvCxnSpPr/>
                  <p:nvPr/>
                </p:nvCxnSpPr>
                <p:spPr>
                  <a:xfrm flipH="1">
                    <a:off x="1447800" y="1752600"/>
                    <a:ext cx="457200" cy="0"/>
                  </a:xfrm>
                  <a:prstGeom prst="line">
                    <a:avLst/>
                  </a:prstGeom>
                  <a:grpFill/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/>
                  <p:cNvCxnSpPr/>
                  <p:nvPr/>
                </p:nvCxnSpPr>
                <p:spPr>
                  <a:xfrm flipV="1">
                    <a:off x="19050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54" name="Flowchart: Terminator 153"/>
              <p:cNvSpPr/>
              <p:nvPr/>
            </p:nvSpPr>
            <p:spPr>
              <a:xfrm>
                <a:off x="6890520" y="6739905"/>
                <a:ext cx="914400" cy="159164"/>
              </a:xfrm>
              <a:prstGeom prst="flowChartTerminator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6785877" y="6454147"/>
                <a:ext cx="1061086" cy="850007"/>
              </a:xfrm>
              <a:prstGeom prst="rect">
                <a:avLst/>
              </a:prstGeom>
              <a:solidFill>
                <a:srgbClr val="FF000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56" name="Right Arrow 155"/>
              <p:cNvSpPr/>
              <p:nvPr/>
            </p:nvSpPr>
            <p:spPr>
              <a:xfrm>
                <a:off x="6868688" y="5641570"/>
                <a:ext cx="339632" cy="291236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57" name="Right Arrow 156"/>
              <p:cNvSpPr/>
              <p:nvPr/>
            </p:nvSpPr>
            <p:spPr>
              <a:xfrm rot="10800000">
                <a:off x="6487689" y="5640092"/>
                <a:ext cx="347501" cy="306278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4849798" y="5116872"/>
                <a:ext cx="4918710" cy="69216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1000" b="1" dirty="0" smtClean="0">
                    <a:ln w="18000">
                      <a:noFill/>
                      <a:prstDash val="solid"/>
                      <a:miter lim="800000"/>
                    </a:ln>
                  </a:rPr>
                  <a:t>Stimulation</a:t>
                </a:r>
                <a:endParaRPr lang="en-US" sz="1000" b="1" dirty="0">
                  <a:ln w="18000">
                    <a:noFill/>
                    <a:prstDash val="solid"/>
                    <a:miter lim="800000"/>
                  </a:ln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6605477" y="7345875"/>
                <a:ext cx="1497843" cy="164678"/>
              </a:xfrm>
              <a:prstGeom prst="rect">
                <a:avLst/>
              </a:prstGeom>
              <a:solidFill>
                <a:srgbClr val="FF0000">
                  <a:alpha val="6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60" name="Rectangle 159"/>
              <p:cNvSpPr/>
              <p:nvPr/>
            </p:nvSpPr>
            <p:spPr>
              <a:xfrm rot="5400000">
                <a:off x="7556929" y="6818863"/>
                <a:ext cx="910316" cy="182465"/>
              </a:xfrm>
              <a:prstGeom prst="rect">
                <a:avLst/>
              </a:prstGeom>
              <a:solidFill>
                <a:srgbClr val="FF0000">
                  <a:alpha val="6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61" name="Rectangle 160"/>
              <p:cNvSpPr/>
              <p:nvPr/>
            </p:nvSpPr>
            <p:spPr>
              <a:xfrm rot="5400000">
                <a:off x="6235148" y="6807837"/>
                <a:ext cx="918994" cy="182464"/>
              </a:xfrm>
              <a:prstGeom prst="rect">
                <a:avLst/>
              </a:prstGeom>
              <a:solidFill>
                <a:srgbClr val="FF0000">
                  <a:alpha val="6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5916186" y="2631671"/>
              <a:ext cx="2790676" cy="2429511"/>
              <a:chOff x="5916186" y="2631671"/>
              <a:chExt cx="2790676" cy="2429511"/>
            </a:xfrm>
          </p:grpSpPr>
          <p:grpSp>
            <p:nvGrpSpPr>
              <p:cNvPr id="121" name="Group 120"/>
              <p:cNvGrpSpPr/>
              <p:nvPr/>
            </p:nvGrpSpPr>
            <p:grpSpPr>
              <a:xfrm>
                <a:off x="6553220" y="2631671"/>
                <a:ext cx="1524000" cy="1600200"/>
                <a:chOff x="6631057" y="1295400"/>
                <a:chExt cx="1524000" cy="1600200"/>
              </a:xfrm>
            </p:grpSpPr>
            <p:grpSp>
              <p:nvGrpSpPr>
                <p:cNvPr id="138" name="Group 137"/>
                <p:cNvGrpSpPr/>
                <p:nvPr/>
              </p:nvGrpSpPr>
              <p:grpSpPr>
                <a:xfrm>
                  <a:off x="7469257" y="1584961"/>
                  <a:ext cx="304800" cy="1310639"/>
                  <a:chOff x="1714500" y="1584960"/>
                  <a:chExt cx="304800" cy="1082039"/>
                </a:xfrm>
                <a:solidFill>
                  <a:srgbClr val="C00000"/>
                </a:solidFill>
              </p:grpSpPr>
              <p:sp>
                <p:nvSpPr>
                  <p:cNvPr id="151" name="Trapezoid 150"/>
                  <p:cNvSpPr/>
                  <p:nvPr/>
                </p:nvSpPr>
                <p:spPr>
                  <a:xfrm>
                    <a:off x="1714500" y="2209800"/>
                    <a:ext cx="304800" cy="457199"/>
                  </a:xfrm>
                  <a:prstGeom prst="trapezoid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2" name="Rectangle 151"/>
                  <p:cNvSpPr/>
                  <p:nvPr/>
                </p:nvSpPr>
                <p:spPr>
                  <a:xfrm>
                    <a:off x="1780032" y="1584960"/>
                    <a:ext cx="173736" cy="77724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39" name="Group 138"/>
                <p:cNvGrpSpPr/>
                <p:nvPr/>
              </p:nvGrpSpPr>
              <p:grpSpPr>
                <a:xfrm>
                  <a:off x="6631057" y="1524000"/>
                  <a:ext cx="1524000" cy="1371600"/>
                  <a:chOff x="1447800" y="1295400"/>
                  <a:chExt cx="457200" cy="457200"/>
                </a:xfrm>
                <a:solidFill>
                  <a:schemeClr val="tx1"/>
                </a:solidFill>
              </p:grpSpPr>
              <p:cxnSp>
                <p:nvCxnSpPr>
                  <p:cNvPr id="148" name="Straight Connector 147"/>
                  <p:cNvCxnSpPr/>
                  <p:nvPr/>
                </p:nvCxnSpPr>
                <p:spPr>
                  <a:xfrm>
                    <a:off x="14478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/>
                  <p:cNvCxnSpPr/>
                  <p:nvPr/>
                </p:nvCxnSpPr>
                <p:spPr>
                  <a:xfrm flipH="1">
                    <a:off x="1447800" y="1752600"/>
                    <a:ext cx="457200" cy="0"/>
                  </a:xfrm>
                  <a:prstGeom prst="line">
                    <a:avLst/>
                  </a:prstGeom>
                  <a:grpFill/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/>
                  <p:cNvCxnSpPr/>
                  <p:nvPr/>
                </p:nvCxnSpPr>
                <p:spPr>
                  <a:xfrm flipV="1">
                    <a:off x="19050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0" name="Group 139"/>
                <p:cNvGrpSpPr/>
                <p:nvPr/>
              </p:nvGrpSpPr>
              <p:grpSpPr>
                <a:xfrm>
                  <a:off x="6973957" y="1584960"/>
                  <a:ext cx="304800" cy="1082039"/>
                  <a:chOff x="1714500" y="1584960"/>
                  <a:chExt cx="304800" cy="1082039"/>
                </a:xfrm>
                <a:solidFill>
                  <a:schemeClr val="tx1"/>
                </a:solidFill>
              </p:grpSpPr>
              <p:sp>
                <p:nvSpPr>
                  <p:cNvPr id="146" name="Trapezoid 145"/>
                  <p:cNvSpPr/>
                  <p:nvPr/>
                </p:nvSpPr>
                <p:spPr>
                  <a:xfrm>
                    <a:off x="1714500" y="2209800"/>
                    <a:ext cx="304800" cy="457199"/>
                  </a:xfrm>
                  <a:prstGeom prst="trapezoid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7" name="Rectangle 146"/>
                  <p:cNvSpPr/>
                  <p:nvPr/>
                </p:nvSpPr>
                <p:spPr>
                  <a:xfrm>
                    <a:off x="1780032" y="1584960"/>
                    <a:ext cx="173736" cy="77724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41" name="Rectangle 140"/>
                <p:cNvSpPr/>
                <p:nvPr/>
              </p:nvSpPr>
              <p:spPr>
                <a:xfrm>
                  <a:off x="6858000" y="2341808"/>
                  <a:ext cx="1066800" cy="286372"/>
                </a:xfrm>
                <a:prstGeom prst="rect">
                  <a:avLst/>
                </a:prstGeom>
                <a:solidFill>
                  <a:srgbClr val="0070C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 sz="700"/>
                </a:p>
              </p:txBody>
            </p:sp>
            <p:grpSp>
              <p:nvGrpSpPr>
                <p:cNvPr id="142" name="Group 141"/>
                <p:cNvGrpSpPr/>
                <p:nvPr/>
              </p:nvGrpSpPr>
              <p:grpSpPr>
                <a:xfrm>
                  <a:off x="6858000" y="1295400"/>
                  <a:ext cx="1066800" cy="1371600"/>
                  <a:chOff x="1447800" y="1295400"/>
                  <a:chExt cx="457200" cy="457200"/>
                </a:xfrm>
                <a:solidFill>
                  <a:schemeClr val="tx1"/>
                </a:solidFill>
              </p:grpSpPr>
              <p:cxnSp>
                <p:nvCxnSpPr>
                  <p:cNvPr id="143" name="Straight Connector 142"/>
                  <p:cNvCxnSpPr/>
                  <p:nvPr/>
                </p:nvCxnSpPr>
                <p:spPr>
                  <a:xfrm>
                    <a:off x="14478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/>
                  <p:cNvCxnSpPr/>
                  <p:nvPr/>
                </p:nvCxnSpPr>
                <p:spPr>
                  <a:xfrm flipH="1">
                    <a:off x="1447800" y="1752600"/>
                    <a:ext cx="457200" cy="0"/>
                  </a:xfrm>
                  <a:prstGeom prst="line">
                    <a:avLst/>
                  </a:prstGeom>
                  <a:grpFill/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Straight Connector 144"/>
                  <p:cNvCxnSpPr/>
                  <p:nvPr/>
                </p:nvCxnSpPr>
                <p:spPr>
                  <a:xfrm flipV="1">
                    <a:off x="19050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22" name="Rectangle 121"/>
              <p:cNvSpPr/>
              <p:nvPr/>
            </p:nvSpPr>
            <p:spPr>
              <a:xfrm>
                <a:off x="6817005" y="3388495"/>
                <a:ext cx="1005840" cy="289584"/>
              </a:xfrm>
              <a:prstGeom prst="rect">
                <a:avLst/>
              </a:prstGeom>
              <a:solidFill>
                <a:srgbClr val="FFFF00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700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6814949" y="3165071"/>
                <a:ext cx="1010811" cy="226884"/>
              </a:xfrm>
              <a:prstGeom prst="rect">
                <a:avLst/>
              </a:prstGeom>
              <a:solidFill>
                <a:srgbClr val="FF6600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700"/>
              </a:p>
            </p:txBody>
          </p:sp>
          <p:sp>
            <p:nvSpPr>
              <p:cNvPr id="124" name="Round Same Side Corner Rectangle 123"/>
              <p:cNvSpPr/>
              <p:nvPr/>
            </p:nvSpPr>
            <p:spPr>
              <a:xfrm>
                <a:off x="5916186" y="4346169"/>
                <a:ext cx="2790676" cy="715013"/>
              </a:xfrm>
              <a:prstGeom prst="round2Same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heating block (37</a:t>
                </a:r>
                <a:r>
                  <a:rPr lang="en-US" sz="800" b="1" baseline="30000" dirty="0" smtClean="0">
                    <a:solidFill>
                      <a:schemeClr val="tx1"/>
                    </a:solidFill>
                  </a:rPr>
                  <a:t>o</a:t>
                </a:r>
                <a:r>
                  <a:rPr lang="en-US" sz="800" b="1" dirty="0" smtClean="0">
                    <a:solidFill>
                      <a:schemeClr val="tx1"/>
                    </a:solidFill>
                  </a:rPr>
                  <a:t>C)</a:t>
                </a:r>
                <a:endParaRPr lang="en-US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6551751" y="4047945"/>
                <a:ext cx="1497843" cy="164678"/>
              </a:xfrm>
              <a:prstGeom prst="rect">
                <a:avLst/>
              </a:prstGeom>
              <a:solidFill>
                <a:srgbClr val="FF0000">
                  <a:alpha val="6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700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6920616" y="3611881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700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7018904" y="3488978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700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7097268" y="3607869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700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7171956" y="3492731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700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7263516" y="3607869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700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6858000" y="3486800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700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7400030" y="3611880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700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7498318" y="3488977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700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7576682" y="3607868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700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7643789" y="3492730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700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7735349" y="3607868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700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7337414" y="3486799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70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593495" y="1885803"/>
              <a:ext cx="5500878" cy="3083736"/>
              <a:chOff x="1593495" y="1885803"/>
              <a:chExt cx="5500878" cy="3083736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1593495" y="2662151"/>
                <a:ext cx="1524000" cy="1600200"/>
                <a:chOff x="6631057" y="1295400"/>
                <a:chExt cx="1524000" cy="1600200"/>
              </a:xfrm>
            </p:grpSpPr>
            <p:grpSp>
              <p:nvGrpSpPr>
                <p:cNvPr id="106" name="Group 105"/>
                <p:cNvGrpSpPr/>
                <p:nvPr/>
              </p:nvGrpSpPr>
              <p:grpSpPr>
                <a:xfrm>
                  <a:off x="7469257" y="1584961"/>
                  <a:ext cx="304800" cy="1310639"/>
                  <a:chOff x="1714500" y="1584960"/>
                  <a:chExt cx="304800" cy="1082039"/>
                </a:xfrm>
                <a:solidFill>
                  <a:srgbClr val="C00000"/>
                </a:solidFill>
              </p:grpSpPr>
              <p:sp>
                <p:nvSpPr>
                  <p:cNvPr id="119" name="Trapezoid 118"/>
                  <p:cNvSpPr/>
                  <p:nvPr/>
                </p:nvSpPr>
                <p:spPr>
                  <a:xfrm>
                    <a:off x="1714500" y="2209800"/>
                    <a:ext cx="304800" cy="457199"/>
                  </a:xfrm>
                  <a:prstGeom prst="trapezoid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1780032" y="1584960"/>
                    <a:ext cx="173736" cy="77724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7" name="Group 106"/>
                <p:cNvGrpSpPr/>
                <p:nvPr/>
              </p:nvGrpSpPr>
              <p:grpSpPr>
                <a:xfrm>
                  <a:off x="6631057" y="1524000"/>
                  <a:ext cx="1524000" cy="1371600"/>
                  <a:chOff x="1447800" y="1295400"/>
                  <a:chExt cx="457200" cy="457200"/>
                </a:xfrm>
                <a:solidFill>
                  <a:schemeClr val="tx1"/>
                </a:solidFill>
              </p:grpSpPr>
              <p:cxnSp>
                <p:nvCxnSpPr>
                  <p:cNvPr id="116" name="Straight Connector 115"/>
                  <p:cNvCxnSpPr/>
                  <p:nvPr/>
                </p:nvCxnSpPr>
                <p:spPr>
                  <a:xfrm>
                    <a:off x="14478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Connector 116"/>
                  <p:cNvCxnSpPr/>
                  <p:nvPr/>
                </p:nvCxnSpPr>
                <p:spPr>
                  <a:xfrm flipH="1">
                    <a:off x="1447800" y="1752600"/>
                    <a:ext cx="457200" cy="0"/>
                  </a:xfrm>
                  <a:prstGeom prst="line">
                    <a:avLst/>
                  </a:prstGeom>
                  <a:grpFill/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Connector 117"/>
                  <p:cNvCxnSpPr/>
                  <p:nvPr/>
                </p:nvCxnSpPr>
                <p:spPr>
                  <a:xfrm flipV="1">
                    <a:off x="19050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8" name="Group 107"/>
                <p:cNvGrpSpPr/>
                <p:nvPr/>
              </p:nvGrpSpPr>
              <p:grpSpPr>
                <a:xfrm>
                  <a:off x="6973957" y="1584960"/>
                  <a:ext cx="304800" cy="1082039"/>
                  <a:chOff x="1714500" y="1584960"/>
                  <a:chExt cx="304800" cy="1082039"/>
                </a:xfrm>
                <a:solidFill>
                  <a:schemeClr val="tx1"/>
                </a:solidFill>
              </p:grpSpPr>
              <p:sp>
                <p:nvSpPr>
                  <p:cNvPr id="114" name="Trapezoid 113"/>
                  <p:cNvSpPr/>
                  <p:nvPr/>
                </p:nvSpPr>
                <p:spPr>
                  <a:xfrm>
                    <a:off x="1714500" y="2209800"/>
                    <a:ext cx="304800" cy="457199"/>
                  </a:xfrm>
                  <a:prstGeom prst="trapezoid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5" name="Rectangle 114"/>
                  <p:cNvSpPr/>
                  <p:nvPr/>
                </p:nvSpPr>
                <p:spPr>
                  <a:xfrm>
                    <a:off x="1780032" y="1584960"/>
                    <a:ext cx="173736" cy="77724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09" name="Rectangle 108"/>
                <p:cNvSpPr/>
                <p:nvPr/>
              </p:nvSpPr>
              <p:spPr>
                <a:xfrm>
                  <a:off x="6858000" y="1819786"/>
                  <a:ext cx="1066800" cy="511934"/>
                </a:xfrm>
                <a:prstGeom prst="rect">
                  <a:avLst/>
                </a:prstGeom>
                <a:solidFill>
                  <a:srgbClr val="FFC000">
                    <a:alpha val="8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/>
                </a:p>
              </p:txBody>
            </p:sp>
            <p:grpSp>
              <p:nvGrpSpPr>
                <p:cNvPr id="110" name="Group 109"/>
                <p:cNvGrpSpPr/>
                <p:nvPr/>
              </p:nvGrpSpPr>
              <p:grpSpPr>
                <a:xfrm>
                  <a:off x="6858000" y="1295400"/>
                  <a:ext cx="1066800" cy="1371600"/>
                  <a:chOff x="1447800" y="1295400"/>
                  <a:chExt cx="457200" cy="457200"/>
                </a:xfrm>
                <a:solidFill>
                  <a:schemeClr val="tx1"/>
                </a:solidFill>
              </p:grpSpPr>
              <p:cxnSp>
                <p:nvCxnSpPr>
                  <p:cNvPr id="111" name="Straight Connector 110"/>
                  <p:cNvCxnSpPr/>
                  <p:nvPr/>
                </p:nvCxnSpPr>
                <p:spPr>
                  <a:xfrm>
                    <a:off x="14478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 flipH="1">
                    <a:off x="1447800" y="1752600"/>
                    <a:ext cx="457200" cy="0"/>
                  </a:xfrm>
                  <a:prstGeom prst="line">
                    <a:avLst/>
                  </a:prstGeom>
                  <a:grpFill/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/>
                  <p:nvPr/>
                </p:nvCxnSpPr>
                <p:spPr>
                  <a:xfrm flipV="1">
                    <a:off x="19050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88" name="Rectangle 87"/>
              <p:cNvSpPr/>
              <p:nvPr/>
            </p:nvSpPr>
            <p:spPr>
              <a:xfrm>
                <a:off x="1840909" y="2797179"/>
                <a:ext cx="1014953" cy="402466"/>
              </a:xfrm>
              <a:prstGeom prst="rect">
                <a:avLst/>
              </a:prstGeom>
              <a:solidFill>
                <a:srgbClr val="FF000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89" name="Circular Arrow 88"/>
              <p:cNvSpPr/>
              <p:nvPr/>
            </p:nvSpPr>
            <p:spPr>
              <a:xfrm flipH="1">
                <a:off x="2055763" y="2031156"/>
                <a:ext cx="1039368" cy="1210115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5915222"/>
                  <a:gd name="adj5" fmla="val 125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2175664" y="1885803"/>
                <a:ext cx="4918709" cy="69216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1000" b="1" dirty="0" smtClean="0">
                    <a:ln w="18000">
                      <a:noFill/>
                      <a:prstDash val="solid"/>
                      <a:miter lim="800000"/>
                    </a:ln>
                  </a:rPr>
                  <a:t>Flood gently (diff. media)</a:t>
                </a:r>
                <a:endParaRPr lang="en-US" sz="1000" b="1" dirty="0">
                  <a:ln w="18000">
                    <a:noFill/>
                    <a:prstDash val="solid"/>
                    <a:miter lim="800000"/>
                  </a:ln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1854861" y="3678081"/>
                <a:ext cx="996696" cy="325190"/>
              </a:xfrm>
              <a:prstGeom prst="rect">
                <a:avLst/>
              </a:prstGeom>
              <a:solidFill>
                <a:srgbClr val="0070C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1644207" y="4277377"/>
                <a:ext cx="1897449" cy="6921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1000" b="1" dirty="0">
                    <a:ln w="18000">
                      <a:noFill/>
                      <a:prstDash val="solid"/>
                      <a:miter lim="800000"/>
                    </a:ln>
                    <a:solidFill>
                      <a:prstClr val="black"/>
                    </a:solidFill>
                  </a:rPr>
                  <a:t>Fibrin gel</a:t>
                </a: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1600200" y="4063720"/>
                <a:ext cx="1497843" cy="164678"/>
              </a:xfrm>
              <a:prstGeom prst="rect">
                <a:avLst/>
              </a:prstGeom>
              <a:solidFill>
                <a:srgbClr val="FF0000">
                  <a:alpha val="6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1958948" y="3459481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2057236" y="3336578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2135600" y="3455469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10288" y="3340331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301848" y="3455469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1896332" y="3334400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2438362" y="3459480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2536650" y="3336577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2615014" y="3455468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2682121" y="3340330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2773681" y="3455468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2375746" y="3334399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818263" y="-1959270"/>
              <a:ext cx="6459795" cy="2383816"/>
              <a:chOff x="6818263" y="-1959270"/>
              <a:chExt cx="6459795" cy="2383816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7915606" y="-1959270"/>
                <a:ext cx="5362452" cy="69216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000" b="1" dirty="0" smtClean="0">
                    <a:ln w="18000">
                      <a:noFill/>
                      <a:prstDash val="solid"/>
                      <a:miter lim="800000"/>
                    </a:ln>
                  </a:rPr>
                  <a:t>C2C12 cells in Thrombin + Ca</a:t>
                </a:r>
                <a:r>
                  <a:rPr lang="en-US" sz="1000" b="1" baseline="30000" dirty="0" smtClean="0">
                    <a:ln w="18000">
                      <a:noFill/>
                      <a:prstDash val="solid"/>
                      <a:miter lim="800000"/>
                    </a:ln>
                  </a:rPr>
                  <a:t>2+</a:t>
                </a:r>
                <a:endParaRPr lang="en-US" sz="1000" b="1" dirty="0">
                  <a:ln w="18000">
                    <a:noFill/>
                    <a:prstDash val="solid"/>
                    <a:miter lim="800000"/>
                  </a:ln>
                </a:endParaRPr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6818263" y="-1216430"/>
                <a:ext cx="1524000" cy="1600200"/>
                <a:chOff x="6631057" y="1295400"/>
                <a:chExt cx="1524000" cy="1600200"/>
              </a:xfrm>
            </p:grpSpPr>
            <p:grpSp>
              <p:nvGrpSpPr>
                <p:cNvPr id="72" name="Group 71"/>
                <p:cNvGrpSpPr/>
                <p:nvPr/>
              </p:nvGrpSpPr>
              <p:grpSpPr>
                <a:xfrm>
                  <a:off x="7469257" y="1584961"/>
                  <a:ext cx="304800" cy="1310639"/>
                  <a:chOff x="1714500" y="1584960"/>
                  <a:chExt cx="304800" cy="1082039"/>
                </a:xfrm>
                <a:solidFill>
                  <a:srgbClr val="C00000"/>
                </a:solidFill>
              </p:grpSpPr>
              <p:sp>
                <p:nvSpPr>
                  <p:cNvPr id="85" name="Rectangle 84"/>
                  <p:cNvSpPr/>
                  <p:nvPr/>
                </p:nvSpPr>
                <p:spPr>
                  <a:xfrm>
                    <a:off x="1780032" y="1584960"/>
                    <a:ext cx="173736" cy="77724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6" name="Trapezoid 85"/>
                  <p:cNvSpPr/>
                  <p:nvPr/>
                </p:nvSpPr>
                <p:spPr>
                  <a:xfrm>
                    <a:off x="1714500" y="2209800"/>
                    <a:ext cx="304800" cy="457199"/>
                  </a:xfrm>
                  <a:prstGeom prst="trapezoid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3" name="Group 72"/>
                <p:cNvGrpSpPr/>
                <p:nvPr/>
              </p:nvGrpSpPr>
              <p:grpSpPr>
                <a:xfrm>
                  <a:off x="6631057" y="1524000"/>
                  <a:ext cx="1524000" cy="1371600"/>
                  <a:chOff x="1447800" y="1295400"/>
                  <a:chExt cx="457200" cy="457200"/>
                </a:xfrm>
                <a:solidFill>
                  <a:schemeClr val="tx1"/>
                </a:solidFill>
              </p:grpSpPr>
              <p:cxnSp>
                <p:nvCxnSpPr>
                  <p:cNvPr id="82" name="Straight Connector 81"/>
                  <p:cNvCxnSpPr/>
                  <p:nvPr/>
                </p:nvCxnSpPr>
                <p:spPr>
                  <a:xfrm>
                    <a:off x="14478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/>
                  <p:cNvCxnSpPr/>
                  <p:nvPr/>
                </p:nvCxnSpPr>
                <p:spPr>
                  <a:xfrm flipH="1">
                    <a:off x="1447800" y="1752600"/>
                    <a:ext cx="457200" cy="0"/>
                  </a:xfrm>
                  <a:prstGeom prst="line">
                    <a:avLst/>
                  </a:prstGeom>
                  <a:grpFill/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/>
                  <p:nvPr/>
                </p:nvCxnSpPr>
                <p:spPr>
                  <a:xfrm flipV="1">
                    <a:off x="19050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4" name="Group 73"/>
                <p:cNvGrpSpPr/>
                <p:nvPr/>
              </p:nvGrpSpPr>
              <p:grpSpPr>
                <a:xfrm>
                  <a:off x="6973957" y="1584960"/>
                  <a:ext cx="304800" cy="1082039"/>
                  <a:chOff x="1714500" y="1584960"/>
                  <a:chExt cx="304800" cy="1082039"/>
                </a:xfrm>
                <a:solidFill>
                  <a:schemeClr val="tx1"/>
                </a:solidFill>
              </p:grpSpPr>
              <p:sp>
                <p:nvSpPr>
                  <p:cNvPr id="80" name="Rectangle 79"/>
                  <p:cNvSpPr/>
                  <p:nvPr/>
                </p:nvSpPr>
                <p:spPr>
                  <a:xfrm>
                    <a:off x="1780032" y="1584960"/>
                    <a:ext cx="173736" cy="77724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Trapezoid 80"/>
                  <p:cNvSpPr/>
                  <p:nvPr/>
                </p:nvSpPr>
                <p:spPr>
                  <a:xfrm>
                    <a:off x="1714500" y="2209800"/>
                    <a:ext cx="304800" cy="457199"/>
                  </a:xfrm>
                  <a:prstGeom prst="trapezoid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5" name="Rectangle 74"/>
                <p:cNvSpPr/>
                <p:nvPr/>
              </p:nvSpPr>
              <p:spPr>
                <a:xfrm>
                  <a:off x="6858000" y="2325921"/>
                  <a:ext cx="1066800" cy="310896"/>
                </a:xfrm>
                <a:prstGeom prst="rect">
                  <a:avLst/>
                </a:prstGeom>
                <a:solidFill>
                  <a:srgbClr val="0070C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/>
                </a:p>
              </p:txBody>
            </p:sp>
            <p:grpSp>
              <p:nvGrpSpPr>
                <p:cNvPr id="76" name="Group 75"/>
                <p:cNvGrpSpPr/>
                <p:nvPr/>
              </p:nvGrpSpPr>
              <p:grpSpPr>
                <a:xfrm>
                  <a:off x="6858000" y="1295400"/>
                  <a:ext cx="1066800" cy="1371600"/>
                  <a:chOff x="1447800" y="1295400"/>
                  <a:chExt cx="457200" cy="457200"/>
                </a:xfrm>
                <a:solidFill>
                  <a:schemeClr val="tx1"/>
                </a:solidFill>
              </p:grpSpPr>
              <p:cxnSp>
                <p:nvCxnSpPr>
                  <p:cNvPr id="77" name="Straight Connector 76"/>
                  <p:cNvCxnSpPr/>
                  <p:nvPr/>
                </p:nvCxnSpPr>
                <p:spPr>
                  <a:xfrm>
                    <a:off x="14478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 flipH="1">
                    <a:off x="1447800" y="1752600"/>
                    <a:ext cx="457200" cy="0"/>
                  </a:xfrm>
                  <a:prstGeom prst="line">
                    <a:avLst/>
                  </a:prstGeom>
                  <a:grpFill/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 flipV="1">
                    <a:off x="19050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5" name="Circular Arrow 54"/>
              <p:cNvSpPr/>
              <p:nvPr/>
            </p:nvSpPr>
            <p:spPr>
              <a:xfrm flipH="1">
                <a:off x="7508650" y="-1826001"/>
                <a:ext cx="1122012" cy="130128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5915222"/>
                  <a:gd name="adj5" fmla="val 125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077343" y="-454430"/>
                <a:ext cx="1005840" cy="292608"/>
              </a:xfrm>
              <a:prstGeom prst="rect">
                <a:avLst/>
              </a:prstGeom>
              <a:solidFill>
                <a:srgbClr val="FFFF00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6857999" y="194773"/>
                <a:ext cx="1464201" cy="151950"/>
              </a:xfrm>
              <a:prstGeom prst="rect">
                <a:avLst/>
              </a:prstGeom>
              <a:solidFill>
                <a:srgbClr val="FF0000">
                  <a:alpha val="6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7157998" y="-255919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7256286" y="-378822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7334650" y="-259931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7409338" y="-375069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7500898" y="-259931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7095382" y="-381000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7637412" y="-255920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7735700" y="-378823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7814064" y="-259932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7881171" y="-375070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7972731" y="-259932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7574796" y="-381001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cxnSp>
            <p:nvCxnSpPr>
              <p:cNvPr id="70" name="Straight Arrow Connector 69"/>
              <p:cNvCxnSpPr>
                <a:endCxn id="68" idx="3"/>
              </p:cNvCxnSpPr>
              <p:nvPr/>
            </p:nvCxnSpPr>
            <p:spPr>
              <a:xfrm flipH="1" flipV="1">
                <a:off x="7979426" y="-220908"/>
                <a:ext cx="651236" cy="1982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8630662" y="-137837"/>
                <a:ext cx="2862373" cy="562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 smtClean="0"/>
                  <a:t>Myoblast cells</a:t>
                </a:r>
                <a:endParaRPr lang="en-US" sz="700" b="1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-5612189" y="2031156"/>
              <a:ext cx="5950918" cy="2211448"/>
              <a:chOff x="-5612189" y="2031156"/>
              <a:chExt cx="5950918" cy="2211448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-4579980" y="2031156"/>
                <a:ext cx="4918709" cy="69216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1000" b="1" dirty="0" smtClean="0">
                    <a:ln w="18000">
                      <a:noFill/>
                      <a:prstDash val="solid"/>
                      <a:miter lim="800000"/>
                    </a:ln>
                  </a:rPr>
                  <a:t>Construct Formation</a:t>
                </a:r>
                <a:endParaRPr lang="en-US" sz="1000" b="1" dirty="0">
                  <a:ln w="18000">
                    <a:noFill/>
                    <a:prstDash val="solid"/>
                    <a:miter lim="800000"/>
                  </a:ln>
                </a:endParaRP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-2884912" y="2642404"/>
                <a:ext cx="1524000" cy="1600200"/>
                <a:chOff x="6631057" y="1295400"/>
                <a:chExt cx="1524000" cy="1600200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7469257" y="1584961"/>
                  <a:ext cx="304800" cy="1310639"/>
                  <a:chOff x="1714500" y="1584960"/>
                  <a:chExt cx="304800" cy="1082039"/>
                </a:xfrm>
                <a:solidFill>
                  <a:srgbClr val="C00000"/>
                </a:solidFill>
              </p:grpSpPr>
              <p:sp>
                <p:nvSpPr>
                  <p:cNvPr id="51" name="Trapezoid 50"/>
                  <p:cNvSpPr/>
                  <p:nvPr/>
                </p:nvSpPr>
                <p:spPr>
                  <a:xfrm>
                    <a:off x="1714500" y="2209800"/>
                    <a:ext cx="304800" cy="457199"/>
                  </a:xfrm>
                  <a:prstGeom prst="trapezoid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" name="Rectangle 51"/>
                  <p:cNvSpPr/>
                  <p:nvPr/>
                </p:nvSpPr>
                <p:spPr>
                  <a:xfrm>
                    <a:off x="1780032" y="1584960"/>
                    <a:ext cx="173736" cy="77724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0" name="Group 39"/>
                <p:cNvGrpSpPr/>
                <p:nvPr/>
              </p:nvGrpSpPr>
              <p:grpSpPr>
                <a:xfrm>
                  <a:off x="6631057" y="1524000"/>
                  <a:ext cx="1524000" cy="1371600"/>
                  <a:chOff x="1447800" y="1295400"/>
                  <a:chExt cx="457200" cy="457200"/>
                </a:xfrm>
                <a:solidFill>
                  <a:schemeClr val="tx1"/>
                </a:solidFill>
              </p:grpSpPr>
              <p:cxnSp>
                <p:nvCxnSpPr>
                  <p:cNvPr id="48" name="Straight Connector 47"/>
                  <p:cNvCxnSpPr/>
                  <p:nvPr/>
                </p:nvCxnSpPr>
                <p:spPr>
                  <a:xfrm>
                    <a:off x="14478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 flipH="1">
                    <a:off x="1447800" y="1752600"/>
                    <a:ext cx="457200" cy="0"/>
                  </a:xfrm>
                  <a:prstGeom prst="line">
                    <a:avLst/>
                  </a:prstGeom>
                  <a:grpFill/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 flipV="1">
                    <a:off x="19050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Group 40"/>
                <p:cNvGrpSpPr/>
                <p:nvPr/>
              </p:nvGrpSpPr>
              <p:grpSpPr>
                <a:xfrm>
                  <a:off x="6973957" y="1584960"/>
                  <a:ext cx="304800" cy="1082039"/>
                  <a:chOff x="1714500" y="1584960"/>
                  <a:chExt cx="304800" cy="1082039"/>
                </a:xfrm>
                <a:solidFill>
                  <a:schemeClr val="tx1"/>
                </a:solidFill>
              </p:grpSpPr>
              <p:sp>
                <p:nvSpPr>
                  <p:cNvPr id="46" name="Trapezoid 45"/>
                  <p:cNvSpPr/>
                  <p:nvPr/>
                </p:nvSpPr>
                <p:spPr>
                  <a:xfrm>
                    <a:off x="1714500" y="2209800"/>
                    <a:ext cx="304800" cy="457199"/>
                  </a:xfrm>
                  <a:prstGeom prst="trapezoid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1780032" y="1584960"/>
                    <a:ext cx="173736" cy="77724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2" name="Group 41"/>
                <p:cNvGrpSpPr/>
                <p:nvPr/>
              </p:nvGrpSpPr>
              <p:grpSpPr>
                <a:xfrm>
                  <a:off x="6858000" y="1295400"/>
                  <a:ext cx="1066800" cy="1371600"/>
                  <a:chOff x="1447800" y="1295400"/>
                  <a:chExt cx="457200" cy="457200"/>
                </a:xfrm>
                <a:solidFill>
                  <a:schemeClr val="tx1"/>
                </a:solidFill>
              </p:grpSpPr>
              <p:cxnSp>
                <p:nvCxnSpPr>
                  <p:cNvPr id="43" name="Straight Connector 42"/>
                  <p:cNvCxnSpPr/>
                  <p:nvPr/>
                </p:nvCxnSpPr>
                <p:spPr>
                  <a:xfrm>
                    <a:off x="14478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/>
                  <p:cNvCxnSpPr/>
                  <p:nvPr/>
                </p:nvCxnSpPr>
                <p:spPr>
                  <a:xfrm flipH="1">
                    <a:off x="1447800" y="1752600"/>
                    <a:ext cx="457200" cy="0"/>
                  </a:xfrm>
                  <a:prstGeom prst="line">
                    <a:avLst/>
                  </a:prstGeom>
                  <a:grpFill/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/>
                  <p:cNvCxnSpPr/>
                  <p:nvPr/>
                </p:nvCxnSpPr>
                <p:spPr>
                  <a:xfrm flipV="1">
                    <a:off x="1905000" y="1295400"/>
                    <a:ext cx="0" cy="457200"/>
                  </a:xfrm>
                  <a:prstGeom prst="line">
                    <a:avLst/>
                  </a:prstGeom>
                  <a:grpFill/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3" name="Flowchart: Terminator 32"/>
              <p:cNvSpPr/>
              <p:nvPr/>
            </p:nvSpPr>
            <p:spPr>
              <a:xfrm>
                <a:off x="-2582398" y="3442505"/>
                <a:ext cx="914400" cy="159164"/>
              </a:xfrm>
              <a:prstGeom prst="flowChartTerminator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-2623546" y="3175804"/>
                <a:ext cx="998220" cy="493262"/>
              </a:xfrm>
              <a:prstGeom prst="rect">
                <a:avLst/>
              </a:prstGeom>
              <a:solidFill>
                <a:srgbClr val="FF000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-2623546" y="3658334"/>
                <a:ext cx="996696" cy="327122"/>
              </a:xfrm>
              <a:prstGeom prst="rect">
                <a:avLst/>
              </a:prstGeom>
              <a:solidFill>
                <a:srgbClr val="0070C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-2869443" y="4065009"/>
                <a:ext cx="1497843" cy="164678"/>
              </a:xfrm>
              <a:prstGeom prst="rect">
                <a:avLst/>
              </a:prstGeom>
              <a:solidFill>
                <a:srgbClr val="FF0000">
                  <a:alpha val="6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cxnSp>
            <p:nvCxnSpPr>
              <p:cNvPr id="37" name="Straight Arrow Connector 36"/>
              <p:cNvCxnSpPr>
                <a:endCxn id="34" idx="1"/>
              </p:cNvCxnSpPr>
              <p:nvPr/>
            </p:nvCxnSpPr>
            <p:spPr>
              <a:xfrm>
                <a:off x="-3521570" y="3165071"/>
                <a:ext cx="898024" cy="25736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-5612189" y="2912614"/>
                <a:ext cx="2857498" cy="562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 smtClean="0"/>
                  <a:t>Tissue Construct</a:t>
                </a:r>
                <a:endParaRPr lang="en-US" sz="7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484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 Standard Comparison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35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084890"/>
              </p:ext>
            </p:extLst>
          </p:nvPr>
        </p:nvGraphicFramePr>
        <p:xfrm>
          <a:off x="762000" y="1047750"/>
          <a:ext cx="7391399" cy="3320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2134"/>
                <a:gridCol w="2236922"/>
                <a:gridCol w="2782343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Parameter</a:t>
                      </a:r>
                      <a:endParaRPr lang="en-US" sz="2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MQP</a:t>
                      </a:r>
                      <a:endParaRPr lang="en-US" sz="2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Myomics</a:t>
                      </a:r>
                      <a:endParaRPr lang="en-US" sz="2400" dirty="0"/>
                    </a:p>
                  </a:txBody>
                  <a:tcPr marT="34290" marB="34290"/>
                </a:tc>
              </a:tr>
              <a:tr h="4862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Sample Quantity</a:t>
                      </a:r>
                    </a:p>
                    <a:p>
                      <a:endParaRPr lang="en-US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96</a:t>
                      </a:r>
                      <a:endParaRPr lang="en-US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96</a:t>
                      </a:r>
                    </a:p>
                  </a:txBody>
                  <a:tcPr marT="34290" marB="34290"/>
                </a:tc>
              </a:tr>
              <a:tr h="4862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Cell Density (cells/volume)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/ 120 </a:t>
                      </a:r>
                      <a:r>
                        <a:rPr lang="el-GR" sz="1600" dirty="0" smtClean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L (C2C12)</a:t>
                      </a:r>
                      <a:endParaRPr lang="en-US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 x 10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/ 120 </a:t>
                      </a:r>
                      <a:r>
                        <a:rPr lang="el-GR" sz="1600" dirty="0" smtClean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(primary myoblasts)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</a:tr>
              <a:tr h="3337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Construct</a:t>
                      </a:r>
                      <a:r>
                        <a:rPr lang="en-US" sz="1600" baseline="0" dirty="0" smtClean="0"/>
                        <a:t> size</a:t>
                      </a:r>
                      <a:endParaRPr lang="en-US" sz="1600" dirty="0" smtClean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3.5mm</a:t>
                      </a:r>
                      <a:endParaRPr lang="en-US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3.5mm</a:t>
                      </a:r>
                    </a:p>
                  </a:txBody>
                  <a:tcPr marT="34290" marB="34290"/>
                </a:tc>
              </a:tr>
              <a:tr h="2915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Anchorage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Dog-bone</a:t>
                      </a:r>
                      <a:endParaRPr lang="en-US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Dog-bone</a:t>
                      </a:r>
                    </a:p>
                  </a:txBody>
                  <a:tcPr marT="34290" marB="34290"/>
                </a:tc>
              </a:tr>
              <a:tr h="460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Stimulation</a:t>
                      </a:r>
                      <a:r>
                        <a:rPr lang="en-US" sz="1600" baseline="0" dirty="0" smtClean="0"/>
                        <a:t> Location</a:t>
                      </a:r>
                      <a:endParaRPr lang="en-US" sz="1600" dirty="0" smtClean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 incubator</a:t>
                      </a:r>
                      <a:endParaRPr lang="en-US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marT="34290" marB="34290"/>
                </a:tc>
              </a:tr>
              <a:tr h="64365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Number of Samples</a:t>
                      </a:r>
                      <a:r>
                        <a:rPr lang="en-US" sz="1600" baseline="0" dirty="0" smtClean="0"/>
                        <a:t> Stimulated at a Time</a:t>
                      </a:r>
                      <a:endParaRPr lang="en-US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96</a:t>
                      </a:r>
                      <a:endParaRPr lang="en-US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793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Cost Analysis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0571822"/>
              </p:ext>
            </p:extLst>
          </p:nvPr>
        </p:nvGraphicFramePr>
        <p:xfrm>
          <a:off x="609600" y="1280869"/>
          <a:ext cx="3962400" cy="31768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4021"/>
                <a:gridCol w="1668379"/>
              </a:tblGrid>
              <a:tr h="8772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effectLst/>
                        </a:rPr>
                        <a:t>MQP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Estimated </a:t>
                      </a:r>
                      <a:r>
                        <a:rPr lang="en-US" sz="1200" dirty="0" smtClean="0">
                          <a:effectLst/>
                        </a:rPr>
                        <a:t>Cost: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 anchor="ctr"/>
                </a:tc>
              </a:tr>
              <a:tr h="3832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Full Device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$203.89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</a:tr>
              <a:tr h="3832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NIPAAm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$87.10/gram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</a:tr>
              <a:tr h="3832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Fibrinogen (bovine)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$170.50/gram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</a:tr>
              <a:tr h="3832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Thrombin</a:t>
                      </a:r>
                      <a:r>
                        <a:rPr lang="en-US" sz="1200" baseline="0" dirty="0" smtClean="0">
                          <a:effectLst/>
                        </a:rPr>
                        <a:t> (human)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$288.50/150UN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</a:tr>
              <a:tr h="3832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Cell </a:t>
                      </a:r>
                      <a:r>
                        <a:rPr lang="en-US" sz="1200" dirty="0">
                          <a:effectLst/>
                        </a:rPr>
                        <a:t>culture </a:t>
                      </a:r>
                      <a:r>
                        <a:rPr lang="en-US" sz="1200" dirty="0" smtClean="0">
                          <a:effectLst/>
                        </a:rPr>
                        <a:t>agents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$187.30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</a:tr>
              <a:tr h="3832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TOTAL: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$937.29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" y="4847898"/>
            <a:ext cx="457200" cy="295602"/>
          </a:xfrm>
        </p:spPr>
        <p:txBody>
          <a:bodyPr/>
          <a:lstStyle/>
          <a:p>
            <a:fld id="{EB087AFB-07D0-4347-897D-0B8E905AB0A8}" type="slidenum">
              <a:rPr lang="en-US" smtClean="0"/>
              <a:t>36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4914900"/>
            <a:ext cx="5105400" cy="2286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75277826"/>
              </p:ext>
            </p:extLst>
          </p:nvPr>
        </p:nvGraphicFramePr>
        <p:xfrm>
          <a:off x="4648200" y="1257300"/>
          <a:ext cx="3733800" cy="32141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3600"/>
                <a:gridCol w="1600200"/>
              </a:tblGrid>
              <a:tr h="87726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Estimated </a:t>
                      </a:r>
                      <a:r>
                        <a:rPr lang="en-US" sz="1200" dirty="0" smtClean="0">
                          <a:effectLst/>
                        </a:rPr>
                        <a:t>Cost: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 anchor="ctr"/>
                </a:tc>
              </a:tr>
              <a:tr h="4206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96 well culture plate with PDMS</a:t>
                      </a:r>
                      <a:r>
                        <a:rPr lang="en-US" sz="1200" baseline="0" dirty="0" smtClean="0">
                          <a:effectLst/>
                        </a:rPr>
                        <a:t> molds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$350.00</a:t>
                      </a:r>
                      <a:endParaRPr lang="en-US" sz="1400" dirty="0"/>
                    </a:p>
                  </a:txBody>
                  <a:tcPr marL="41722" marR="41722" marT="0" marB="0"/>
                </a:tc>
              </a:tr>
              <a:tr h="3832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NIPAAm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$87.10/gram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</a:tr>
              <a:tr h="3832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Fibrinogen (bovine)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$170.50/gram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</a:tr>
              <a:tr h="3832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Thrombin</a:t>
                      </a:r>
                      <a:r>
                        <a:rPr lang="en-US" sz="1200" baseline="0" dirty="0" smtClean="0">
                          <a:effectLst/>
                        </a:rPr>
                        <a:t> (human)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$288.50/150UN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</a:tr>
              <a:tr h="3832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Cell </a:t>
                      </a:r>
                      <a:r>
                        <a:rPr lang="en-US" sz="1200" dirty="0">
                          <a:effectLst/>
                        </a:rPr>
                        <a:t>culture </a:t>
                      </a:r>
                      <a:r>
                        <a:rPr lang="en-US" sz="1200" dirty="0" smtClean="0">
                          <a:effectLst/>
                        </a:rPr>
                        <a:t>agents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$250.00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</a:tr>
              <a:tr h="3832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TOTAL: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$1,146.10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722" marR="41722" marT="0" marB="0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314450"/>
            <a:ext cx="1981200" cy="76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5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Strain/Volume Relationship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6308353"/>
              </p:ext>
            </p:extLst>
          </p:nvPr>
        </p:nvGraphicFramePr>
        <p:xfrm>
          <a:off x="990600" y="1029562"/>
          <a:ext cx="7162800" cy="4056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7954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Edn2G83MEk"/>
          <p:cNvPicPr>
            <a:picLocks noGrp="1" noRot="1" noChangeAspect="1"/>
          </p:cNvPicPr>
          <p:nvPr>
            <p:ph sz="half" idx="1"/>
            <a:videoFile r:link="rId1"/>
          </p:nvPr>
        </p:nvPicPr>
        <p:blipFill rotWithShape="1">
          <a:blip r:embed="rId3"/>
          <a:srcRect l="-28641" r="28641"/>
          <a:stretch/>
        </p:blipFill>
        <p:spPr>
          <a:xfrm>
            <a:off x="-1898629" y="1123950"/>
            <a:ext cx="6775429" cy="350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smtClean="0"/>
              <a:t>Demonstration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38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257800" y="1428750"/>
            <a:ext cx="373931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1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Concept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Device Verification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5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Tissue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57300"/>
            <a:ext cx="4038600" cy="3371850"/>
          </a:xfrm>
        </p:spPr>
        <p:txBody>
          <a:bodyPr/>
          <a:lstStyle/>
          <a:p>
            <a:r>
              <a:rPr lang="en-US" dirty="0"/>
              <a:t>Mechanical strain </a:t>
            </a:r>
            <a:r>
              <a:rPr lang="en-US" dirty="0" smtClean="0"/>
              <a:t>tests</a:t>
            </a:r>
          </a:p>
          <a:p>
            <a:pPr lvl="1"/>
            <a:r>
              <a:rPr lang="en-US" dirty="0" smtClean="0"/>
              <a:t>Exercise: 5%-15%</a:t>
            </a:r>
          </a:p>
          <a:p>
            <a:pPr lvl="1"/>
            <a:r>
              <a:rPr lang="en-US" dirty="0" smtClean="0"/>
              <a:t>15 minutes</a:t>
            </a:r>
          </a:p>
          <a:p>
            <a:pPr lvl="1"/>
            <a:r>
              <a:rPr lang="en-US" dirty="0" smtClean="0"/>
              <a:t>1 cycle/minute</a:t>
            </a:r>
          </a:p>
          <a:p>
            <a:pPr lvl="1"/>
            <a:r>
              <a:rPr lang="en-US" dirty="0" smtClean="0"/>
              <a:t>4 days</a:t>
            </a:r>
          </a:p>
          <a:p>
            <a:r>
              <a:rPr lang="en-US" dirty="0" smtClean="0"/>
              <a:t>Stimulated vs. Control</a:t>
            </a:r>
          </a:p>
          <a:p>
            <a:pPr lvl="1"/>
            <a:r>
              <a:rPr lang="en-US" dirty="0" smtClean="0"/>
              <a:t>H+E Stain</a:t>
            </a:r>
          </a:p>
          <a:p>
            <a:pPr lvl="1"/>
            <a:r>
              <a:rPr lang="en-US" dirty="0" smtClean="0"/>
              <a:t>Myosin Stain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40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2000250"/>
            <a:ext cx="3841829" cy="214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H+E Tissue 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41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E:\retake\A.0.4_40x_H+E_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84589"/>
            <a:ext cx="44196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3886200"/>
            <a:ext cx="4419600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 smtClean="0"/>
              <a:t>Control Tissue</a:t>
            </a:r>
          </a:p>
        </p:txBody>
      </p:sp>
      <p:pic>
        <p:nvPicPr>
          <p:cNvPr id="3075" name="Picture 3" descr="E:\retake\A.4.5_40x_H+E_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01889"/>
            <a:ext cx="4416552" cy="248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2000" y="3878036"/>
            <a:ext cx="4419600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 smtClean="0"/>
              <a:t>Stimulated Tissue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001000" y="3657600"/>
            <a:ext cx="842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05200" y="3657600"/>
            <a:ext cx="842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73337" y="3655368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 µm</a:t>
            </a:r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3148" y="3644235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 µm</a:t>
            </a:r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7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Myosin Tissue 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42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1384589"/>
            <a:ext cx="44196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3886200"/>
            <a:ext cx="4419600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 smtClean="0"/>
              <a:t>Control Tissue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401889"/>
            <a:ext cx="4416552" cy="248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2000" y="3878036"/>
            <a:ext cx="4419600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 smtClean="0"/>
              <a:t>Stimulated Tissue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05200" y="3657600"/>
            <a:ext cx="842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001000" y="3657600"/>
            <a:ext cx="842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78948" y="3644235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0 µm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7537" y="3654626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0 µm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22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&amp; Recommendations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43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48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44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085850"/>
            <a:ext cx="5257800" cy="2114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400" b="1" u="sng" dirty="0" smtClean="0"/>
              <a:t>DEVICE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Produces reliable and consistent results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Uniaxial </a:t>
            </a:r>
            <a:r>
              <a:rPr lang="en-US" dirty="0" smtClean="0"/>
              <a:t>mechanical stimulation </a:t>
            </a:r>
            <a:r>
              <a:rPr lang="en-US" dirty="0"/>
              <a:t>of </a:t>
            </a:r>
            <a:r>
              <a:rPr lang="en-US" dirty="0" smtClean="0"/>
              <a:t>tissue</a:t>
            </a:r>
            <a:endParaRPr lang="en-US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Efficient: High </a:t>
            </a:r>
            <a:r>
              <a:rPr lang="en-US" dirty="0" smtClean="0"/>
              <a:t>Throughput and </a:t>
            </a:r>
            <a:r>
              <a:rPr lang="en-US" dirty="0"/>
              <a:t>Reusable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User </a:t>
            </a:r>
            <a:r>
              <a:rPr lang="en-US" dirty="0" smtClean="0"/>
              <a:t>friendliness</a:t>
            </a:r>
            <a:endParaRPr lang="en-US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en-US" sz="1400" b="1" u="sng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181600" y="1095375"/>
            <a:ext cx="4343400" cy="1657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400" b="1" u="sng" dirty="0" smtClean="0"/>
              <a:t>Market Comparison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Higher </a:t>
            </a:r>
            <a:r>
              <a:rPr lang="en-US" dirty="0"/>
              <a:t>functionality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 smtClean="0"/>
              <a:t>Device</a:t>
            </a:r>
            <a:r>
              <a:rPr lang="en-US" dirty="0"/>
              <a:t>: </a:t>
            </a:r>
            <a:r>
              <a:rPr lang="en-US" dirty="0" smtClean="0"/>
              <a:t>$203&lt;Others</a:t>
            </a:r>
            <a:r>
              <a:rPr lang="en-US" dirty="0"/>
              <a:t>: </a:t>
            </a:r>
            <a:r>
              <a:rPr lang="en-US" dirty="0" smtClean="0"/>
              <a:t>$350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 smtClean="0"/>
              <a:t>Higher content testing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 smtClean="0"/>
              <a:t>No need for live animal model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 smtClean="0"/>
              <a:t>Observation of human tissue interaction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44284" y="3086100"/>
            <a:ext cx="8394916" cy="1657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400" b="1" u="sng" dirty="0" smtClean="0"/>
              <a:t>Deliverable</a:t>
            </a:r>
            <a:r>
              <a:rPr lang="en-US" sz="2400" dirty="0" smtClean="0"/>
              <a:t>: </a:t>
            </a:r>
          </a:p>
          <a:p>
            <a:r>
              <a:rPr lang="en-US" dirty="0" smtClean="0"/>
              <a:t>A </a:t>
            </a:r>
            <a:r>
              <a:rPr lang="en-US" dirty="0"/>
              <a:t>m</a:t>
            </a:r>
            <a:r>
              <a:rPr lang="en-US" dirty="0" smtClean="0"/>
              <a:t>echanical </a:t>
            </a:r>
            <a:r>
              <a:rPr lang="en-US" dirty="0"/>
              <a:t>s</a:t>
            </a:r>
            <a:r>
              <a:rPr lang="en-US" dirty="0" smtClean="0"/>
              <a:t>timulator of skeletal muscle tissue that produces tissue samples with improved fiber alignment, increased fiber density, and more accurate modeling of in vivo tissue when compared to non-stimulated in vitro tissue constructs. </a:t>
            </a:r>
            <a:endParaRPr lang="en-US" dirty="0"/>
          </a:p>
          <a:p>
            <a:pPr lvl="0"/>
            <a:endParaRPr lang="en-US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en-US" sz="1400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369476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09700"/>
            <a:ext cx="4249906" cy="337185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Perform more </a:t>
            </a:r>
            <a:r>
              <a:rPr lang="en-US" dirty="0"/>
              <a:t>s</a:t>
            </a:r>
            <a:r>
              <a:rPr lang="en-US" dirty="0" smtClean="0"/>
              <a:t>timulation experiments and statistically validate results</a:t>
            </a:r>
          </a:p>
          <a:p>
            <a:r>
              <a:rPr lang="en-US" dirty="0" smtClean="0"/>
              <a:t>Adapt to engineered tissue by cell self-assembly </a:t>
            </a:r>
          </a:p>
          <a:p>
            <a:pPr lvl="1"/>
            <a:r>
              <a:rPr lang="en-US" dirty="0" smtClean="0"/>
              <a:t>Increased fiber density</a:t>
            </a:r>
          </a:p>
          <a:p>
            <a:pPr lvl="1"/>
            <a:r>
              <a:rPr lang="en-US" dirty="0" smtClean="0"/>
              <a:t>More alike native tissue</a:t>
            </a:r>
            <a:endParaRPr lang="en-US" dirty="0"/>
          </a:p>
          <a:p>
            <a:r>
              <a:rPr lang="en-US" dirty="0" smtClean="0"/>
              <a:t>Optimize </a:t>
            </a:r>
            <a:r>
              <a:rPr lang="en-US" dirty="0"/>
              <a:t>m</a:t>
            </a:r>
            <a:r>
              <a:rPr lang="en-US" dirty="0" smtClean="0"/>
              <a:t>edia </a:t>
            </a:r>
            <a:r>
              <a:rPr lang="en-US" dirty="0"/>
              <a:t>c</a:t>
            </a:r>
            <a:r>
              <a:rPr lang="en-US" dirty="0" smtClean="0"/>
              <a:t>omposition</a:t>
            </a:r>
          </a:p>
          <a:p>
            <a:pPr lvl="1"/>
            <a:r>
              <a:rPr lang="en-US" dirty="0" smtClean="0"/>
              <a:t>Tissue maturation</a:t>
            </a:r>
          </a:p>
          <a:p>
            <a:pPr lvl="1"/>
            <a:r>
              <a:rPr lang="en-US" dirty="0" smtClean="0"/>
              <a:t>Hypertrophy</a:t>
            </a:r>
          </a:p>
          <a:p>
            <a:pPr lvl="1"/>
            <a:r>
              <a:rPr lang="en-US" dirty="0" smtClean="0"/>
              <a:t>Fiber size</a:t>
            </a:r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45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9700"/>
            <a:ext cx="3657600" cy="337185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Replace </a:t>
            </a:r>
            <a:r>
              <a:rPr lang="en-US" dirty="0"/>
              <a:t>post to </a:t>
            </a:r>
            <a:r>
              <a:rPr lang="en-US" dirty="0" smtClean="0"/>
              <a:t>PDMS</a:t>
            </a:r>
          </a:p>
          <a:p>
            <a:r>
              <a:rPr lang="en-US" dirty="0" smtClean="0"/>
              <a:t>Replace MED610 </a:t>
            </a:r>
          </a:p>
          <a:p>
            <a:r>
              <a:rPr lang="en-US" dirty="0" smtClean="0"/>
              <a:t>Use more rigid tubing to reduce error</a:t>
            </a:r>
          </a:p>
          <a:p>
            <a:r>
              <a:rPr lang="en-US" dirty="0" smtClean="0"/>
              <a:t>Electrical </a:t>
            </a:r>
            <a:r>
              <a:rPr lang="en-US" dirty="0"/>
              <a:t>stimulation </a:t>
            </a:r>
            <a:r>
              <a:rPr lang="en-US" dirty="0" smtClean="0"/>
              <a:t>component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914400" y="1012203"/>
            <a:ext cx="2438400" cy="6858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000" b="1" u="sng" dirty="0" smtClean="0"/>
              <a:t>Test</a:t>
            </a:r>
            <a:r>
              <a:rPr lang="en-US" sz="1600" b="1" u="sng" dirty="0" smtClean="0"/>
              <a:t> </a:t>
            </a:r>
            <a:r>
              <a:rPr lang="en-US" sz="2000" b="1" u="sng" dirty="0" smtClean="0"/>
              <a:t>Recommendations</a:t>
            </a:r>
            <a:r>
              <a:rPr lang="en-US" sz="1600" b="1" u="sng" dirty="0" smtClean="0"/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7800" y="990404"/>
            <a:ext cx="2438400" cy="6858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000" b="1" u="sng" dirty="0" smtClean="0"/>
              <a:t>Device</a:t>
            </a:r>
            <a:r>
              <a:rPr lang="en-US" sz="1600" b="1" u="sng" dirty="0" smtClean="0"/>
              <a:t> </a:t>
            </a:r>
            <a:r>
              <a:rPr lang="en-US" sz="2000" b="1" u="sng" dirty="0" smtClean="0"/>
              <a:t>Recommendations</a:t>
            </a:r>
            <a:r>
              <a:rPr lang="en-US" sz="1600" b="1" u="sng" dirty="0" smtClean="0"/>
              <a:t>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0" y="3238754"/>
            <a:ext cx="2248337" cy="146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dirty="0" smtClean="0"/>
              <a:t>Page, R. (2014). </a:t>
            </a:r>
            <a:r>
              <a:rPr lang="en-US" sz="1200" i="1" dirty="0" smtClean="0"/>
              <a:t>Client Statement.</a:t>
            </a:r>
          </a:p>
          <a:p>
            <a:r>
              <a:rPr lang="en-US" sz="1200" dirty="0"/>
              <a:t>“Tissue engineering and regenerative medicine”, 2012. Osaka Institute of Technology, from </a:t>
            </a:r>
            <a:r>
              <a:rPr lang="en-US" sz="1200" dirty="0">
                <a:hlinkClick r:id="rId2"/>
              </a:rPr>
              <a:t>http://www.oit.ac.jp/english/engineering/img/bioEngneer/pht_bio_02.jpg</a:t>
            </a:r>
            <a:r>
              <a:rPr lang="en-US" sz="1200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 err="1"/>
              <a:t>Guilak</a:t>
            </a:r>
            <a:r>
              <a:rPr lang="en-US" sz="1200" dirty="0"/>
              <a:t> et al. (2003). Functional Tissue Engineering. Springer-</a:t>
            </a:r>
            <a:r>
              <a:rPr lang="en-US" sz="1200" dirty="0" err="1"/>
              <a:t>Verlag</a:t>
            </a:r>
            <a:r>
              <a:rPr lang="en-US" sz="1200" dirty="0"/>
              <a:t> New York, Inc</a:t>
            </a:r>
            <a:r>
              <a:rPr lang="en-US" sz="1200" dirty="0" smtClean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 err="1" smtClean="0"/>
              <a:t>Aschettino</a:t>
            </a:r>
            <a:r>
              <a:rPr lang="en-US" sz="1200" dirty="0"/>
              <a:t>, M., </a:t>
            </a:r>
            <a:r>
              <a:rPr lang="en-US" sz="1200" dirty="0" err="1"/>
              <a:t>Delfosse</a:t>
            </a:r>
            <a:r>
              <a:rPr lang="en-US" sz="1200" dirty="0"/>
              <a:t>, S., Larson, K., Quinn, C. (2011). </a:t>
            </a:r>
            <a:r>
              <a:rPr lang="en-US" sz="1200" dirty="0" err="1"/>
              <a:t>BioMimeticSkeletal</a:t>
            </a:r>
            <a:r>
              <a:rPr lang="en-US" sz="1200" dirty="0"/>
              <a:t> Muscle Tissue </a:t>
            </a:r>
            <a:r>
              <a:rPr lang="en-US" sz="1200" dirty="0" smtClean="0"/>
              <a:t>Model</a:t>
            </a:r>
            <a:r>
              <a:rPr lang="en-US" sz="1200" dirty="0"/>
              <a:t>. Major Qualifying Project. </a:t>
            </a:r>
            <a:r>
              <a:rPr lang="en-US" sz="1200" u="sng" dirty="0">
                <a:hlinkClick r:id="rId3"/>
              </a:rPr>
              <a:t>https://</a:t>
            </a:r>
            <a:r>
              <a:rPr lang="en-US" sz="1200" u="sng" dirty="0" smtClean="0">
                <a:hlinkClick r:id="rId3"/>
              </a:rPr>
              <a:t>www.wpi.edu/Pubs/E-project/Available/E-project-042512-122709/unrestricted/RLP-1101_Biomimetic_Skeletal_Muscle_Tissue_Model.pdf</a:t>
            </a:r>
            <a:endParaRPr lang="en-US" sz="1200" u="sng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Milano, Shaun. (2014). Allegro </a:t>
            </a:r>
            <a:r>
              <a:rPr lang="en-US" sz="1200" dirty="0" err="1"/>
              <a:t>MicroSystems</a:t>
            </a:r>
            <a:r>
              <a:rPr lang="en-US" sz="1200" dirty="0"/>
              <a:t>, LLC.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 err="1"/>
              <a:t>Vandenburgh</a:t>
            </a:r>
            <a:r>
              <a:rPr lang="en-US" sz="1200" dirty="0"/>
              <a:t>, H., </a:t>
            </a:r>
            <a:r>
              <a:rPr lang="en-US" sz="1200" dirty="0" err="1"/>
              <a:t>Tatto</a:t>
            </a:r>
            <a:r>
              <a:rPr lang="en-US" sz="1200" dirty="0"/>
              <a:t>, M. D., </a:t>
            </a:r>
            <a:r>
              <a:rPr lang="en-US" sz="1200" dirty="0" err="1"/>
              <a:t>Shansky</a:t>
            </a:r>
            <a:r>
              <a:rPr lang="en-US" sz="1200" dirty="0"/>
              <a:t>, J., </a:t>
            </a:r>
            <a:r>
              <a:rPr lang="en-US" sz="1200" dirty="0" err="1"/>
              <a:t>Lemaire</a:t>
            </a:r>
            <a:r>
              <a:rPr lang="en-US" sz="1200" dirty="0"/>
              <a:t>, J., Chang, A., </a:t>
            </a:r>
            <a:r>
              <a:rPr lang="en-US" sz="1200" dirty="0" err="1"/>
              <a:t>Payumo</a:t>
            </a:r>
            <a:r>
              <a:rPr lang="en-US" sz="1200" dirty="0"/>
              <a:t>, F., ... &amp; Raven, L. (1996). Tissue-engineered skeletal muscle </a:t>
            </a:r>
            <a:r>
              <a:rPr lang="en-US" sz="1200" dirty="0" err="1"/>
              <a:t>organoids</a:t>
            </a:r>
            <a:r>
              <a:rPr lang="en-US" sz="1200" dirty="0"/>
              <a:t> for reversible gene therapy. Human gene therapy, 7(17), 2195-2200. </a:t>
            </a:r>
            <a:r>
              <a:rPr lang="en-US" sz="1200" dirty="0">
                <a:hlinkClick r:id="rId4"/>
              </a:rPr>
              <a:t>http://</a:t>
            </a:r>
            <a:r>
              <a:rPr lang="en-US" sz="1200" dirty="0" smtClean="0">
                <a:hlinkClick r:id="rId4"/>
              </a:rPr>
              <a:t>online.liebertpub.com/doi/pdf/10.1089/hum.1996.7.17-2195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 err="1"/>
              <a:t>Vandenburgh</a:t>
            </a:r>
            <a:r>
              <a:rPr lang="en-US" sz="1200" dirty="0"/>
              <a:t>, H. H., </a:t>
            </a:r>
            <a:r>
              <a:rPr lang="en-US" sz="1200" dirty="0" err="1"/>
              <a:t>Hatfaludy</a:t>
            </a:r>
            <a:r>
              <a:rPr lang="en-US" sz="1200" dirty="0"/>
              <a:t>, S., </a:t>
            </a:r>
            <a:r>
              <a:rPr lang="en-US" sz="1200" dirty="0" err="1"/>
              <a:t>Karlisch</a:t>
            </a:r>
            <a:r>
              <a:rPr lang="en-US" sz="1200" dirty="0"/>
              <a:t>, P., &amp; </a:t>
            </a:r>
            <a:r>
              <a:rPr lang="en-US" sz="1200" dirty="0" err="1"/>
              <a:t>Shansky</a:t>
            </a:r>
            <a:r>
              <a:rPr lang="en-US" sz="1200" dirty="0"/>
              <a:t>, J. (1991). Mechanically induced alterations in cultured skeletal muscle growth. Journal of biomechanics, 24, 91-99.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Powell, C. A., Smiley, B. L., Mills, J., &amp; </a:t>
            </a:r>
            <a:r>
              <a:rPr lang="en-US" sz="1200" dirty="0" err="1"/>
              <a:t>Vandenburgh</a:t>
            </a:r>
            <a:r>
              <a:rPr lang="en-US" sz="1200" dirty="0"/>
              <a:t>, H. H. (2002). Mechanical stimulation improves tissue-engineered human skeletal </a:t>
            </a:r>
            <a:r>
              <a:rPr lang="en-US" sz="1200" dirty="0" err="1"/>
              <a:t>muscle.</a:t>
            </a:r>
            <a:r>
              <a:rPr lang="en-US" sz="1200" i="1" dirty="0" err="1"/>
              <a:t>American</a:t>
            </a:r>
            <a:r>
              <a:rPr lang="en-US" sz="1200" i="1" dirty="0"/>
              <a:t> Journal of Physiology-Cell Physiology</a:t>
            </a:r>
            <a:r>
              <a:rPr lang="en-US" sz="1200" dirty="0"/>
              <a:t>, </a:t>
            </a:r>
            <a:r>
              <a:rPr lang="en-US" sz="1200" i="1" dirty="0"/>
              <a:t>283</a:t>
            </a:r>
            <a:r>
              <a:rPr lang="en-US" sz="1200" dirty="0"/>
              <a:t>(5), C1557-C1565</a:t>
            </a:r>
            <a:r>
              <a:rPr lang="en-US" sz="1200" dirty="0" smtClean="0"/>
              <a:t>.</a:t>
            </a:r>
            <a:endParaRPr lang="en-US" sz="12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 smtClean="0"/>
              <a:t> </a:t>
            </a:r>
            <a:r>
              <a:rPr lang="en-US" sz="1200" dirty="0" err="1"/>
              <a:t>Radisic</a:t>
            </a:r>
            <a:r>
              <a:rPr lang="en-US" sz="1200" dirty="0"/>
              <a:t>, M. (2005).  U.S. Patent No. 20050112759. Washington, DC: U.S.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 smtClean="0"/>
              <a:t> </a:t>
            </a:r>
            <a:r>
              <a:rPr lang="en-US" sz="1200" dirty="0"/>
              <a:t>Dennis, R. (2001). U.S. Patent No. 6114164. Washington, DC: U.S.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 smtClean="0"/>
              <a:t> </a:t>
            </a:r>
            <a:r>
              <a:rPr lang="en-US" sz="1200" dirty="0"/>
              <a:t>Christ, G. (2013). U.S. Patent No. 20130197640. Washington, DC: U.S.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2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48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51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Appendix: Cytotoxicity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71550"/>
            <a:ext cx="8377293" cy="3371850"/>
          </a:xfrm>
        </p:spPr>
        <p:txBody>
          <a:bodyPr/>
          <a:lstStyle/>
          <a:p>
            <a:r>
              <a:rPr lang="en-US" dirty="0" smtClean="0"/>
              <a:t>Materials:</a:t>
            </a:r>
          </a:p>
          <a:p>
            <a:pPr lvl="1"/>
            <a:r>
              <a:rPr lang="en-US" dirty="0" smtClean="0"/>
              <a:t>Polystyrene (Control), Polypropylene (Blocks), MED610 (3D Printed), and Polyethylene (tubing)</a:t>
            </a:r>
          </a:p>
          <a:p>
            <a:pPr lvl="1"/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49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8"/>
          <a:stretch/>
        </p:blipFill>
        <p:spPr bwMode="auto">
          <a:xfrm>
            <a:off x="459280" y="1771650"/>
            <a:ext cx="8379921" cy="310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1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Significance</a:t>
            </a:r>
            <a:endParaRPr lang="en-US" dirty="0"/>
          </a:p>
        </p:txBody>
      </p:sp>
      <p:sp>
        <p:nvSpPr>
          <p:cNvPr id="499719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971550"/>
            <a:ext cx="8305800" cy="1543050"/>
          </a:xfrm>
        </p:spPr>
        <p:txBody>
          <a:bodyPr>
            <a:noAutofit/>
          </a:bodyPr>
          <a:lstStyle/>
          <a:p>
            <a:r>
              <a:rPr lang="en-US" sz="2000" dirty="0" smtClean="0"/>
              <a:t>Serious injuries and disease can lead to the loss </a:t>
            </a:r>
            <a:r>
              <a:rPr lang="en-US" sz="2000" dirty="0"/>
              <a:t>or </a:t>
            </a:r>
            <a:r>
              <a:rPr lang="en-US" sz="2000" dirty="0" smtClean="0"/>
              <a:t>damage of </a:t>
            </a:r>
            <a:r>
              <a:rPr lang="en-US" sz="2000" dirty="0"/>
              <a:t>skeletal muscle tissue</a:t>
            </a:r>
          </a:p>
          <a:p>
            <a:pPr lvl="1"/>
            <a:r>
              <a:rPr lang="en-US" sz="1600" dirty="0" smtClean="0"/>
              <a:t>Example: Muscular </a:t>
            </a:r>
            <a:r>
              <a:rPr lang="en-US" sz="1600" dirty="0"/>
              <a:t>Dystrophy affects 32,000 people between the ages of 5-24 annually in the USA</a:t>
            </a:r>
            <a:r>
              <a:rPr lang="en-US" sz="1100" dirty="0"/>
              <a:t> [1</a:t>
            </a:r>
            <a:r>
              <a:rPr lang="en-US" sz="1100" dirty="0" smtClean="0"/>
              <a:t>]</a:t>
            </a:r>
          </a:p>
          <a:p>
            <a:pPr lvl="1"/>
            <a:r>
              <a:rPr lang="en-US" sz="1600" dirty="0" smtClean="0"/>
              <a:t>Annual cost of treatment is $4,600/person </a:t>
            </a:r>
            <a:r>
              <a:rPr lang="en-US" sz="1100" dirty="0"/>
              <a:t>[1</a:t>
            </a:r>
            <a:r>
              <a:rPr lang="en-US" sz="1100" dirty="0" smtClean="0"/>
              <a:t>]</a:t>
            </a: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4652799"/>
            <a:ext cx="5105400" cy="285750"/>
          </a:xfrm>
        </p:spPr>
        <p:txBody>
          <a:bodyPr/>
          <a:lstStyle/>
          <a:p>
            <a:r>
              <a:rPr lang="en-US" sz="1400" dirty="0" smtClean="0"/>
              <a:t>[1] Center for Disease Control and Prevention, 2014</a:t>
            </a:r>
          </a:p>
          <a:p>
            <a:r>
              <a:rPr lang="en-US" sz="1400" dirty="0" smtClean="0"/>
              <a:t>[2] Emery</a:t>
            </a:r>
            <a:r>
              <a:rPr lang="en-US" sz="1400" dirty="0"/>
              <a:t>, Alan E. 1994 M. </a:t>
            </a:r>
            <a:r>
              <a:rPr lang="en-US" sz="1400" i="1" dirty="0"/>
              <a:t>Muscular Dystrophy</a:t>
            </a:r>
          </a:p>
          <a:p>
            <a:endParaRPr lang="en-US" sz="1400" dirty="0" smtClean="0"/>
          </a:p>
          <a:p>
            <a:endParaRPr lang="en-US" sz="1400" dirty="0" smtClean="0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152400" y="2410152"/>
            <a:ext cx="5867401" cy="22189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 smtClean="0"/>
              <a:t>In vivo </a:t>
            </a:r>
            <a:r>
              <a:rPr lang="en-US" sz="2000" dirty="0" smtClean="0"/>
              <a:t>animal models lack the essential genetic component to model disease</a:t>
            </a:r>
          </a:p>
          <a:p>
            <a:pPr lvl="1"/>
            <a:r>
              <a:rPr lang="en-US" sz="1800" dirty="0" smtClean="0"/>
              <a:t>Example: </a:t>
            </a:r>
            <a:r>
              <a:rPr lang="en-US" sz="1800" dirty="0" err="1" smtClean="0"/>
              <a:t>Facioscapulohumeral</a:t>
            </a:r>
            <a:r>
              <a:rPr lang="en-US" sz="1800" dirty="0" smtClean="0"/>
              <a:t> Muscular Dystrophy</a:t>
            </a:r>
          </a:p>
          <a:p>
            <a:r>
              <a:rPr lang="en-US" sz="2000" dirty="0" smtClean="0"/>
              <a:t>There is a need for accurate human </a:t>
            </a:r>
            <a:r>
              <a:rPr lang="en-US" sz="2000" i="1" dirty="0" smtClean="0"/>
              <a:t>in vitro </a:t>
            </a:r>
            <a:r>
              <a:rPr lang="en-US" sz="2000" dirty="0" smtClean="0"/>
              <a:t>skeletal muscle models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1" y="2312623"/>
            <a:ext cx="3325623" cy="2261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4568060"/>
            <a:ext cx="914400" cy="6858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200" dirty="0" smtClean="0"/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135739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600075"/>
          </a:xfrm>
        </p:spPr>
        <p:txBody>
          <a:bodyPr/>
          <a:lstStyle/>
          <a:p>
            <a:r>
              <a:rPr lang="en-US" dirty="0" smtClean="0"/>
              <a:t>Appendix: Cytotoxicity Graphed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50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457200" y="971550"/>
          <a:ext cx="8153400" cy="360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81000" y="4514850"/>
            <a:ext cx="8610600" cy="3429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 smtClean="0"/>
              <a:t>Experimental groups compared via ANOVA analysis p-value: </a:t>
            </a:r>
            <a:r>
              <a:rPr lang="en-US" sz="2000" b="1" dirty="0" smtClean="0"/>
              <a:t>0.092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4987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Appendix: Myogenic Potential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51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E:\Diff Ass2\Diff Assay 2 FLOR\Edited Images\2014-12-18_A1_10x_1FD_e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24302"/>
            <a:ext cx="438143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iff Ass2\Diff Assay 2 FLOR\Edited Images\2014-12-18_A1_10x_1P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8" y="1324302"/>
            <a:ext cx="438143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63088" y="971550"/>
            <a:ext cx="4485112" cy="358920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C2C12 Cell Differentiation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Phase contrast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819615" y="971550"/>
            <a:ext cx="4038600" cy="381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100" dirty="0" smtClean="0"/>
              <a:t>Day 9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3100" dirty="0" smtClean="0"/>
              <a:t>Fluorescence</a:t>
            </a:r>
            <a:r>
              <a:rPr lang="en-US" sz="2600" dirty="0" smtClean="0"/>
              <a:t> </a:t>
            </a:r>
          </a:p>
          <a:p>
            <a:pPr lvl="1"/>
            <a:r>
              <a:rPr lang="en-US" sz="2600" dirty="0" smtClean="0"/>
              <a:t>Myosin &amp; DAPI</a:t>
            </a:r>
          </a:p>
        </p:txBody>
      </p:sp>
    </p:spTree>
    <p:extLst>
      <p:ext uri="{BB962C8B-B14F-4D97-AF65-F5344CB8AC3E}">
        <p14:creationId xmlns:p14="http://schemas.microsoft.com/office/powerpoint/2010/main" val="55373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Appendix: Tissue Results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85850"/>
            <a:ext cx="2743200" cy="154305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52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User\Desktop\usb backup\RLP1402EXPA10.4.2015\A.0.4_H+E_20x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57500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0" y="1066800"/>
            <a:ext cx="2743200" cy="1543050"/>
          </a:xfrm>
          <a:prstGeom prst="rect">
            <a:avLst/>
          </a:prstGeom>
        </p:spPr>
      </p:pic>
      <p:pic>
        <p:nvPicPr>
          <p:cNvPr id="12" name="Content Placeholder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085850"/>
            <a:ext cx="2743200" cy="154305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0467" y="2857500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2857500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800" y="2628900"/>
            <a:ext cx="2743200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 smtClean="0"/>
              <a:t>Control Tissue 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4800" y="4400550"/>
            <a:ext cx="2743200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 smtClean="0"/>
              <a:t>Control Tissue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35700" y="2609850"/>
            <a:ext cx="2743200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 smtClean="0"/>
              <a:t>Experimental Tissue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76600" y="4400550"/>
            <a:ext cx="2743200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 smtClean="0"/>
              <a:t>Experimental Tissue 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48400" y="4400550"/>
            <a:ext cx="2743200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 smtClean="0"/>
              <a:t>Experimental Tissue 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38500" y="2609850"/>
            <a:ext cx="2743200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 smtClean="0"/>
              <a:t>Experimental Tissue 1</a:t>
            </a:r>
          </a:p>
        </p:txBody>
      </p:sp>
    </p:spTree>
    <p:extLst>
      <p:ext uri="{BB962C8B-B14F-4D97-AF65-F5344CB8AC3E}">
        <p14:creationId xmlns:p14="http://schemas.microsoft.com/office/powerpoint/2010/main" val="187443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Appendix: Tissue results analysis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53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85850"/>
            <a:ext cx="2743200" cy="154305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857500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0" y="1066800"/>
            <a:ext cx="2743200" cy="1543050"/>
          </a:xfrm>
          <a:prstGeom prst="rect">
            <a:avLst/>
          </a:prstGeom>
        </p:spPr>
      </p:pic>
      <p:pic>
        <p:nvPicPr>
          <p:cNvPr id="12" name="Content Placeholder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085850"/>
            <a:ext cx="2743200" cy="154305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0467" y="2857500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2857500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04800" y="2628900"/>
            <a:ext cx="2743200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 smtClean="0"/>
              <a:t>Control Tissue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" y="4400550"/>
            <a:ext cx="2743200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 smtClean="0"/>
              <a:t>Control Tissue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35700" y="2609850"/>
            <a:ext cx="2743200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 smtClean="0"/>
              <a:t>Experimental Tissue 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76600" y="4400550"/>
            <a:ext cx="2743200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 smtClean="0"/>
              <a:t>Experimental Tissue 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48400" y="4400550"/>
            <a:ext cx="2743200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 smtClean="0"/>
              <a:t>Experimental Tissue 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38500" y="2609850"/>
            <a:ext cx="2743200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 smtClean="0"/>
              <a:t>Experimental Tissue 1</a:t>
            </a:r>
          </a:p>
        </p:txBody>
      </p:sp>
    </p:spTree>
    <p:extLst>
      <p:ext uri="{BB962C8B-B14F-4D97-AF65-F5344CB8AC3E}">
        <p14:creationId xmlns:p14="http://schemas.microsoft.com/office/powerpoint/2010/main" val="83162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7175"/>
            <a:ext cx="8839200" cy="600075"/>
          </a:xfrm>
        </p:spPr>
        <p:txBody>
          <a:bodyPr/>
          <a:lstStyle/>
          <a:p>
            <a:r>
              <a:rPr lang="en-US" dirty="0" smtClean="0"/>
              <a:t>Appendix: Thermal Expansion Testing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54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085850"/>
            <a:ext cx="91440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6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175"/>
            <a:ext cx="8686800" cy="600075"/>
          </a:xfrm>
        </p:spPr>
        <p:txBody>
          <a:bodyPr/>
          <a:lstStyle/>
          <a:p>
            <a:r>
              <a:rPr lang="en-US" dirty="0" smtClean="0"/>
              <a:t>Appendix: Syringe Pump Relations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55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[1] Page, R. (2015). Client Statement.</a:t>
            </a:r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46" y="1200150"/>
            <a:ext cx="8906655" cy="3236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86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175"/>
            <a:ext cx="8686800" cy="600075"/>
          </a:xfrm>
        </p:spPr>
        <p:txBody>
          <a:bodyPr/>
          <a:lstStyle/>
          <a:p>
            <a:r>
              <a:rPr lang="en-US" dirty="0" smtClean="0"/>
              <a:t>Appendix: Syringe Pump Relations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56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[1] Page, R. (2015). Client Statement.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77187" y="1064895"/>
                <a:ext cx="8666813" cy="3564255"/>
              </a:xfrm>
            </p:spPr>
            <p:txBody>
              <a:bodyPr>
                <a:normAutofit fontScale="77500" lnSpcReduction="20000"/>
              </a:bodyPr>
              <a:lstStyle/>
              <a:p>
                <a:pPr marL="0">
                  <a:lnSpc>
                    <a:spcPct val="115000"/>
                  </a:lnSpc>
                  <a:spcBef>
                    <a:spcPts val="0"/>
                  </a:spcBef>
                </a:pPr>
                <a:r>
                  <a:rPr lang="en-US" i="1" u="sng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Calculations</a:t>
                </a:r>
                <a:r>
                  <a:rPr lang="en-US" i="1" u="sng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1800" dirty="0"/>
                  <a:t>Desired Strain: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sSub>
                          <m:sSubPr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Input: Desired strain (ε)</a:t>
                </a:r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Output: ∆V</a:t>
                </a:r>
                <a:r>
                  <a:rPr lang="en-US" i="1" baseline="-25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en-US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required to reach desired strain</a:t>
                </a:r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indent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sSub>
                      <m:sSubPr>
                        <m:ctrlPr>
                          <a:rPr lang="en-US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𝑖𝑛𝑐𝑢𝑏𝑎𝑡𝑜𝑟</m:t>
                        </m:r>
                      </m:sub>
                    </m:sSub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𝑜𝑢𝑡𝑠𝑖𝑑𝑒</m:t>
                        </m:r>
                      </m:sub>
                    </m:sSub>
                  </m:oMath>
                </a14:m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(1)</a:t>
                </a:r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Volume of Cylinder: </a:t>
                </a: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en-US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∗∆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𝜀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∗</m:t>
                    </m:r>
                    <m:sSub>
                      <m:sSubPr>
                        <m:ctrlPr>
                          <a:rPr lang="en-US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(2)</a:t>
                </a:r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en-US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𝜀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∗</m:t>
                    </m:r>
                    <m:sSub>
                      <m:sSubPr>
                        <m:ctrlPr>
                          <a:rPr lang="en-US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(3)</a:t>
                </a:r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𝒐𝒖𝒕𝒔𝒊𝒅𝒆</m:t>
                        </m:r>
                      </m:sub>
                    </m:sSub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𝝅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b="1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  <m:r>
                              <a:rPr lang="en-US" sz="32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32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𝒊</m:t>
                            </m:r>
                          </m:sub>
                        </m:sSub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𝜺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∗</m:t>
                    </m:r>
                    <m:sSub>
                      <m:sSubPr>
                        <m:ctrlPr>
                          <a:rPr lang="en-US" sz="3200" b="1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𝑳</m:t>
                        </m:r>
                      </m:e>
                      <m:sub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3200" i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3200" b="1" i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(4)</a:t>
                </a:r>
                <a:endParaRPr lang="en-US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𝑜𝑢𝑡𝑠𝑖𝑑𝑒</m:t>
                        </m:r>
                      </m:sub>
                    </m:sSub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𝑖𝑠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𝑖𝑛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𝑚𝑚</m:t>
                            </m:r>
                          </m:e>
                          <m:sup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𝑚𝑢𝑠𝑡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𝑐𝑜𝑛𝑣𝑒𝑟𝑡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𝑡𝑜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𝑚𝑖𝑙𝑙𝑖𝑙𝑖𝑡𝑒𝑟𝑠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𝑚𝐿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𝑜𝑢𝑡𝑠𝑖𝑑𝑒</m:t>
                        </m:r>
                      </m:sub>
                    </m:sSub>
                    <m:d>
                      <m:dPr>
                        <m:ctrlPr>
                          <a:rPr lang="en-US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𝑚𝑚</m:t>
                            </m:r>
                          </m:e>
                          <m:sup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∗</m:t>
                    </m:r>
                    <m:f>
                      <m:fPr>
                        <m:ctrlPr>
                          <a:rPr lang="en-US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0.001 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𝑚𝐿</m:t>
                        </m:r>
                      </m:num>
                      <m:den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1 </m:t>
                        </m:r>
                        <m:sSup>
                          <m:sSupPr>
                            <m:ctrlPr>
                              <a:rPr lang="en-US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𝑚𝑚</m:t>
                            </m:r>
                          </m:e>
                          <m:sup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𝑜𝑢𝑡𝑠𝑖𝑑𝑒</m:t>
                        </m:r>
                      </m:sub>
                    </m:sSub>
                    <m:d>
                      <m:dPr>
                        <m:ctrlPr>
                          <a:rPr lang="en-US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𝑚𝐿</m:t>
                        </m:r>
                      </m:e>
                    </m:d>
                  </m:oMath>
                </a14:m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77186" y="1419860"/>
                <a:ext cx="8666813" cy="4752340"/>
              </a:xfrm>
              <a:blipFill rotWithShape="0">
                <a:blip r:embed="rId2"/>
                <a:stretch>
                  <a:fillRect l="-914" t="-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652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Appendix: Device Verification Test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5801" y="1224762"/>
            <a:ext cx="3771845" cy="358379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57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85800" y="1224762"/>
            <a:ext cx="3200400" cy="35883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971550"/>
            <a:ext cx="914400" cy="3429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 smtClean="0"/>
              <a:t>Dry Test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24522" y="971550"/>
            <a:ext cx="914400" cy="3429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 smtClean="0"/>
              <a:t>Media Test</a:t>
            </a:r>
          </a:p>
        </p:txBody>
      </p:sp>
    </p:spTree>
    <p:extLst>
      <p:ext uri="{BB962C8B-B14F-4D97-AF65-F5344CB8AC3E}">
        <p14:creationId xmlns:p14="http://schemas.microsoft.com/office/powerpoint/2010/main" val="49452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Appendix: Drug Approval Process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4800600"/>
            <a:ext cx="5562600" cy="285750"/>
          </a:xfrm>
        </p:spPr>
        <p:txBody>
          <a:bodyPr/>
          <a:lstStyle/>
          <a:p>
            <a:r>
              <a:rPr lang="fr-FR" dirty="0" smtClean="0"/>
              <a:t>[1] </a:t>
            </a:r>
            <a:r>
              <a:rPr lang="fr-FR" dirty="0" err="1" smtClean="0"/>
              <a:t>Crasto</a:t>
            </a:r>
            <a:r>
              <a:rPr lang="fr-FR" dirty="0" smtClean="0"/>
              <a:t>, A. 2014. </a:t>
            </a:r>
            <a:r>
              <a:rPr lang="fr-FR" i="1" dirty="0" smtClean="0"/>
              <a:t>The </a:t>
            </a:r>
            <a:r>
              <a:rPr lang="fr-FR" i="1" dirty="0" err="1" smtClean="0"/>
              <a:t>FDA’s</a:t>
            </a:r>
            <a:r>
              <a:rPr lang="fr-FR" i="1" dirty="0" smtClean="0"/>
              <a:t> Drug Review Process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58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550"/>
            <a:ext cx="9144000" cy="3780162"/>
          </a:xfrm>
        </p:spPr>
      </p:pic>
    </p:spTree>
    <p:extLst>
      <p:ext uri="{BB962C8B-B14F-4D97-AF65-F5344CB8AC3E}">
        <p14:creationId xmlns:p14="http://schemas.microsoft.com/office/powerpoint/2010/main" val="298001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Appendix: </a:t>
            </a:r>
            <a:r>
              <a:rPr lang="en-US" dirty="0"/>
              <a:t>Marketability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3563165"/>
              </p:ext>
            </p:extLst>
          </p:nvPr>
        </p:nvGraphicFramePr>
        <p:xfrm>
          <a:off x="990600" y="1352550"/>
          <a:ext cx="8229600" cy="3486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10400" y="992895"/>
            <a:ext cx="914400" cy="26440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b="1" dirty="0" smtClean="0"/>
              <a:t>Impact</a:t>
            </a: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67695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Approval </a:t>
            </a:r>
            <a:r>
              <a:rPr lang="en-US" dirty="0" smtClean="0"/>
              <a:t>and Our Device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1" y="4781550"/>
            <a:ext cx="5791199" cy="228600"/>
          </a:xfrm>
        </p:spPr>
        <p:txBody>
          <a:bodyPr/>
          <a:lstStyle/>
          <a:p>
            <a:r>
              <a:rPr lang="fr-FR" sz="1400" dirty="0"/>
              <a:t>[1] </a:t>
            </a:r>
            <a:r>
              <a:rPr lang="fr-FR" sz="1400" dirty="0" err="1"/>
              <a:t>Crasto</a:t>
            </a:r>
            <a:r>
              <a:rPr lang="fr-FR" sz="1400" dirty="0"/>
              <a:t>, A. 2014. </a:t>
            </a:r>
            <a:r>
              <a:rPr lang="fr-FR" sz="1400" i="1" dirty="0"/>
              <a:t>The </a:t>
            </a:r>
            <a:r>
              <a:rPr lang="fr-FR" sz="1400" i="1" dirty="0" err="1"/>
              <a:t>FDA’s</a:t>
            </a:r>
            <a:r>
              <a:rPr lang="fr-FR" sz="1400" i="1" dirty="0"/>
              <a:t> Drug Review </a:t>
            </a:r>
            <a:r>
              <a:rPr lang="fr-FR" sz="1400" i="1" dirty="0" err="1"/>
              <a:t>Process</a:t>
            </a:r>
            <a:endParaRPr lang="en-US" sz="14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3350840"/>
              </p:ext>
            </p:extLst>
          </p:nvPr>
        </p:nvGraphicFramePr>
        <p:xfrm>
          <a:off x="457200" y="2171700"/>
          <a:ext cx="8534400" cy="1314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2057400" y="1118229"/>
            <a:ext cx="2419350" cy="103038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6450" y="1203870"/>
            <a:ext cx="2324100" cy="14250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 smtClean="0"/>
              <a:t>Our Device saves money and time</a:t>
            </a:r>
          </a:p>
        </p:txBody>
      </p:sp>
      <p:sp>
        <p:nvSpPr>
          <p:cNvPr id="12" name="Curved Up Arrow 11"/>
          <p:cNvSpPr/>
          <p:nvPr/>
        </p:nvSpPr>
        <p:spPr bwMode="auto">
          <a:xfrm flipH="1">
            <a:off x="4371829" y="3867150"/>
            <a:ext cx="3554450" cy="1068986"/>
          </a:xfrm>
          <a:prstGeom prst="curvedUpArrow">
            <a:avLst/>
          </a:prstGeom>
          <a:solidFill>
            <a:schemeClr val="accent2"/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3486150"/>
            <a:ext cx="24384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000" dirty="0" smtClean="0"/>
              <a:t>2-10 Years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09779" y="3486150"/>
            <a:ext cx="24384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000" dirty="0" smtClean="0"/>
              <a:t>3-6 Years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91974" y="3486150"/>
            <a:ext cx="24384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000" dirty="0"/>
              <a:t>6</a:t>
            </a:r>
            <a:r>
              <a:rPr lang="en-US" sz="2000" dirty="0" smtClean="0"/>
              <a:t>-7 Years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9200" y="4033215"/>
            <a:ext cx="2438400" cy="3896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800" dirty="0" smtClean="0"/>
              <a:t>90% Failure</a:t>
            </a:r>
          </a:p>
        </p:txBody>
      </p:sp>
      <p:sp>
        <p:nvSpPr>
          <p:cNvPr id="3" name="Curved Down Arrow 2"/>
          <p:cNvSpPr/>
          <p:nvPr/>
        </p:nvSpPr>
        <p:spPr bwMode="auto">
          <a:xfrm>
            <a:off x="4168105" y="948461"/>
            <a:ext cx="3962400" cy="1200150"/>
          </a:xfrm>
          <a:prstGeom prst="curvedDownArrow">
            <a:avLst/>
          </a:prstGeom>
          <a:solidFill>
            <a:schemeClr val="accent2"/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793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Appendix: </a:t>
            </a:r>
            <a:r>
              <a:rPr lang="en-US" dirty="0"/>
              <a:t>Marketability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[1] Page, R. (2015). Client Statement.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60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728959452"/>
              </p:ext>
            </p:extLst>
          </p:nvPr>
        </p:nvGraphicFramePr>
        <p:xfrm>
          <a:off x="152400" y="1047750"/>
          <a:ext cx="8991600" cy="3524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485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Appendix: </a:t>
            </a:r>
            <a:r>
              <a:rPr lang="en-US" dirty="0"/>
              <a:t>Objective Tree 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5116043"/>
              </p:ext>
            </p:extLst>
          </p:nvPr>
        </p:nvGraphicFramePr>
        <p:xfrm>
          <a:off x="152400" y="914400"/>
          <a:ext cx="8915400" cy="422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83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Appendix: Device Pictures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62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724400" y="3032169"/>
            <a:ext cx="3028950" cy="1542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998677"/>
            <a:ext cx="4041998" cy="2080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1225010"/>
            <a:ext cx="2499577" cy="1627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070138"/>
            <a:ext cx="2694666" cy="201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9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Appendix: Laboratory Protocols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57300"/>
            <a:ext cx="3657600" cy="33718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Diagram from main presentation</a:t>
            </a:r>
          </a:p>
          <a:p>
            <a:r>
              <a:rPr lang="en-US" dirty="0" smtClean="0"/>
              <a:t>Page Lab cell protocols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63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[1] Page, R. (2015). Client </a:t>
            </a:r>
            <a:r>
              <a:rPr lang="fr-FR" dirty="0" err="1" smtClean="0"/>
              <a:t>Statement</a:t>
            </a:r>
            <a:r>
              <a:rPr lang="fr-FR" dirty="0" smtClean="0"/>
              <a:t>.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7300"/>
            <a:ext cx="4114800" cy="33718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Strain regimen</a:t>
            </a:r>
          </a:p>
          <a:p>
            <a:r>
              <a:rPr lang="en-US" dirty="0" smtClean="0"/>
              <a:t>1-2</a:t>
            </a:r>
            <a:r>
              <a:rPr lang="en-US" dirty="0"/>
              <a:t>% strain </a:t>
            </a:r>
            <a:r>
              <a:rPr lang="en-US" dirty="0" smtClean="0"/>
              <a:t>at 1 </a:t>
            </a:r>
            <a:r>
              <a:rPr lang="en-US" dirty="0"/>
              <a:t>cycle per </a:t>
            </a:r>
            <a:r>
              <a:rPr lang="en-US" dirty="0" smtClean="0"/>
              <a:t>minute for </a:t>
            </a:r>
            <a:r>
              <a:rPr lang="en-US" dirty="0"/>
              <a:t>15 </a:t>
            </a:r>
            <a:r>
              <a:rPr lang="en-US" dirty="0" smtClean="0"/>
              <a:t>minutes on </a:t>
            </a:r>
            <a:r>
              <a:rPr lang="en-US" dirty="0" err="1" smtClean="0"/>
              <a:t>stim</a:t>
            </a:r>
            <a:r>
              <a:rPr lang="en-US" dirty="0" smtClean="0"/>
              <a:t> day 1</a:t>
            </a:r>
          </a:p>
          <a:p>
            <a:r>
              <a:rPr lang="en-US" dirty="0" smtClean="0"/>
              <a:t>2-4% strain at 1 cycle per 2 minutes for 15 minutes on </a:t>
            </a:r>
            <a:r>
              <a:rPr lang="en-US" dirty="0" err="1" smtClean="0"/>
              <a:t>stim</a:t>
            </a:r>
            <a:r>
              <a:rPr lang="en-US" dirty="0" smtClean="0"/>
              <a:t> day 2</a:t>
            </a:r>
          </a:p>
          <a:p>
            <a:r>
              <a:rPr lang="en-US" dirty="0" smtClean="0"/>
              <a:t>2-4% strain at 1 cycle per minute for 15 minutes on </a:t>
            </a:r>
            <a:r>
              <a:rPr lang="en-US" dirty="0" err="1" smtClean="0"/>
              <a:t>stim</a:t>
            </a:r>
            <a:r>
              <a:rPr lang="en-US" dirty="0" smtClean="0"/>
              <a:t> day 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75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7175"/>
            <a:ext cx="8915400" cy="600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Appendix: </a:t>
            </a:r>
            <a:r>
              <a:rPr lang="en-US" dirty="0"/>
              <a:t>Degenerative </a:t>
            </a:r>
            <a:r>
              <a:rPr lang="en-US" dirty="0" smtClean="0"/>
              <a:t>Muscle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28700"/>
            <a:ext cx="4800600" cy="36004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Diseases:</a:t>
            </a:r>
          </a:p>
          <a:p>
            <a:pPr lvl="1"/>
            <a:r>
              <a:rPr lang="en-US" dirty="0" smtClean="0"/>
              <a:t>Muscular Dystrophy</a:t>
            </a:r>
          </a:p>
          <a:p>
            <a:pPr lvl="2"/>
            <a:r>
              <a:rPr lang="en-US" dirty="0" err="1" smtClean="0"/>
              <a:t>Facioscapulohumeral</a:t>
            </a:r>
            <a:endParaRPr lang="en-US" dirty="0" smtClean="0"/>
          </a:p>
          <a:p>
            <a:pPr lvl="2"/>
            <a:r>
              <a:rPr lang="en-US" dirty="0" err="1" smtClean="0"/>
              <a:t>Duchenne</a:t>
            </a:r>
            <a:r>
              <a:rPr lang="en-US" dirty="0" smtClean="0"/>
              <a:t> MD</a:t>
            </a:r>
          </a:p>
          <a:p>
            <a:pPr lvl="1"/>
            <a:r>
              <a:rPr lang="en-US" dirty="0" smtClean="0"/>
              <a:t>Multiple Sclerosis</a:t>
            </a:r>
          </a:p>
          <a:p>
            <a:pPr lvl="1"/>
            <a:r>
              <a:rPr lang="en-US" dirty="0" smtClean="0"/>
              <a:t>Amyotrophic Lateral Sclerosis</a:t>
            </a:r>
          </a:p>
          <a:p>
            <a:pPr lvl="1"/>
            <a:r>
              <a:rPr lang="en-US" dirty="0" smtClean="0"/>
              <a:t>Myasthenia Gravis</a:t>
            </a:r>
          </a:p>
          <a:p>
            <a:r>
              <a:rPr lang="en-US" dirty="0" smtClean="0"/>
              <a:t>Common Symptoms:</a:t>
            </a:r>
          </a:p>
          <a:p>
            <a:pPr lvl="1"/>
            <a:r>
              <a:rPr lang="en-US" dirty="0" smtClean="0"/>
              <a:t>Loss of muscle mass</a:t>
            </a:r>
          </a:p>
          <a:p>
            <a:pPr lvl="1"/>
            <a:r>
              <a:rPr lang="en-US" dirty="0" smtClean="0"/>
              <a:t>Loss of coordination</a:t>
            </a:r>
          </a:p>
          <a:p>
            <a:pPr lvl="1"/>
            <a:r>
              <a:rPr lang="en-US" dirty="0" smtClean="0"/>
              <a:t>Signal transduction problems</a:t>
            </a:r>
          </a:p>
          <a:p>
            <a:pPr lvl="1"/>
            <a:r>
              <a:rPr lang="en-US" dirty="0" smtClean="0"/>
              <a:t>No cure</a:t>
            </a:r>
          </a:p>
          <a:p>
            <a:r>
              <a:rPr lang="en-US" dirty="0" smtClean="0"/>
              <a:t>Average cost of care (MD):</a:t>
            </a:r>
          </a:p>
          <a:p>
            <a:pPr lvl="1"/>
            <a:r>
              <a:rPr lang="en-US" dirty="0" smtClean="0"/>
              <a:t>$18,930 per 4 years (per case)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794052"/>
            <a:ext cx="5715000" cy="3363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900" dirty="0" smtClean="0"/>
              <a:t>Emery</a:t>
            </a:r>
            <a:r>
              <a:rPr lang="en-US" sz="900" dirty="0"/>
              <a:t>, Alan E. </a:t>
            </a:r>
            <a:r>
              <a:rPr lang="en-US" sz="900" dirty="0" smtClean="0"/>
              <a:t>1994 M</a:t>
            </a:r>
            <a:r>
              <a:rPr lang="en-US" sz="900" dirty="0"/>
              <a:t>. </a:t>
            </a:r>
            <a:r>
              <a:rPr lang="en-US" sz="900" i="1" dirty="0"/>
              <a:t>Muscular </a:t>
            </a:r>
            <a:r>
              <a:rPr lang="en-US" sz="900" i="1" dirty="0" smtClean="0"/>
              <a:t>Dystrophy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900" dirty="0" smtClean="0"/>
              <a:t>"</a:t>
            </a:r>
            <a:r>
              <a:rPr lang="en-US" sz="900" dirty="0"/>
              <a:t>Muscular Dystrophy: Hope Through Research," </a:t>
            </a:r>
            <a:r>
              <a:rPr lang="en-US" sz="900" dirty="0" smtClean="0"/>
              <a:t>2013 NINDS</a:t>
            </a:r>
            <a:r>
              <a:rPr lang="en-US" sz="900" dirty="0"/>
              <a:t>. </a:t>
            </a:r>
            <a:r>
              <a:rPr lang="en-US" sz="900" dirty="0" smtClean="0"/>
              <a:t>No</a:t>
            </a:r>
            <a:r>
              <a:rPr lang="en-US" sz="900" dirty="0"/>
              <a:t>. 13-77</a:t>
            </a:r>
          </a:p>
          <a:p>
            <a:endParaRPr lang="en-US" sz="11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028950"/>
            <a:ext cx="2941836" cy="1765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28700"/>
            <a:ext cx="2943512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3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7175"/>
            <a:ext cx="8989102" cy="600075"/>
          </a:xfrm>
        </p:spPr>
        <p:txBody>
          <a:bodyPr/>
          <a:lstStyle/>
          <a:p>
            <a:r>
              <a:rPr lang="en-US" sz="2400" dirty="0" smtClean="0"/>
              <a:t>Appendix: Key Characteristics of Muscular Tissue</a:t>
            </a:r>
            <a:endParaRPr lang="en-US" sz="2400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648200" y="1200151"/>
            <a:ext cx="40386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4629150"/>
            <a:ext cx="6327098" cy="285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en-US" sz="1400" dirty="0">
                <a:solidFill>
                  <a:srgbClr val="6D6D6D"/>
                </a:solidFill>
              </a:rPr>
              <a:t>[1] Brock, R. “NIH study uncovers details of early stages in muscle formation and regeneration</a:t>
            </a:r>
            <a:r>
              <a:rPr lang="en-US" sz="1400" dirty="0" smtClean="0">
                <a:solidFill>
                  <a:srgbClr val="6D6D6D"/>
                </a:solidFill>
              </a:rPr>
              <a:t>. </a:t>
            </a:r>
            <a:r>
              <a:rPr lang="en-US" sz="1400" dirty="0">
                <a:solidFill>
                  <a:srgbClr val="6D6D6D"/>
                </a:solidFill>
              </a:rPr>
              <a:t>May 2013. </a:t>
            </a:r>
            <a:endParaRPr lang="en-US" sz="1400" dirty="0" smtClean="0">
              <a:solidFill>
                <a:srgbClr val="6D6D6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771900"/>
            <a:ext cx="914400" cy="4000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200" dirty="0" smtClean="0"/>
              <a:t>[1]</a:t>
            </a: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877600731"/>
              </p:ext>
            </p:extLst>
          </p:nvPr>
        </p:nvGraphicFramePr>
        <p:xfrm>
          <a:off x="304800" y="1028701"/>
          <a:ext cx="8610600" cy="3523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984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Appendix: Tissue Physiology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66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601" y="4743450"/>
            <a:ext cx="5714999" cy="342900"/>
          </a:xfrm>
        </p:spPr>
        <p:txBody>
          <a:bodyPr/>
          <a:lstStyle/>
          <a:p>
            <a:r>
              <a:rPr lang="fr-FR" sz="1100" dirty="0" smtClean="0"/>
              <a:t>[1]</a:t>
            </a:r>
            <a:r>
              <a:rPr lang="en-US" sz="1100" dirty="0"/>
              <a:t> Muscle Physiology | Muscle Tissue Physiology | Tutorials &amp; </a:t>
            </a:r>
            <a:r>
              <a:rPr lang="en-US" sz="1100" dirty="0" err="1"/>
              <a:t>Quizzes."</a:t>
            </a:r>
            <a:r>
              <a:rPr lang="en-US" sz="1100" i="1" dirty="0" err="1"/>
              <a:t>Muscle</a:t>
            </a:r>
            <a:r>
              <a:rPr lang="en-US" sz="1100" i="1" dirty="0"/>
              <a:t> Physiology | Muscle Tissue Physiology | Tutorials &amp; Quizzes</a:t>
            </a:r>
            <a:r>
              <a:rPr lang="en-US" sz="1100" dirty="0"/>
              <a:t>. </a:t>
            </a:r>
            <a:endParaRPr lang="en-US" sz="11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2" y="992141"/>
            <a:ext cx="5943599" cy="376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0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Appendix: Constraints (incubator conditions)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Device needs to withstand incubation</a:t>
            </a:r>
          </a:p>
          <a:p>
            <a:r>
              <a:rPr lang="en-US" dirty="0"/>
              <a:t>Muscle cells passively contract and rupture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257300"/>
            <a:ext cx="3657600" cy="33718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Cells culture complications</a:t>
            </a:r>
          </a:p>
          <a:p>
            <a:pPr lvl="1"/>
            <a:r>
              <a:rPr lang="en-US" dirty="0" smtClean="0"/>
              <a:t>Protein denaturation</a:t>
            </a:r>
          </a:p>
          <a:p>
            <a:pPr lvl="2"/>
            <a:r>
              <a:rPr lang="en-US" dirty="0"/>
              <a:t>Limits </a:t>
            </a:r>
            <a:r>
              <a:rPr lang="en-US" dirty="0" smtClean="0"/>
              <a:t>temperature</a:t>
            </a:r>
          </a:p>
          <a:p>
            <a:pPr lvl="2"/>
            <a:r>
              <a:rPr lang="en-US" dirty="0" smtClean="0"/>
              <a:t>pH</a:t>
            </a:r>
          </a:p>
          <a:p>
            <a:pPr lvl="2"/>
            <a:r>
              <a:rPr lang="en-US" dirty="0" smtClean="0"/>
              <a:t>cell </a:t>
            </a:r>
            <a:r>
              <a:rPr lang="en-US" dirty="0"/>
              <a:t>density</a:t>
            </a:r>
          </a:p>
          <a:p>
            <a:pPr lvl="1"/>
            <a:r>
              <a:rPr lang="en-US" dirty="0" smtClean="0"/>
              <a:t>Viability range</a:t>
            </a:r>
          </a:p>
          <a:p>
            <a:pPr lvl="2"/>
            <a:r>
              <a:rPr lang="en-US" dirty="0" smtClean="0"/>
              <a:t>Temperature</a:t>
            </a:r>
          </a:p>
          <a:p>
            <a:pPr lvl="2"/>
            <a:r>
              <a:rPr lang="en-US" dirty="0" smtClean="0"/>
              <a:t>pH</a:t>
            </a:r>
          </a:p>
          <a:p>
            <a:pPr lvl="2"/>
            <a:r>
              <a:rPr lang="en-US" dirty="0" smtClean="0"/>
              <a:t>Density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9"/>
          <a:stretch/>
        </p:blipFill>
        <p:spPr>
          <a:xfrm>
            <a:off x="838200" y="3257550"/>
            <a:ext cx="3581400" cy="130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1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 H: Raw data from tests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68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Shreyas\Pictures\20150401_165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23950"/>
            <a:ext cx="433493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hreyas\Pictures\20150401_165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028950"/>
            <a:ext cx="433493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18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Muscle Formation from Cells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578" y="4369774"/>
            <a:ext cx="6248400" cy="868976"/>
          </a:xfrm>
        </p:spPr>
        <p:txBody>
          <a:bodyPr/>
          <a:lstStyle/>
          <a:p>
            <a:r>
              <a:rPr lang="en-US" sz="1200" dirty="0"/>
              <a:t>[1] Burks, T.N., Cohn, R.D. “Role of TGF-β signaling in inherited and acquired myopathies” Skeletal Muscle. 2011. May 4; 1(1), 1-19.</a:t>
            </a:r>
          </a:p>
          <a:p>
            <a:r>
              <a:rPr lang="en-US" sz="1200" dirty="0" smtClean="0"/>
              <a:t>[2]</a:t>
            </a:r>
            <a:r>
              <a:rPr lang="en-US" sz="1200" dirty="0"/>
              <a:t> Gilles AR, </a:t>
            </a:r>
            <a:r>
              <a:rPr lang="en-US" sz="1200" dirty="0" err="1"/>
              <a:t>Lieber</a:t>
            </a:r>
            <a:r>
              <a:rPr lang="en-US" sz="1200" dirty="0"/>
              <a:t> RL. Structure and function of the skeletal muscle extracellular matrix. </a:t>
            </a:r>
            <a:r>
              <a:rPr lang="en-US" sz="1200" i="1" dirty="0"/>
              <a:t>Muscle Nerve.</a:t>
            </a:r>
            <a:r>
              <a:rPr lang="en-US" sz="1200" dirty="0"/>
              <a:t> 2011;44:318-331.</a:t>
            </a:r>
          </a:p>
          <a:p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3" b="16662"/>
          <a:stretch/>
        </p:blipFill>
        <p:spPr bwMode="auto">
          <a:xfrm>
            <a:off x="0" y="1276350"/>
            <a:ext cx="7456714" cy="28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User\Downloads\phot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8" t="22786" r="43132" b="45559"/>
          <a:stretch/>
        </p:blipFill>
        <p:spPr bwMode="auto">
          <a:xfrm>
            <a:off x="4267201" y="1028700"/>
            <a:ext cx="486969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81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Characteristics of Muscle</a:t>
            </a:r>
            <a:endParaRPr lang="en-US" dirty="0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69" y="1343113"/>
            <a:ext cx="991149" cy="337185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7AFB-07D0-4347-897D-0B8E905AB0A8}" type="slidenum">
              <a:rPr lang="en-US" smtClean="0"/>
              <a:t>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83"/>
          <a:stretch/>
        </p:blipFill>
        <p:spPr bwMode="auto">
          <a:xfrm>
            <a:off x="1295401" y="1476387"/>
            <a:ext cx="2958151" cy="310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19"/>
          <p:cNvSpPr/>
          <p:nvPr/>
        </p:nvSpPr>
        <p:spPr bwMode="auto">
          <a:xfrm>
            <a:off x="6619043" y="1505370"/>
            <a:ext cx="533400" cy="409562"/>
          </a:xfrm>
          <a:prstGeom prst="ellipse">
            <a:avLst/>
          </a:prstGeom>
          <a:solidFill>
            <a:schemeClr val="bg1"/>
          </a:solidFill>
          <a:ln w="12700" cap="sq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619043" y="4143783"/>
            <a:ext cx="533400" cy="400049"/>
          </a:xfrm>
          <a:prstGeom prst="ellipse">
            <a:avLst/>
          </a:prstGeom>
          <a:solidFill>
            <a:schemeClr val="bg1"/>
          </a:solidFill>
          <a:ln w="12700" cap="sq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 smtClean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124201" y="1710150"/>
            <a:ext cx="3761543" cy="43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wn Arrow 24"/>
          <p:cNvSpPr/>
          <p:nvPr/>
        </p:nvSpPr>
        <p:spPr bwMode="auto">
          <a:xfrm>
            <a:off x="4934712" y="2761489"/>
            <a:ext cx="475488" cy="438912"/>
          </a:xfrm>
          <a:prstGeom prst="downArrow">
            <a:avLst/>
          </a:prstGeom>
          <a:solidFill>
            <a:schemeClr val="tx1"/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Down Arrow 25"/>
          <p:cNvSpPr/>
          <p:nvPr/>
        </p:nvSpPr>
        <p:spPr bwMode="auto">
          <a:xfrm rot="10800000">
            <a:off x="4939568" y="2228851"/>
            <a:ext cx="470632" cy="435926"/>
          </a:xfrm>
          <a:prstGeom prst="downArrow">
            <a:avLst/>
          </a:prstGeom>
          <a:solidFill>
            <a:schemeClr val="tx1"/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 smtClean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1" y="4329316"/>
            <a:ext cx="3837743" cy="1449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210812" y="1405376"/>
            <a:ext cx="1447800" cy="2952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b="1" dirty="0" smtClean="0"/>
              <a:t>Anchorage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11343" y="3200401"/>
            <a:ext cx="1522226" cy="2952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b="1" dirty="0" smtClean="0"/>
              <a:t>Stimulation</a:t>
            </a:r>
          </a:p>
        </p:txBody>
      </p:sp>
    </p:spTree>
    <p:extLst>
      <p:ext uri="{BB962C8B-B14F-4D97-AF65-F5344CB8AC3E}">
        <p14:creationId xmlns:p14="http://schemas.microsoft.com/office/powerpoint/2010/main" val="131805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Devices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4790748"/>
            <a:ext cx="457200" cy="295602"/>
          </a:xfrm>
        </p:spPr>
        <p:txBody>
          <a:bodyPr/>
          <a:lstStyle/>
          <a:p>
            <a:fld id="{EB087AFB-07D0-4347-897D-0B8E905AB0A8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1753" y="4572000"/>
            <a:ext cx="6089047" cy="285750"/>
          </a:xfrm>
        </p:spPr>
        <p:txBody>
          <a:bodyPr/>
          <a:lstStyle/>
          <a:p>
            <a:r>
              <a:rPr lang="en-US" sz="1100" dirty="0"/>
              <a:t>[1</a:t>
            </a:r>
            <a:r>
              <a:rPr lang="en-US" sz="1100" dirty="0" smtClean="0"/>
              <a:t>]</a:t>
            </a:r>
            <a:r>
              <a:rPr lang="sv-SE" sz="1100" dirty="0"/>
              <a:t> Vandenburgh, H. H., Hatfaludy, S., Karlisch, P., &amp; Shansky, J. (1991). </a:t>
            </a:r>
            <a:r>
              <a:rPr lang="en-US" sz="1100" dirty="0" smtClean="0"/>
              <a:t> </a:t>
            </a:r>
          </a:p>
          <a:p>
            <a:r>
              <a:rPr lang="en-US" sz="1100" dirty="0" smtClean="0"/>
              <a:t>[</a:t>
            </a:r>
            <a:r>
              <a:rPr lang="en-US" sz="1100" dirty="0"/>
              <a:t>2] Powell, C. A., Smiley, B. L., Mills, J., &amp; </a:t>
            </a:r>
            <a:r>
              <a:rPr lang="en-US" sz="1100" dirty="0" err="1"/>
              <a:t>Vandenburgh</a:t>
            </a:r>
            <a:r>
              <a:rPr lang="en-US" sz="1100" dirty="0"/>
              <a:t>, H. H. (2002</a:t>
            </a:r>
            <a:r>
              <a:rPr lang="en-US" sz="1100" dirty="0" smtClean="0"/>
              <a:t>).</a:t>
            </a:r>
          </a:p>
          <a:p>
            <a:r>
              <a:rPr lang="en-US" sz="1100" dirty="0" smtClean="0"/>
              <a:t>[3] </a:t>
            </a:r>
            <a:r>
              <a:rPr lang="en-US" sz="1100" dirty="0"/>
              <a:t>Christ, G. (2013). </a:t>
            </a:r>
            <a:r>
              <a:rPr lang="en-US" sz="1100" i="1" dirty="0"/>
              <a:t>U.S. Patent No. 20130197640.</a:t>
            </a:r>
            <a:r>
              <a:rPr lang="en-US" sz="1100" dirty="0"/>
              <a:t> Washington, DC: U.S.</a:t>
            </a:r>
          </a:p>
          <a:p>
            <a:r>
              <a:rPr lang="en-US" sz="1100" dirty="0" smtClean="0"/>
              <a:t> </a:t>
            </a:r>
            <a:br>
              <a:rPr lang="en-US" sz="1100" dirty="0" smtClean="0"/>
            </a:br>
            <a:endParaRPr lang="en-US" sz="1100" dirty="0"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228601" y="971550"/>
            <a:ext cx="6019800" cy="114687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230205" y="2177893"/>
            <a:ext cx="6056697" cy="1206374"/>
          </a:xfrm>
          <a:prstGeom prst="rect">
            <a:avLst/>
          </a:prstGeom>
        </p:spPr>
      </p:pic>
      <p:pic>
        <p:nvPicPr>
          <p:cNvPr id="9" name="Picture 2" descr="http://ajpcell.physiology.org/content/ajpcell/283/5/C1557/F1.larg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" b="33333"/>
          <a:stretch/>
        </p:blipFill>
        <p:spPr bwMode="auto">
          <a:xfrm>
            <a:off x="6553201" y="971550"/>
            <a:ext cx="2139303" cy="238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49" y="3291842"/>
            <a:ext cx="2292951" cy="1547742"/>
          </a:xfrm>
        </p:spPr>
      </p:pic>
      <p:pic>
        <p:nvPicPr>
          <p:cNvPr id="11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244" y="3390849"/>
            <a:ext cx="3850756" cy="1244494"/>
          </a:xfrm>
        </p:spPr>
      </p:pic>
      <p:sp>
        <p:nvSpPr>
          <p:cNvPr id="12" name="TextBox 11"/>
          <p:cNvSpPr txBox="1"/>
          <p:nvPr/>
        </p:nvSpPr>
        <p:spPr>
          <a:xfrm>
            <a:off x="-106680" y="953642"/>
            <a:ext cx="914400" cy="3352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200" dirty="0" smtClean="0"/>
              <a:t>[1]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76200" y="2038350"/>
            <a:ext cx="914400" cy="3352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200" dirty="0" smtClean="0"/>
              <a:t>[1]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82000" y="971550"/>
            <a:ext cx="914400" cy="3352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200" dirty="0" smtClean="0"/>
              <a:t>[2]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3390849"/>
            <a:ext cx="2264229" cy="12444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304800" y="3384656"/>
            <a:ext cx="914400" cy="3352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200" dirty="0" smtClean="0"/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222216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PI Themed">
  <a:themeElements>
    <a:clrScheme name="Custom 56">
      <a:dk1>
        <a:sysClr val="windowText" lastClr="000000"/>
      </a:dk1>
      <a:lt1>
        <a:sysClr val="window" lastClr="FFFFFF"/>
      </a:lt1>
      <a:dk2>
        <a:srgbClr val="6D6D6D"/>
      </a:dk2>
      <a:lt2>
        <a:srgbClr val="AB192D"/>
      </a:lt2>
      <a:accent1>
        <a:srgbClr val="AB192D"/>
      </a:accent1>
      <a:accent2>
        <a:srgbClr val="B2B7BB"/>
      </a:accent2>
      <a:accent3>
        <a:srgbClr val="2C6A8C"/>
      </a:accent3>
      <a:accent4>
        <a:srgbClr val="B7A079"/>
      </a:accent4>
      <a:accent5>
        <a:srgbClr val="46A0DC"/>
      </a:accent5>
      <a:accent6>
        <a:srgbClr val="6D6D6D"/>
      </a:accent6>
      <a:hlink>
        <a:srgbClr val="46A0DC"/>
      </a:hlink>
      <a:folHlink>
        <a:srgbClr val="808DA9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 bwMode="auto">
        <a:solidFill>
          <a:schemeClr val="accent2"/>
        </a:solidFill>
        <a:ln w="12700" cap="sq" algn="ctr">
          <a:solidFill>
            <a:schemeClr val="tx2"/>
          </a:solidFill>
          <a:miter lim="800000"/>
          <a:headEnd/>
          <a:tailEnd/>
        </a:ln>
        <a:effectLst/>
      </a:spPr>
      <a:bodyPr wrap="none" anchor="ctr"/>
      <a:lstStyle>
        <a:defPPr algn="ctr">
          <a:defRPr sz="1600" dirty="0" smtClean="0">
            <a:solidFill>
              <a:schemeClr val="bg1"/>
            </a:solidFill>
            <a:latin typeface="+mn-lt"/>
          </a:defRPr>
        </a:defPPr>
      </a:lstStyle>
    </a:spDef>
    <a:txDef>
      <a:spPr>
        <a:noFill/>
      </a:spPr>
      <a:bodyPr wrap="none" rtlCol="0">
        <a:noAutofit/>
      </a:bodyPr>
      <a:lstStyle>
        <a:defPPr algn="ctr">
          <a:defRPr sz="16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WPI_Gray">
  <a:themeElements>
    <a:clrScheme name="Custom 57">
      <a:dk1>
        <a:srgbClr val="FFFFFF"/>
      </a:dk1>
      <a:lt1>
        <a:srgbClr val="6D6D6D"/>
      </a:lt1>
      <a:dk2>
        <a:srgbClr val="000000"/>
      </a:dk2>
      <a:lt2>
        <a:srgbClr val="FFFFFF"/>
      </a:lt2>
      <a:accent1>
        <a:srgbClr val="AB192D"/>
      </a:accent1>
      <a:accent2>
        <a:srgbClr val="B2B7BB"/>
      </a:accent2>
      <a:accent3>
        <a:srgbClr val="2C6A8C"/>
      </a:accent3>
      <a:accent4>
        <a:srgbClr val="B7A079"/>
      </a:accent4>
      <a:accent5>
        <a:srgbClr val="46A0DC"/>
      </a:accent5>
      <a:accent6>
        <a:srgbClr val="D9CD95"/>
      </a:accent6>
      <a:hlink>
        <a:srgbClr val="46A0DC"/>
      </a:hlink>
      <a:folHlink>
        <a:srgbClr val="808DA9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 bwMode="auto">
        <a:solidFill>
          <a:schemeClr val="accent2">
            <a:lumMod val="40000"/>
            <a:lumOff val="60000"/>
          </a:schemeClr>
        </a:solidFill>
        <a:ln w="12700" cap="sq" algn="ctr">
          <a:solidFill>
            <a:schemeClr val="tx1"/>
          </a:solidFill>
          <a:miter lim="800000"/>
          <a:headEnd/>
          <a:tailEnd/>
        </a:ln>
        <a:effectLst/>
      </a:spPr>
      <a:bodyPr wrap="none" rtlCol="0" anchor="ctr"/>
      <a:lstStyle>
        <a:defPPr algn="ctr">
          <a:defRPr sz="1600" dirty="0" smtClean="0">
            <a:solidFill>
              <a:schemeClr val="bg1"/>
            </a:solidFill>
            <a:latin typeface="+mn-lt"/>
          </a:defRPr>
        </a:defPPr>
      </a:lstStyle>
    </a:spDef>
    <a:lnDef>
      <a:spPr bwMode="auto">
        <a:solidFill>
          <a:schemeClr val="accent2"/>
        </a:solidFill>
        <a:ln w="19050" cap="sq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noAutofit/>
      </a:bodyPr>
      <a:lstStyle>
        <a:defPPr algn="ctr">
          <a:defRPr sz="16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WPI Themed</Template>
  <TotalTime>4375</TotalTime>
  <Words>2512</Words>
  <Application>Microsoft Office PowerPoint</Application>
  <PresentationFormat>On-screen Show (16:9)</PresentationFormat>
  <Paragraphs>735</Paragraphs>
  <Slides>68</Slides>
  <Notes>41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WPI Themed</vt:lpstr>
      <vt:lpstr>WPI_Gray</vt:lpstr>
      <vt:lpstr>PowerPoint Presentation</vt:lpstr>
      <vt:lpstr>Tissue-Engineered Skeletal Muscle Stimulator</vt:lpstr>
      <vt:lpstr>Overview</vt:lpstr>
      <vt:lpstr>Background</vt:lpstr>
      <vt:lpstr>Significance</vt:lpstr>
      <vt:lpstr>Drug Approval and Our Device</vt:lpstr>
      <vt:lpstr>Muscle Formation from Cells</vt:lpstr>
      <vt:lpstr>Key Characteristics of Muscle</vt:lpstr>
      <vt:lpstr>Current Devices</vt:lpstr>
      <vt:lpstr>Problem Statement</vt:lpstr>
      <vt:lpstr>Flaws in Current Systems</vt:lpstr>
      <vt:lpstr>Goals</vt:lpstr>
      <vt:lpstr>Objectives and Constraints</vt:lpstr>
      <vt:lpstr>Design Specifications</vt:lpstr>
      <vt:lpstr>Alternative Designs</vt:lpstr>
      <vt:lpstr>Motor Driven</vt:lpstr>
      <vt:lpstr>Fluid/Hydraulic Driven </vt:lpstr>
      <vt:lpstr>Vibration Driven</vt:lpstr>
      <vt:lpstr>Materials Design</vt:lpstr>
      <vt:lpstr>Design Evaluation</vt:lpstr>
      <vt:lpstr>Final Design Prototype Progression</vt:lpstr>
      <vt:lpstr>Final Design</vt:lpstr>
      <vt:lpstr>Final Design: Plates</vt:lpstr>
      <vt:lpstr>Final Design: Well and Post Design</vt:lpstr>
      <vt:lpstr>Final Design: Syringe Pump</vt:lpstr>
      <vt:lpstr>Final Design: Complete</vt:lpstr>
      <vt:lpstr>Tissue Culture</vt:lpstr>
      <vt:lpstr>Tissue Culture</vt:lpstr>
      <vt:lpstr>Tissue Culture</vt:lpstr>
      <vt:lpstr>Tissue Culture</vt:lpstr>
      <vt:lpstr>Tissue Culture</vt:lpstr>
      <vt:lpstr>Tissue Culture</vt:lpstr>
      <vt:lpstr>Tissue Culture</vt:lpstr>
      <vt:lpstr>Tissue Culture: Flow Diagram</vt:lpstr>
      <vt:lpstr>Gold Standard Comparison</vt:lpstr>
      <vt:lpstr>Operational Cost Analysis</vt:lpstr>
      <vt:lpstr>Strain/Volume Relationship</vt:lpstr>
      <vt:lpstr>Video Demonstration</vt:lpstr>
      <vt:lpstr>Proof of Concept</vt:lpstr>
      <vt:lpstr>Tissue Results</vt:lpstr>
      <vt:lpstr>H+E Tissue Results</vt:lpstr>
      <vt:lpstr>Myosin Tissue Results</vt:lpstr>
      <vt:lpstr>Conclusions &amp; Recommendations </vt:lpstr>
      <vt:lpstr>Conclusions</vt:lpstr>
      <vt:lpstr>Recommendations </vt:lpstr>
      <vt:lpstr>Questions?</vt:lpstr>
      <vt:lpstr>References</vt:lpstr>
      <vt:lpstr>Appendices</vt:lpstr>
      <vt:lpstr>Appendix: Cytotoxicity</vt:lpstr>
      <vt:lpstr>Appendix: Cytotoxicity Graphed</vt:lpstr>
      <vt:lpstr>Appendix: Myogenic Potential</vt:lpstr>
      <vt:lpstr>Appendix: Tissue Results</vt:lpstr>
      <vt:lpstr>Appendix: Tissue results analysis</vt:lpstr>
      <vt:lpstr>Appendix: Thermal Expansion Testing</vt:lpstr>
      <vt:lpstr>Appendix: Syringe Pump Relations</vt:lpstr>
      <vt:lpstr>Appendix: Syringe Pump Relations</vt:lpstr>
      <vt:lpstr>Appendix: Device Verification Test</vt:lpstr>
      <vt:lpstr>Appendix: Drug Approval Process</vt:lpstr>
      <vt:lpstr>Appendix: Marketability </vt:lpstr>
      <vt:lpstr>Appendix: Marketability </vt:lpstr>
      <vt:lpstr>Appendix: Objective Tree </vt:lpstr>
      <vt:lpstr>Appendix: Device Pictures</vt:lpstr>
      <vt:lpstr>Appendix: Laboratory Protocols</vt:lpstr>
      <vt:lpstr>Appendix: Degenerative Muscle Disease</vt:lpstr>
      <vt:lpstr>Appendix: Key Characteristics of Muscular Tissue</vt:lpstr>
      <vt:lpstr>Appendix: Tissue Physiology</vt:lpstr>
      <vt:lpstr>Appendix: Constraints (incubator conditions)</vt:lpstr>
      <vt:lpstr>Appendix H: Raw data from tests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Spencer Ryan Keilich</dc:creator>
  <cp:lastModifiedBy>Spencer Ryan Keilich</cp:lastModifiedBy>
  <cp:revision>474</cp:revision>
  <dcterms:created xsi:type="dcterms:W3CDTF">2015-02-23T02:47:13Z</dcterms:created>
  <dcterms:modified xsi:type="dcterms:W3CDTF">2015-04-23T02:50:20Z</dcterms:modified>
</cp:coreProperties>
</file>