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672" r:id="rId5"/>
  </p:sldMasterIdLst>
  <p:notesMasterIdLst>
    <p:notesMasterId r:id="rId20"/>
  </p:notesMasterIdLst>
  <p:sldIdLst>
    <p:sldId id="272" r:id="rId6"/>
    <p:sldId id="262" r:id="rId7"/>
    <p:sldId id="267" r:id="rId8"/>
    <p:sldId id="268" r:id="rId9"/>
    <p:sldId id="258" r:id="rId10"/>
    <p:sldId id="264" r:id="rId11"/>
    <p:sldId id="265" r:id="rId12"/>
    <p:sldId id="269" r:id="rId13"/>
    <p:sldId id="259" r:id="rId14"/>
    <p:sldId id="260" r:id="rId15"/>
    <p:sldId id="261" r:id="rId16"/>
    <p:sldId id="263" r:id="rId17"/>
    <p:sldId id="266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rakis, Speros S." initials="PS" lastIdx="2" clrIdx="0">
    <p:extLst>
      <p:ext uri="{19B8F6BF-5375-455C-9EA6-DF929625EA0E}">
        <p15:presenceInfo xmlns:p15="http://schemas.microsoft.com/office/powerpoint/2012/main" userId="S::ssperakis@wpi.edu::c7fc45fe-d71c-49cf-9072-d096b6bfeac1" providerId="AD"/>
      </p:ext>
    </p:extLst>
  </p:cmAuthor>
  <p:cmAuthor id="2" name="Collard De Beaufort, Alison" initials="CA" lastIdx="2" clrIdx="1">
    <p:extLst>
      <p:ext uri="{19B8F6BF-5375-455C-9EA6-DF929625EA0E}">
        <p15:presenceInfo xmlns:p15="http://schemas.microsoft.com/office/powerpoint/2012/main" userId="S::acollarddebeaufo@wpi.edu::2ef2d327-33d1-4710-a592-f41c95026e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00"/>
    <a:srgbClr val="DAA520"/>
    <a:srgbClr val="DEC400"/>
    <a:srgbClr val="FFD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0314" autoAdjust="0"/>
  </p:normalViewPr>
  <p:slideViewPr>
    <p:cSldViewPr snapToGrid="0">
      <p:cViewPr>
        <p:scale>
          <a:sx n="80" d="100"/>
          <a:sy n="80" d="100"/>
        </p:scale>
        <p:origin x="754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ch, Emily V." userId="abe3524f-d596-4194-a268-275bd994ba4a" providerId="ADAL" clId="{B34B1333-03DC-4A45-B441-F48F8E47F33A}"/>
    <pc:docChg chg="modSld">
      <pc:chgData name="Minch, Emily V." userId="abe3524f-d596-4194-a268-275bd994ba4a" providerId="ADAL" clId="{B34B1333-03DC-4A45-B441-F48F8E47F33A}" dt="2020-12-10T16:06:05.996" v="3" actId="1076"/>
      <pc:docMkLst>
        <pc:docMk/>
      </pc:docMkLst>
      <pc:sldChg chg="modSp">
        <pc:chgData name="Minch, Emily V." userId="abe3524f-d596-4194-a268-275bd994ba4a" providerId="ADAL" clId="{B34B1333-03DC-4A45-B441-F48F8E47F33A}" dt="2020-12-10T16:06:05.996" v="3" actId="1076"/>
        <pc:sldMkLst>
          <pc:docMk/>
          <pc:sldMk cId="3048701998" sldId="265"/>
        </pc:sldMkLst>
        <pc:picChg chg="mod">
          <ac:chgData name="Minch, Emily V." userId="abe3524f-d596-4194-a268-275bd994ba4a" providerId="ADAL" clId="{B34B1333-03DC-4A45-B441-F48F8E47F33A}" dt="2020-12-10T16:06:02.264" v="2" actId="1076"/>
          <ac:picMkLst>
            <pc:docMk/>
            <pc:sldMk cId="3048701998" sldId="265"/>
            <ac:picMk id="4" creationId="{D7F3F4E1-CBD4-4436-BC2C-821FCF3CB3BD}"/>
          </ac:picMkLst>
        </pc:picChg>
        <pc:picChg chg="mod">
          <ac:chgData name="Minch, Emily V." userId="abe3524f-d596-4194-a268-275bd994ba4a" providerId="ADAL" clId="{B34B1333-03DC-4A45-B441-F48F8E47F33A}" dt="2020-12-10T16:06:05.996" v="3" actId="1076"/>
          <ac:picMkLst>
            <pc:docMk/>
            <pc:sldMk cId="3048701998" sldId="265"/>
            <ac:picMk id="5" creationId="{0C6040D3-A2E7-4EF3-829C-A8C76D487E2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59FA3E-64BA-4225-888F-EE480C33A80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1B588A-640C-48C9-9D63-B5651F83C5A3}">
      <dgm:prSet/>
      <dgm:spPr/>
      <dgm:t>
        <a:bodyPr/>
        <a:lstStyle/>
        <a:p>
          <a:pPr rtl="0"/>
          <a:r>
            <a:rPr lang="en-US"/>
            <a:t>What/When to Post</a:t>
          </a:r>
        </a:p>
      </dgm:t>
    </dgm:pt>
    <dgm:pt modelId="{DEFDCDD7-7EB0-4620-A5A8-FBB2DC09CDFE}" type="parTrans" cxnId="{7BA06142-DE59-4916-AB63-26CBC3FA22D7}">
      <dgm:prSet/>
      <dgm:spPr/>
      <dgm:t>
        <a:bodyPr/>
        <a:lstStyle/>
        <a:p>
          <a:endParaRPr lang="en-US"/>
        </a:p>
      </dgm:t>
    </dgm:pt>
    <dgm:pt modelId="{1B07A88B-6C5C-48C3-B672-E7D899A693C0}" type="sibTrans" cxnId="{7BA06142-DE59-4916-AB63-26CBC3FA22D7}">
      <dgm:prSet/>
      <dgm:spPr/>
      <dgm:t>
        <a:bodyPr/>
        <a:lstStyle/>
        <a:p>
          <a:endParaRPr lang="en-US"/>
        </a:p>
      </dgm:t>
    </dgm:pt>
    <dgm:pt modelId="{3FC0AF5A-FC4D-4B2A-AA4D-72ABA665F8A2}" type="pres">
      <dgm:prSet presAssocID="{5C59FA3E-64BA-4225-888F-EE480C33A80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65DEEF3-9EE8-4137-8C6E-A25161F71DB1}" type="pres">
      <dgm:prSet presAssocID="{AF1B588A-640C-48C9-9D63-B5651F83C5A3}" presName="hierRoot1" presStyleCnt="0"/>
      <dgm:spPr/>
    </dgm:pt>
    <dgm:pt modelId="{A8480315-D1CD-4303-9B83-710854928BC3}" type="pres">
      <dgm:prSet presAssocID="{AF1B588A-640C-48C9-9D63-B5651F83C5A3}" presName="composite" presStyleCnt="0"/>
      <dgm:spPr/>
    </dgm:pt>
    <dgm:pt modelId="{25CD4605-4317-479A-821B-549E7E733166}" type="pres">
      <dgm:prSet presAssocID="{AF1B588A-640C-48C9-9D63-B5651F83C5A3}" presName="background" presStyleLbl="node0" presStyleIdx="0" presStyleCnt="1"/>
      <dgm:spPr/>
    </dgm:pt>
    <dgm:pt modelId="{18027438-DF3D-4B41-8AE6-D6496CA95997}" type="pres">
      <dgm:prSet presAssocID="{AF1B588A-640C-48C9-9D63-B5651F83C5A3}" presName="text" presStyleLbl="fgAcc0" presStyleIdx="0" presStyleCnt="1">
        <dgm:presLayoutVars>
          <dgm:chPref val="3"/>
        </dgm:presLayoutVars>
      </dgm:prSet>
      <dgm:spPr/>
    </dgm:pt>
    <dgm:pt modelId="{D8D72A54-13D7-489C-B902-C07FC902B0FC}" type="pres">
      <dgm:prSet presAssocID="{AF1B588A-640C-48C9-9D63-B5651F83C5A3}" presName="hierChild2" presStyleCnt="0"/>
      <dgm:spPr/>
    </dgm:pt>
  </dgm:ptLst>
  <dgm:cxnLst>
    <dgm:cxn modelId="{64153B0E-E48E-46F3-B378-A6534D53F08F}" type="presOf" srcId="{5C59FA3E-64BA-4225-888F-EE480C33A80D}" destId="{3FC0AF5A-FC4D-4B2A-AA4D-72ABA665F8A2}" srcOrd="0" destOrd="0" presId="urn:microsoft.com/office/officeart/2005/8/layout/hierarchy1"/>
    <dgm:cxn modelId="{61E36060-7AB2-4407-A25B-201E8CF9EC2C}" type="presOf" srcId="{AF1B588A-640C-48C9-9D63-B5651F83C5A3}" destId="{18027438-DF3D-4B41-8AE6-D6496CA95997}" srcOrd="0" destOrd="0" presId="urn:microsoft.com/office/officeart/2005/8/layout/hierarchy1"/>
    <dgm:cxn modelId="{7BA06142-DE59-4916-AB63-26CBC3FA22D7}" srcId="{5C59FA3E-64BA-4225-888F-EE480C33A80D}" destId="{AF1B588A-640C-48C9-9D63-B5651F83C5A3}" srcOrd="0" destOrd="0" parTransId="{DEFDCDD7-7EB0-4620-A5A8-FBB2DC09CDFE}" sibTransId="{1B07A88B-6C5C-48C3-B672-E7D899A693C0}"/>
    <dgm:cxn modelId="{2F2A64C6-9E40-4F47-AAE3-6486153B9C42}" type="presParOf" srcId="{3FC0AF5A-FC4D-4B2A-AA4D-72ABA665F8A2}" destId="{C65DEEF3-9EE8-4137-8C6E-A25161F71DB1}" srcOrd="0" destOrd="0" presId="urn:microsoft.com/office/officeart/2005/8/layout/hierarchy1"/>
    <dgm:cxn modelId="{8FE6C835-D5CC-481E-B00B-F884F890DDC6}" type="presParOf" srcId="{C65DEEF3-9EE8-4137-8C6E-A25161F71DB1}" destId="{A8480315-D1CD-4303-9B83-710854928BC3}" srcOrd="0" destOrd="0" presId="urn:microsoft.com/office/officeart/2005/8/layout/hierarchy1"/>
    <dgm:cxn modelId="{14249E17-E3D1-4959-864B-0FD7B8170292}" type="presParOf" srcId="{A8480315-D1CD-4303-9B83-710854928BC3}" destId="{25CD4605-4317-479A-821B-549E7E733166}" srcOrd="0" destOrd="0" presId="urn:microsoft.com/office/officeart/2005/8/layout/hierarchy1"/>
    <dgm:cxn modelId="{6B6C3282-760E-4FE9-95F9-6F1FBDDC09CE}" type="presParOf" srcId="{A8480315-D1CD-4303-9B83-710854928BC3}" destId="{18027438-DF3D-4B41-8AE6-D6496CA95997}" srcOrd="1" destOrd="0" presId="urn:microsoft.com/office/officeart/2005/8/layout/hierarchy1"/>
    <dgm:cxn modelId="{5652B328-653A-4AE3-B4BA-31289AA49E4C}" type="presParOf" srcId="{C65DEEF3-9EE8-4137-8C6E-A25161F71DB1}" destId="{D8D72A54-13D7-489C-B902-C07FC902B0F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59FA3E-64BA-4225-888F-EE480C33A80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1B588A-640C-48C9-9D63-B5651F83C5A3}">
      <dgm:prSet/>
      <dgm:spPr/>
      <dgm:t>
        <a:bodyPr/>
        <a:lstStyle/>
        <a:p>
          <a:r>
            <a:rPr lang="en-US">
              <a:latin typeface="Corbel" panose="020B0503020204020204"/>
            </a:rPr>
            <a:t>Operations</a:t>
          </a:r>
          <a:endParaRPr lang="en-US"/>
        </a:p>
      </dgm:t>
    </dgm:pt>
    <dgm:pt modelId="{DEFDCDD7-7EB0-4620-A5A8-FBB2DC09CDFE}" type="parTrans" cxnId="{7BA06142-DE59-4916-AB63-26CBC3FA22D7}">
      <dgm:prSet/>
      <dgm:spPr/>
      <dgm:t>
        <a:bodyPr/>
        <a:lstStyle/>
        <a:p>
          <a:endParaRPr lang="en-US"/>
        </a:p>
      </dgm:t>
    </dgm:pt>
    <dgm:pt modelId="{1B07A88B-6C5C-48C3-B672-E7D899A693C0}" type="sibTrans" cxnId="{7BA06142-DE59-4916-AB63-26CBC3FA22D7}">
      <dgm:prSet/>
      <dgm:spPr/>
      <dgm:t>
        <a:bodyPr/>
        <a:lstStyle/>
        <a:p>
          <a:endParaRPr lang="en-US"/>
        </a:p>
      </dgm:t>
    </dgm:pt>
    <dgm:pt modelId="{3FC0AF5A-FC4D-4B2A-AA4D-72ABA665F8A2}" type="pres">
      <dgm:prSet presAssocID="{5C59FA3E-64BA-4225-888F-EE480C33A80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65DEEF3-9EE8-4137-8C6E-A25161F71DB1}" type="pres">
      <dgm:prSet presAssocID="{AF1B588A-640C-48C9-9D63-B5651F83C5A3}" presName="hierRoot1" presStyleCnt="0"/>
      <dgm:spPr/>
    </dgm:pt>
    <dgm:pt modelId="{A8480315-D1CD-4303-9B83-710854928BC3}" type="pres">
      <dgm:prSet presAssocID="{AF1B588A-640C-48C9-9D63-B5651F83C5A3}" presName="composite" presStyleCnt="0"/>
      <dgm:spPr/>
    </dgm:pt>
    <dgm:pt modelId="{25CD4605-4317-479A-821B-549E7E733166}" type="pres">
      <dgm:prSet presAssocID="{AF1B588A-640C-48C9-9D63-B5651F83C5A3}" presName="background" presStyleLbl="node0" presStyleIdx="0" presStyleCnt="1"/>
      <dgm:spPr/>
    </dgm:pt>
    <dgm:pt modelId="{18027438-DF3D-4B41-8AE6-D6496CA95997}" type="pres">
      <dgm:prSet presAssocID="{AF1B588A-640C-48C9-9D63-B5651F83C5A3}" presName="text" presStyleLbl="fgAcc0" presStyleIdx="0" presStyleCnt="1">
        <dgm:presLayoutVars>
          <dgm:chPref val="3"/>
        </dgm:presLayoutVars>
      </dgm:prSet>
      <dgm:spPr/>
    </dgm:pt>
    <dgm:pt modelId="{D8D72A54-13D7-489C-B902-C07FC902B0FC}" type="pres">
      <dgm:prSet presAssocID="{AF1B588A-640C-48C9-9D63-B5651F83C5A3}" presName="hierChild2" presStyleCnt="0"/>
      <dgm:spPr/>
    </dgm:pt>
  </dgm:ptLst>
  <dgm:cxnLst>
    <dgm:cxn modelId="{64153B0E-E48E-46F3-B378-A6534D53F08F}" type="presOf" srcId="{5C59FA3E-64BA-4225-888F-EE480C33A80D}" destId="{3FC0AF5A-FC4D-4B2A-AA4D-72ABA665F8A2}" srcOrd="0" destOrd="0" presId="urn:microsoft.com/office/officeart/2005/8/layout/hierarchy1"/>
    <dgm:cxn modelId="{61E36060-7AB2-4407-A25B-201E8CF9EC2C}" type="presOf" srcId="{AF1B588A-640C-48C9-9D63-B5651F83C5A3}" destId="{18027438-DF3D-4B41-8AE6-D6496CA95997}" srcOrd="0" destOrd="0" presId="urn:microsoft.com/office/officeart/2005/8/layout/hierarchy1"/>
    <dgm:cxn modelId="{7BA06142-DE59-4916-AB63-26CBC3FA22D7}" srcId="{5C59FA3E-64BA-4225-888F-EE480C33A80D}" destId="{AF1B588A-640C-48C9-9D63-B5651F83C5A3}" srcOrd="0" destOrd="0" parTransId="{DEFDCDD7-7EB0-4620-A5A8-FBB2DC09CDFE}" sibTransId="{1B07A88B-6C5C-48C3-B672-E7D899A693C0}"/>
    <dgm:cxn modelId="{2F2A64C6-9E40-4F47-AAE3-6486153B9C42}" type="presParOf" srcId="{3FC0AF5A-FC4D-4B2A-AA4D-72ABA665F8A2}" destId="{C65DEEF3-9EE8-4137-8C6E-A25161F71DB1}" srcOrd="0" destOrd="0" presId="urn:microsoft.com/office/officeart/2005/8/layout/hierarchy1"/>
    <dgm:cxn modelId="{8FE6C835-D5CC-481E-B00B-F884F890DDC6}" type="presParOf" srcId="{C65DEEF3-9EE8-4137-8C6E-A25161F71DB1}" destId="{A8480315-D1CD-4303-9B83-710854928BC3}" srcOrd="0" destOrd="0" presId="urn:microsoft.com/office/officeart/2005/8/layout/hierarchy1"/>
    <dgm:cxn modelId="{14249E17-E3D1-4959-864B-0FD7B8170292}" type="presParOf" srcId="{A8480315-D1CD-4303-9B83-710854928BC3}" destId="{25CD4605-4317-479A-821B-549E7E733166}" srcOrd="0" destOrd="0" presId="urn:microsoft.com/office/officeart/2005/8/layout/hierarchy1"/>
    <dgm:cxn modelId="{6B6C3282-760E-4FE9-95F9-6F1FBDDC09CE}" type="presParOf" srcId="{A8480315-D1CD-4303-9B83-710854928BC3}" destId="{18027438-DF3D-4B41-8AE6-D6496CA95997}" srcOrd="1" destOrd="0" presId="urn:microsoft.com/office/officeart/2005/8/layout/hierarchy1"/>
    <dgm:cxn modelId="{5652B328-653A-4AE3-B4BA-31289AA49E4C}" type="presParOf" srcId="{C65DEEF3-9EE8-4137-8C6E-A25161F71DB1}" destId="{D8D72A54-13D7-489C-B902-C07FC902B0F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59FA3E-64BA-4225-888F-EE480C33A80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1B588A-640C-48C9-9D63-B5651F83C5A3}">
      <dgm:prSet/>
      <dgm:spPr/>
      <dgm:t>
        <a:bodyPr/>
        <a:lstStyle/>
        <a:p>
          <a:r>
            <a:rPr lang="en-US">
              <a:latin typeface="Corbel" panose="020B0503020204020204"/>
            </a:rPr>
            <a:t>Analytics</a:t>
          </a:r>
          <a:endParaRPr lang="en-US"/>
        </a:p>
      </dgm:t>
    </dgm:pt>
    <dgm:pt modelId="{DEFDCDD7-7EB0-4620-A5A8-FBB2DC09CDFE}" type="parTrans" cxnId="{7BA06142-DE59-4916-AB63-26CBC3FA22D7}">
      <dgm:prSet/>
      <dgm:spPr/>
      <dgm:t>
        <a:bodyPr/>
        <a:lstStyle/>
        <a:p>
          <a:endParaRPr lang="en-US"/>
        </a:p>
      </dgm:t>
    </dgm:pt>
    <dgm:pt modelId="{1B07A88B-6C5C-48C3-B672-E7D899A693C0}" type="sibTrans" cxnId="{7BA06142-DE59-4916-AB63-26CBC3FA22D7}">
      <dgm:prSet/>
      <dgm:spPr/>
      <dgm:t>
        <a:bodyPr/>
        <a:lstStyle/>
        <a:p>
          <a:endParaRPr lang="en-US"/>
        </a:p>
      </dgm:t>
    </dgm:pt>
    <dgm:pt modelId="{3FC0AF5A-FC4D-4B2A-AA4D-72ABA665F8A2}" type="pres">
      <dgm:prSet presAssocID="{5C59FA3E-64BA-4225-888F-EE480C33A80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65DEEF3-9EE8-4137-8C6E-A25161F71DB1}" type="pres">
      <dgm:prSet presAssocID="{AF1B588A-640C-48C9-9D63-B5651F83C5A3}" presName="hierRoot1" presStyleCnt="0"/>
      <dgm:spPr/>
    </dgm:pt>
    <dgm:pt modelId="{A8480315-D1CD-4303-9B83-710854928BC3}" type="pres">
      <dgm:prSet presAssocID="{AF1B588A-640C-48C9-9D63-B5651F83C5A3}" presName="composite" presStyleCnt="0"/>
      <dgm:spPr/>
    </dgm:pt>
    <dgm:pt modelId="{25CD4605-4317-479A-821B-549E7E733166}" type="pres">
      <dgm:prSet presAssocID="{AF1B588A-640C-48C9-9D63-B5651F83C5A3}" presName="background" presStyleLbl="node0" presStyleIdx="0" presStyleCnt="1"/>
      <dgm:spPr/>
    </dgm:pt>
    <dgm:pt modelId="{18027438-DF3D-4B41-8AE6-D6496CA95997}" type="pres">
      <dgm:prSet presAssocID="{AF1B588A-640C-48C9-9D63-B5651F83C5A3}" presName="text" presStyleLbl="fgAcc0" presStyleIdx="0" presStyleCnt="1">
        <dgm:presLayoutVars>
          <dgm:chPref val="3"/>
        </dgm:presLayoutVars>
      </dgm:prSet>
      <dgm:spPr/>
    </dgm:pt>
    <dgm:pt modelId="{D8D72A54-13D7-489C-B902-C07FC902B0FC}" type="pres">
      <dgm:prSet presAssocID="{AF1B588A-640C-48C9-9D63-B5651F83C5A3}" presName="hierChild2" presStyleCnt="0"/>
      <dgm:spPr/>
    </dgm:pt>
  </dgm:ptLst>
  <dgm:cxnLst>
    <dgm:cxn modelId="{64153B0E-E48E-46F3-B378-A6534D53F08F}" type="presOf" srcId="{5C59FA3E-64BA-4225-888F-EE480C33A80D}" destId="{3FC0AF5A-FC4D-4B2A-AA4D-72ABA665F8A2}" srcOrd="0" destOrd="0" presId="urn:microsoft.com/office/officeart/2005/8/layout/hierarchy1"/>
    <dgm:cxn modelId="{61E36060-7AB2-4407-A25B-201E8CF9EC2C}" type="presOf" srcId="{AF1B588A-640C-48C9-9D63-B5651F83C5A3}" destId="{18027438-DF3D-4B41-8AE6-D6496CA95997}" srcOrd="0" destOrd="0" presId="urn:microsoft.com/office/officeart/2005/8/layout/hierarchy1"/>
    <dgm:cxn modelId="{7BA06142-DE59-4916-AB63-26CBC3FA22D7}" srcId="{5C59FA3E-64BA-4225-888F-EE480C33A80D}" destId="{AF1B588A-640C-48C9-9D63-B5651F83C5A3}" srcOrd="0" destOrd="0" parTransId="{DEFDCDD7-7EB0-4620-A5A8-FBB2DC09CDFE}" sibTransId="{1B07A88B-6C5C-48C3-B672-E7D899A693C0}"/>
    <dgm:cxn modelId="{2F2A64C6-9E40-4F47-AAE3-6486153B9C42}" type="presParOf" srcId="{3FC0AF5A-FC4D-4B2A-AA4D-72ABA665F8A2}" destId="{C65DEEF3-9EE8-4137-8C6E-A25161F71DB1}" srcOrd="0" destOrd="0" presId="urn:microsoft.com/office/officeart/2005/8/layout/hierarchy1"/>
    <dgm:cxn modelId="{8FE6C835-D5CC-481E-B00B-F884F890DDC6}" type="presParOf" srcId="{C65DEEF3-9EE8-4137-8C6E-A25161F71DB1}" destId="{A8480315-D1CD-4303-9B83-710854928BC3}" srcOrd="0" destOrd="0" presId="urn:microsoft.com/office/officeart/2005/8/layout/hierarchy1"/>
    <dgm:cxn modelId="{14249E17-E3D1-4959-864B-0FD7B8170292}" type="presParOf" srcId="{A8480315-D1CD-4303-9B83-710854928BC3}" destId="{25CD4605-4317-479A-821B-549E7E733166}" srcOrd="0" destOrd="0" presId="urn:microsoft.com/office/officeart/2005/8/layout/hierarchy1"/>
    <dgm:cxn modelId="{6B6C3282-760E-4FE9-95F9-6F1FBDDC09CE}" type="presParOf" srcId="{A8480315-D1CD-4303-9B83-710854928BC3}" destId="{18027438-DF3D-4B41-8AE6-D6496CA95997}" srcOrd="1" destOrd="0" presId="urn:microsoft.com/office/officeart/2005/8/layout/hierarchy1"/>
    <dgm:cxn modelId="{5652B328-653A-4AE3-B4BA-31289AA49E4C}" type="presParOf" srcId="{C65DEEF3-9EE8-4137-8C6E-A25161F71DB1}" destId="{D8D72A54-13D7-489C-B902-C07FC902B0F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D4605-4317-479A-821B-549E7E733166}">
      <dsp:nvSpPr>
        <dsp:cNvPr id="0" name=""/>
        <dsp:cNvSpPr/>
      </dsp:nvSpPr>
      <dsp:spPr>
        <a:xfrm>
          <a:off x="622791" y="913"/>
          <a:ext cx="2050050" cy="1301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27438-DF3D-4B41-8AE6-D6496CA95997}">
      <dsp:nvSpPr>
        <dsp:cNvPr id="0" name=""/>
        <dsp:cNvSpPr/>
      </dsp:nvSpPr>
      <dsp:spPr>
        <a:xfrm>
          <a:off x="850574" y="217307"/>
          <a:ext cx="2050050" cy="1301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What/When to Post</a:t>
          </a:r>
        </a:p>
      </dsp:txBody>
      <dsp:txXfrm>
        <a:off x="888702" y="255435"/>
        <a:ext cx="1973794" cy="12255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D4605-4317-479A-821B-549E7E733166}">
      <dsp:nvSpPr>
        <dsp:cNvPr id="0" name=""/>
        <dsp:cNvSpPr/>
      </dsp:nvSpPr>
      <dsp:spPr>
        <a:xfrm>
          <a:off x="628416" y="566"/>
          <a:ext cx="2050986" cy="1302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27438-DF3D-4B41-8AE6-D6496CA95997}">
      <dsp:nvSpPr>
        <dsp:cNvPr id="0" name=""/>
        <dsp:cNvSpPr/>
      </dsp:nvSpPr>
      <dsp:spPr>
        <a:xfrm>
          <a:off x="856304" y="217059"/>
          <a:ext cx="2050986" cy="1302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Corbel" panose="020B0503020204020204"/>
            </a:rPr>
            <a:t>Operations</a:t>
          </a:r>
          <a:endParaRPr lang="en-US" sz="2900" kern="1200"/>
        </a:p>
      </dsp:txBody>
      <dsp:txXfrm>
        <a:off x="894449" y="255204"/>
        <a:ext cx="1974696" cy="12260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D4605-4317-479A-821B-549E7E733166}">
      <dsp:nvSpPr>
        <dsp:cNvPr id="0" name=""/>
        <dsp:cNvSpPr/>
      </dsp:nvSpPr>
      <dsp:spPr>
        <a:xfrm>
          <a:off x="628416" y="566"/>
          <a:ext cx="2050986" cy="1302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27438-DF3D-4B41-8AE6-D6496CA95997}">
      <dsp:nvSpPr>
        <dsp:cNvPr id="0" name=""/>
        <dsp:cNvSpPr/>
      </dsp:nvSpPr>
      <dsp:spPr>
        <a:xfrm>
          <a:off x="856304" y="217059"/>
          <a:ext cx="2050986" cy="1302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Corbel" panose="020B0503020204020204"/>
            </a:rPr>
            <a:t>Analytics</a:t>
          </a:r>
          <a:endParaRPr lang="en-US" sz="3500" kern="1200"/>
        </a:p>
      </dsp:txBody>
      <dsp:txXfrm>
        <a:off x="894449" y="255204"/>
        <a:ext cx="1974696" cy="1226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23EF4-AA21-41D9-802D-2EED7172B513}" type="datetimeFigureOut">
              <a:rPr lang="en-US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E7B1E-E8A9-4B12-BD0D-E6ADED25881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07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65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3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04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54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5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8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1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1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5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17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E7B1E-E8A9-4B12-BD0D-E6ADED258811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5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9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58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51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9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67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13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1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32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02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1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97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52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64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15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27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53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65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70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37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44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9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9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13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9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7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7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6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3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4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2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3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26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D516BCF-59E5-447C-891B-F0E51C06E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15" r="23434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4FF19A-F491-43BA-A66F-EA6EBCC4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80" y="412478"/>
            <a:ext cx="5260680" cy="175259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b="1" u="sng">
                <a:latin typeface="Corbel"/>
                <a:ea typeface="Malgun Gothic"/>
              </a:rPr>
              <a:t>Enhancing Angels-Net Foundation’s STEAM Program &amp; Visibility </a:t>
            </a:r>
            <a:endParaRPr lang="en-US" b="1" u="sng">
              <a:latin typeface="Corbel"/>
              <a:ea typeface="+mj-lt"/>
              <a:cs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DF2AF0-C85F-4942-95DB-90E0C9AE3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55" y="4205262"/>
            <a:ext cx="5260680" cy="31242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latin typeface="Trebuchet MS"/>
              </a:rPr>
              <a:t>Speros Perakis, Alison Collard De Beaufort, </a:t>
            </a:r>
          </a:p>
          <a:p>
            <a:pPr marL="0" indent="0" algn="ctr">
              <a:buNone/>
            </a:pPr>
            <a:r>
              <a:rPr lang="en-US" sz="2000">
                <a:latin typeface="Trebuchet MS"/>
              </a:rPr>
              <a:t>Emily Minch, and Nathan Hyde</a:t>
            </a:r>
            <a:endParaRPr lang="en-US" sz="2000"/>
          </a:p>
        </p:txBody>
      </p:sp>
      <p:pic>
        <p:nvPicPr>
          <p:cNvPr id="2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1F3F350-40F2-4384-8E07-7A7A22741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492" y="2437516"/>
            <a:ext cx="4398772" cy="1578131"/>
          </a:xfrm>
          <a:prstGeom prst="rect">
            <a:avLst/>
          </a:prstGeom>
        </p:spPr>
      </p:pic>
      <p:pic>
        <p:nvPicPr>
          <p:cNvPr id="31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7D4AC80-E769-4F28-B58B-EA0B1AE11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1" t="34615" b="350"/>
          <a:stretch/>
        </p:blipFill>
        <p:spPr>
          <a:xfrm>
            <a:off x="2116497" y="4162785"/>
            <a:ext cx="2564350" cy="92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1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F19A-F491-43BA-A66F-EA6EBCC4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692" y="218231"/>
            <a:ext cx="7099907" cy="961845"/>
          </a:xfrm>
        </p:spPr>
        <p:txBody>
          <a:bodyPr>
            <a:normAutofit fontScale="90000"/>
          </a:bodyPr>
          <a:lstStyle/>
          <a:p>
            <a:r>
              <a:rPr lang="en-US" sz="4800" b="1" u="sng">
                <a:latin typeface="Trebuchet MS"/>
              </a:rPr>
              <a:t>Social Media Development</a:t>
            </a: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1F51FD3A-E219-4F06-AFD6-1F4DEB80D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412" t="-1059" r="9231" b="-186"/>
          <a:stretch/>
        </p:blipFill>
        <p:spPr>
          <a:xfrm>
            <a:off x="1446511" y="2140153"/>
            <a:ext cx="2730711" cy="2582231"/>
          </a:xfrm>
        </p:spPr>
      </p:pic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844701E4-843C-48C2-B6F7-76D8854B0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805" y="2062955"/>
            <a:ext cx="2657137" cy="2666155"/>
          </a:xfrm>
          <a:prstGeom prst="rect">
            <a:avLst/>
          </a:prstGeom>
        </p:spPr>
      </p:pic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D067A0C4-DED1-45C4-974F-2E8F7D96F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138" y="2193225"/>
            <a:ext cx="2469736" cy="2469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4FA5D-EDC8-4948-9057-CB802B5E8751}"/>
              </a:ext>
            </a:extLst>
          </p:cNvPr>
          <p:cNvSpPr txBox="1"/>
          <p:nvPr/>
        </p:nvSpPr>
        <p:spPr>
          <a:xfrm>
            <a:off x="1554104" y="512891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</a:rPr>
              <a:t>@angelsnetfoundation </a:t>
            </a: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BFBC2-97F7-49BA-9595-66D6D8292677}"/>
              </a:ext>
            </a:extLst>
          </p:cNvPr>
          <p:cNvSpPr txBox="1"/>
          <p:nvPr/>
        </p:nvSpPr>
        <p:spPr>
          <a:xfrm>
            <a:off x="5343667" y="514786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Angels-Net Foundation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63BA9-2AEB-4E2D-A662-D69C6357CFF4}"/>
              </a:ext>
            </a:extLst>
          </p:cNvPr>
          <p:cNvSpPr txBox="1"/>
          <p:nvPr/>
        </p:nvSpPr>
        <p:spPr>
          <a:xfrm>
            <a:off x="8984918" y="514481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cs typeface="Calibri"/>
              </a:rPr>
              <a:t>@ANFAfterSchoolProgram​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0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E5FC9-6CF4-4CEC-A792-3F96B48EC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640" y="1046060"/>
            <a:ext cx="4205143" cy="5451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F762DE-F655-4E1A-9762-7FE697AD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712" y="-2857"/>
            <a:ext cx="5946696" cy="1083056"/>
          </a:xfrm>
        </p:spPr>
        <p:txBody>
          <a:bodyPr>
            <a:normAutofit/>
          </a:bodyPr>
          <a:lstStyle/>
          <a:p>
            <a:r>
              <a:rPr lang="en-US" b="1" u="sng">
                <a:latin typeface="Trebuchet MS"/>
              </a:rPr>
              <a:t>Social Media Guidebook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FE250F6F-1E6F-4C03-A6D6-EF60BC5FF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425173"/>
              </p:ext>
            </p:extLst>
          </p:nvPr>
        </p:nvGraphicFramePr>
        <p:xfrm>
          <a:off x="2117125" y="1081464"/>
          <a:ext cx="3523416" cy="1520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01" name="Content Placeholder 8">
            <a:extLst>
              <a:ext uri="{FF2B5EF4-FFF2-40B4-BE49-F238E27FC236}">
                <a16:creationId xmlns:a16="http://schemas.microsoft.com/office/drawing/2014/main" id="{FD75BC75-980C-4FC0-97CA-AC635A020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5264227"/>
              </p:ext>
            </p:extLst>
          </p:nvPr>
        </p:nvGraphicFramePr>
        <p:xfrm>
          <a:off x="2085170" y="2880768"/>
          <a:ext cx="3535707" cy="1520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35" name="Content Placeholder 8">
            <a:extLst>
              <a:ext uri="{FF2B5EF4-FFF2-40B4-BE49-F238E27FC236}">
                <a16:creationId xmlns:a16="http://schemas.microsoft.com/office/drawing/2014/main" id="{1EC0447D-8CF0-4F15-910C-EEF26E786B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5768730"/>
              </p:ext>
            </p:extLst>
          </p:nvPr>
        </p:nvGraphicFramePr>
        <p:xfrm>
          <a:off x="2085169" y="4761187"/>
          <a:ext cx="3535707" cy="1520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F4B5B88-4BB8-497B-AE63-EDC6567874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41233" y="1046156"/>
            <a:ext cx="4184442" cy="5449019"/>
          </a:xfrm>
          <a:prstGeom prst="rect">
            <a:avLst/>
          </a:prstGeom>
        </p:spPr>
      </p:pic>
      <p:pic>
        <p:nvPicPr>
          <p:cNvPr id="34" name="Picture 34" descr="Text, letter&#10;&#10;Description automatically generated">
            <a:extLst>
              <a:ext uri="{FF2B5EF4-FFF2-40B4-BE49-F238E27FC236}">
                <a16:creationId xmlns:a16="http://schemas.microsoft.com/office/drawing/2014/main" id="{DEA72631-BE06-454A-B2ED-BBDC6F2C8C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12500" y="1048174"/>
            <a:ext cx="4242619" cy="54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F19A-F491-43BA-A66F-EA6EBCC4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347" y="419825"/>
            <a:ext cx="4474925" cy="875581"/>
          </a:xfrm>
        </p:spPr>
        <p:txBody>
          <a:bodyPr>
            <a:normAutofit fontScale="90000"/>
          </a:bodyPr>
          <a:lstStyle/>
          <a:p>
            <a:r>
              <a:rPr lang="en-US" sz="4800" b="1" u="sng">
                <a:latin typeface="Trebuchet MS"/>
              </a:rPr>
              <a:t>Outreaching to Organizations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960A3-85C3-4631-981A-3F19C5A1C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132" y="2148517"/>
            <a:ext cx="5505329" cy="3124201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sz="2800"/>
              <a:t>Updated ANF's partnering letter</a:t>
            </a:r>
            <a:endParaRPr lang="en-US"/>
          </a:p>
          <a:p>
            <a:pPr>
              <a:spcAft>
                <a:spcPts val="1500"/>
              </a:spcAft>
              <a:buClr>
                <a:srgbClr val="1287C3"/>
              </a:buClr>
            </a:pPr>
            <a:r>
              <a:rPr lang="en-US" sz="2800">
                <a:ea typeface="+mn-lt"/>
                <a:cs typeface="+mn-lt"/>
              </a:rPr>
              <a:t>WPI campus organization</a:t>
            </a:r>
            <a:endParaRPr lang="en-US" sz="2800"/>
          </a:p>
          <a:p>
            <a:pPr>
              <a:spcAft>
                <a:spcPts val="1500"/>
              </a:spcAft>
              <a:buClr>
                <a:srgbClr val="1287C3"/>
              </a:buClr>
            </a:pPr>
            <a:r>
              <a:rPr lang="en-US" sz="2800"/>
              <a:t>Recommended local businesses for ANF to reach out to</a:t>
            </a: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60E9A57-AFC7-4372-BC16-EBD7A9B00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660" y="857616"/>
            <a:ext cx="3791681" cy="2524612"/>
          </a:xfrm>
          <a:prstGeom prst="rect">
            <a:avLst/>
          </a:prstGeom>
        </p:spPr>
      </p:pic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720E76-82DF-4C78-9527-59A5E30D4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513" y="3709152"/>
            <a:ext cx="3013732" cy="301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49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36FB63-E053-4AF7-933B-D9F70CC523F5}"/>
              </a:ext>
            </a:extLst>
          </p:cNvPr>
          <p:cNvSpPr txBox="1"/>
          <p:nvPr/>
        </p:nvSpPr>
        <p:spPr>
          <a:xfrm>
            <a:off x="5184477" y="152399"/>
            <a:ext cx="38502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u="sng">
                <a:latin typeface="Trebuchet MS"/>
              </a:rPr>
              <a:t>Thank You</a:t>
            </a:r>
          </a:p>
          <a:p>
            <a:endParaRPr lang="en-US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FE304-9D53-4382-A55B-0B75C5214130}"/>
              </a:ext>
            </a:extLst>
          </p:cNvPr>
          <p:cNvSpPr txBox="1"/>
          <p:nvPr/>
        </p:nvSpPr>
        <p:spPr>
          <a:xfrm>
            <a:off x="4116357" y="1161416"/>
            <a:ext cx="7143157" cy="37985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v"/>
            </a:pPr>
            <a:r>
              <a:rPr lang="en-US" sz="2400"/>
              <a:t>Angels-Net Foundation</a:t>
            </a:r>
            <a:endParaRPr lang="en-US"/>
          </a:p>
          <a:p>
            <a:pPr marL="342900" indent="-342900">
              <a:buFont typeface="Wingdings"/>
              <a:buChar char="v"/>
            </a:pPr>
            <a:r>
              <a:rPr lang="en-US" sz="2400"/>
              <a:t>Maggie </a:t>
            </a:r>
            <a:r>
              <a:rPr lang="en-US" sz="2400" err="1"/>
              <a:t>Jentzen</a:t>
            </a:r>
            <a:r>
              <a:rPr lang="en-US" sz="2400"/>
              <a:t> and Yvonne Harrison</a:t>
            </a:r>
          </a:p>
          <a:p>
            <a:pPr marL="342900" indent="-342900">
              <a:buFont typeface="Wingdings"/>
              <a:buChar char="v"/>
            </a:pPr>
            <a:r>
              <a:rPr lang="en-US" sz="2400" err="1"/>
              <a:t>Bil</a:t>
            </a:r>
            <a:r>
              <a:rPr lang="en-US" sz="2400"/>
              <a:t> Gardner</a:t>
            </a:r>
          </a:p>
          <a:p>
            <a:pPr marL="342900" indent="-342900">
              <a:buFont typeface="Wingdings"/>
              <a:buChar char="v"/>
            </a:pPr>
            <a:r>
              <a:rPr lang="en-US" sz="2400"/>
              <a:t>ANF Board Members</a:t>
            </a:r>
          </a:p>
          <a:p>
            <a:pPr marL="342900" indent="-342900">
              <a:buFont typeface="Wingdings"/>
              <a:buChar char="v"/>
            </a:pPr>
            <a:r>
              <a:rPr lang="en-US" sz="2400" err="1"/>
              <a:t>Gbetonmasse</a:t>
            </a:r>
            <a:r>
              <a:rPr lang="en-US" sz="2400"/>
              <a:t> </a:t>
            </a:r>
            <a:r>
              <a:rPr lang="en-US" sz="2400" err="1"/>
              <a:t>Somasse</a:t>
            </a:r>
            <a:r>
              <a:rPr lang="en-US" sz="2400"/>
              <a:t> and Scott </a:t>
            </a:r>
            <a:r>
              <a:rPr lang="en-US" sz="2400" err="1"/>
              <a:t>Jiusto</a:t>
            </a:r>
            <a:endParaRPr lang="en-US" sz="2400"/>
          </a:p>
          <a:p>
            <a:pPr marL="342900" indent="-342900">
              <a:buFont typeface="Wingdings"/>
              <a:buChar char="v"/>
            </a:pPr>
            <a:r>
              <a:rPr lang="en-US" sz="2400"/>
              <a:t>Our WPI Cape Town Project Center Peers</a:t>
            </a:r>
          </a:p>
          <a:p>
            <a:pPr marL="342900" indent="-342900">
              <a:buFont typeface="Wingdings"/>
              <a:buChar char="v"/>
            </a:pPr>
            <a:r>
              <a:rPr lang="en-US" sz="2400"/>
              <a:t>The WPI CTPC MOAD Project Group</a:t>
            </a:r>
          </a:p>
          <a:p>
            <a:pPr marL="342900" indent="-342900">
              <a:buFont typeface="Wingdings"/>
              <a:buChar char="v"/>
            </a:pPr>
            <a:r>
              <a:rPr lang="en-US" sz="2400"/>
              <a:t>WPI Engineering Ambassadors</a:t>
            </a:r>
          </a:p>
          <a:p>
            <a:pPr marL="342900" indent="-342900">
              <a:buFont typeface="Wingdings"/>
              <a:buChar char="v"/>
            </a:pPr>
            <a:r>
              <a:rPr lang="en-US" sz="2400"/>
              <a:t>WPI National Society of Black Engineers</a:t>
            </a:r>
          </a:p>
          <a:p>
            <a:pPr marL="342900" indent="-342900">
              <a:buFont typeface="Wingdings"/>
              <a:buChar char="v"/>
            </a:pPr>
            <a:r>
              <a:rPr lang="en-US" sz="2400"/>
              <a:t>Alpha Phi Omega – Omicron Iota</a:t>
            </a:r>
          </a:p>
        </p:txBody>
      </p:sp>
      <p:pic>
        <p:nvPicPr>
          <p:cNvPr id="20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2B538E2-8D7A-4239-9E1C-BD28E823B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602" y="5280564"/>
            <a:ext cx="4398772" cy="1578131"/>
          </a:xfrm>
          <a:prstGeom prst="rect">
            <a:avLst/>
          </a:prstGeom>
        </p:spPr>
      </p:pic>
      <p:pic>
        <p:nvPicPr>
          <p:cNvPr id="21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4A25E54-4AD2-4BF1-8EEB-890F70C22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1" t="34615" b="350"/>
          <a:stretch/>
        </p:blipFill>
        <p:spPr>
          <a:xfrm>
            <a:off x="7881422" y="5408261"/>
            <a:ext cx="3673190" cy="132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61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641EB7-399E-4C5F-9A98-85A436768068}"/>
              </a:ext>
            </a:extLst>
          </p:cNvPr>
          <p:cNvSpPr txBox="1"/>
          <p:nvPr/>
        </p:nvSpPr>
        <p:spPr>
          <a:xfrm>
            <a:off x="1988085" y="102318"/>
            <a:ext cx="821583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/>
              <a:t>Thank you for your attention! Any questions or comments?</a:t>
            </a:r>
            <a:endParaRPr lang="en-US"/>
          </a:p>
        </p:txBody>
      </p:sp>
      <p:pic>
        <p:nvPicPr>
          <p:cNvPr id="5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C8E2F4B-28B4-440C-98A2-7C96F4E4F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16" y="2288792"/>
            <a:ext cx="5363454" cy="3415217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916852-9B79-4B68-AC32-A3FF2C477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" y="1841988"/>
            <a:ext cx="3334031" cy="4306942"/>
          </a:xfrm>
          <a:prstGeom prst="rect">
            <a:avLst/>
          </a:prstGeom>
        </p:spPr>
      </p:pic>
      <p:pic>
        <p:nvPicPr>
          <p:cNvPr id="9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3423ED9-0A28-4418-889E-264DCC0B3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385" y="1878699"/>
            <a:ext cx="3267298" cy="42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6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F19A-F491-43BA-A66F-EA6EBCC4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121" y="113488"/>
            <a:ext cx="6059819" cy="832448"/>
          </a:xfrm>
        </p:spPr>
        <p:txBody>
          <a:bodyPr anchor="b">
            <a:noAutofit/>
          </a:bodyPr>
          <a:lstStyle/>
          <a:p>
            <a:r>
              <a:rPr lang="en-US" b="1" u="sng">
                <a:latin typeface="Corbel"/>
              </a:rPr>
              <a:t>Angels-Net Foundation</a:t>
            </a:r>
            <a:endParaRPr lang="en-US">
              <a:latin typeface="Corbe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DF2AF0-C85F-4942-95DB-90E0C9AE3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253" y="2753263"/>
            <a:ext cx="4731550" cy="19596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/>
              <a:t>A support organization for refugees and immigrants</a:t>
            </a:r>
          </a:p>
          <a:p>
            <a:pPr>
              <a:buClr>
                <a:srgbClr val="1287C3"/>
              </a:buClr>
            </a:pPr>
            <a:r>
              <a:rPr lang="en-US" sz="2800"/>
              <a:t>Programming for adults &amp; families, and children &amp; youth</a:t>
            </a:r>
          </a:p>
          <a:p>
            <a:pPr>
              <a:buClr>
                <a:srgbClr val="1287C3"/>
              </a:buClr>
            </a:pPr>
            <a:endParaRPr lang="en-US" sz="1800"/>
          </a:p>
        </p:txBody>
      </p:sp>
      <p:pic>
        <p:nvPicPr>
          <p:cNvPr id="4" name="Picture 6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5DA40DBD-56F0-443B-BF30-CAEB8C68B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746" y="1590958"/>
            <a:ext cx="5927291" cy="42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32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27087-7A29-4991-83F5-1585DB771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387" y="1718864"/>
            <a:ext cx="6119556" cy="3942939"/>
          </a:xfrm>
        </p:spPr>
        <p:txBody>
          <a:bodyPr>
            <a:normAutofit/>
          </a:bodyPr>
          <a:lstStyle/>
          <a:p>
            <a:pPr>
              <a:spcAft>
                <a:spcPts val="2500"/>
              </a:spcAft>
              <a:buClr>
                <a:srgbClr val="1287C3"/>
              </a:buClr>
            </a:pPr>
            <a:r>
              <a:rPr lang="en-US" sz="2800"/>
              <a:t>Immigrants have a huge positive impact on STEAM fields in the US</a:t>
            </a:r>
            <a:endParaRPr lang="en-US"/>
          </a:p>
          <a:p>
            <a:pPr>
              <a:spcAft>
                <a:spcPts val="2500"/>
              </a:spcAft>
              <a:buClr>
                <a:srgbClr val="1287C3"/>
              </a:buClr>
            </a:pPr>
            <a:r>
              <a:rPr lang="en-US" sz="2800"/>
              <a:t>Worcester SAT scores highlight the difficulties faced by immigrants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9963E0-3B8C-4030-A6A3-0E613CBD4D56}"/>
              </a:ext>
            </a:extLst>
          </p:cNvPr>
          <p:cNvSpPr txBox="1">
            <a:spLocks/>
          </p:cNvSpPr>
          <p:nvPr/>
        </p:nvSpPr>
        <p:spPr>
          <a:xfrm>
            <a:off x="2621899" y="330740"/>
            <a:ext cx="6948201" cy="68867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u="sng">
                <a:latin typeface="Corbel"/>
              </a:rPr>
              <a:t>Immigrants &amp; STEAM</a:t>
            </a:r>
            <a:endParaRPr lang="en-US">
              <a:latin typeface="Corbel"/>
            </a:endParaRPr>
          </a:p>
        </p:txBody>
      </p:sp>
      <p:pic>
        <p:nvPicPr>
          <p:cNvPr id="1026" name="Picture 2" descr="three assorted-color liquid-filled laboratory apparatuses">
            <a:extLst>
              <a:ext uri="{FF2B5EF4-FFF2-40B4-BE49-F238E27FC236}">
                <a16:creationId xmlns:a16="http://schemas.microsoft.com/office/drawing/2014/main" id="{4F4F4777-9400-4F6B-B320-FAB11B0CC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06" y="1370828"/>
            <a:ext cx="3496655" cy="48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5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27087-7A29-4991-83F5-1585DB771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196" y="1833111"/>
            <a:ext cx="5791768" cy="369929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1000"/>
              </a:spcAft>
            </a:pPr>
            <a:r>
              <a:rPr lang="en-US" sz="3000"/>
              <a:t>Credible website</a:t>
            </a:r>
            <a:endParaRPr lang="en-US"/>
          </a:p>
          <a:p>
            <a:pPr>
              <a:spcAft>
                <a:spcPts val="1000"/>
              </a:spcAft>
            </a:pPr>
            <a:r>
              <a:rPr lang="en-US" sz="3000"/>
              <a:t>Active social media presence</a:t>
            </a:r>
          </a:p>
          <a:p>
            <a:pPr>
              <a:spcAft>
                <a:spcPts val="1000"/>
              </a:spcAft>
            </a:pPr>
            <a:r>
              <a:rPr lang="en-US" sz="3000"/>
              <a:t>Partnerships and collaborations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8F747F-524C-41E2-BD31-4CD400C6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917" y="354503"/>
            <a:ext cx="7508917" cy="688675"/>
          </a:xfrm>
        </p:spPr>
        <p:txBody>
          <a:bodyPr anchor="b">
            <a:noAutofit/>
          </a:bodyPr>
          <a:lstStyle/>
          <a:p>
            <a:pPr algn="l"/>
            <a:r>
              <a:rPr lang="en-US" sz="4800" b="1" u="sng">
                <a:latin typeface="Corbel"/>
              </a:rPr>
              <a:t>Visibility for Non-Profits</a:t>
            </a:r>
          </a:p>
        </p:txBody>
      </p:sp>
      <p:pic>
        <p:nvPicPr>
          <p:cNvPr id="10" name="Picture 14" descr="A close up of a ball&#10;&#10;Description automatically generated">
            <a:extLst>
              <a:ext uri="{FF2B5EF4-FFF2-40B4-BE49-F238E27FC236}">
                <a16:creationId xmlns:a16="http://schemas.microsoft.com/office/drawing/2014/main" id="{6DF3AE30-F243-47F7-8075-71BB34D37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148" y="1102972"/>
            <a:ext cx="4793657" cy="3234301"/>
          </a:xfrm>
          <a:prstGeom prst="rect">
            <a:avLst/>
          </a:prstGeom>
        </p:spPr>
      </p:pic>
      <p:pic>
        <p:nvPicPr>
          <p:cNvPr id="15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9B7AC1-84A1-4232-9FB2-61457512F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965" y="4397998"/>
            <a:ext cx="3561866" cy="242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89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F19A-F491-43BA-A66F-EA6EBCC4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419" y="-11775"/>
            <a:ext cx="5618886" cy="1004977"/>
          </a:xfrm>
        </p:spPr>
        <p:txBody>
          <a:bodyPr>
            <a:normAutofit/>
          </a:bodyPr>
          <a:lstStyle/>
          <a:p>
            <a:r>
              <a:rPr lang="en-US" sz="4800" b="1" u="sng">
                <a:latin typeface="Corbel"/>
              </a:rPr>
              <a:t>Goals &amp; Objectives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2DE1032-B3E0-4120-A283-5C53CB5F9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079" y="895443"/>
            <a:ext cx="6653840" cy="58434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ED609D-653F-4DEB-BD71-B1379109FC23}"/>
              </a:ext>
            </a:extLst>
          </p:cNvPr>
          <p:cNvSpPr/>
          <p:nvPr/>
        </p:nvSpPr>
        <p:spPr>
          <a:xfrm>
            <a:off x="6150591" y="2384980"/>
            <a:ext cx="3275462" cy="4358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880078-68F7-42B0-9B27-1C273D6D1997}"/>
              </a:ext>
            </a:extLst>
          </p:cNvPr>
          <p:cNvSpPr/>
          <p:nvPr/>
        </p:nvSpPr>
        <p:spPr>
          <a:xfrm>
            <a:off x="2772769" y="2384980"/>
            <a:ext cx="3275462" cy="4349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F19A-F491-43BA-A66F-EA6EBCC4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479" y="-4313"/>
            <a:ext cx="9184081" cy="961845"/>
          </a:xfrm>
        </p:spPr>
        <p:txBody>
          <a:bodyPr>
            <a:normAutofit/>
          </a:bodyPr>
          <a:lstStyle/>
          <a:p>
            <a:r>
              <a:rPr lang="en-US" sz="4800" b="1" u="sng">
                <a:latin typeface="Corbel"/>
              </a:rPr>
              <a:t>Testing STEAM Beta Activities</a:t>
            </a:r>
            <a:endParaRPr lang="en-US">
              <a:latin typeface="Corbe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31EFBE-BDFA-4157-8BAF-EED700F3E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907" y="1368159"/>
            <a:ext cx="3665708" cy="3124201"/>
          </a:xfrm>
        </p:spPr>
        <p:txBody>
          <a:bodyPr>
            <a:normAutofit/>
          </a:bodyPr>
          <a:lstStyle/>
          <a:p>
            <a:r>
              <a:rPr lang="en-US"/>
              <a:t>3 Beta Activities</a:t>
            </a:r>
          </a:p>
          <a:p>
            <a:pPr lvl="1">
              <a:buClr>
                <a:srgbClr val="1287C3"/>
              </a:buClr>
            </a:pPr>
            <a:r>
              <a:rPr lang="en-US"/>
              <a:t>Paper Airplanes</a:t>
            </a:r>
          </a:p>
          <a:p>
            <a:pPr lvl="1">
              <a:buClr>
                <a:srgbClr val="1287C3"/>
              </a:buClr>
            </a:pPr>
            <a:r>
              <a:rPr lang="en-US"/>
              <a:t>Lego Car Build</a:t>
            </a:r>
          </a:p>
          <a:p>
            <a:pPr lvl="1">
              <a:buClr>
                <a:srgbClr val="1287C3"/>
              </a:buClr>
            </a:pPr>
            <a:r>
              <a:rPr lang="en-US"/>
              <a:t>Lego Car Ramp</a:t>
            </a:r>
          </a:p>
          <a:p>
            <a:pPr>
              <a:buClr>
                <a:srgbClr val="1287C3"/>
              </a:buClr>
            </a:pPr>
            <a:r>
              <a:rPr lang="en-US"/>
              <a:t>13/15 positive feedback responses from students</a:t>
            </a:r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5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97751F-1CFD-4E82-9880-24D8FD96D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42" y="928660"/>
            <a:ext cx="5749726" cy="4446632"/>
          </a:xfrm>
          <a:prstGeom prst="rect">
            <a:avLst/>
          </a:prstGeom>
        </p:spPr>
      </p:pic>
      <p:pic>
        <p:nvPicPr>
          <p:cNvPr id="4" name="Picture 5" descr="A close up of a toy car&#10;&#10;Description automatically generated">
            <a:extLst>
              <a:ext uri="{FF2B5EF4-FFF2-40B4-BE49-F238E27FC236}">
                <a16:creationId xmlns:a16="http://schemas.microsoft.com/office/drawing/2014/main" id="{1C8961ED-B84E-4C9A-A15F-2354FAC64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00" y="448945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05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F19A-F491-43BA-A66F-EA6EBCC4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069" y="146212"/>
            <a:ext cx="10852484" cy="990600"/>
          </a:xfrm>
        </p:spPr>
        <p:txBody>
          <a:bodyPr>
            <a:noAutofit/>
          </a:bodyPr>
          <a:lstStyle/>
          <a:p>
            <a:r>
              <a:rPr lang="en-US" b="1" u="sng">
                <a:latin typeface="Corbel"/>
              </a:rPr>
              <a:t>STEAM Curriculum Instructor's Guide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B02D56E-1592-4D89-BDC7-244B69A6B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991" y="2106842"/>
            <a:ext cx="4276743" cy="3124201"/>
          </a:xfrm>
        </p:spPr>
        <p:txBody>
          <a:bodyPr/>
          <a:lstStyle/>
          <a:p>
            <a:r>
              <a:rPr lang="en-US" sz="2800"/>
              <a:t>Activity Outline</a:t>
            </a:r>
          </a:p>
          <a:p>
            <a:pPr>
              <a:buClr>
                <a:srgbClr val="1287C3"/>
              </a:buClr>
            </a:pPr>
            <a:r>
              <a:rPr lang="en-US" sz="2800"/>
              <a:t>Script and guidance for volunteer</a:t>
            </a:r>
          </a:p>
          <a:p>
            <a:pPr>
              <a:buClr>
                <a:srgbClr val="1287C3"/>
              </a:buClr>
            </a:pPr>
            <a:r>
              <a:rPr lang="en-US" sz="2800"/>
              <a:t>Supplementary Materials/Worksheets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BC633A-9C93-4257-ADB7-9A822A920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443" y="999580"/>
            <a:ext cx="4139992" cy="5342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F3F4E1-CBD4-4436-BC2C-821FCF3CB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128" y="960238"/>
            <a:ext cx="4301803" cy="5558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040D3-A2E7-4EF3-829C-A8C76D487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802" y="960238"/>
            <a:ext cx="4374453" cy="56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0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5651-8725-49C7-9818-33D65495D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633" y="-120182"/>
            <a:ext cx="11659825" cy="1709468"/>
          </a:xfrm>
        </p:spPr>
        <p:txBody>
          <a:bodyPr>
            <a:normAutofit/>
          </a:bodyPr>
          <a:lstStyle/>
          <a:p>
            <a:r>
              <a:rPr lang="en-US" sz="4800" b="1" u="sng"/>
              <a:t>Designing Steam Curriculum PowerPoint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2B89A-411F-490B-A938-0E8507043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571" y="2608562"/>
            <a:ext cx="3418010" cy="312420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/>
              <a:t>20+ Lessons</a:t>
            </a:r>
          </a:p>
          <a:p>
            <a:pPr>
              <a:buClr>
                <a:srgbClr val="1287C3"/>
              </a:buClr>
            </a:pPr>
            <a:r>
              <a:rPr lang="en-US" sz="2800"/>
              <a:t>Organized by 6 Subjects</a:t>
            </a:r>
          </a:p>
          <a:p>
            <a:pPr>
              <a:buClr>
                <a:srgbClr val="1287C3"/>
              </a:buClr>
            </a:pPr>
            <a:r>
              <a:rPr lang="en-US" sz="2800"/>
              <a:t>Present before each corresponding activity</a:t>
            </a:r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01F8866-C61A-4F2D-B471-AB6CCB7D0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098" y="2485617"/>
            <a:ext cx="7397750" cy="2391955"/>
          </a:xfrm>
          <a:prstGeom prst="rect">
            <a:avLst/>
          </a:prstGeom>
        </p:spPr>
      </p:pic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4CF337-D27E-4613-8281-34C185E37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020" y="4250640"/>
            <a:ext cx="7404537" cy="13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3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F19A-F491-43BA-A66F-EA6EBCC4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282" y="99965"/>
            <a:ext cx="5845866" cy="1085849"/>
          </a:xfrm>
        </p:spPr>
        <p:txBody>
          <a:bodyPr>
            <a:normAutofit/>
          </a:bodyPr>
          <a:lstStyle/>
          <a:p>
            <a:r>
              <a:rPr lang="en-US" sz="4800" b="1" u="sng">
                <a:latin typeface="Corbel"/>
              </a:rPr>
              <a:t>Creating the Website</a:t>
            </a:r>
          </a:p>
        </p:txBody>
      </p:sp>
      <p:pic>
        <p:nvPicPr>
          <p:cNvPr id="5" name="Picture 6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E22A5DD-32EB-492F-89D0-947297EF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098" y="1177410"/>
            <a:ext cx="8427612" cy="541954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C7E9F33-81B8-40CB-8A72-8236FA55E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476" y="1186864"/>
            <a:ext cx="8492337" cy="5410997"/>
          </a:xfrm>
          <a:prstGeom prst="rect">
            <a:avLst/>
          </a:prstGeom>
        </p:spPr>
      </p:pic>
      <p:pic>
        <p:nvPicPr>
          <p:cNvPr id="7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89CE80B-E615-4874-901F-0E29784CF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569" y="1174956"/>
            <a:ext cx="8498853" cy="5418478"/>
          </a:xfrm>
          <a:prstGeom prst="rect">
            <a:avLst/>
          </a:prstGeom>
        </p:spPr>
      </p:pic>
      <p:pic>
        <p:nvPicPr>
          <p:cNvPr id="4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381E4A-7EC7-4C5E-AA86-154928635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745" y="1188140"/>
            <a:ext cx="8494722" cy="5427605"/>
          </a:xfrm>
          <a:prstGeom prst="rect">
            <a:avLst/>
          </a:prstGeom>
        </p:spPr>
      </p:pic>
      <p:pic>
        <p:nvPicPr>
          <p:cNvPr id="8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A5772AC-6A82-47AE-AFEB-244206DEC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5136" y="1193926"/>
            <a:ext cx="8507203" cy="54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BrushVTI">
  <a:themeElements>
    <a:clrScheme name="AnalogousFromRegularSeedLeftStep">
      <a:dk1>
        <a:srgbClr val="000000"/>
      </a:dk1>
      <a:lt1>
        <a:srgbClr val="FFFFFF"/>
      </a:lt1>
      <a:dk2>
        <a:srgbClr val="321C1C"/>
      </a:dk2>
      <a:lt2>
        <a:srgbClr val="F0F2F3"/>
      </a:lt2>
      <a:accent1>
        <a:srgbClr val="E77729"/>
      </a:accent1>
      <a:accent2>
        <a:srgbClr val="D51718"/>
      </a:accent2>
      <a:accent3>
        <a:srgbClr val="E72979"/>
      </a:accent3>
      <a:accent4>
        <a:srgbClr val="D517B6"/>
      </a:accent4>
      <a:accent5>
        <a:srgbClr val="B729E7"/>
      </a:accent5>
      <a:accent6>
        <a:srgbClr val="5C20D7"/>
      </a:accent6>
      <a:hlink>
        <a:srgbClr val="3F8ABF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7C2D7DA28E4041B6A7A0BDF497E88B" ma:contentTypeVersion="13" ma:contentTypeDescription="Create a new document." ma:contentTypeScope="" ma:versionID="ce348d94ba997d9e04d4fcab1fc61454">
  <xsd:schema xmlns:xsd="http://www.w3.org/2001/XMLSchema" xmlns:xs="http://www.w3.org/2001/XMLSchema" xmlns:p="http://schemas.microsoft.com/office/2006/metadata/properties" xmlns:ns3="4c05dffc-2138-45e1-a49a-5c7c267e2aeb" xmlns:ns4="d7186fe4-49aa-4e1d-ab17-9e2ac446a68f" targetNamespace="http://schemas.microsoft.com/office/2006/metadata/properties" ma:root="true" ma:fieldsID="2146334de0d4e62b57c6110d2ead0555" ns3:_="" ns4:_="">
    <xsd:import namespace="4c05dffc-2138-45e1-a49a-5c7c267e2aeb"/>
    <xsd:import namespace="d7186fe4-49aa-4e1d-ab17-9e2ac446a68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5dffc-2138-45e1-a49a-5c7c267e2ae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86fe4-49aa-4e1d-ab17-9e2ac446a6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A90F13-7A84-4E97-982B-2D4E5C15B5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05dffc-2138-45e1-a49a-5c7c267e2aeb"/>
    <ds:schemaRef ds:uri="d7186fe4-49aa-4e1d-ab17-9e2ac446a6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22D437-7689-47A7-916E-98DA956E6C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4FE921-0517-4E85-A935-F0A72E8C04AA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4c05dffc-2138-45e1-a49a-5c7c267e2aeb"/>
    <ds:schemaRef ds:uri="http://purl.org/dc/elements/1.1/"/>
    <ds:schemaRef ds:uri="http://schemas.openxmlformats.org/package/2006/metadata/core-properties"/>
    <ds:schemaRef ds:uri="d7186fe4-49aa-4e1d-ab17-9e2ac446a68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245</Words>
  <Application>Microsoft Office PowerPoint</Application>
  <PresentationFormat>Widescreen</PresentationFormat>
  <Paragraphs>67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Century Gothic</vt:lpstr>
      <vt:lpstr>Corbel</vt:lpstr>
      <vt:lpstr>Elephant</vt:lpstr>
      <vt:lpstr>Trebuchet MS</vt:lpstr>
      <vt:lpstr>Wingdings</vt:lpstr>
      <vt:lpstr>Parallax</vt:lpstr>
      <vt:lpstr>BrushVTI</vt:lpstr>
      <vt:lpstr>Enhancing Angels-Net Foundation’s STEAM Program &amp; Visibility </vt:lpstr>
      <vt:lpstr>Angels-Net Foundation</vt:lpstr>
      <vt:lpstr>PowerPoint Presentation</vt:lpstr>
      <vt:lpstr>Visibility for Non-Profits</vt:lpstr>
      <vt:lpstr>Goals &amp; Objectives</vt:lpstr>
      <vt:lpstr>Testing STEAM Beta Activities</vt:lpstr>
      <vt:lpstr>STEAM Curriculum Instructor's Guide</vt:lpstr>
      <vt:lpstr>Designing Steam Curriculum PowerPoint</vt:lpstr>
      <vt:lpstr>Creating the Website</vt:lpstr>
      <vt:lpstr>Social Media Development</vt:lpstr>
      <vt:lpstr>Social Media Guidebook</vt:lpstr>
      <vt:lpstr>Outreaching to Organizations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Angels-Net Foundation’s STEAM Program &amp; Visibility</dc:title>
  <dc:creator>Minch, Emily V.</dc:creator>
  <cp:lastModifiedBy>Minch, Emily V.</cp:lastModifiedBy>
  <cp:revision>1</cp:revision>
  <dcterms:created xsi:type="dcterms:W3CDTF">2020-12-08T21:35:21Z</dcterms:created>
  <dcterms:modified xsi:type="dcterms:W3CDTF">2020-12-10T16:06:16Z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0x010100877C2D7DA28E4041B6A7A0BDF497E88B</vt:lpwstr>
  </property>
</Properties>
</file>