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Roboto"/>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oboto-bold.fntdata"/><Relationship Id="rId16" Type="http://schemas.openxmlformats.org/officeDocument/2006/relationships/font" Target="fonts/Roboto-regular.fntdata"/><Relationship Id="rId5" Type="http://schemas.openxmlformats.org/officeDocument/2006/relationships/notesMaster" Target="notesMasters/notesMaster1.xml"/><Relationship Id="rId19" Type="http://schemas.openxmlformats.org/officeDocument/2006/relationships/font" Target="fonts/Roboto-boldItalic.fntdata"/><Relationship Id="rId6" Type="http://schemas.openxmlformats.org/officeDocument/2006/relationships/slide" Target="slides/slide1.xml"/><Relationship Id="rId18" Type="http://schemas.openxmlformats.org/officeDocument/2006/relationships/font" Target="fonts/Roboto-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b3622c61de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b3622c61de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b3622c61d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b3622c61d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b3622c61d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b3622c61d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b3622c61d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b3622c61d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b3622c61d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b3622c61d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b3622c61de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b3622c61de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b3622c61de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b3622c61de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b3622c61de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b3622c61de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b3622c61de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b3622c61de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png"/><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5" name="Google Shape;55;p13"/>
          <p:cNvSpPr/>
          <p:nvPr/>
        </p:nvSpPr>
        <p:spPr>
          <a:xfrm>
            <a:off x="2194550" y="1877375"/>
            <a:ext cx="4800600" cy="1474500"/>
          </a:xfrm>
          <a:prstGeom prst="snip2DiagRect">
            <a:avLst>
              <a:gd fmla="val 0" name="adj1"/>
              <a:gd fmla="val 1666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 name="Google Shape;56;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The Challenger</a:t>
            </a:r>
            <a:endParaRPr/>
          </a:p>
        </p:txBody>
      </p:sp>
      <p:sp>
        <p:nvSpPr>
          <p:cNvPr id="57" name="Google Shape;57;p13"/>
          <p:cNvSpPr txBox="1"/>
          <p:nvPr>
            <p:ph idx="1" type="subTitle"/>
          </p:nvPr>
        </p:nvSpPr>
        <p:spPr>
          <a:xfrm>
            <a:off x="2871900" y="2739825"/>
            <a:ext cx="34002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Case Study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2"/>
          <p:cNvPicPr preferRelativeResize="0"/>
          <p:nvPr/>
        </p:nvPicPr>
        <p:blipFill>
          <a:blip r:embed="rId3">
            <a:alphaModFix/>
          </a:blip>
          <a:stretch>
            <a:fillRect/>
          </a:stretch>
        </p:blipFill>
        <p:spPr>
          <a:xfrm>
            <a:off x="0" y="-4"/>
            <a:ext cx="9144000" cy="5143500"/>
          </a:xfrm>
          <a:prstGeom prst="rect">
            <a:avLst/>
          </a:prstGeom>
          <a:noFill/>
          <a:ln>
            <a:noFill/>
          </a:ln>
        </p:spPr>
      </p:pic>
      <p:sp>
        <p:nvSpPr>
          <p:cNvPr id="169" name="Google Shape;169;p22"/>
          <p:cNvSpPr txBox="1"/>
          <p:nvPr/>
        </p:nvSpPr>
        <p:spPr>
          <a:xfrm>
            <a:off x="354550" y="1302700"/>
            <a:ext cx="8520600" cy="572700"/>
          </a:xfrm>
          <a:prstGeom prst="rect">
            <a:avLst/>
          </a:prstGeom>
          <a:solidFill>
            <a:srgbClr val="FFFFFF"/>
          </a:solid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800">
                <a:solidFill>
                  <a:srgbClr val="000000"/>
                </a:solidFill>
              </a:rPr>
              <a:t>THANK YOU FOR PLAYING!</a:t>
            </a:r>
            <a:endParaRPr sz="2800">
              <a:solidFill>
                <a:srgbClr val="000000"/>
              </a:solidFill>
            </a:endParaRPr>
          </a:p>
        </p:txBody>
      </p:sp>
      <p:sp>
        <p:nvSpPr>
          <p:cNvPr id="170" name="Google Shape;170;p22"/>
          <p:cNvSpPr txBox="1"/>
          <p:nvPr/>
        </p:nvSpPr>
        <p:spPr>
          <a:xfrm>
            <a:off x="354550" y="1832550"/>
            <a:ext cx="8520600" cy="2051100"/>
          </a:xfrm>
          <a:prstGeom prst="rect">
            <a:avLst/>
          </a:prstGeom>
          <a:solidFill>
            <a:srgbClr val="FFFFFF"/>
          </a:solidFill>
          <a:ln>
            <a:noFill/>
          </a:ln>
        </p:spPr>
        <p:txBody>
          <a:bodyPr anchorCtr="0" anchor="t" bIns="91425" lIns="91425" spcFirstLastPara="1" rIns="91425" wrap="square" tIns="91425">
            <a:normAutofit fontScale="32500" lnSpcReduction="10000"/>
          </a:bodyPr>
          <a:lstStyle/>
          <a:p>
            <a:pPr indent="0" lvl="0" marL="0" rtl="0" algn="l">
              <a:lnSpc>
                <a:spcPct val="90000"/>
              </a:lnSpc>
              <a:spcBef>
                <a:spcPts val="0"/>
              </a:spcBef>
              <a:spcAft>
                <a:spcPts val="0"/>
              </a:spcAft>
              <a:buNone/>
            </a:pPr>
            <a:r>
              <a:rPr lang="en" sz="3724">
                <a:solidFill>
                  <a:srgbClr val="000000"/>
                </a:solidFill>
              </a:rPr>
              <a:t>Post-Game Questions:</a:t>
            </a:r>
            <a:endParaRPr sz="3724">
              <a:solidFill>
                <a:srgbClr val="000000"/>
              </a:solidFill>
            </a:endParaRPr>
          </a:p>
          <a:p>
            <a:pPr indent="-305468" lvl="0" marL="457200" rtl="0" algn="l">
              <a:lnSpc>
                <a:spcPct val="90000"/>
              </a:lnSpc>
              <a:spcBef>
                <a:spcPts val="0"/>
              </a:spcBef>
              <a:spcAft>
                <a:spcPts val="0"/>
              </a:spcAft>
              <a:buClr>
                <a:srgbClr val="000000"/>
              </a:buClr>
              <a:buSzPct val="100000"/>
              <a:buChar char="●"/>
            </a:pPr>
            <a:r>
              <a:rPr lang="en" sz="3724">
                <a:solidFill>
                  <a:srgbClr val="000000"/>
                </a:solidFill>
              </a:rPr>
              <a:t>How can we make the game better?</a:t>
            </a:r>
            <a:endParaRPr sz="3724">
              <a:solidFill>
                <a:srgbClr val="000000"/>
              </a:solidFill>
            </a:endParaRPr>
          </a:p>
          <a:p>
            <a:pPr indent="-305468" lvl="0" marL="457200" rtl="0" algn="l">
              <a:lnSpc>
                <a:spcPct val="90000"/>
              </a:lnSpc>
              <a:spcBef>
                <a:spcPts val="0"/>
              </a:spcBef>
              <a:spcAft>
                <a:spcPts val="0"/>
              </a:spcAft>
              <a:buClr>
                <a:srgbClr val="000000"/>
              </a:buClr>
              <a:buSzPct val="100000"/>
              <a:buChar char="●"/>
            </a:pPr>
            <a:r>
              <a:rPr lang="en" sz="3724">
                <a:solidFill>
                  <a:srgbClr val="000000"/>
                </a:solidFill>
              </a:rPr>
              <a:t>What would you do differently?</a:t>
            </a:r>
            <a:endParaRPr sz="3724">
              <a:solidFill>
                <a:srgbClr val="000000"/>
              </a:solidFill>
            </a:endParaRPr>
          </a:p>
          <a:p>
            <a:pPr indent="-305468" lvl="0" marL="457200" rtl="0" algn="l">
              <a:lnSpc>
                <a:spcPct val="90000"/>
              </a:lnSpc>
              <a:spcBef>
                <a:spcPts val="0"/>
              </a:spcBef>
              <a:spcAft>
                <a:spcPts val="0"/>
              </a:spcAft>
              <a:buClr>
                <a:srgbClr val="000000"/>
              </a:buClr>
              <a:buSzPct val="100000"/>
              <a:buChar char="●"/>
            </a:pPr>
            <a:r>
              <a:rPr lang="en" sz="3724">
                <a:solidFill>
                  <a:srgbClr val="000000"/>
                </a:solidFill>
              </a:rPr>
              <a:t>What did you learn from playing the game?</a:t>
            </a:r>
            <a:endParaRPr sz="3724">
              <a:solidFill>
                <a:srgbClr val="000000"/>
              </a:solidFill>
            </a:endParaRPr>
          </a:p>
          <a:p>
            <a:pPr indent="-305468" lvl="0" marL="457200" rtl="0" algn="l">
              <a:lnSpc>
                <a:spcPct val="90000"/>
              </a:lnSpc>
              <a:spcBef>
                <a:spcPts val="0"/>
              </a:spcBef>
              <a:spcAft>
                <a:spcPts val="0"/>
              </a:spcAft>
              <a:buClr>
                <a:srgbClr val="000000"/>
              </a:buClr>
              <a:buSzPct val="100000"/>
              <a:buChar char="●"/>
            </a:pPr>
            <a:r>
              <a:rPr lang="en" sz="3724">
                <a:solidFill>
                  <a:srgbClr val="000000"/>
                </a:solidFill>
              </a:rPr>
              <a:t>Is there anything you wish was in the game?</a:t>
            </a:r>
            <a:endParaRPr sz="3724">
              <a:solidFill>
                <a:srgbClr val="000000"/>
              </a:solidFill>
            </a:endParaRPr>
          </a:p>
          <a:p>
            <a:pPr indent="0" lvl="0" marL="0" rtl="0" algn="l">
              <a:lnSpc>
                <a:spcPct val="90000"/>
              </a:lnSpc>
              <a:spcBef>
                <a:spcPts val="0"/>
              </a:spcBef>
              <a:spcAft>
                <a:spcPts val="0"/>
              </a:spcAft>
              <a:buNone/>
            </a:pPr>
            <a:r>
              <a:t/>
            </a:r>
            <a:endParaRPr sz="3724">
              <a:solidFill>
                <a:srgbClr val="000000"/>
              </a:solidFill>
            </a:endParaRPr>
          </a:p>
          <a:p>
            <a:pPr indent="0" lvl="0" marL="0" rtl="0" algn="l">
              <a:lnSpc>
                <a:spcPct val="90000"/>
              </a:lnSpc>
              <a:spcBef>
                <a:spcPts val="0"/>
              </a:spcBef>
              <a:spcAft>
                <a:spcPts val="0"/>
              </a:spcAft>
              <a:buNone/>
            </a:pPr>
            <a:r>
              <a:rPr lang="en" sz="3724">
                <a:solidFill>
                  <a:srgbClr val="000000"/>
                </a:solidFill>
              </a:rPr>
              <a:t>Data Collection Questions</a:t>
            </a:r>
            <a:endParaRPr sz="3724">
              <a:solidFill>
                <a:srgbClr val="000000"/>
              </a:solidFill>
            </a:endParaRPr>
          </a:p>
          <a:p>
            <a:pPr indent="-305468" lvl="0" marL="457200" rtl="0" algn="l">
              <a:lnSpc>
                <a:spcPct val="90000"/>
              </a:lnSpc>
              <a:spcBef>
                <a:spcPts val="0"/>
              </a:spcBef>
              <a:spcAft>
                <a:spcPts val="0"/>
              </a:spcAft>
              <a:buClr>
                <a:srgbClr val="000000"/>
              </a:buClr>
              <a:buSzPct val="100000"/>
              <a:buChar char="●"/>
            </a:pPr>
            <a:r>
              <a:rPr lang="en" sz="3724">
                <a:solidFill>
                  <a:srgbClr val="000000"/>
                </a:solidFill>
              </a:rPr>
              <a:t>Age</a:t>
            </a:r>
            <a:endParaRPr sz="3724">
              <a:solidFill>
                <a:srgbClr val="000000"/>
              </a:solidFill>
            </a:endParaRPr>
          </a:p>
          <a:p>
            <a:pPr indent="-305468" lvl="0" marL="457200" rtl="0" algn="l">
              <a:lnSpc>
                <a:spcPct val="90000"/>
              </a:lnSpc>
              <a:spcBef>
                <a:spcPts val="0"/>
              </a:spcBef>
              <a:spcAft>
                <a:spcPts val="0"/>
              </a:spcAft>
              <a:buClr>
                <a:srgbClr val="000000"/>
              </a:buClr>
              <a:buSzPct val="100000"/>
              <a:buChar char="●"/>
            </a:pPr>
            <a:r>
              <a:rPr lang="en" sz="3724">
                <a:solidFill>
                  <a:srgbClr val="000000"/>
                </a:solidFill>
              </a:rPr>
              <a:t>Major and Year</a:t>
            </a:r>
            <a:endParaRPr sz="3724">
              <a:solidFill>
                <a:srgbClr val="000000"/>
              </a:solidFill>
            </a:endParaRPr>
          </a:p>
          <a:p>
            <a:pPr indent="-305468" lvl="0" marL="457200" rtl="0" algn="l">
              <a:lnSpc>
                <a:spcPct val="90000"/>
              </a:lnSpc>
              <a:spcBef>
                <a:spcPts val="0"/>
              </a:spcBef>
              <a:spcAft>
                <a:spcPts val="0"/>
              </a:spcAft>
              <a:buClr>
                <a:srgbClr val="000000"/>
              </a:buClr>
              <a:buSzPct val="100000"/>
              <a:buChar char="●"/>
            </a:pPr>
            <a:r>
              <a:rPr lang="en" sz="3724">
                <a:solidFill>
                  <a:srgbClr val="000000"/>
                </a:solidFill>
              </a:rPr>
              <a:t>Do you have work experience? If yes, what field and do you think it impacted how you made your decisions?</a:t>
            </a:r>
            <a:endParaRPr sz="3724">
              <a:solidFill>
                <a:srgbClr val="000000"/>
              </a:solidFill>
            </a:endParaRPr>
          </a:p>
          <a:p>
            <a:pPr indent="-305468" lvl="0" marL="457200" rtl="0" algn="l">
              <a:lnSpc>
                <a:spcPct val="90000"/>
              </a:lnSpc>
              <a:spcBef>
                <a:spcPts val="0"/>
              </a:spcBef>
              <a:spcAft>
                <a:spcPts val="0"/>
              </a:spcAft>
              <a:buClr>
                <a:srgbClr val="000000"/>
              </a:buClr>
              <a:buSzPct val="100000"/>
              <a:buChar char="●"/>
            </a:pPr>
            <a:r>
              <a:rPr lang="en" sz="3724">
                <a:solidFill>
                  <a:srgbClr val="000000"/>
                </a:solidFill>
              </a:rPr>
              <a:t>How do you feel about the decisions you made?</a:t>
            </a:r>
            <a:endParaRPr sz="3724">
              <a:solidFill>
                <a:srgbClr val="000000"/>
              </a:solidFill>
            </a:endParaRPr>
          </a:p>
          <a:p>
            <a:pPr indent="0" lvl="0" marL="0" rtl="0" algn="l">
              <a:lnSpc>
                <a:spcPct val="90000"/>
              </a:lnSpc>
              <a:spcBef>
                <a:spcPts val="0"/>
              </a:spcBef>
              <a:spcAft>
                <a:spcPts val="0"/>
              </a:spcAft>
              <a:buNone/>
            </a:pPr>
            <a:r>
              <a:t/>
            </a:r>
            <a:endParaRPr sz="253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0" y="0"/>
            <a:ext cx="9144001" cy="5143500"/>
          </a:xfrm>
          <a:prstGeom prst="rect">
            <a:avLst/>
          </a:prstGeom>
          <a:noFill/>
          <a:ln>
            <a:noFill/>
          </a:ln>
        </p:spPr>
      </p:pic>
      <p:sp>
        <p:nvSpPr>
          <p:cNvPr id="63" name="Google Shape;63;p14"/>
          <p:cNvSpPr txBox="1"/>
          <p:nvPr/>
        </p:nvSpPr>
        <p:spPr>
          <a:xfrm>
            <a:off x="148825" y="230700"/>
            <a:ext cx="8520600" cy="572700"/>
          </a:xfrm>
          <a:prstGeom prst="rect">
            <a:avLst/>
          </a:prstGeom>
          <a:solidFill>
            <a:srgbClr val="FFFFFF"/>
          </a:solid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2800">
                <a:solidFill>
                  <a:srgbClr val="000000"/>
                </a:solidFill>
              </a:rPr>
              <a:t>Game Instructions</a:t>
            </a:r>
            <a:endParaRPr b="1" sz="2800">
              <a:solidFill>
                <a:srgbClr val="000000"/>
              </a:solidFill>
            </a:endParaRPr>
          </a:p>
        </p:txBody>
      </p:sp>
      <p:sp>
        <p:nvSpPr>
          <p:cNvPr id="64" name="Google Shape;64;p14"/>
          <p:cNvSpPr/>
          <p:nvPr/>
        </p:nvSpPr>
        <p:spPr>
          <a:xfrm>
            <a:off x="148825" y="803400"/>
            <a:ext cx="8520600" cy="3294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sp>
        <p:nvSpPr>
          <p:cNvPr id="65" name="Google Shape;65;p14"/>
          <p:cNvSpPr txBox="1"/>
          <p:nvPr/>
        </p:nvSpPr>
        <p:spPr>
          <a:xfrm>
            <a:off x="148825" y="803400"/>
            <a:ext cx="8520600" cy="2760600"/>
          </a:xfrm>
          <a:prstGeom prst="rect">
            <a:avLst/>
          </a:prstGeom>
          <a:solidFill>
            <a:schemeClr val="lt1"/>
          </a:solidFill>
          <a:ln>
            <a:noFill/>
          </a:ln>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b="1" lang="en" sz="1702">
                <a:solidFill>
                  <a:srgbClr val="000000"/>
                </a:solidFill>
              </a:rPr>
              <a:t>Setup:</a:t>
            </a:r>
            <a:endParaRPr b="1" sz="1702">
              <a:solidFill>
                <a:srgbClr val="000000"/>
              </a:solidFill>
            </a:endParaRPr>
          </a:p>
          <a:p>
            <a:pPr indent="-336678" lvl="0" marL="457200" rtl="0" algn="l">
              <a:lnSpc>
                <a:spcPct val="95000"/>
              </a:lnSpc>
              <a:spcBef>
                <a:spcPts val="1200"/>
              </a:spcBef>
              <a:spcAft>
                <a:spcPts val="0"/>
              </a:spcAft>
              <a:buClr>
                <a:srgbClr val="000000"/>
              </a:buClr>
              <a:buSzPts val="1702"/>
              <a:buChar char="●"/>
            </a:pPr>
            <a:r>
              <a:rPr lang="en" sz="1702">
                <a:solidFill>
                  <a:srgbClr val="000000"/>
                </a:solidFill>
              </a:rPr>
              <a:t>Narrator deals cards, giving each player A and B cards.</a:t>
            </a:r>
            <a:endParaRPr sz="1702">
              <a:solidFill>
                <a:srgbClr val="000000"/>
              </a:solidFill>
            </a:endParaRPr>
          </a:p>
          <a:p>
            <a:pPr indent="-336678" lvl="0" marL="457200" rtl="0" algn="l">
              <a:lnSpc>
                <a:spcPct val="95000"/>
              </a:lnSpc>
              <a:spcBef>
                <a:spcPts val="0"/>
              </a:spcBef>
              <a:spcAft>
                <a:spcPts val="0"/>
              </a:spcAft>
              <a:buClr>
                <a:srgbClr val="000000"/>
              </a:buClr>
              <a:buSzPts val="1702"/>
              <a:buChar char="●"/>
            </a:pPr>
            <a:r>
              <a:rPr lang="en" sz="1702">
                <a:solidFill>
                  <a:srgbClr val="000000"/>
                </a:solidFill>
              </a:rPr>
              <a:t>Narrator sets the scene and introduces the case study background.</a:t>
            </a:r>
            <a:endParaRPr sz="1702">
              <a:solidFill>
                <a:srgbClr val="000000"/>
              </a:solidFill>
            </a:endParaRPr>
          </a:p>
          <a:p>
            <a:pPr indent="-336678" lvl="0" marL="457200" rtl="0" algn="l">
              <a:lnSpc>
                <a:spcPct val="95000"/>
              </a:lnSpc>
              <a:spcBef>
                <a:spcPts val="0"/>
              </a:spcBef>
              <a:spcAft>
                <a:spcPts val="0"/>
              </a:spcAft>
              <a:buClr>
                <a:srgbClr val="000000"/>
              </a:buClr>
              <a:buSzPts val="1702"/>
              <a:buChar char="●"/>
            </a:pPr>
            <a:r>
              <a:rPr lang="en" sz="1702">
                <a:solidFill>
                  <a:srgbClr val="000000"/>
                </a:solidFill>
              </a:rPr>
              <a:t>Players can ask questions about the case before starting.</a:t>
            </a:r>
            <a:endParaRPr sz="1702">
              <a:solidFill>
                <a:srgbClr val="000000"/>
              </a:solidFill>
            </a:endParaRPr>
          </a:p>
          <a:p>
            <a:pPr indent="0" lvl="0" marL="0" rtl="0" algn="l">
              <a:lnSpc>
                <a:spcPct val="95000"/>
              </a:lnSpc>
              <a:spcBef>
                <a:spcPts val="1200"/>
              </a:spcBef>
              <a:spcAft>
                <a:spcPts val="0"/>
              </a:spcAft>
              <a:buNone/>
            </a:pPr>
            <a:r>
              <a:rPr b="1" lang="en" sz="1702">
                <a:solidFill>
                  <a:srgbClr val="000000"/>
                </a:solidFill>
              </a:rPr>
              <a:t>Rounds:</a:t>
            </a:r>
            <a:endParaRPr b="1" sz="1702">
              <a:solidFill>
                <a:srgbClr val="000000"/>
              </a:solidFill>
            </a:endParaRPr>
          </a:p>
          <a:p>
            <a:pPr indent="-336678" lvl="0" marL="457200" rtl="0" algn="l">
              <a:lnSpc>
                <a:spcPct val="95000"/>
              </a:lnSpc>
              <a:spcBef>
                <a:spcPts val="1200"/>
              </a:spcBef>
              <a:spcAft>
                <a:spcPts val="0"/>
              </a:spcAft>
              <a:buClr>
                <a:srgbClr val="000000"/>
              </a:buClr>
              <a:buSzPts val="1702"/>
              <a:buChar char="●"/>
            </a:pPr>
            <a:r>
              <a:rPr lang="en" sz="1702">
                <a:solidFill>
                  <a:srgbClr val="000000"/>
                </a:solidFill>
              </a:rPr>
              <a:t>Narrator reads a question with A and B options.</a:t>
            </a:r>
            <a:endParaRPr sz="1702">
              <a:solidFill>
                <a:srgbClr val="000000"/>
              </a:solidFill>
            </a:endParaRPr>
          </a:p>
          <a:p>
            <a:pPr indent="-336678" lvl="0" marL="457200" rtl="0" algn="l">
              <a:lnSpc>
                <a:spcPct val="95000"/>
              </a:lnSpc>
              <a:spcBef>
                <a:spcPts val="0"/>
              </a:spcBef>
              <a:spcAft>
                <a:spcPts val="0"/>
              </a:spcAft>
              <a:buClr>
                <a:srgbClr val="000000"/>
              </a:buClr>
              <a:buSzPts val="1702"/>
              <a:buChar char="●"/>
            </a:pPr>
            <a:r>
              <a:rPr lang="en" sz="1702">
                <a:solidFill>
                  <a:srgbClr val="000000"/>
                </a:solidFill>
              </a:rPr>
              <a:t>Players choose A or B, keeping their answers face down.</a:t>
            </a:r>
            <a:endParaRPr sz="1702">
              <a:solidFill>
                <a:srgbClr val="000000"/>
              </a:solidFill>
            </a:endParaRPr>
          </a:p>
          <a:p>
            <a:pPr indent="-336678" lvl="0" marL="457200" rtl="0" algn="l">
              <a:lnSpc>
                <a:spcPct val="95000"/>
              </a:lnSpc>
              <a:spcBef>
                <a:spcPts val="0"/>
              </a:spcBef>
              <a:spcAft>
                <a:spcPts val="0"/>
              </a:spcAft>
              <a:buClr>
                <a:srgbClr val="000000"/>
              </a:buClr>
              <a:buSzPts val="1702"/>
              <a:buChar char="●"/>
            </a:pPr>
            <a:r>
              <a:rPr lang="en" sz="1702">
                <a:solidFill>
                  <a:srgbClr val="000000"/>
                </a:solidFill>
              </a:rPr>
              <a:t>Narrator shuffles cards for anonymity, reveals choices, and discusses outcomes.</a:t>
            </a:r>
            <a:endParaRPr sz="995">
              <a:solidFill>
                <a:srgbClr val="000000"/>
              </a:solidFill>
            </a:endParaRPr>
          </a:p>
        </p:txBody>
      </p:sp>
      <p:sp>
        <p:nvSpPr>
          <p:cNvPr id="66" name="Google Shape;66;p14"/>
          <p:cNvSpPr txBox="1"/>
          <p:nvPr/>
        </p:nvSpPr>
        <p:spPr>
          <a:xfrm>
            <a:off x="148825" y="4097700"/>
            <a:ext cx="8520600" cy="974100"/>
          </a:xfrm>
          <a:prstGeom prst="rect">
            <a:avLst/>
          </a:prstGeom>
          <a:solidFill>
            <a:srgbClr val="FFFFFF"/>
          </a:solidFill>
          <a:ln>
            <a:noFill/>
          </a:ln>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b="1" lang="en" sz="2800">
                <a:solidFill>
                  <a:srgbClr val="000000"/>
                </a:solidFill>
              </a:rPr>
              <a:t>Kindly respond to the questions to the best of your understanding and judgment.</a:t>
            </a:r>
            <a:endParaRPr b="1" sz="28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72" name="Google Shape;72;p15"/>
          <p:cNvSpPr txBox="1"/>
          <p:nvPr/>
        </p:nvSpPr>
        <p:spPr>
          <a:xfrm>
            <a:off x="148825" y="230700"/>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2800">
                <a:solidFill>
                  <a:srgbClr val="FFFFFF"/>
                </a:solidFill>
              </a:rPr>
              <a:t>Background Information</a:t>
            </a:r>
            <a:endParaRPr b="1" sz="2800">
              <a:solidFill>
                <a:srgbClr val="FFFFFF"/>
              </a:solidFill>
            </a:endParaRPr>
          </a:p>
        </p:txBody>
      </p:sp>
      <p:sp>
        <p:nvSpPr>
          <p:cNvPr id="73" name="Google Shape;73;p15"/>
          <p:cNvSpPr/>
          <p:nvPr/>
        </p:nvSpPr>
        <p:spPr>
          <a:xfrm>
            <a:off x="139850" y="784725"/>
            <a:ext cx="8520600" cy="3721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 name="Google Shape;74;p15"/>
          <p:cNvSpPr txBox="1"/>
          <p:nvPr/>
        </p:nvSpPr>
        <p:spPr>
          <a:xfrm>
            <a:off x="148825" y="803400"/>
            <a:ext cx="8520600" cy="3800100"/>
          </a:xfrm>
          <a:prstGeom prst="rect">
            <a:avLst/>
          </a:prstGeom>
          <a:solidFill>
            <a:schemeClr val="lt1"/>
          </a:solidFill>
          <a:ln>
            <a:noFill/>
          </a:ln>
        </p:spPr>
        <p:txBody>
          <a:bodyPr anchorCtr="0" anchor="t" bIns="91425" lIns="91425" spcFirstLastPara="1" rIns="91425" wrap="square" tIns="91425">
            <a:normAutofit fontScale="32500" lnSpcReduction="10000"/>
          </a:bodyPr>
          <a:lstStyle/>
          <a:p>
            <a:pPr indent="0" lvl="0" marL="0" rtl="0" algn="l">
              <a:lnSpc>
                <a:spcPct val="115000"/>
              </a:lnSpc>
              <a:spcBef>
                <a:spcPts val="0"/>
              </a:spcBef>
              <a:spcAft>
                <a:spcPts val="0"/>
              </a:spcAft>
              <a:buNone/>
            </a:pPr>
            <a:r>
              <a:rPr b="1" lang="en" sz="3800">
                <a:solidFill>
                  <a:srgbClr val="000000"/>
                </a:solidFill>
              </a:rPr>
              <a:t>When and Where:</a:t>
            </a:r>
            <a:r>
              <a:rPr lang="en" sz="3800">
                <a:solidFill>
                  <a:srgbClr val="000000"/>
                </a:solidFill>
              </a:rPr>
              <a:t> </a:t>
            </a:r>
            <a:r>
              <a:rPr lang="en" sz="3800"/>
              <a:t>The United States of America during the mid-1980s.</a:t>
            </a:r>
            <a:endParaRPr sz="3800">
              <a:solidFill>
                <a:srgbClr val="000000"/>
              </a:solidFill>
            </a:endParaRPr>
          </a:p>
          <a:p>
            <a:pPr indent="0" lvl="0" marL="0" rtl="0" algn="l">
              <a:lnSpc>
                <a:spcPct val="115000"/>
              </a:lnSpc>
              <a:spcBef>
                <a:spcPts val="1200"/>
              </a:spcBef>
              <a:spcAft>
                <a:spcPts val="0"/>
              </a:spcAft>
              <a:buNone/>
            </a:pPr>
            <a:r>
              <a:rPr b="1" lang="en" sz="3800">
                <a:solidFill>
                  <a:srgbClr val="000000"/>
                </a:solidFill>
              </a:rPr>
              <a:t>Social and Economical:</a:t>
            </a:r>
            <a:r>
              <a:rPr lang="en" sz="3800">
                <a:solidFill>
                  <a:srgbClr val="000000"/>
                </a:solidFill>
              </a:rPr>
              <a:t> In</a:t>
            </a:r>
            <a:r>
              <a:rPr lang="en" sz="3800"/>
              <a:t> the mid-1980s, the US face economic challenges. They were slowly recovering from a recession and everyone was feeling the pressure of high debts and inflation. The space industry faced challenges from other nations and the US wanted to maintain their position in space exploration.</a:t>
            </a:r>
            <a:endParaRPr sz="3800"/>
          </a:p>
          <a:p>
            <a:pPr indent="0" lvl="0" marL="0" rtl="0" algn="l">
              <a:lnSpc>
                <a:spcPct val="115000"/>
              </a:lnSpc>
              <a:spcBef>
                <a:spcPts val="1200"/>
              </a:spcBef>
              <a:spcAft>
                <a:spcPts val="0"/>
              </a:spcAft>
              <a:buNone/>
            </a:pPr>
            <a:r>
              <a:rPr b="1" lang="en" sz="3800">
                <a:solidFill>
                  <a:srgbClr val="000000"/>
                </a:solidFill>
              </a:rPr>
              <a:t>Attitudes Towards Safety: </a:t>
            </a:r>
            <a:r>
              <a:rPr lang="en" sz="3800">
                <a:solidFill>
                  <a:srgbClr val="000000"/>
                </a:solidFill>
              </a:rPr>
              <a:t>Safety</a:t>
            </a:r>
            <a:r>
              <a:rPr lang="en" sz="3800"/>
              <a:t> concerns were not adequate addressed leading up to the disaster. There was a focus on maintaining schedules and keeping the public’s interest in space exploration. Legal systems were prioritized over safety.</a:t>
            </a:r>
            <a:endParaRPr sz="3800">
              <a:solidFill>
                <a:srgbClr val="000000"/>
              </a:solidFill>
            </a:endParaRPr>
          </a:p>
          <a:p>
            <a:pPr indent="0" lvl="0" marL="0" rtl="0" algn="l">
              <a:lnSpc>
                <a:spcPct val="115000"/>
              </a:lnSpc>
              <a:spcBef>
                <a:spcPts val="1200"/>
              </a:spcBef>
              <a:spcAft>
                <a:spcPts val="0"/>
              </a:spcAft>
              <a:buNone/>
            </a:pPr>
            <a:r>
              <a:rPr b="1" lang="en" sz="3800"/>
              <a:t>The Challenger</a:t>
            </a:r>
            <a:r>
              <a:rPr b="1" lang="en" sz="3800">
                <a:solidFill>
                  <a:srgbClr val="000000"/>
                </a:solidFill>
              </a:rPr>
              <a:t>:</a:t>
            </a:r>
            <a:r>
              <a:rPr lang="en" sz="3800">
                <a:solidFill>
                  <a:srgbClr val="000000"/>
                </a:solidFill>
              </a:rPr>
              <a:t> </a:t>
            </a:r>
            <a:r>
              <a:rPr lang="en" sz="3800"/>
              <a:t>Apart of NASA’s Space Shuttle program, designed for reusable space travel. It aimed to make missions more cost-effective and accessible. However, there were critical issues with the O-rings, which were crucial for preventing hot gases from escaping during the ascent.</a:t>
            </a:r>
            <a:endParaRPr sz="3800"/>
          </a:p>
          <a:p>
            <a:pPr indent="0" lvl="0" marL="0" rtl="0" algn="l">
              <a:lnSpc>
                <a:spcPct val="115000"/>
              </a:lnSpc>
              <a:spcBef>
                <a:spcPts val="1200"/>
              </a:spcBef>
              <a:spcAft>
                <a:spcPts val="0"/>
              </a:spcAft>
              <a:buNone/>
            </a:pPr>
            <a:r>
              <a:rPr b="1" lang="en" sz="3800">
                <a:solidFill>
                  <a:srgbClr val="000000"/>
                </a:solidFill>
              </a:rPr>
              <a:t>Society's Environment:</a:t>
            </a:r>
            <a:r>
              <a:rPr lang="en" sz="3800"/>
              <a:t> The desire to showcase technological achievements were very high. However, the lack of safety led to tragedy during the shuttles ascent; all seven crew members including a schoolteacher.</a:t>
            </a:r>
            <a:endParaRPr sz="3800">
              <a:solidFill>
                <a:srgbClr val="000000"/>
              </a:solidFill>
            </a:endParaRPr>
          </a:p>
          <a:p>
            <a:pPr indent="0" lvl="0" marL="0" rtl="0" algn="l">
              <a:lnSpc>
                <a:spcPct val="115000"/>
              </a:lnSpc>
              <a:spcBef>
                <a:spcPts val="1200"/>
              </a:spcBef>
              <a:spcAft>
                <a:spcPts val="0"/>
              </a:spcAft>
              <a:buNone/>
            </a:pPr>
            <a:r>
              <a:t/>
            </a:r>
            <a:endParaRPr sz="1800">
              <a:solidFill>
                <a:srgbClr val="000000"/>
              </a:solidFill>
            </a:endParaRPr>
          </a:p>
          <a:p>
            <a:pPr indent="0" lvl="0" marL="0" rtl="0" algn="l">
              <a:lnSpc>
                <a:spcPct val="115000"/>
              </a:lnSpc>
              <a:spcBef>
                <a:spcPts val="1200"/>
              </a:spcBef>
              <a:spcAft>
                <a:spcPts val="1200"/>
              </a:spcAft>
              <a:buNone/>
            </a:pPr>
            <a:r>
              <a:t/>
            </a:r>
            <a:endParaRPr sz="18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a:off x="4572000" y="1152475"/>
            <a:ext cx="4572000" cy="3939375"/>
          </a:xfrm>
          <a:prstGeom prst="rect">
            <a:avLst/>
          </a:prstGeom>
          <a:noFill/>
          <a:ln>
            <a:noFill/>
          </a:ln>
        </p:spPr>
      </p:pic>
      <p:pic>
        <p:nvPicPr>
          <p:cNvPr id="80" name="Google Shape;80;p16"/>
          <p:cNvPicPr preferRelativeResize="0"/>
          <p:nvPr/>
        </p:nvPicPr>
        <p:blipFill>
          <a:blip r:embed="rId4">
            <a:alphaModFix/>
          </a:blip>
          <a:stretch>
            <a:fillRect/>
          </a:stretch>
        </p:blipFill>
        <p:spPr>
          <a:xfrm>
            <a:off x="0" y="1152475"/>
            <a:ext cx="4571999" cy="3991025"/>
          </a:xfrm>
          <a:prstGeom prst="rect">
            <a:avLst/>
          </a:prstGeom>
          <a:noFill/>
          <a:ln>
            <a:noFill/>
          </a:ln>
        </p:spPr>
      </p:pic>
      <p:pic>
        <p:nvPicPr>
          <p:cNvPr id="81" name="Google Shape;81;p16"/>
          <p:cNvPicPr preferRelativeResize="0"/>
          <p:nvPr/>
        </p:nvPicPr>
        <p:blipFill>
          <a:blip r:embed="rId5">
            <a:alphaModFix amt="50000"/>
          </a:blip>
          <a:stretch>
            <a:fillRect/>
          </a:stretch>
        </p:blipFill>
        <p:spPr>
          <a:xfrm>
            <a:off x="4572000" y="1152475"/>
            <a:ext cx="4572000" cy="3991024"/>
          </a:xfrm>
          <a:prstGeom prst="rect">
            <a:avLst/>
          </a:prstGeom>
          <a:noFill/>
          <a:ln>
            <a:noFill/>
          </a:ln>
        </p:spPr>
      </p:pic>
      <p:pic>
        <p:nvPicPr>
          <p:cNvPr id="82" name="Google Shape;82;p16"/>
          <p:cNvPicPr preferRelativeResize="0"/>
          <p:nvPr/>
        </p:nvPicPr>
        <p:blipFill>
          <a:blip r:embed="rId6">
            <a:alphaModFix amt="50000"/>
          </a:blip>
          <a:stretch>
            <a:fillRect/>
          </a:stretch>
        </p:blipFill>
        <p:spPr>
          <a:xfrm>
            <a:off x="0" y="1152475"/>
            <a:ext cx="4572000" cy="3991024"/>
          </a:xfrm>
          <a:prstGeom prst="rect">
            <a:avLst/>
          </a:prstGeom>
          <a:noFill/>
          <a:ln>
            <a:noFill/>
          </a:ln>
        </p:spPr>
      </p:pic>
      <p:sp>
        <p:nvSpPr>
          <p:cNvPr id="83" name="Google Shape;83;p16"/>
          <p:cNvSpPr txBox="1"/>
          <p:nvPr/>
        </p:nvSpPr>
        <p:spPr>
          <a:xfrm>
            <a:off x="311700" y="1685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000000"/>
                </a:solidFill>
              </a:rPr>
              <a:t>Q1: </a:t>
            </a:r>
            <a:r>
              <a:rPr lang="en" sz="2100"/>
              <a:t>Given the safety concerns with the O-rings and the impact of cold weather on the launch, how do you approach risk management?</a:t>
            </a:r>
            <a:endParaRPr sz="2000">
              <a:solidFill>
                <a:srgbClr val="000000"/>
              </a:solidFill>
            </a:endParaRPr>
          </a:p>
        </p:txBody>
      </p:sp>
      <p:sp>
        <p:nvSpPr>
          <p:cNvPr id="84" name="Google Shape;84;p16"/>
          <p:cNvSpPr/>
          <p:nvPr/>
        </p:nvSpPr>
        <p:spPr>
          <a:xfrm>
            <a:off x="1087750" y="1515075"/>
            <a:ext cx="2496600" cy="3240000"/>
          </a:xfrm>
          <a:prstGeom prst="rect">
            <a:avLst/>
          </a:prstGeom>
          <a:gradFill>
            <a:gsLst>
              <a:gs pos="0">
                <a:srgbClr val="DB0000"/>
              </a:gs>
              <a:gs pos="100000">
                <a:srgbClr val="54030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1"/>
              </a:highlight>
            </a:endParaRPr>
          </a:p>
        </p:txBody>
      </p:sp>
      <p:sp>
        <p:nvSpPr>
          <p:cNvPr id="85" name="Google Shape;85;p16"/>
          <p:cNvSpPr txBox="1"/>
          <p:nvPr/>
        </p:nvSpPr>
        <p:spPr>
          <a:xfrm>
            <a:off x="1930800" y="1492050"/>
            <a:ext cx="710400" cy="10797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n" sz="6000">
                <a:solidFill>
                  <a:srgbClr val="FFFFFF"/>
                </a:solidFill>
                <a:latin typeface="Roboto"/>
                <a:ea typeface="Roboto"/>
                <a:cs typeface="Roboto"/>
                <a:sym typeface="Roboto"/>
              </a:rPr>
              <a:t>A</a:t>
            </a:r>
            <a:endParaRPr sz="6000">
              <a:solidFill>
                <a:srgbClr val="FFFFFF"/>
              </a:solidFill>
            </a:endParaRPr>
          </a:p>
        </p:txBody>
      </p:sp>
      <p:sp>
        <p:nvSpPr>
          <p:cNvPr id="86" name="Google Shape;86;p16"/>
          <p:cNvSpPr/>
          <p:nvPr/>
        </p:nvSpPr>
        <p:spPr>
          <a:xfrm>
            <a:off x="5584050" y="1502163"/>
            <a:ext cx="2496600" cy="3240000"/>
          </a:xfrm>
          <a:prstGeom prst="rect">
            <a:avLst/>
          </a:prstGeom>
          <a:gradFill>
            <a:gsLst>
              <a:gs pos="0">
                <a:srgbClr val="3177EE"/>
              </a:gs>
              <a:gs pos="100000">
                <a:srgbClr val="113D8A"/>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1"/>
              </a:highlight>
            </a:endParaRPr>
          </a:p>
        </p:txBody>
      </p:sp>
      <p:sp>
        <p:nvSpPr>
          <p:cNvPr id="87" name="Google Shape;87;p16"/>
          <p:cNvSpPr txBox="1"/>
          <p:nvPr/>
        </p:nvSpPr>
        <p:spPr>
          <a:xfrm>
            <a:off x="6477150" y="1492050"/>
            <a:ext cx="710400" cy="10797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n" sz="6000">
                <a:solidFill>
                  <a:srgbClr val="FFFFFF"/>
                </a:solidFill>
                <a:latin typeface="Roboto"/>
                <a:ea typeface="Roboto"/>
                <a:cs typeface="Roboto"/>
                <a:sym typeface="Roboto"/>
              </a:rPr>
              <a:t>B</a:t>
            </a:r>
            <a:endParaRPr sz="6000">
              <a:solidFill>
                <a:srgbClr val="FFFFFF"/>
              </a:solidFill>
            </a:endParaRPr>
          </a:p>
        </p:txBody>
      </p:sp>
      <p:sp>
        <p:nvSpPr>
          <p:cNvPr id="88" name="Google Shape;88;p16"/>
          <p:cNvSpPr txBox="1"/>
          <p:nvPr/>
        </p:nvSpPr>
        <p:spPr>
          <a:xfrm>
            <a:off x="987600" y="2437025"/>
            <a:ext cx="2596800" cy="213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700">
                <a:solidFill>
                  <a:schemeClr val="lt1"/>
                </a:solidFill>
                <a:latin typeface="Roboto"/>
                <a:ea typeface="Roboto"/>
                <a:cs typeface="Roboto"/>
                <a:sym typeface="Roboto"/>
              </a:rPr>
              <a:t>Prioritize safety modifications and acknowledge that they may lead to launch delays, increase spending, and fall behind competitors.</a:t>
            </a:r>
            <a:endParaRPr b="1" sz="1700">
              <a:solidFill>
                <a:schemeClr val="dk1"/>
              </a:solidFill>
              <a:latin typeface="Roboto"/>
              <a:ea typeface="Roboto"/>
              <a:cs typeface="Roboto"/>
              <a:sym typeface="Roboto"/>
            </a:endParaRPr>
          </a:p>
          <a:p>
            <a:pPr indent="0" lvl="0" marL="0" rtl="0" algn="ctr">
              <a:spcBef>
                <a:spcPts val="0"/>
              </a:spcBef>
              <a:spcAft>
                <a:spcPts val="0"/>
              </a:spcAft>
              <a:buNone/>
            </a:pPr>
            <a:r>
              <a:t/>
            </a:r>
            <a:endParaRPr sz="1800">
              <a:solidFill>
                <a:schemeClr val="dk2"/>
              </a:solidFill>
            </a:endParaRPr>
          </a:p>
        </p:txBody>
      </p:sp>
      <p:sp>
        <p:nvSpPr>
          <p:cNvPr id="89" name="Google Shape;89;p16"/>
          <p:cNvSpPr txBox="1"/>
          <p:nvPr/>
        </p:nvSpPr>
        <p:spPr>
          <a:xfrm>
            <a:off x="5533950" y="2437025"/>
            <a:ext cx="2596800" cy="2131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700">
                <a:solidFill>
                  <a:schemeClr val="lt1"/>
                </a:solidFill>
                <a:latin typeface="Roboto"/>
                <a:ea typeface="Roboto"/>
                <a:cs typeface="Roboto"/>
                <a:sym typeface="Roboto"/>
              </a:rPr>
              <a:t>Go with the original launch plan, prioritize meeting the deadline, and save the additional funds; this maintains a competitive edge.</a:t>
            </a:r>
            <a:endParaRPr b="1" sz="1700">
              <a:solidFill>
                <a:schemeClr val="lt1"/>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7"/>
          <p:cNvPicPr preferRelativeResize="0"/>
          <p:nvPr/>
        </p:nvPicPr>
        <p:blipFill>
          <a:blip r:embed="rId3">
            <a:alphaModFix/>
          </a:blip>
          <a:stretch>
            <a:fillRect/>
          </a:stretch>
        </p:blipFill>
        <p:spPr>
          <a:xfrm>
            <a:off x="0" y="1152475"/>
            <a:ext cx="4572000" cy="3991025"/>
          </a:xfrm>
          <a:prstGeom prst="rect">
            <a:avLst/>
          </a:prstGeom>
          <a:noFill/>
          <a:ln>
            <a:noFill/>
          </a:ln>
        </p:spPr>
      </p:pic>
      <p:pic>
        <p:nvPicPr>
          <p:cNvPr id="95" name="Google Shape;95;p17"/>
          <p:cNvPicPr preferRelativeResize="0"/>
          <p:nvPr/>
        </p:nvPicPr>
        <p:blipFill>
          <a:blip r:embed="rId4">
            <a:alphaModFix amt="50000"/>
          </a:blip>
          <a:stretch>
            <a:fillRect/>
          </a:stretch>
        </p:blipFill>
        <p:spPr>
          <a:xfrm>
            <a:off x="0" y="1152475"/>
            <a:ext cx="4572000" cy="3991024"/>
          </a:xfrm>
          <a:prstGeom prst="rect">
            <a:avLst/>
          </a:prstGeom>
          <a:noFill/>
          <a:ln>
            <a:noFill/>
          </a:ln>
        </p:spPr>
      </p:pic>
      <p:sp>
        <p:nvSpPr>
          <p:cNvPr id="96" name="Google Shape;96;p17"/>
          <p:cNvSpPr/>
          <p:nvPr/>
        </p:nvSpPr>
        <p:spPr>
          <a:xfrm>
            <a:off x="1087750" y="1515075"/>
            <a:ext cx="2496600" cy="3240000"/>
          </a:xfrm>
          <a:prstGeom prst="rect">
            <a:avLst/>
          </a:prstGeom>
          <a:gradFill>
            <a:gsLst>
              <a:gs pos="0">
                <a:srgbClr val="DB0000"/>
              </a:gs>
              <a:gs pos="100000">
                <a:srgbClr val="54030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1"/>
              </a:highlight>
            </a:endParaRPr>
          </a:p>
        </p:txBody>
      </p:sp>
      <p:pic>
        <p:nvPicPr>
          <p:cNvPr id="97" name="Google Shape;97;p17"/>
          <p:cNvPicPr preferRelativeResize="0"/>
          <p:nvPr/>
        </p:nvPicPr>
        <p:blipFill>
          <a:blip r:embed="rId5">
            <a:alphaModFix/>
          </a:blip>
          <a:stretch>
            <a:fillRect/>
          </a:stretch>
        </p:blipFill>
        <p:spPr>
          <a:xfrm>
            <a:off x="4572000" y="1152475"/>
            <a:ext cx="4572000" cy="3991025"/>
          </a:xfrm>
          <a:prstGeom prst="rect">
            <a:avLst/>
          </a:prstGeom>
          <a:noFill/>
          <a:ln>
            <a:noFill/>
          </a:ln>
        </p:spPr>
      </p:pic>
      <p:pic>
        <p:nvPicPr>
          <p:cNvPr id="98" name="Google Shape;98;p17"/>
          <p:cNvPicPr preferRelativeResize="0"/>
          <p:nvPr/>
        </p:nvPicPr>
        <p:blipFill>
          <a:blip r:embed="rId6">
            <a:alphaModFix amt="50000"/>
          </a:blip>
          <a:stretch>
            <a:fillRect/>
          </a:stretch>
        </p:blipFill>
        <p:spPr>
          <a:xfrm>
            <a:off x="4572000" y="1152475"/>
            <a:ext cx="4572000" cy="3991024"/>
          </a:xfrm>
          <a:prstGeom prst="rect">
            <a:avLst/>
          </a:prstGeom>
          <a:noFill/>
          <a:ln>
            <a:noFill/>
          </a:ln>
        </p:spPr>
      </p:pic>
      <p:sp>
        <p:nvSpPr>
          <p:cNvPr id="99" name="Google Shape;99;p17"/>
          <p:cNvSpPr txBox="1"/>
          <p:nvPr/>
        </p:nvSpPr>
        <p:spPr>
          <a:xfrm>
            <a:off x="311700" y="168550"/>
            <a:ext cx="8520600" cy="78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rgbClr val="000000"/>
                </a:solidFill>
              </a:rPr>
              <a:t>Q</a:t>
            </a:r>
            <a:r>
              <a:rPr lang="en" sz="2100"/>
              <a:t>2</a:t>
            </a:r>
            <a:r>
              <a:rPr lang="en" sz="2100">
                <a:solidFill>
                  <a:srgbClr val="000000"/>
                </a:solidFill>
              </a:rPr>
              <a:t>: </a:t>
            </a:r>
            <a:r>
              <a:rPr lang="en" sz="2100"/>
              <a:t>The project conflicts with NASA’s safety, integrity, and excellence values. How would you proceed, considering these values?</a:t>
            </a:r>
            <a:endParaRPr sz="2000">
              <a:solidFill>
                <a:srgbClr val="000000"/>
              </a:solidFill>
            </a:endParaRPr>
          </a:p>
        </p:txBody>
      </p:sp>
      <p:sp>
        <p:nvSpPr>
          <p:cNvPr id="100" name="Google Shape;100;p17"/>
          <p:cNvSpPr txBox="1"/>
          <p:nvPr/>
        </p:nvSpPr>
        <p:spPr>
          <a:xfrm>
            <a:off x="1930800" y="1492050"/>
            <a:ext cx="710400" cy="10797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n" sz="6000">
                <a:solidFill>
                  <a:schemeClr val="lt1"/>
                </a:solidFill>
                <a:latin typeface="Roboto"/>
                <a:ea typeface="Roboto"/>
                <a:cs typeface="Roboto"/>
                <a:sym typeface="Roboto"/>
              </a:rPr>
              <a:t>A</a:t>
            </a:r>
            <a:endParaRPr sz="6000">
              <a:solidFill>
                <a:schemeClr val="lt1"/>
              </a:solidFill>
            </a:endParaRPr>
          </a:p>
        </p:txBody>
      </p:sp>
      <p:sp>
        <p:nvSpPr>
          <p:cNvPr id="101" name="Google Shape;101;p17"/>
          <p:cNvSpPr/>
          <p:nvPr/>
        </p:nvSpPr>
        <p:spPr>
          <a:xfrm>
            <a:off x="5498250" y="1515075"/>
            <a:ext cx="2719500" cy="3240000"/>
          </a:xfrm>
          <a:prstGeom prst="rect">
            <a:avLst/>
          </a:prstGeom>
          <a:gradFill>
            <a:gsLst>
              <a:gs pos="0">
                <a:srgbClr val="3177EE"/>
              </a:gs>
              <a:gs pos="100000">
                <a:srgbClr val="113D8A"/>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1"/>
              </a:highlight>
            </a:endParaRPr>
          </a:p>
        </p:txBody>
      </p:sp>
      <p:sp>
        <p:nvSpPr>
          <p:cNvPr id="102" name="Google Shape;102;p17"/>
          <p:cNvSpPr txBox="1"/>
          <p:nvPr/>
        </p:nvSpPr>
        <p:spPr>
          <a:xfrm>
            <a:off x="6477150" y="1492050"/>
            <a:ext cx="710400" cy="10797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n" sz="6000">
                <a:solidFill>
                  <a:schemeClr val="lt1"/>
                </a:solidFill>
                <a:latin typeface="Roboto"/>
                <a:ea typeface="Roboto"/>
                <a:cs typeface="Roboto"/>
                <a:sym typeface="Roboto"/>
              </a:rPr>
              <a:t>B</a:t>
            </a:r>
            <a:endParaRPr sz="6000">
              <a:solidFill>
                <a:schemeClr val="lt1"/>
              </a:solidFill>
            </a:endParaRPr>
          </a:p>
        </p:txBody>
      </p:sp>
      <p:sp>
        <p:nvSpPr>
          <p:cNvPr id="103" name="Google Shape;103;p17"/>
          <p:cNvSpPr txBox="1"/>
          <p:nvPr/>
        </p:nvSpPr>
        <p:spPr>
          <a:xfrm>
            <a:off x="987600" y="2325875"/>
            <a:ext cx="2596800" cy="2551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700">
                <a:solidFill>
                  <a:schemeClr val="lt1"/>
                </a:solidFill>
                <a:latin typeface="Roboto"/>
                <a:ea typeface="Roboto"/>
                <a:cs typeface="Roboto"/>
                <a:sym typeface="Roboto"/>
              </a:rPr>
              <a:t>Deviate from NASA’s values if it brings more value to the space program, and understand that there may be a potential impact on the organization.</a:t>
            </a:r>
            <a:endParaRPr sz="1800">
              <a:solidFill>
                <a:schemeClr val="dk2"/>
              </a:solidFill>
            </a:endParaRPr>
          </a:p>
        </p:txBody>
      </p:sp>
      <p:sp>
        <p:nvSpPr>
          <p:cNvPr id="104" name="Google Shape;104;p17"/>
          <p:cNvSpPr txBox="1"/>
          <p:nvPr/>
        </p:nvSpPr>
        <p:spPr>
          <a:xfrm>
            <a:off x="5421600" y="2779025"/>
            <a:ext cx="2872800" cy="1789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t/>
            </a:r>
            <a:endParaRPr b="1" sz="1700">
              <a:solidFill>
                <a:schemeClr val="lt1"/>
              </a:solidFill>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b="1" lang="en" sz="1700">
                <a:solidFill>
                  <a:schemeClr val="lt1"/>
                </a:solidFill>
                <a:latin typeface="Roboto"/>
                <a:ea typeface="Roboto"/>
                <a:cs typeface="Roboto"/>
                <a:sym typeface="Roboto"/>
              </a:rPr>
              <a:t>Adjust the project to align with NASA’s commitment to all three; aim to uphold the organization’s reputation.</a:t>
            </a:r>
            <a:endParaRPr b="1" sz="1700">
              <a:solidFill>
                <a:schemeClr val="lt1"/>
              </a:solidFill>
              <a:latin typeface="Roboto"/>
              <a:ea typeface="Roboto"/>
              <a:cs typeface="Roboto"/>
              <a:sym typeface="Roboto"/>
            </a:endParaRPr>
          </a:p>
          <a:p>
            <a:pPr indent="0" lvl="0" marL="0" rtl="0" algn="ctr">
              <a:lnSpc>
                <a:spcPct val="115000"/>
              </a:lnSpc>
              <a:spcBef>
                <a:spcPts val="0"/>
              </a:spcBef>
              <a:spcAft>
                <a:spcPts val="0"/>
              </a:spcAft>
              <a:buNone/>
            </a:pPr>
            <a:r>
              <a:t/>
            </a:r>
            <a:endParaRPr sz="1700">
              <a:solidFill>
                <a:schemeClr val="dk1"/>
              </a:solidFill>
              <a:latin typeface="Roboto"/>
              <a:ea typeface="Roboto"/>
              <a:cs typeface="Roboto"/>
              <a:sym typeface="Roboto"/>
            </a:endParaRPr>
          </a:p>
          <a:p>
            <a:pPr indent="0" lvl="0" marL="0" rtl="0" algn="ctr">
              <a:spcBef>
                <a:spcPts val="0"/>
              </a:spcBef>
              <a:spcAft>
                <a:spcPts val="0"/>
              </a:spcAft>
              <a:buNone/>
            </a:pPr>
            <a:r>
              <a:t/>
            </a:r>
            <a:endParaRPr sz="18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8"/>
          <p:cNvPicPr preferRelativeResize="0"/>
          <p:nvPr/>
        </p:nvPicPr>
        <p:blipFill>
          <a:blip r:embed="rId3">
            <a:alphaModFix/>
          </a:blip>
          <a:stretch>
            <a:fillRect/>
          </a:stretch>
        </p:blipFill>
        <p:spPr>
          <a:xfrm>
            <a:off x="4572000" y="1152475"/>
            <a:ext cx="4572002" cy="3991024"/>
          </a:xfrm>
          <a:prstGeom prst="rect">
            <a:avLst/>
          </a:prstGeom>
          <a:noFill/>
          <a:ln>
            <a:noFill/>
          </a:ln>
        </p:spPr>
      </p:pic>
      <p:pic>
        <p:nvPicPr>
          <p:cNvPr id="110" name="Google Shape;110;p18"/>
          <p:cNvPicPr preferRelativeResize="0"/>
          <p:nvPr/>
        </p:nvPicPr>
        <p:blipFill>
          <a:blip r:embed="rId4">
            <a:alphaModFix/>
          </a:blip>
          <a:stretch>
            <a:fillRect/>
          </a:stretch>
        </p:blipFill>
        <p:spPr>
          <a:xfrm>
            <a:off x="0" y="1152475"/>
            <a:ext cx="4572000" cy="3991025"/>
          </a:xfrm>
          <a:prstGeom prst="rect">
            <a:avLst/>
          </a:prstGeom>
          <a:noFill/>
          <a:ln>
            <a:noFill/>
          </a:ln>
        </p:spPr>
      </p:pic>
      <p:pic>
        <p:nvPicPr>
          <p:cNvPr id="111" name="Google Shape;111;p18"/>
          <p:cNvPicPr preferRelativeResize="0"/>
          <p:nvPr/>
        </p:nvPicPr>
        <p:blipFill>
          <a:blip r:embed="rId5">
            <a:alphaModFix amt="50000"/>
          </a:blip>
          <a:stretch>
            <a:fillRect/>
          </a:stretch>
        </p:blipFill>
        <p:spPr>
          <a:xfrm>
            <a:off x="4572000" y="1152475"/>
            <a:ext cx="4572000" cy="3991024"/>
          </a:xfrm>
          <a:prstGeom prst="rect">
            <a:avLst/>
          </a:prstGeom>
          <a:noFill/>
          <a:ln>
            <a:noFill/>
          </a:ln>
        </p:spPr>
      </p:pic>
      <p:pic>
        <p:nvPicPr>
          <p:cNvPr id="112" name="Google Shape;112;p18"/>
          <p:cNvPicPr preferRelativeResize="0"/>
          <p:nvPr/>
        </p:nvPicPr>
        <p:blipFill>
          <a:blip r:embed="rId6">
            <a:alphaModFix amt="50000"/>
          </a:blip>
          <a:stretch>
            <a:fillRect/>
          </a:stretch>
        </p:blipFill>
        <p:spPr>
          <a:xfrm>
            <a:off x="0" y="1152475"/>
            <a:ext cx="4572000" cy="3991024"/>
          </a:xfrm>
          <a:prstGeom prst="rect">
            <a:avLst/>
          </a:prstGeom>
          <a:noFill/>
          <a:ln>
            <a:noFill/>
          </a:ln>
        </p:spPr>
      </p:pic>
      <p:sp>
        <p:nvSpPr>
          <p:cNvPr id="113" name="Google Shape;113;p18"/>
          <p:cNvSpPr txBox="1"/>
          <p:nvPr/>
        </p:nvSpPr>
        <p:spPr>
          <a:xfrm>
            <a:off x="311700" y="72775"/>
            <a:ext cx="8520600" cy="107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000000"/>
                </a:solidFill>
              </a:rPr>
              <a:t>Q</a:t>
            </a:r>
            <a:r>
              <a:rPr lang="en" sz="2200"/>
              <a:t>3</a:t>
            </a:r>
            <a:r>
              <a:rPr lang="en" sz="2200">
                <a:solidFill>
                  <a:srgbClr val="000000"/>
                </a:solidFill>
              </a:rPr>
              <a:t>: </a:t>
            </a:r>
            <a:r>
              <a:rPr lang="en" sz="2200"/>
              <a:t>Other engineers are expressing their concern about the O-rings and their potential risks in the upcoming Challenger launch. What is your response?</a:t>
            </a:r>
            <a:endParaRPr sz="2200"/>
          </a:p>
          <a:p>
            <a:pPr indent="0" lvl="0" marL="0" rtl="0" algn="l">
              <a:spcBef>
                <a:spcPts val="0"/>
              </a:spcBef>
              <a:spcAft>
                <a:spcPts val="0"/>
              </a:spcAft>
              <a:buClr>
                <a:schemeClr val="dk1"/>
              </a:buClr>
              <a:buSzPts val="1100"/>
              <a:buFont typeface="Arial"/>
              <a:buNone/>
            </a:pPr>
            <a:r>
              <a:t/>
            </a:r>
            <a:endParaRPr sz="2200"/>
          </a:p>
          <a:p>
            <a:pPr indent="0" lvl="0" marL="0" rtl="0" algn="l">
              <a:spcBef>
                <a:spcPts val="0"/>
              </a:spcBef>
              <a:spcAft>
                <a:spcPts val="0"/>
              </a:spcAft>
              <a:buNone/>
            </a:pPr>
            <a:r>
              <a:t/>
            </a:r>
            <a:endParaRPr sz="2200"/>
          </a:p>
        </p:txBody>
      </p:sp>
      <p:sp>
        <p:nvSpPr>
          <p:cNvPr id="114" name="Google Shape;114;p18"/>
          <p:cNvSpPr/>
          <p:nvPr/>
        </p:nvSpPr>
        <p:spPr>
          <a:xfrm>
            <a:off x="1087750" y="1515075"/>
            <a:ext cx="2496600" cy="3387600"/>
          </a:xfrm>
          <a:prstGeom prst="rect">
            <a:avLst/>
          </a:prstGeom>
          <a:gradFill>
            <a:gsLst>
              <a:gs pos="0">
                <a:srgbClr val="DB0000"/>
              </a:gs>
              <a:gs pos="100000">
                <a:srgbClr val="54030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1"/>
              </a:highlight>
            </a:endParaRPr>
          </a:p>
        </p:txBody>
      </p:sp>
      <p:sp>
        <p:nvSpPr>
          <p:cNvPr id="115" name="Google Shape;115;p18"/>
          <p:cNvSpPr txBox="1"/>
          <p:nvPr/>
        </p:nvSpPr>
        <p:spPr>
          <a:xfrm>
            <a:off x="1930800" y="1492050"/>
            <a:ext cx="710400" cy="10797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n" sz="6000">
                <a:solidFill>
                  <a:srgbClr val="FFFFFF"/>
                </a:solidFill>
                <a:latin typeface="Roboto"/>
                <a:ea typeface="Roboto"/>
                <a:cs typeface="Roboto"/>
                <a:sym typeface="Roboto"/>
              </a:rPr>
              <a:t>A</a:t>
            </a:r>
            <a:endParaRPr sz="6000">
              <a:solidFill>
                <a:srgbClr val="FFFFFF"/>
              </a:solidFill>
            </a:endParaRPr>
          </a:p>
        </p:txBody>
      </p:sp>
      <p:sp>
        <p:nvSpPr>
          <p:cNvPr id="116" name="Google Shape;116;p18"/>
          <p:cNvSpPr/>
          <p:nvPr/>
        </p:nvSpPr>
        <p:spPr>
          <a:xfrm>
            <a:off x="5584050" y="1502163"/>
            <a:ext cx="2496600" cy="3240000"/>
          </a:xfrm>
          <a:prstGeom prst="rect">
            <a:avLst/>
          </a:prstGeom>
          <a:gradFill>
            <a:gsLst>
              <a:gs pos="0">
                <a:srgbClr val="3177EE"/>
              </a:gs>
              <a:gs pos="100000">
                <a:srgbClr val="113D8A"/>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1"/>
              </a:highlight>
            </a:endParaRPr>
          </a:p>
        </p:txBody>
      </p:sp>
      <p:sp>
        <p:nvSpPr>
          <p:cNvPr id="117" name="Google Shape;117;p18"/>
          <p:cNvSpPr txBox="1"/>
          <p:nvPr/>
        </p:nvSpPr>
        <p:spPr>
          <a:xfrm>
            <a:off x="6477150" y="1492050"/>
            <a:ext cx="710400" cy="10797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n" sz="6000">
                <a:solidFill>
                  <a:srgbClr val="FFFFFF"/>
                </a:solidFill>
                <a:latin typeface="Roboto"/>
                <a:ea typeface="Roboto"/>
                <a:cs typeface="Roboto"/>
                <a:sym typeface="Roboto"/>
              </a:rPr>
              <a:t>B</a:t>
            </a:r>
            <a:endParaRPr sz="6000">
              <a:solidFill>
                <a:srgbClr val="FFFFFF"/>
              </a:solidFill>
            </a:endParaRPr>
          </a:p>
        </p:txBody>
      </p:sp>
      <p:sp>
        <p:nvSpPr>
          <p:cNvPr id="118" name="Google Shape;118;p18"/>
          <p:cNvSpPr txBox="1"/>
          <p:nvPr/>
        </p:nvSpPr>
        <p:spPr>
          <a:xfrm>
            <a:off x="987600" y="2437025"/>
            <a:ext cx="2596800" cy="213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700">
                <a:solidFill>
                  <a:schemeClr val="lt1"/>
                </a:solidFill>
                <a:latin typeface="Roboto"/>
                <a:ea typeface="Roboto"/>
                <a:cs typeface="Roboto"/>
                <a:sym typeface="Roboto"/>
              </a:rPr>
              <a:t>Reassure the other engineers that the O-ring issues are manageable, downplay concerns, and avoid </a:t>
            </a:r>
            <a:r>
              <a:rPr b="1" lang="en" sz="1700">
                <a:solidFill>
                  <a:schemeClr val="lt1"/>
                </a:solidFill>
                <a:latin typeface="Roboto"/>
                <a:ea typeface="Roboto"/>
                <a:cs typeface="Roboto"/>
                <a:sym typeface="Roboto"/>
              </a:rPr>
              <a:t>over budgeting</a:t>
            </a:r>
            <a:r>
              <a:rPr b="1" lang="en" sz="1700">
                <a:solidFill>
                  <a:schemeClr val="lt1"/>
                </a:solidFill>
                <a:latin typeface="Roboto"/>
                <a:ea typeface="Roboto"/>
                <a:cs typeface="Roboto"/>
                <a:sym typeface="Roboto"/>
              </a:rPr>
              <a:t>.</a:t>
            </a:r>
            <a:endParaRPr/>
          </a:p>
        </p:txBody>
      </p:sp>
      <p:sp>
        <p:nvSpPr>
          <p:cNvPr id="119" name="Google Shape;119;p18"/>
          <p:cNvSpPr txBox="1"/>
          <p:nvPr/>
        </p:nvSpPr>
        <p:spPr>
          <a:xfrm>
            <a:off x="5533950" y="2286000"/>
            <a:ext cx="2596800" cy="2456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700">
                <a:solidFill>
                  <a:schemeClr val="lt1"/>
                </a:solidFill>
                <a:latin typeface="Roboto"/>
                <a:ea typeface="Roboto"/>
                <a:cs typeface="Roboto"/>
                <a:sym typeface="Roboto"/>
              </a:rPr>
              <a:t>Be transparent, communicate O-ring concerns to the board, and persuade them to delay the launch for safety improvements and further testing.</a:t>
            </a:r>
            <a:endParaRPr b="1" sz="18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19"/>
          <p:cNvPicPr preferRelativeResize="0"/>
          <p:nvPr/>
        </p:nvPicPr>
        <p:blipFill>
          <a:blip r:embed="rId3">
            <a:alphaModFix/>
          </a:blip>
          <a:stretch>
            <a:fillRect/>
          </a:stretch>
        </p:blipFill>
        <p:spPr>
          <a:xfrm>
            <a:off x="0" y="1395950"/>
            <a:ext cx="9144003" cy="3747551"/>
          </a:xfrm>
          <a:prstGeom prst="rect">
            <a:avLst/>
          </a:prstGeom>
          <a:noFill/>
          <a:ln>
            <a:noFill/>
          </a:ln>
        </p:spPr>
      </p:pic>
      <p:pic>
        <p:nvPicPr>
          <p:cNvPr id="125" name="Google Shape;125;p19"/>
          <p:cNvPicPr preferRelativeResize="0"/>
          <p:nvPr/>
        </p:nvPicPr>
        <p:blipFill>
          <a:blip r:embed="rId4">
            <a:alphaModFix amt="50000"/>
          </a:blip>
          <a:stretch>
            <a:fillRect/>
          </a:stretch>
        </p:blipFill>
        <p:spPr>
          <a:xfrm>
            <a:off x="4572000" y="1227325"/>
            <a:ext cx="4572000" cy="3916174"/>
          </a:xfrm>
          <a:prstGeom prst="rect">
            <a:avLst/>
          </a:prstGeom>
          <a:noFill/>
          <a:ln>
            <a:noFill/>
          </a:ln>
        </p:spPr>
      </p:pic>
      <p:pic>
        <p:nvPicPr>
          <p:cNvPr id="126" name="Google Shape;126;p19"/>
          <p:cNvPicPr preferRelativeResize="0"/>
          <p:nvPr/>
        </p:nvPicPr>
        <p:blipFill>
          <a:blip r:embed="rId5">
            <a:alphaModFix amt="50000"/>
          </a:blip>
          <a:stretch>
            <a:fillRect/>
          </a:stretch>
        </p:blipFill>
        <p:spPr>
          <a:xfrm>
            <a:off x="0" y="1227325"/>
            <a:ext cx="4572000" cy="3916174"/>
          </a:xfrm>
          <a:prstGeom prst="rect">
            <a:avLst/>
          </a:prstGeom>
          <a:noFill/>
          <a:ln>
            <a:noFill/>
          </a:ln>
        </p:spPr>
      </p:pic>
      <p:sp>
        <p:nvSpPr>
          <p:cNvPr id="127" name="Google Shape;127;p19"/>
          <p:cNvSpPr txBox="1"/>
          <p:nvPr/>
        </p:nvSpPr>
        <p:spPr>
          <a:xfrm>
            <a:off x="311700" y="1685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00000"/>
                </a:solidFill>
              </a:rPr>
              <a:t>Q</a:t>
            </a:r>
            <a:r>
              <a:rPr lang="en" sz="2000"/>
              <a:t>4</a:t>
            </a:r>
            <a:r>
              <a:rPr lang="en" sz="2000">
                <a:solidFill>
                  <a:srgbClr val="000000"/>
                </a:solidFill>
              </a:rPr>
              <a:t>: </a:t>
            </a:r>
            <a:r>
              <a:rPr lang="en" sz="2000"/>
              <a:t>Before the launch, the engineering team attempted to communicate concerns about the O-rings to the board, who ignored them. How would you address this issue to prevent a disaster?</a:t>
            </a:r>
            <a:endParaRPr sz="2400">
              <a:solidFill>
                <a:srgbClr val="000000"/>
              </a:solidFill>
            </a:endParaRPr>
          </a:p>
        </p:txBody>
      </p:sp>
      <p:sp>
        <p:nvSpPr>
          <p:cNvPr id="128" name="Google Shape;128;p19"/>
          <p:cNvSpPr/>
          <p:nvPr/>
        </p:nvSpPr>
        <p:spPr>
          <a:xfrm>
            <a:off x="987550" y="1515075"/>
            <a:ext cx="2596800" cy="3348600"/>
          </a:xfrm>
          <a:prstGeom prst="rect">
            <a:avLst/>
          </a:prstGeom>
          <a:gradFill>
            <a:gsLst>
              <a:gs pos="0">
                <a:srgbClr val="DB0000"/>
              </a:gs>
              <a:gs pos="100000">
                <a:srgbClr val="54030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1"/>
              </a:highlight>
            </a:endParaRPr>
          </a:p>
        </p:txBody>
      </p:sp>
      <p:sp>
        <p:nvSpPr>
          <p:cNvPr id="129" name="Google Shape;129;p19"/>
          <p:cNvSpPr txBox="1"/>
          <p:nvPr/>
        </p:nvSpPr>
        <p:spPr>
          <a:xfrm>
            <a:off x="1930800" y="1492050"/>
            <a:ext cx="710400" cy="10797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n" sz="6000">
                <a:solidFill>
                  <a:srgbClr val="FFFFFF"/>
                </a:solidFill>
                <a:latin typeface="Roboto"/>
                <a:ea typeface="Roboto"/>
                <a:cs typeface="Roboto"/>
                <a:sym typeface="Roboto"/>
              </a:rPr>
              <a:t>A</a:t>
            </a:r>
            <a:endParaRPr sz="6000">
              <a:solidFill>
                <a:srgbClr val="FFFFFF"/>
              </a:solidFill>
            </a:endParaRPr>
          </a:p>
        </p:txBody>
      </p:sp>
      <p:sp>
        <p:nvSpPr>
          <p:cNvPr id="130" name="Google Shape;130;p19"/>
          <p:cNvSpPr/>
          <p:nvPr/>
        </p:nvSpPr>
        <p:spPr>
          <a:xfrm>
            <a:off x="5584050" y="1502163"/>
            <a:ext cx="2496600" cy="3240000"/>
          </a:xfrm>
          <a:prstGeom prst="rect">
            <a:avLst/>
          </a:prstGeom>
          <a:gradFill>
            <a:gsLst>
              <a:gs pos="0">
                <a:srgbClr val="3177EE"/>
              </a:gs>
              <a:gs pos="100000">
                <a:srgbClr val="113D8A"/>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1"/>
              </a:highlight>
            </a:endParaRPr>
          </a:p>
        </p:txBody>
      </p:sp>
      <p:sp>
        <p:nvSpPr>
          <p:cNvPr id="131" name="Google Shape;131;p19"/>
          <p:cNvSpPr txBox="1"/>
          <p:nvPr/>
        </p:nvSpPr>
        <p:spPr>
          <a:xfrm>
            <a:off x="6502800" y="1609750"/>
            <a:ext cx="710400" cy="10797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n" sz="6000">
                <a:solidFill>
                  <a:srgbClr val="FFFFFF"/>
                </a:solidFill>
                <a:latin typeface="Roboto"/>
                <a:ea typeface="Roboto"/>
                <a:cs typeface="Roboto"/>
                <a:sym typeface="Roboto"/>
              </a:rPr>
              <a:t>B</a:t>
            </a:r>
            <a:endParaRPr sz="6000">
              <a:solidFill>
                <a:srgbClr val="FFFFFF"/>
              </a:solidFill>
            </a:endParaRPr>
          </a:p>
        </p:txBody>
      </p:sp>
      <p:sp>
        <p:nvSpPr>
          <p:cNvPr id="132" name="Google Shape;132;p19"/>
          <p:cNvSpPr txBox="1"/>
          <p:nvPr/>
        </p:nvSpPr>
        <p:spPr>
          <a:xfrm>
            <a:off x="751500" y="2437025"/>
            <a:ext cx="3069000" cy="213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700">
                <a:solidFill>
                  <a:schemeClr val="lt1"/>
                </a:solidFill>
                <a:latin typeface="Roboto"/>
                <a:ea typeface="Roboto"/>
                <a:cs typeface="Roboto"/>
                <a:sym typeface="Roboto"/>
              </a:rPr>
              <a:t>Implement measures to improve communication between both teams and ensure that any concerns about the O-rings are discussed and addressed before proceeding with the launch.</a:t>
            </a:r>
            <a:endParaRPr b="1" sz="1800">
              <a:solidFill>
                <a:schemeClr val="lt1"/>
              </a:solidFill>
            </a:endParaRPr>
          </a:p>
        </p:txBody>
      </p:sp>
      <p:sp>
        <p:nvSpPr>
          <p:cNvPr id="133" name="Google Shape;133;p19"/>
          <p:cNvSpPr txBox="1"/>
          <p:nvPr/>
        </p:nvSpPr>
        <p:spPr>
          <a:xfrm>
            <a:off x="5559600" y="2554725"/>
            <a:ext cx="2596800" cy="2131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700">
                <a:solidFill>
                  <a:schemeClr val="lt1"/>
                </a:solidFill>
                <a:latin typeface="Roboto"/>
                <a:ea typeface="Roboto"/>
                <a:cs typeface="Roboto"/>
                <a:sym typeface="Roboto"/>
              </a:rPr>
              <a:t>Maintain the existing communication structure and proceed with the original launch plan.</a:t>
            </a:r>
            <a:endParaRPr b="1" sz="1700">
              <a:solidFill>
                <a:schemeClr val="lt1"/>
              </a:solidFill>
              <a:latin typeface="Roboto"/>
              <a:ea typeface="Roboto"/>
              <a:cs typeface="Roboto"/>
              <a:sym typeface="Roboto"/>
            </a:endParaRPr>
          </a:p>
          <a:p>
            <a:pPr indent="0" lvl="0" marL="914400" rtl="0" algn="ctr">
              <a:lnSpc>
                <a:spcPct val="115000"/>
              </a:lnSpc>
              <a:spcBef>
                <a:spcPts val="0"/>
              </a:spcBef>
              <a:spcAft>
                <a:spcPts val="0"/>
              </a:spcAft>
              <a:buNone/>
            </a:pPr>
            <a:r>
              <a:t/>
            </a:r>
            <a:endParaRPr sz="1700">
              <a:solidFill>
                <a:schemeClr val="dk1"/>
              </a:solidFill>
              <a:latin typeface="Roboto"/>
              <a:ea typeface="Roboto"/>
              <a:cs typeface="Roboto"/>
              <a:sym typeface="Roboto"/>
            </a:endParaRPr>
          </a:p>
          <a:p>
            <a:pPr indent="0" lvl="0" marL="0" rtl="0" algn="ctr">
              <a:spcBef>
                <a:spcPts val="0"/>
              </a:spcBef>
              <a:spcAft>
                <a:spcPts val="0"/>
              </a:spcAft>
              <a:buNone/>
            </a:pPr>
            <a:r>
              <a:t/>
            </a:r>
            <a:endParaRPr sz="18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0"/>
          <p:cNvPicPr preferRelativeResize="0"/>
          <p:nvPr/>
        </p:nvPicPr>
        <p:blipFill>
          <a:blip r:embed="rId3">
            <a:alphaModFix/>
          </a:blip>
          <a:stretch>
            <a:fillRect/>
          </a:stretch>
        </p:blipFill>
        <p:spPr>
          <a:xfrm>
            <a:off x="4556150" y="1152475"/>
            <a:ext cx="4572001" cy="3991026"/>
          </a:xfrm>
          <a:prstGeom prst="rect">
            <a:avLst/>
          </a:prstGeom>
          <a:noFill/>
          <a:ln>
            <a:noFill/>
          </a:ln>
        </p:spPr>
      </p:pic>
      <p:pic>
        <p:nvPicPr>
          <p:cNvPr id="139" name="Google Shape;139;p20"/>
          <p:cNvPicPr preferRelativeResize="0"/>
          <p:nvPr/>
        </p:nvPicPr>
        <p:blipFill>
          <a:blip r:embed="rId4">
            <a:alphaModFix/>
          </a:blip>
          <a:stretch>
            <a:fillRect/>
          </a:stretch>
        </p:blipFill>
        <p:spPr>
          <a:xfrm>
            <a:off x="0" y="1152475"/>
            <a:ext cx="4572000" cy="3991025"/>
          </a:xfrm>
          <a:prstGeom prst="rect">
            <a:avLst/>
          </a:prstGeom>
          <a:noFill/>
          <a:ln>
            <a:noFill/>
          </a:ln>
        </p:spPr>
      </p:pic>
      <p:pic>
        <p:nvPicPr>
          <p:cNvPr id="140" name="Google Shape;140;p20"/>
          <p:cNvPicPr preferRelativeResize="0"/>
          <p:nvPr/>
        </p:nvPicPr>
        <p:blipFill>
          <a:blip r:embed="rId5">
            <a:alphaModFix amt="50000"/>
          </a:blip>
          <a:stretch>
            <a:fillRect/>
          </a:stretch>
        </p:blipFill>
        <p:spPr>
          <a:xfrm>
            <a:off x="4572000" y="1152475"/>
            <a:ext cx="4572000" cy="3991024"/>
          </a:xfrm>
          <a:prstGeom prst="rect">
            <a:avLst/>
          </a:prstGeom>
          <a:noFill/>
          <a:ln>
            <a:noFill/>
          </a:ln>
        </p:spPr>
      </p:pic>
      <p:pic>
        <p:nvPicPr>
          <p:cNvPr id="141" name="Google Shape;141;p20"/>
          <p:cNvPicPr preferRelativeResize="0"/>
          <p:nvPr/>
        </p:nvPicPr>
        <p:blipFill>
          <a:blip r:embed="rId6">
            <a:alphaModFix amt="50000"/>
          </a:blip>
          <a:stretch>
            <a:fillRect/>
          </a:stretch>
        </p:blipFill>
        <p:spPr>
          <a:xfrm>
            <a:off x="0" y="1152475"/>
            <a:ext cx="4572000" cy="3991024"/>
          </a:xfrm>
          <a:prstGeom prst="rect">
            <a:avLst/>
          </a:prstGeom>
          <a:noFill/>
          <a:ln>
            <a:noFill/>
          </a:ln>
        </p:spPr>
      </p:pic>
      <p:sp>
        <p:nvSpPr>
          <p:cNvPr id="142" name="Google Shape;142;p20"/>
          <p:cNvSpPr txBox="1"/>
          <p:nvPr/>
        </p:nvSpPr>
        <p:spPr>
          <a:xfrm>
            <a:off x="311700" y="1685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000000"/>
                </a:solidFill>
              </a:rPr>
              <a:t>Q</a:t>
            </a:r>
            <a:r>
              <a:rPr lang="en" sz="2500"/>
              <a:t>5</a:t>
            </a:r>
            <a:r>
              <a:rPr lang="en" sz="2500">
                <a:solidFill>
                  <a:srgbClr val="000000"/>
                </a:solidFill>
              </a:rPr>
              <a:t>: </a:t>
            </a:r>
            <a:r>
              <a:rPr lang="en" sz="2500"/>
              <a:t>The launch has faced backlash from the public, and there is a risk of lawsuits. How do you respond?</a:t>
            </a:r>
            <a:endParaRPr sz="2400">
              <a:solidFill>
                <a:srgbClr val="000000"/>
              </a:solidFill>
            </a:endParaRPr>
          </a:p>
        </p:txBody>
      </p:sp>
      <p:sp>
        <p:nvSpPr>
          <p:cNvPr id="143" name="Google Shape;143;p20"/>
          <p:cNvSpPr/>
          <p:nvPr/>
        </p:nvSpPr>
        <p:spPr>
          <a:xfrm>
            <a:off x="1087750" y="1515075"/>
            <a:ext cx="2496600" cy="3240000"/>
          </a:xfrm>
          <a:prstGeom prst="rect">
            <a:avLst/>
          </a:prstGeom>
          <a:gradFill>
            <a:gsLst>
              <a:gs pos="0">
                <a:srgbClr val="DB0000"/>
              </a:gs>
              <a:gs pos="100000">
                <a:srgbClr val="54030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1"/>
              </a:highlight>
            </a:endParaRPr>
          </a:p>
        </p:txBody>
      </p:sp>
      <p:sp>
        <p:nvSpPr>
          <p:cNvPr id="144" name="Google Shape;144;p20"/>
          <p:cNvSpPr txBox="1"/>
          <p:nvPr/>
        </p:nvSpPr>
        <p:spPr>
          <a:xfrm>
            <a:off x="1930800" y="1492050"/>
            <a:ext cx="710400" cy="10797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n" sz="6000">
                <a:solidFill>
                  <a:srgbClr val="FFFFFF"/>
                </a:solidFill>
                <a:latin typeface="Roboto"/>
                <a:ea typeface="Roboto"/>
                <a:cs typeface="Roboto"/>
                <a:sym typeface="Roboto"/>
              </a:rPr>
              <a:t>A</a:t>
            </a:r>
            <a:endParaRPr sz="6000">
              <a:solidFill>
                <a:srgbClr val="FFFFFF"/>
              </a:solidFill>
            </a:endParaRPr>
          </a:p>
        </p:txBody>
      </p:sp>
      <p:sp>
        <p:nvSpPr>
          <p:cNvPr id="145" name="Google Shape;145;p20"/>
          <p:cNvSpPr/>
          <p:nvPr/>
        </p:nvSpPr>
        <p:spPr>
          <a:xfrm>
            <a:off x="5584050" y="1502163"/>
            <a:ext cx="2496600" cy="3240000"/>
          </a:xfrm>
          <a:prstGeom prst="rect">
            <a:avLst/>
          </a:prstGeom>
          <a:gradFill>
            <a:gsLst>
              <a:gs pos="0">
                <a:srgbClr val="3177EE"/>
              </a:gs>
              <a:gs pos="100000">
                <a:srgbClr val="113D8A"/>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1"/>
              </a:highlight>
            </a:endParaRPr>
          </a:p>
        </p:txBody>
      </p:sp>
      <p:sp>
        <p:nvSpPr>
          <p:cNvPr id="146" name="Google Shape;146;p20"/>
          <p:cNvSpPr txBox="1"/>
          <p:nvPr/>
        </p:nvSpPr>
        <p:spPr>
          <a:xfrm>
            <a:off x="6477150" y="1492050"/>
            <a:ext cx="710400" cy="10797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n" sz="6000">
                <a:solidFill>
                  <a:srgbClr val="FFFFFF"/>
                </a:solidFill>
                <a:latin typeface="Roboto"/>
                <a:ea typeface="Roboto"/>
                <a:cs typeface="Roboto"/>
                <a:sym typeface="Roboto"/>
              </a:rPr>
              <a:t>B</a:t>
            </a:r>
            <a:endParaRPr sz="6000">
              <a:solidFill>
                <a:srgbClr val="FFFFFF"/>
              </a:solidFill>
            </a:endParaRPr>
          </a:p>
        </p:txBody>
      </p:sp>
      <p:sp>
        <p:nvSpPr>
          <p:cNvPr id="147" name="Google Shape;147;p20"/>
          <p:cNvSpPr txBox="1"/>
          <p:nvPr/>
        </p:nvSpPr>
        <p:spPr>
          <a:xfrm>
            <a:off x="987600" y="2437025"/>
            <a:ext cx="2596800" cy="213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700">
                <a:solidFill>
                  <a:schemeClr val="lt1"/>
                </a:solidFill>
                <a:latin typeface="Roboto"/>
                <a:ea typeface="Roboto"/>
                <a:cs typeface="Roboto"/>
                <a:sym typeface="Roboto"/>
              </a:rPr>
              <a:t>Take responsibility for the accident, implement corrective actions, and work on rebuilding the public’s trust, even if it involves legal consequences.</a:t>
            </a:r>
            <a:endParaRPr b="1" sz="1700">
              <a:solidFill>
                <a:schemeClr val="lt1"/>
              </a:solidFill>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sz="17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lang="en" sz="1700">
                <a:solidFill>
                  <a:schemeClr val="dk1"/>
                </a:solidFill>
                <a:latin typeface="Roboto"/>
                <a:ea typeface="Roboto"/>
                <a:cs typeface="Roboto"/>
                <a:sym typeface="Roboto"/>
              </a:rPr>
              <a:t> </a:t>
            </a:r>
            <a:endParaRPr sz="1700">
              <a:solidFill>
                <a:schemeClr val="dk1"/>
              </a:solidFill>
              <a:latin typeface="Roboto"/>
              <a:ea typeface="Roboto"/>
              <a:cs typeface="Roboto"/>
              <a:sym typeface="Roboto"/>
            </a:endParaRPr>
          </a:p>
          <a:p>
            <a:pPr indent="0" lvl="0" marL="0" rtl="0" algn="ctr">
              <a:spcBef>
                <a:spcPts val="0"/>
              </a:spcBef>
              <a:spcAft>
                <a:spcPts val="0"/>
              </a:spcAft>
              <a:buNone/>
            </a:pPr>
            <a:r>
              <a:t/>
            </a:r>
            <a:endParaRPr sz="1800">
              <a:solidFill>
                <a:schemeClr val="dk2"/>
              </a:solidFill>
            </a:endParaRPr>
          </a:p>
        </p:txBody>
      </p:sp>
      <p:sp>
        <p:nvSpPr>
          <p:cNvPr id="148" name="Google Shape;148;p20"/>
          <p:cNvSpPr txBox="1"/>
          <p:nvPr/>
        </p:nvSpPr>
        <p:spPr>
          <a:xfrm>
            <a:off x="5533950" y="2571750"/>
            <a:ext cx="2596800" cy="213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700">
                <a:solidFill>
                  <a:schemeClr val="lt1"/>
                </a:solidFill>
                <a:latin typeface="Roboto"/>
                <a:ea typeface="Roboto"/>
                <a:cs typeface="Roboto"/>
                <a:sym typeface="Roboto"/>
              </a:rPr>
              <a:t>Defend the project, emphasize legal defenses, and prioritize paying off those planning to sue.</a:t>
            </a:r>
            <a:endParaRPr b="1" sz="1700">
              <a:solidFill>
                <a:schemeClr val="lt1"/>
              </a:solidFill>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t/>
            </a:r>
            <a:endParaRPr sz="1700">
              <a:solidFill>
                <a:schemeClr val="dk1"/>
              </a:solidFill>
              <a:latin typeface="Roboto"/>
              <a:ea typeface="Roboto"/>
              <a:cs typeface="Roboto"/>
              <a:sym typeface="Roboto"/>
            </a:endParaRPr>
          </a:p>
          <a:p>
            <a:pPr indent="0" lvl="0" marL="0" rtl="0" algn="ctr">
              <a:lnSpc>
                <a:spcPct val="115000"/>
              </a:lnSpc>
              <a:spcBef>
                <a:spcPts val="0"/>
              </a:spcBef>
              <a:spcAft>
                <a:spcPts val="0"/>
              </a:spcAft>
              <a:buNone/>
            </a:pPr>
            <a:r>
              <a:rPr lang="en" sz="1700">
                <a:solidFill>
                  <a:schemeClr val="dk1"/>
                </a:solidFill>
                <a:latin typeface="Roboto"/>
                <a:ea typeface="Roboto"/>
                <a:cs typeface="Roboto"/>
                <a:sym typeface="Roboto"/>
              </a:rPr>
              <a:t> </a:t>
            </a:r>
            <a:endParaRPr sz="1700">
              <a:solidFill>
                <a:schemeClr val="dk1"/>
              </a:solidFill>
              <a:latin typeface="Roboto"/>
              <a:ea typeface="Roboto"/>
              <a:cs typeface="Roboto"/>
              <a:sym typeface="Roboto"/>
            </a:endParaRPr>
          </a:p>
          <a:p>
            <a:pPr indent="0" lvl="0" marL="0" rtl="0" algn="ctr">
              <a:spcBef>
                <a:spcPts val="0"/>
              </a:spcBef>
              <a:spcAft>
                <a:spcPts val="0"/>
              </a:spcAft>
              <a:buNone/>
            </a:pPr>
            <a:r>
              <a:t/>
            </a:r>
            <a:endParaRPr sz="18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1"/>
          <p:cNvPicPr preferRelativeResize="0"/>
          <p:nvPr/>
        </p:nvPicPr>
        <p:blipFill>
          <a:blip r:embed="rId3">
            <a:alphaModFix/>
          </a:blip>
          <a:stretch>
            <a:fillRect/>
          </a:stretch>
        </p:blipFill>
        <p:spPr>
          <a:xfrm>
            <a:off x="4572000" y="1147750"/>
            <a:ext cx="4572000" cy="4000500"/>
          </a:xfrm>
          <a:prstGeom prst="rect">
            <a:avLst/>
          </a:prstGeom>
          <a:noFill/>
          <a:ln>
            <a:noFill/>
          </a:ln>
        </p:spPr>
      </p:pic>
      <p:pic>
        <p:nvPicPr>
          <p:cNvPr id="154" name="Google Shape;154;p21"/>
          <p:cNvPicPr preferRelativeResize="0"/>
          <p:nvPr/>
        </p:nvPicPr>
        <p:blipFill>
          <a:blip r:embed="rId4">
            <a:alphaModFix/>
          </a:blip>
          <a:stretch>
            <a:fillRect/>
          </a:stretch>
        </p:blipFill>
        <p:spPr>
          <a:xfrm>
            <a:off x="0" y="1152475"/>
            <a:ext cx="4572001" cy="3991026"/>
          </a:xfrm>
          <a:prstGeom prst="rect">
            <a:avLst/>
          </a:prstGeom>
          <a:noFill/>
          <a:ln>
            <a:noFill/>
          </a:ln>
        </p:spPr>
      </p:pic>
      <p:pic>
        <p:nvPicPr>
          <p:cNvPr id="155" name="Google Shape;155;p21"/>
          <p:cNvPicPr preferRelativeResize="0"/>
          <p:nvPr/>
        </p:nvPicPr>
        <p:blipFill>
          <a:blip r:embed="rId5">
            <a:alphaModFix amt="50000"/>
          </a:blip>
          <a:stretch>
            <a:fillRect/>
          </a:stretch>
        </p:blipFill>
        <p:spPr>
          <a:xfrm>
            <a:off x="4572000" y="1152475"/>
            <a:ext cx="4572000" cy="3991024"/>
          </a:xfrm>
          <a:prstGeom prst="rect">
            <a:avLst/>
          </a:prstGeom>
          <a:noFill/>
          <a:ln>
            <a:noFill/>
          </a:ln>
        </p:spPr>
      </p:pic>
      <p:pic>
        <p:nvPicPr>
          <p:cNvPr id="156" name="Google Shape;156;p21"/>
          <p:cNvPicPr preferRelativeResize="0"/>
          <p:nvPr/>
        </p:nvPicPr>
        <p:blipFill>
          <a:blip r:embed="rId6">
            <a:alphaModFix amt="50000"/>
          </a:blip>
          <a:stretch>
            <a:fillRect/>
          </a:stretch>
        </p:blipFill>
        <p:spPr>
          <a:xfrm>
            <a:off x="0" y="1152475"/>
            <a:ext cx="4572000" cy="3991024"/>
          </a:xfrm>
          <a:prstGeom prst="rect">
            <a:avLst/>
          </a:prstGeom>
          <a:noFill/>
          <a:ln>
            <a:noFill/>
          </a:ln>
        </p:spPr>
      </p:pic>
      <p:sp>
        <p:nvSpPr>
          <p:cNvPr id="157" name="Google Shape;157;p21"/>
          <p:cNvSpPr txBox="1"/>
          <p:nvPr/>
        </p:nvSpPr>
        <p:spPr>
          <a:xfrm>
            <a:off x="311700" y="1685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000000"/>
                </a:solidFill>
              </a:rPr>
              <a:t>Q</a:t>
            </a:r>
            <a:r>
              <a:rPr lang="en" sz="2500"/>
              <a:t>6</a:t>
            </a:r>
            <a:r>
              <a:rPr lang="en" sz="2500">
                <a:solidFill>
                  <a:srgbClr val="000000"/>
                </a:solidFill>
              </a:rPr>
              <a:t>: </a:t>
            </a:r>
            <a:r>
              <a:rPr lang="en" sz="2500"/>
              <a:t>NASA’s reputation has suffered following the accident. How do you plan to rebuild it?</a:t>
            </a:r>
            <a:endParaRPr sz="2400">
              <a:solidFill>
                <a:srgbClr val="000000"/>
              </a:solidFill>
            </a:endParaRPr>
          </a:p>
        </p:txBody>
      </p:sp>
      <p:sp>
        <p:nvSpPr>
          <p:cNvPr id="158" name="Google Shape;158;p21"/>
          <p:cNvSpPr/>
          <p:nvPr/>
        </p:nvSpPr>
        <p:spPr>
          <a:xfrm>
            <a:off x="1087750" y="1515075"/>
            <a:ext cx="2496600" cy="3240000"/>
          </a:xfrm>
          <a:prstGeom prst="rect">
            <a:avLst/>
          </a:prstGeom>
          <a:gradFill>
            <a:gsLst>
              <a:gs pos="0">
                <a:srgbClr val="DB0000"/>
              </a:gs>
              <a:gs pos="100000">
                <a:srgbClr val="54030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1"/>
              </a:highlight>
            </a:endParaRPr>
          </a:p>
        </p:txBody>
      </p:sp>
      <p:sp>
        <p:nvSpPr>
          <p:cNvPr id="159" name="Google Shape;159;p21"/>
          <p:cNvSpPr txBox="1"/>
          <p:nvPr/>
        </p:nvSpPr>
        <p:spPr>
          <a:xfrm>
            <a:off x="1930800" y="1492050"/>
            <a:ext cx="710400" cy="10797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n" sz="6000">
                <a:solidFill>
                  <a:srgbClr val="FFFFFF"/>
                </a:solidFill>
                <a:latin typeface="Roboto"/>
                <a:ea typeface="Roboto"/>
                <a:cs typeface="Roboto"/>
                <a:sym typeface="Roboto"/>
              </a:rPr>
              <a:t>A</a:t>
            </a:r>
            <a:endParaRPr sz="6000">
              <a:solidFill>
                <a:srgbClr val="FFFFFF"/>
              </a:solidFill>
            </a:endParaRPr>
          </a:p>
        </p:txBody>
      </p:sp>
      <p:sp>
        <p:nvSpPr>
          <p:cNvPr id="160" name="Google Shape;160;p21"/>
          <p:cNvSpPr/>
          <p:nvPr/>
        </p:nvSpPr>
        <p:spPr>
          <a:xfrm>
            <a:off x="5584050" y="1502163"/>
            <a:ext cx="2496600" cy="3240000"/>
          </a:xfrm>
          <a:prstGeom prst="rect">
            <a:avLst/>
          </a:prstGeom>
          <a:gradFill>
            <a:gsLst>
              <a:gs pos="0">
                <a:srgbClr val="3177EE"/>
              </a:gs>
              <a:gs pos="100000">
                <a:srgbClr val="113D8A"/>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dk1"/>
              </a:highlight>
            </a:endParaRPr>
          </a:p>
        </p:txBody>
      </p:sp>
      <p:sp>
        <p:nvSpPr>
          <p:cNvPr id="161" name="Google Shape;161;p21"/>
          <p:cNvSpPr txBox="1"/>
          <p:nvPr/>
        </p:nvSpPr>
        <p:spPr>
          <a:xfrm>
            <a:off x="6477150" y="1582075"/>
            <a:ext cx="710400" cy="10797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n" sz="6000">
                <a:solidFill>
                  <a:srgbClr val="FFFFFF"/>
                </a:solidFill>
                <a:latin typeface="Roboto"/>
                <a:ea typeface="Roboto"/>
                <a:cs typeface="Roboto"/>
                <a:sym typeface="Roboto"/>
              </a:rPr>
              <a:t>B</a:t>
            </a:r>
            <a:endParaRPr sz="6000">
              <a:solidFill>
                <a:srgbClr val="FFFFFF"/>
              </a:solidFill>
            </a:endParaRPr>
          </a:p>
        </p:txBody>
      </p:sp>
      <p:sp>
        <p:nvSpPr>
          <p:cNvPr id="162" name="Google Shape;162;p21"/>
          <p:cNvSpPr txBox="1"/>
          <p:nvPr/>
        </p:nvSpPr>
        <p:spPr>
          <a:xfrm>
            <a:off x="987600" y="2437025"/>
            <a:ext cx="2596800" cy="213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700">
                <a:solidFill>
                  <a:schemeClr val="lt1"/>
                </a:solidFill>
                <a:latin typeface="Roboto"/>
                <a:ea typeface="Roboto"/>
                <a:cs typeface="Roboto"/>
                <a:sym typeface="Roboto"/>
              </a:rPr>
              <a:t>Focus on short-term damage control and legal strategies to protect NASA without addressing the underlying problems that led to the accident.</a:t>
            </a:r>
            <a:endParaRPr b="1" sz="1700">
              <a:solidFill>
                <a:schemeClr val="lt1"/>
              </a:solidFill>
              <a:latin typeface="Roboto"/>
              <a:ea typeface="Roboto"/>
              <a:cs typeface="Roboto"/>
              <a:sym typeface="Roboto"/>
            </a:endParaRPr>
          </a:p>
          <a:p>
            <a:pPr indent="0" lvl="0" marL="0" rtl="0" algn="ctr">
              <a:spcBef>
                <a:spcPts val="0"/>
              </a:spcBef>
              <a:spcAft>
                <a:spcPts val="0"/>
              </a:spcAft>
              <a:buNone/>
            </a:pPr>
            <a:r>
              <a:t/>
            </a:r>
            <a:endParaRPr sz="1800">
              <a:solidFill>
                <a:schemeClr val="dk2"/>
              </a:solidFill>
            </a:endParaRPr>
          </a:p>
        </p:txBody>
      </p:sp>
      <p:sp>
        <p:nvSpPr>
          <p:cNvPr id="163" name="Google Shape;163;p21"/>
          <p:cNvSpPr txBox="1"/>
          <p:nvPr/>
        </p:nvSpPr>
        <p:spPr>
          <a:xfrm>
            <a:off x="5533950" y="2571750"/>
            <a:ext cx="2596800" cy="2131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700">
                <a:solidFill>
                  <a:schemeClr val="lt1"/>
                </a:solidFill>
                <a:latin typeface="Roboto"/>
                <a:ea typeface="Roboto"/>
                <a:cs typeface="Roboto"/>
                <a:sym typeface="Roboto"/>
              </a:rPr>
              <a:t>Engage in transparent communication with the public, take initiatives to rebuild trust over time, and address the causes of the accident.</a:t>
            </a:r>
            <a:endParaRPr b="1" sz="18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