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65" r:id="rId4"/>
    <p:sldId id="258" r:id="rId5"/>
    <p:sldId id="260" r:id="rId6"/>
    <p:sldId id="259" r:id="rId7"/>
    <p:sldId id="266" r:id="rId8"/>
    <p:sldId id="275" r:id="rId9"/>
    <p:sldId id="276" r:id="rId10"/>
    <p:sldId id="277" r:id="rId11"/>
    <p:sldId id="278" r:id="rId12"/>
    <p:sldId id="261" r:id="rId13"/>
    <p:sldId id="264" r:id="rId14"/>
    <p:sldId id="267" r:id="rId15"/>
    <p:sldId id="269" r:id="rId16"/>
    <p:sldId id="268" r:id="rId17"/>
    <p:sldId id="273" r:id="rId18"/>
    <p:sldId id="270" r:id="rId19"/>
    <p:sldId id="274" r:id="rId20"/>
    <p:sldId id="271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62" r:id="rId33"/>
    <p:sldId id="292" r:id="rId34"/>
    <p:sldId id="293" r:id="rId35"/>
    <p:sldId id="263" r:id="rId36"/>
    <p:sldId id="291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detail%20complaints%20data%20from%202006%20to%2020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detail%20complaints%20data%20from%202006%20to%2020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detail%20complaints%20data%20from%202006%20to%2020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detail%20complaints%20data%20from%202006%20to%20201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detail%20complaints%20data%20from%202006%20to%20201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complete%20complaints%20data%20from%202006%20to%20201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.wpi.edu\HOME\MY_Documents\monday%20mqp%20data\complete%20loss%20cop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Complaints Who Reported Loss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'[detail complaints data from 2006 to 2012.xlsx]Sheet10'!$B$11</c:f>
              <c:strCache>
                <c:ptCount val="1"/>
                <c:pt idx="0">
                  <c:v>Total Complaints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'[detail complaints data from 2006 to 2012.xlsx]Sheet10'!$C$10:$N$10</c:f>
              <c:numCache>
                <c:formatCode>#,##0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'[detail complaints data from 2006 to 2012.xlsx]Sheet10'!$C$11:$N$11</c:f>
              <c:numCache>
                <c:formatCode>#,##0</c:formatCode>
                <c:ptCount val="12"/>
                <c:pt idx="0">
                  <c:v>50412</c:v>
                </c:pt>
                <c:pt idx="1">
                  <c:v>75064</c:v>
                </c:pt>
                <c:pt idx="2">
                  <c:v>124449</c:v>
                </c:pt>
                <c:pt idx="3">
                  <c:v>207449</c:v>
                </c:pt>
                <c:pt idx="4">
                  <c:v>231493</c:v>
                </c:pt>
                <c:pt idx="5">
                  <c:v>177473</c:v>
                </c:pt>
                <c:pt idx="6">
                  <c:v>179481</c:v>
                </c:pt>
                <c:pt idx="7">
                  <c:v>238334</c:v>
                </c:pt>
                <c:pt idx="8">
                  <c:v>283235</c:v>
                </c:pt>
                <c:pt idx="9">
                  <c:v>253334</c:v>
                </c:pt>
                <c:pt idx="10">
                  <c:v>257272</c:v>
                </c:pt>
                <c:pt idx="11">
                  <c:v>237069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668952"/>
        <c:axId val="205673264"/>
        <c:axId val="0"/>
      </c:bar3DChart>
      <c:catAx>
        <c:axId val="20566895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73264"/>
        <c:crosses val="autoZero"/>
        <c:auto val="1"/>
        <c:lblAlgn val="ctr"/>
        <c:lblOffset val="100"/>
        <c:noMultiLvlLbl val="0"/>
      </c:catAx>
      <c:valAx>
        <c:axId val="20567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6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673656"/>
        <c:axId val="205668560"/>
        <c:axId val="0"/>
      </c:bar3DChart>
      <c:catAx>
        <c:axId val="20567365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68560"/>
        <c:crosses val="autoZero"/>
        <c:auto val="1"/>
        <c:lblAlgn val="ctr"/>
        <c:lblOffset val="100"/>
        <c:noMultiLvlLbl val="0"/>
      </c:catAx>
      <c:valAx>
        <c:axId val="20566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73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'[detail complaints data from 2006 to 2012.xlsx]Sheet10'!$B$13</c:f>
              <c:strCache>
                <c:ptCount val="1"/>
                <c:pt idx="0">
                  <c:v>total loss reported each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'[detail complaints data from 2006 to 2012.xlsx]Sheet10'!$C$12:$N$12</c:f>
              <c:numCache>
                <c:formatCode>#,##0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'[detail complaints data from 2006 to 2012.xlsx]Sheet10'!$C$13:$N$13</c:f>
              <c:numCache>
                <c:formatCode>#,##0</c:formatCode>
                <c:ptCount val="12"/>
                <c:pt idx="0">
                  <c:v>17800000</c:v>
                </c:pt>
                <c:pt idx="1">
                  <c:v>54000000</c:v>
                </c:pt>
                <c:pt idx="2">
                  <c:v>125600000</c:v>
                </c:pt>
                <c:pt idx="3">
                  <c:v>68100000</c:v>
                </c:pt>
                <c:pt idx="4">
                  <c:v>183100000</c:v>
                </c:pt>
                <c:pt idx="5">
                  <c:v>182100000</c:v>
                </c:pt>
                <c:pt idx="6">
                  <c:v>212408000</c:v>
                </c:pt>
                <c:pt idx="7">
                  <c:v>233626750</c:v>
                </c:pt>
                <c:pt idx="8">
                  <c:v>554720000</c:v>
                </c:pt>
                <c:pt idx="9">
                  <c:v>351752428.60000002</c:v>
                </c:pt>
                <c:pt idx="10">
                  <c:v>485253871</c:v>
                </c:pt>
                <c:pt idx="11">
                  <c:v>413543115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174688"/>
        <c:axId val="349176256"/>
        <c:axId val="0"/>
      </c:bar3DChart>
      <c:catAx>
        <c:axId val="349174688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6256"/>
        <c:crosses val="autoZero"/>
        <c:auto val="1"/>
        <c:lblAlgn val="ctr"/>
        <c:lblOffset val="100"/>
        <c:noMultiLvlLbl val="0"/>
      </c:catAx>
      <c:valAx>
        <c:axId val="34917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'[detail complaints data from 2006 to 2012.xlsx]Sheet10'!$B$15</c:f>
              <c:strCache>
                <c:ptCount val="1"/>
                <c:pt idx="0">
                  <c:v>average loss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'[detail complaints data from 2006 to 2012.xlsx]Sheet10'!$C$14:$N$14</c:f>
              <c:numCache>
                <c:formatCode>#,##0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'[detail complaints data from 2006 to 2012.xlsx]Sheet10'!$C$15:$N$15</c:f>
              <c:numCache>
                <c:formatCode>#,##0</c:formatCode>
                <c:ptCount val="12"/>
                <c:pt idx="0">
                  <c:v>353.09053399984128</c:v>
                </c:pt>
                <c:pt idx="1">
                  <c:v>719.38612384098906</c:v>
                </c:pt>
                <c:pt idx="2">
                  <c:v>1009.2487685718647</c:v>
                </c:pt>
                <c:pt idx="3">
                  <c:v>328.27345516247368</c:v>
                </c:pt>
                <c:pt idx="4">
                  <c:v>790.95264219652427</c:v>
                </c:pt>
                <c:pt idx="5">
                  <c:v>1026.0715714503051</c:v>
                </c:pt>
                <c:pt idx="6">
                  <c:v>1183.4567447250683</c:v>
                </c:pt>
                <c:pt idx="7">
                  <c:v>980.24935594585747</c:v>
                </c:pt>
                <c:pt idx="8">
                  <c:v>1958.5150140342826</c:v>
                </c:pt>
                <c:pt idx="9">
                  <c:v>1388.4927747558561</c:v>
                </c:pt>
                <c:pt idx="10">
                  <c:v>1886.1511202151808</c:v>
                </c:pt>
                <c:pt idx="11">
                  <c:v>1744.3997949963934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78216"/>
        <c:axId val="349177040"/>
      </c:scatterChart>
      <c:valAx>
        <c:axId val="34917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7040"/>
        <c:crosses val="autoZero"/>
        <c:crossBetween val="midCat"/>
      </c:valAx>
      <c:valAx>
        <c:axId val="34917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8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Total</a:t>
            </a:r>
            <a:r>
              <a:rPr lang="en-US" baseline="0"/>
              <a:t> Complaints to Total Consumers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'[detail complaints data from 2006 to 2012.xlsx]Sheet1'!$D$19:$G$19</c:f>
              <c:numCache>
                <c:formatCode>#,##0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xVal>
          <c:yVal>
            <c:numRef>
              <c:f>'[detail complaints data from 2006 to 2012.xlsx]Sheet1'!$D$20:$G$20</c:f>
              <c:numCache>
                <c:formatCode>0.00%</c:formatCode>
                <c:ptCount val="4"/>
                <c:pt idx="0">
                  <c:v>1.7365726548129981E-3</c:v>
                </c:pt>
                <c:pt idx="1">
                  <c:v>1.4703076030179918E-3</c:v>
                </c:pt>
                <c:pt idx="2">
                  <c:v>1.4453483146067416E-3</c:v>
                </c:pt>
                <c:pt idx="3">
                  <c:v>1.2884184782608697E-3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78608"/>
        <c:axId val="349177432"/>
      </c:scatterChart>
      <c:valAx>
        <c:axId val="34917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7432"/>
        <c:crosses val="autoZero"/>
        <c:crossBetween val="midCat"/>
      </c:valAx>
      <c:valAx>
        <c:axId val="349177432"/>
        <c:scaling>
          <c:orientation val="minMax"/>
          <c:min val="1.0000000000000002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8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Alabama, Male, 60+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xVal>
            <c:numRef>
              <c:f>Sheet2!$A$23:$A$29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Sheet2!$B$23:$B$29</c:f>
              <c:numCache>
                <c:formatCode>#,##0</c:formatCode>
                <c:ptCount val="7"/>
                <c:pt idx="0">
                  <c:v>109.04429067803373</c:v>
                </c:pt>
                <c:pt idx="1">
                  <c:v>139.72597496969405</c:v>
                </c:pt>
                <c:pt idx="2">
                  <c:v>187.40007911509619</c:v>
                </c:pt>
                <c:pt idx="3">
                  <c:v>264.78294733143002</c:v>
                </c:pt>
                <c:pt idx="4">
                  <c:v>241.47943430550285</c:v>
                </c:pt>
                <c:pt idx="5" formatCode="0">
                  <c:v>304.10000000000002</c:v>
                </c:pt>
                <c:pt idx="6">
                  <c:v>342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79000"/>
        <c:axId val="349180176"/>
      </c:scatterChart>
      <c:valAx>
        <c:axId val="349179000"/>
        <c:scaling>
          <c:orientation val="minMax"/>
          <c:max val="14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80176"/>
        <c:crosses val="autoZero"/>
        <c:crossBetween val="midCat"/>
      </c:valAx>
      <c:valAx>
        <c:axId val="34918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9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 dollar</a:t>
            </a:r>
            <a:r>
              <a:rPr lang="en-US" baseline="0"/>
              <a:t>'s relative value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Sheet1!$P$21:$X$21</c:f>
              <c:numCache>
                <c:formatCode>General</c:formatCode>
                <c:ptCount val="9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numCache>
            </c:numRef>
          </c:xVal>
          <c:yVal>
            <c:numRef>
              <c:f>Sheet1!$P$22:$X$22</c:f>
              <c:numCache>
                <c:formatCode>General</c:formatCode>
                <c:ptCount val="9"/>
                <c:pt idx="0">
                  <c:v>1.21</c:v>
                </c:pt>
                <c:pt idx="1">
                  <c:v>1.1599999999999999</c:v>
                </c:pt>
                <c:pt idx="2">
                  <c:v>1.1399999999999999</c:v>
                </c:pt>
                <c:pt idx="3">
                  <c:v>1.17</c:v>
                </c:pt>
                <c:pt idx="4">
                  <c:v>1.1200000000000001</c:v>
                </c:pt>
                <c:pt idx="5">
                  <c:v>1.08</c:v>
                </c:pt>
                <c:pt idx="6">
                  <c:v>1.03</c:v>
                </c:pt>
                <c:pt idx="7">
                  <c:v>1</c:v>
                </c:pt>
                <c:pt idx="8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80568"/>
        <c:axId val="349179784"/>
      </c:scatterChart>
      <c:valAx>
        <c:axId val="349180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9784"/>
        <c:crosses val="autoZero"/>
        <c:crossBetween val="midCat"/>
      </c:valAx>
      <c:valAx>
        <c:axId val="34917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80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Alabama, male, age 60+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male, age 60+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2"/>
            <c:dispRSqr val="0"/>
            <c:dispEq val="0"/>
          </c:trendline>
          <c:xVal>
            <c:numRef>
              <c:f>Sheet1!$A$34:$A$40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Sheet1!$B$34:$B$40</c:f>
              <c:numCache>
                <c:formatCode>0</c:formatCode>
                <c:ptCount val="7"/>
                <c:pt idx="0">
                  <c:v>142043.05396280155</c:v>
                </c:pt>
                <c:pt idx="1">
                  <c:v>166248.92169528513</c:v>
                </c:pt>
                <c:pt idx="2">
                  <c:v>164134.26770664076</c:v>
                </c:pt>
                <c:pt idx="3">
                  <c:v>408137.47478794167</c:v>
                </c:pt>
                <c:pt idx="4">
                  <c:v>379338.52687829622</c:v>
                </c:pt>
                <c:pt idx="5">
                  <c:v>414470.82578496967</c:v>
                </c:pt>
                <c:pt idx="6">
                  <c:v>412665.98770000006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81744"/>
        <c:axId val="349174296"/>
      </c:scatterChart>
      <c:valAx>
        <c:axId val="349181744"/>
        <c:scaling>
          <c:orientation val="minMax"/>
          <c:max val="14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4296"/>
        <c:crosses val="autoZero"/>
        <c:crossBetween val="midCat"/>
      </c:valAx>
      <c:valAx>
        <c:axId val="34917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81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45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16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1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7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1E69-7D08-4266-9E09-75B08EC7C786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F900F0-E7AC-42B8-A9F7-E5956DA8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omscore.com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census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bi.gov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ic3.gov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nielsen-online.com/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sus.gov/" TargetMode="External"/><Relationship Id="rId3" Type="http://schemas.openxmlformats.org/officeDocument/2006/relationships/hyperlink" Target="http://www.measuringworth.com/" TargetMode="External"/><Relationship Id="rId7" Type="http://schemas.openxmlformats.org/officeDocument/2006/relationships/hyperlink" Target="http://www.ic3.gov/" TargetMode="External"/><Relationship Id="rId2" Type="http://schemas.openxmlformats.org/officeDocument/2006/relationships/hyperlink" Target="http://lavishgiftz.com/index.php?main_page=page&amp;id=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acebook.com/tag/payments" TargetMode="External"/><Relationship Id="rId5" Type="http://schemas.openxmlformats.org/officeDocument/2006/relationships/hyperlink" Target="http://www.datacenterdynamics.com/focus/archive/2013/04/comparing-data-center-energy-efficiency" TargetMode="External"/><Relationship Id="rId4" Type="http://schemas.openxmlformats.org/officeDocument/2006/relationships/hyperlink" Target="http://blogs.cio.com/business-intelligence/16877/how-big-data-can-reduce-big-ris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568" y="1005015"/>
            <a:ext cx="10248780" cy="1152109"/>
          </a:xfrm>
        </p:spPr>
        <p:txBody>
          <a:bodyPr/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400" b="1" dirty="0" smtClean="0"/>
              <a:t>Insurance </a:t>
            </a:r>
            <a:r>
              <a:rPr lang="en-US" sz="2400" b="1" dirty="0"/>
              <a:t>to Protect Against Online Shopping Fraud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4" y="3492366"/>
            <a:ext cx="8915400" cy="377762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Name</a:t>
            </a:r>
            <a:r>
              <a:rPr lang="en-US" b="1" dirty="0"/>
              <a:t>: Qiyang </a:t>
            </a:r>
            <a:r>
              <a:rPr lang="en-US" b="1" dirty="0" smtClean="0"/>
              <a:t>Zhou</a:t>
            </a:r>
          </a:p>
          <a:p>
            <a:pPr marL="0" indent="0">
              <a:buNone/>
            </a:pPr>
            <a:r>
              <a:rPr lang="en-US" b="1" dirty="0" smtClean="0"/>
              <a:t>Major: Actuarial Science</a:t>
            </a:r>
          </a:p>
          <a:p>
            <a:pPr marL="0" indent="0">
              <a:buNone/>
            </a:pPr>
            <a:r>
              <a:rPr lang="en-US" b="1" dirty="0" smtClean="0"/>
              <a:t>Class of 2014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Advisor: Jon Abraham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4568" y="464767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Safeshop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79" y="2367939"/>
            <a:ext cx="2085300" cy="224885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  <a:reflection blurRad="76200" stA="25000" endPos="720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458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845" y="624110"/>
            <a:ext cx="8911687" cy="948016"/>
          </a:xfrm>
        </p:spPr>
        <p:txBody>
          <a:bodyPr/>
          <a:lstStyle/>
          <a:p>
            <a:r>
              <a:rPr lang="en-US" dirty="0" smtClean="0"/>
              <a:t>Why should we have this insurance?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132" y="1572126"/>
            <a:ext cx="8915400" cy="2481714"/>
          </a:xfrm>
        </p:spPr>
        <p:txBody>
          <a:bodyPr/>
          <a:lstStyle/>
          <a:p>
            <a:r>
              <a:rPr lang="en-US" dirty="0" smtClean="0"/>
              <a:t>Save time and money for complaints</a:t>
            </a:r>
          </a:p>
          <a:p>
            <a:r>
              <a:rPr lang="en-US" dirty="0" smtClean="0"/>
              <a:t>Reduce the financial burden of the government</a:t>
            </a:r>
          </a:p>
          <a:p>
            <a:r>
              <a:rPr lang="en-US" dirty="0" smtClean="0"/>
              <a:t>Transfer the loss risk of the online shoppers</a:t>
            </a:r>
          </a:p>
          <a:p>
            <a:r>
              <a:rPr lang="en-US" dirty="0" smtClean="0"/>
              <a:t>Protect the legitimate interests of the victims</a:t>
            </a:r>
          </a:p>
          <a:p>
            <a:r>
              <a:rPr lang="en-US" dirty="0" smtClean="0"/>
              <a:t>No </a:t>
            </a:r>
            <a:r>
              <a:rPr lang="en-US" dirty="0"/>
              <a:t>such insurance to protect the loss of online shoppers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1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the loss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4009708" cy="1478280"/>
          </a:xfrm>
        </p:spPr>
        <p:txBody>
          <a:bodyPr/>
          <a:lstStyle/>
          <a:p>
            <a:r>
              <a:rPr lang="en-US" dirty="0" smtClean="0"/>
              <a:t>Collect data</a:t>
            </a:r>
          </a:p>
          <a:p>
            <a:r>
              <a:rPr lang="en-US" dirty="0" smtClean="0"/>
              <a:t>Analyze data</a:t>
            </a:r>
          </a:p>
          <a:p>
            <a:r>
              <a:rPr lang="en-US" dirty="0" smtClean="0"/>
              <a:t>Predict future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6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did </a:t>
            </a:r>
            <a:r>
              <a:rPr lang="en-US" dirty="0"/>
              <a:t>I</a:t>
            </a:r>
            <a:r>
              <a:rPr lang="en-US" dirty="0" smtClean="0"/>
              <a:t> get the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http://www.census.gov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 smtClean="0">
                <a:hlinkClick r:id="rId3"/>
              </a:rPr>
              <a:t>http://www.comscore.com/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hlinkClick r:id="rId4"/>
              </a:rPr>
              <a:t>http://www.nielsen-online.com</a:t>
            </a:r>
            <a:r>
              <a:rPr lang="en-US" sz="1600" dirty="0" smtClean="0"/>
              <a:t> Nielsen/</a:t>
            </a:r>
            <a:r>
              <a:rPr lang="en-US" sz="1600" dirty="0" err="1" smtClean="0"/>
              <a:t>NetRatings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  <a:hlinkClick r:id="rId5"/>
              </a:rPr>
              <a:t>http://www.ic3.gov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sz="1600" dirty="0" smtClean="0">
                <a:hlinkClick r:id="rId6"/>
              </a:rPr>
              <a:t>http://www.fbi.gov/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370" y="1984886"/>
            <a:ext cx="1238542" cy="478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9846" y="2628098"/>
            <a:ext cx="2162175" cy="52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826" y="3264261"/>
            <a:ext cx="156210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370" y="3913371"/>
            <a:ext cx="843564" cy="57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9786" y="4770621"/>
            <a:ext cx="29622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9" y="101974"/>
            <a:ext cx="11577388" cy="2282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9" y="2550116"/>
            <a:ext cx="11653587" cy="16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7" y="86211"/>
            <a:ext cx="11647078" cy="3250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66" y="3521898"/>
            <a:ext cx="11753349" cy="273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125" y="118784"/>
            <a:ext cx="8911687" cy="1280890"/>
          </a:xfrm>
        </p:spPr>
        <p:txBody>
          <a:bodyPr/>
          <a:lstStyle/>
          <a:p>
            <a:r>
              <a:rPr lang="en-US" dirty="0" smtClean="0"/>
              <a:t>Predict future data (2013, 2014)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67" y="836238"/>
            <a:ext cx="9179343" cy="57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76" y="99010"/>
            <a:ext cx="5534025" cy="3114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52" y="69683"/>
            <a:ext cx="5314950" cy="307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48" y="3412165"/>
            <a:ext cx="5259054" cy="305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76" y="3412165"/>
            <a:ext cx="5069056" cy="30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17" y="328605"/>
            <a:ext cx="9490409" cy="618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820" y="656194"/>
            <a:ext cx="9470738" cy="1280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Predict each group of data using linear least square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199774"/>
              </p:ext>
            </p:extLst>
          </p:nvPr>
        </p:nvGraphicFramePr>
        <p:xfrm>
          <a:off x="2053390" y="1291390"/>
          <a:ext cx="8662736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13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5621" y="672236"/>
            <a:ext cx="9470738" cy="1280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Complaints Data for 2014 (from prediction)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8" y="1644539"/>
            <a:ext cx="11453988" cy="393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770" y="615842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E-Commerce Growth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34393" y="1425649"/>
            <a:ext cx="93020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Milestones:</a:t>
            </a:r>
          </a:p>
          <a:p>
            <a:r>
              <a:rPr lang="en-US" dirty="0" smtClean="0"/>
              <a:t>1979 –  	Michael Aldrich invented Online Shopping</a:t>
            </a:r>
          </a:p>
          <a:p>
            <a:r>
              <a:rPr lang="en-US" dirty="0" smtClean="0"/>
              <a:t>1990 –  	Tim Berners-Lee created the first World Wide Web server and browser</a:t>
            </a:r>
          </a:p>
          <a:p>
            <a:r>
              <a:rPr lang="en-US" dirty="0" smtClean="0"/>
              <a:t>1994 –  	Netscape launches first commercial browser: Navigator</a:t>
            </a:r>
          </a:p>
          <a:p>
            <a:r>
              <a:rPr lang="en-US" dirty="0"/>
              <a:t>	</a:t>
            </a:r>
            <a:r>
              <a:rPr lang="en-US" dirty="0" smtClean="0"/>
              <a:t>Pizza Hut offers online ordering on their web page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1995 – 	Amazon starts selling books online</a:t>
            </a:r>
          </a:p>
          <a:p>
            <a:r>
              <a:rPr lang="en-US" dirty="0"/>
              <a:t>	</a:t>
            </a:r>
            <a:r>
              <a:rPr lang="en-US" dirty="0" smtClean="0"/>
              <a:t>Ebay is founded by Perre Omidyar as auction web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52" y="3853208"/>
            <a:ext cx="5989354" cy="26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relative value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40563"/>
              </p:ext>
            </p:extLst>
          </p:nvPr>
        </p:nvGraphicFramePr>
        <p:xfrm>
          <a:off x="2679031" y="1367590"/>
          <a:ext cx="7796463" cy="501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6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47" y="683184"/>
            <a:ext cx="9763533" cy="58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557772"/>
              </p:ext>
            </p:extLst>
          </p:nvPr>
        </p:nvGraphicFramePr>
        <p:xfrm>
          <a:off x="1496301" y="1233111"/>
          <a:ext cx="9825039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994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1448"/>
          </a:xfrm>
        </p:spPr>
        <p:txBody>
          <a:bodyPr/>
          <a:lstStyle/>
          <a:p>
            <a:r>
              <a:rPr lang="en-US" dirty="0" smtClean="0"/>
              <a:t>Loss </a:t>
            </a:r>
            <a:r>
              <a:rPr lang="en-US" dirty="0"/>
              <a:t>Data for 2014 (from prediction)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50" y="1456473"/>
            <a:ext cx="6765507" cy="49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95" y="1516982"/>
            <a:ext cx="8620125" cy="3390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10608" y="664215"/>
            <a:ext cx="10240760" cy="731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the average loss data from 2006 to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4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6230" y="608068"/>
            <a:ext cx="10104402" cy="731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the parameters for loss distribution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3360" y="1235242"/>
            <a:ext cx="8915400" cy="914400"/>
          </a:xfrm>
        </p:spPr>
        <p:txBody>
          <a:bodyPr/>
          <a:lstStyle/>
          <a:p>
            <a:r>
              <a:rPr lang="en-US" dirty="0" smtClean="0"/>
              <a:t>Mean</a:t>
            </a:r>
          </a:p>
          <a:p>
            <a:r>
              <a:rPr lang="en-US" dirty="0" smtClean="0"/>
              <a:t>Standard deviation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0506" y="2149642"/>
            <a:ext cx="58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Alabama, Male, &lt;20 as an 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3360" y="3979990"/>
            <a:ext cx="1097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9,952.25+</a:t>
            </a:r>
            <a:r>
              <a:rPr lang="en-US" dirty="0" smtClean="0">
                <a:solidFill>
                  <a:srgbClr val="00B050"/>
                </a:solidFill>
              </a:rPr>
              <a:t>6,755.84</a:t>
            </a:r>
            <a:r>
              <a:rPr lang="en-US" dirty="0" smtClean="0"/>
              <a:t>+5,745.60+</a:t>
            </a:r>
            <a:r>
              <a:rPr lang="en-US" dirty="0" smtClean="0">
                <a:solidFill>
                  <a:srgbClr val="00B050"/>
                </a:solidFill>
              </a:rPr>
              <a:t>15,163.20</a:t>
            </a:r>
            <a:r>
              <a:rPr lang="en-US" dirty="0" smtClean="0"/>
              <a:t>+11,995.20+</a:t>
            </a:r>
            <a:r>
              <a:rPr lang="en-US" dirty="0" smtClean="0">
                <a:solidFill>
                  <a:srgbClr val="00B050"/>
                </a:solidFill>
              </a:rPr>
              <a:t>12,474.00</a:t>
            </a:r>
            <a:r>
              <a:rPr lang="en-US" dirty="0" smtClean="0"/>
              <a:t>+11,865.60+</a:t>
            </a:r>
            <a:r>
              <a:rPr lang="en-US" dirty="0" smtClean="0">
                <a:solidFill>
                  <a:srgbClr val="00B050"/>
                </a:solidFill>
              </a:rPr>
              <a:t>13,754.00</a:t>
            </a:r>
            <a:r>
              <a:rPr lang="en-US" dirty="0" smtClean="0"/>
              <a:t>+14,749.00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83360" y="4349322"/>
            <a:ext cx="10019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55055" y="4420784"/>
            <a:ext cx="397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35+</a:t>
            </a:r>
            <a:r>
              <a:rPr lang="en-US" dirty="0" smtClean="0">
                <a:solidFill>
                  <a:srgbClr val="00B050"/>
                </a:solidFill>
              </a:rPr>
              <a:t>26</a:t>
            </a:r>
            <a:r>
              <a:rPr lang="en-US" dirty="0" smtClean="0"/>
              <a:t>+30+</a:t>
            </a:r>
            <a:r>
              <a:rPr lang="en-US" dirty="0" smtClean="0">
                <a:solidFill>
                  <a:srgbClr val="00B050"/>
                </a:solidFill>
              </a:rPr>
              <a:t>45</a:t>
            </a:r>
            <a:r>
              <a:rPr lang="en-US" dirty="0" smtClean="0"/>
              <a:t>+35+</a:t>
            </a:r>
            <a:r>
              <a:rPr lang="en-US" dirty="0" smtClean="0">
                <a:solidFill>
                  <a:srgbClr val="00B050"/>
                </a:solidFill>
              </a:rPr>
              <a:t>42</a:t>
            </a:r>
            <a:r>
              <a:rPr lang="en-US" dirty="0" smtClean="0"/>
              <a:t>+45+</a:t>
            </a:r>
            <a:r>
              <a:rPr lang="en-US" dirty="0" smtClean="0">
                <a:solidFill>
                  <a:srgbClr val="00B050"/>
                </a:solidFill>
              </a:rPr>
              <a:t>46</a:t>
            </a:r>
            <a:r>
              <a:rPr lang="en-US" dirty="0" smtClean="0"/>
              <a:t>+49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2566" y="4236118"/>
            <a:ext cx="11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Mean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66230" y="4861578"/>
            <a:ext cx="239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smtClean="0">
                <a:solidFill>
                  <a:srgbClr val="FF0000"/>
                </a:solidFill>
              </a:rPr>
              <a:t>284.71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1" y="2518974"/>
            <a:ext cx="115728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5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1243" y="1050758"/>
            <a:ext cx="58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Alabama, Male, &lt;20 as an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47" y="2033588"/>
            <a:ext cx="10532896" cy="1266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447" y="1664256"/>
            <a:ext cx="58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standard deviation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7246" y="3913911"/>
            <a:ext cx="1063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4.63+</a:t>
            </a:r>
            <a:r>
              <a:rPr lang="en-US" dirty="0" smtClean="0">
                <a:solidFill>
                  <a:srgbClr val="00B050"/>
                </a:solidFill>
              </a:rPr>
              <a:t>16,086.20</a:t>
            </a:r>
            <a:r>
              <a:rPr lang="en-US" dirty="0" smtClean="0"/>
              <a:t>+260,551.88+</a:t>
            </a:r>
            <a:r>
              <a:rPr lang="en-US" dirty="0" smtClean="0">
                <a:solidFill>
                  <a:srgbClr val="00B050"/>
                </a:solidFill>
              </a:rPr>
              <a:t>122,835.49</a:t>
            </a:r>
            <a:r>
              <a:rPr lang="en-US" dirty="0" smtClean="0"/>
              <a:t>+117,765.65+</a:t>
            </a:r>
            <a:r>
              <a:rPr lang="en-US" dirty="0" smtClean="0">
                <a:solidFill>
                  <a:srgbClr val="00B050"/>
                </a:solidFill>
              </a:rPr>
              <a:t>6,340.05</a:t>
            </a:r>
            <a:r>
              <a:rPr lang="en-US" dirty="0" smtClean="0"/>
              <a:t>+19,908.71+</a:t>
            </a:r>
            <a:r>
              <a:rPr lang="en-US" dirty="0" smtClean="0">
                <a:solidFill>
                  <a:srgbClr val="00B050"/>
                </a:solidFill>
              </a:rPr>
              <a:t>9,388.55</a:t>
            </a:r>
            <a:r>
              <a:rPr lang="en-US" dirty="0" smtClean="0"/>
              <a:t>+12,996.96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10063" y="4283243"/>
            <a:ext cx="9881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20126" y="4283243"/>
            <a:ext cx="363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35+</a:t>
            </a:r>
            <a:r>
              <a:rPr lang="en-US" dirty="0" smtClean="0">
                <a:solidFill>
                  <a:srgbClr val="00B050"/>
                </a:solidFill>
              </a:rPr>
              <a:t>26</a:t>
            </a:r>
            <a:r>
              <a:rPr lang="en-US" dirty="0" smtClean="0"/>
              <a:t>+30+</a:t>
            </a:r>
            <a:r>
              <a:rPr lang="en-US" dirty="0" smtClean="0">
                <a:solidFill>
                  <a:srgbClr val="00B050"/>
                </a:solidFill>
              </a:rPr>
              <a:t>45</a:t>
            </a:r>
            <a:r>
              <a:rPr lang="en-US" dirty="0" smtClean="0"/>
              <a:t>+35+</a:t>
            </a:r>
            <a:r>
              <a:rPr lang="en-US" dirty="0" smtClean="0">
                <a:solidFill>
                  <a:srgbClr val="00B050"/>
                </a:solidFill>
              </a:rPr>
              <a:t>42</a:t>
            </a:r>
            <a:r>
              <a:rPr lang="en-US" dirty="0" smtClean="0"/>
              <a:t>+45+</a:t>
            </a:r>
            <a:r>
              <a:rPr lang="en-US" dirty="0" smtClean="0">
                <a:solidFill>
                  <a:srgbClr val="00B050"/>
                </a:solidFill>
              </a:rPr>
              <a:t>46</a:t>
            </a:r>
            <a:r>
              <a:rPr lang="en-US" dirty="0" smtClean="0"/>
              <a:t>+49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8568" y="4187172"/>
            <a:ext cx="155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Variance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9410" y="5325432"/>
            <a:ext cx="33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Standard Deviation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39.89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567" y="4712005"/>
            <a:ext cx="300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=  </a:t>
            </a:r>
            <a:r>
              <a:rPr lang="en-US" dirty="0" smtClean="0">
                <a:solidFill>
                  <a:srgbClr val="FF0000"/>
                </a:solidFill>
              </a:rPr>
              <a:t>1591.3379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10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05777"/>
            <a:ext cx="840105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74" y="3730040"/>
            <a:ext cx="8478252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71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7073" y="648173"/>
            <a:ext cx="8911687" cy="667279"/>
          </a:xfrm>
        </p:spPr>
        <p:txBody>
          <a:bodyPr/>
          <a:lstStyle/>
          <a:p>
            <a:r>
              <a:rPr lang="en-US" dirty="0" smtClean="0"/>
              <a:t>Determine the cost of the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9108" y="1315452"/>
            <a:ext cx="8915400" cy="441158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matlab</a:t>
            </a:r>
            <a:r>
              <a:rPr lang="en-US" dirty="0" smtClean="0"/>
              <a:t> to do simulations to a 100,000 insured plan for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683" y="157487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1106904" y="2269483"/>
            <a:ext cx="3593433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Total comsumers:</a:t>
            </a:r>
            <a:r>
              <a:rPr lang="en-US" dirty="0"/>
              <a:t>195,000,000 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598693" y="2269482"/>
            <a:ext cx="3914276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Total complaints: </a:t>
            </a:r>
            <a:r>
              <a:rPr lang="en-US" dirty="0"/>
              <a:t>294,703  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3625515" y="2937179"/>
            <a:ext cx="2654969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Temp=randi(195,000,000)</a:t>
            </a:r>
            <a:endParaRPr lang="en-US" sz="1600" dirty="0"/>
          </a:p>
        </p:txBody>
      </p:sp>
      <p:sp>
        <p:nvSpPr>
          <p:cNvPr id="15" name="Flowchart: Process 14"/>
          <p:cNvSpPr/>
          <p:nvPr/>
        </p:nvSpPr>
        <p:spPr>
          <a:xfrm>
            <a:off x="2775283" y="3604876"/>
            <a:ext cx="1724528" cy="309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Temp&lt;=294,703</a:t>
            </a:r>
            <a:endParaRPr lang="en-US" sz="1600" dirty="0"/>
          </a:p>
        </p:txBody>
      </p:sp>
      <p:sp>
        <p:nvSpPr>
          <p:cNvPr id="16" name="Flowchart: Process 15"/>
          <p:cNvSpPr/>
          <p:nvPr/>
        </p:nvSpPr>
        <p:spPr>
          <a:xfrm>
            <a:off x="5598693" y="3604874"/>
            <a:ext cx="1724528" cy="309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Temp&gt;294,703</a:t>
            </a:r>
            <a:endParaRPr lang="en-US" sz="1600" dirty="0"/>
          </a:p>
        </p:txBody>
      </p:sp>
      <p:sp>
        <p:nvSpPr>
          <p:cNvPr id="17" name="Flowchart: Process 16"/>
          <p:cNvSpPr/>
          <p:nvPr/>
        </p:nvSpPr>
        <p:spPr>
          <a:xfrm>
            <a:off x="3272588" y="4117750"/>
            <a:ext cx="569496" cy="309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L</a:t>
            </a:r>
            <a:r>
              <a:rPr lang="en-US" sz="1600" dirty="0" smtClean="0"/>
              <a:t>oss</a:t>
            </a:r>
            <a:endParaRPr lang="en-US" sz="1600" dirty="0"/>
          </a:p>
        </p:txBody>
      </p:sp>
      <p:sp>
        <p:nvSpPr>
          <p:cNvPr id="18" name="Flowchart: Process 17"/>
          <p:cNvSpPr/>
          <p:nvPr/>
        </p:nvSpPr>
        <p:spPr>
          <a:xfrm>
            <a:off x="6058168" y="4117750"/>
            <a:ext cx="1152758" cy="3092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No loss</a:t>
            </a:r>
            <a:endParaRPr lang="en-US" sz="1600" dirty="0"/>
          </a:p>
        </p:txBody>
      </p:sp>
      <p:sp>
        <p:nvSpPr>
          <p:cNvPr id="20" name="Notched Right Arrow 19"/>
          <p:cNvSpPr/>
          <p:nvPr/>
        </p:nvSpPr>
        <p:spPr>
          <a:xfrm rot="7519985">
            <a:off x="4451682" y="3580345"/>
            <a:ext cx="497307" cy="1126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2719157">
            <a:off x="5121749" y="3561321"/>
            <a:ext cx="497307" cy="1126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7519985">
            <a:off x="3783164" y="4093216"/>
            <a:ext cx="497307" cy="1126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2719157">
            <a:off x="5564913" y="4154290"/>
            <a:ext cx="497307" cy="1126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3911400" y="4785443"/>
            <a:ext cx="2451300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Do it for 100,000 times</a:t>
            </a:r>
            <a:endParaRPr lang="en-US" sz="1600" dirty="0"/>
          </a:p>
        </p:txBody>
      </p:sp>
      <p:sp>
        <p:nvSpPr>
          <p:cNvPr id="25" name="Bent-Up Arrow 24"/>
          <p:cNvSpPr/>
          <p:nvPr/>
        </p:nvSpPr>
        <p:spPr>
          <a:xfrm>
            <a:off x="6460957" y="3872058"/>
            <a:ext cx="4058653" cy="1299581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6200000">
            <a:off x="8303290" y="2030371"/>
            <a:ext cx="1236250" cy="2801058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2861510" y="5498969"/>
            <a:ext cx="2177215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Number of loss: 160</a:t>
            </a:r>
            <a:endParaRPr lang="en-US" sz="1600" dirty="0"/>
          </a:p>
        </p:txBody>
      </p:sp>
      <p:sp>
        <p:nvSpPr>
          <p:cNvPr id="28" name="Flowchart: Process 27"/>
          <p:cNvSpPr/>
          <p:nvPr/>
        </p:nvSpPr>
        <p:spPr>
          <a:xfrm>
            <a:off x="6098273" y="5485405"/>
            <a:ext cx="2882724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Number of no loss: 99840</a:t>
            </a:r>
            <a:endParaRPr lang="en-US" sz="1600" dirty="0"/>
          </a:p>
        </p:txBody>
      </p:sp>
      <p:sp>
        <p:nvSpPr>
          <p:cNvPr id="29" name="Notched Right Arrow 28"/>
          <p:cNvSpPr/>
          <p:nvPr/>
        </p:nvSpPr>
        <p:spPr>
          <a:xfrm rot="7519985">
            <a:off x="4779110" y="5431620"/>
            <a:ext cx="497307" cy="1126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Notched Right Arrow 29"/>
          <p:cNvSpPr/>
          <p:nvPr/>
        </p:nvSpPr>
        <p:spPr>
          <a:xfrm rot="2719157">
            <a:off x="5551495" y="5442668"/>
            <a:ext cx="497307" cy="112600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Process 32"/>
          <p:cNvSpPr/>
          <p:nvPr/>
        </p:nvSpPr>
        <p:spPr>
          <a:xfrm>
            <a:off x="2216389" y="1735271"/>
            <a:ext cx="6764608" cy="46405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Step 1: get the total number of complaints of the sample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27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376361" y="755050"/>
            <a:ext cx="5967664" cy="46405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Step 2: get the number of complaints in each state</a:t>
            </a:r>
            <a:endParaRPr lang="en-US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3376361" y="1536100"/>
            <a:ext cx="7644064" cy="46405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Step 3: get the number of complaints in each group (612 groups)</a:t>
            </a:r>
            <a:endParaRPr lang="en-US" b="1" dirty="0"/>
          </a:p>
        </p:txBody>
      </p:sp>
      <p:sp>
        <p:nvSpPr>
          <p:cNvPr id="6" name="Flowchart: Process 5"/>
          <p:cNvSpPr/>
          <p:nvPr/>
        </p:nvSpPr>
        <p:spPr>
          <a:xfrm>
            <a:off x="3376361" y="2317150"/>
            <a:ext cx="7644064" cy="61655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Step 4: assign complaints in each group to loss distributions with corresponding mean and standard deviation</a:t>
            </a:r>
            <a:endParaRPr lang="en-US" b="1" dirty="0"/>
          </a:p>
        </p:txBody>
      </p:sp>
      <p:sp>
        <p:nvSpPr>
          <p:cNvPr id="8" name="Flowchart: Process 7"/>
          <p:cNvSpPr/>
          <p:nvPr/>
        </p:nvSpPr>
        <p:spPr>
          <a:xfrm>
            <a:off x="3875737" y="3192792"/>
            <a:ext cx="6296963" cy="46405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/>
              <a:t>Normrnd</a:t>
            </a:r>
            <a:r>
              <a:rPr lang="en-US" sz="1600" dirty="0" smtClean="0"/>
              <a:t>(mean, standard deviation, number of complaints)</a:t>
            </a:r>
            <a:endParaRPr lang="en-US" sz="1600" dirty="0"/>
          </a:p>
        </p:txBody>
      </p:sp>
      <p:sp>
        <p:nvSpPr>
          <p:cNvPr id="9" name="Flowchart: Process 8"/>
          <p:cNvSpPr/>
          <p:nvPr/>
        </p:nvSpPr>
        <p:spPr>
          <a:xfrm>
            <a:off x="3376361" y="3819525"/>
            <a:ext cx="3186364" cy="627237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Step 5: count the total loss</a:t>
            </a:r>
            <a:endParaRPr lang="en-US" b="1" dirty="0"/>
          </a:p>
        </p:txBody>
      </p:sp>
      <p:sp>
        <p:nvSpPr>
          <p:cNvPr id="10" name="Flowchart: Process 9"/>
          <p:cNvSpPr/>
          <p:nvPr/>
        </p:nvSpPr>
        <p:spPr>
          <a:xfrm>
            <a:off x="3376361" y="4898425"/>
            <a:ext cx="4281739" cy="61655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Step 6: do iterations (back to step 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93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80" y="1658602"/>
            <a:ext cx="8489235" cy="453364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6770" y="615842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Global Growth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0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7073" y="648173"/>
            <a:ext cx="8911687" cy="5710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100,000 insured each time for 10,000 times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291" y="1347787"/>
            <a:ext cx="6296759" cy="147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39" y="2871085"/>
            <a:ext cx="5722111" cy="38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9" y="1219200"/>
            <a:ext cx="12077700" cy="2154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39" y="4237549"/>
            <a:ext cx="12067361" cy="19537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24639" y="2486025"/>
            <a:ext cx="12181661" cy="95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4639" y="5256724"/>
            <a:ext cx="12067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53698" y="551921"/>
            <a:ext cx="10304927" cy="667279"/>
          </a:xfrm>
        </p:spPr>
        <p:txBody>
          <a:bodyPr>
            <a:normAutofit/>
          </a:bodyPr>
          <a:lstStyle/>
          <a:p>
            <a:r>
              <a:rPr lang="en-US" dirty="0" smtClean="0"/>
              <a:t>Profit table with different maximum 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8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with an anti-virus software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2550"/>
            <a:ext cx="8915400" cy="3705225"/>
          </a:xfrm>
        </p:spPr>
        <p:txBody>
          <a:bodyPr/>
          <a:lstStyle/>
          <a:p>
            <a:r>
              <a:rPr lang="en-US" dirty="0" smtClean="0"/>
              <a:t>Do people use anti-virus software more often than insurance programs?</a:t>
            </a:r>
          </a:p>
          <a:p>
            <a:r>
              <a:rPr lang="en-US" dirty="0"/>
              <a:t>Help reduce the risk of the insurance (price could be </a:t>
            </a:r>
            <a:r>
              <a:rPr lang="en-US" dirty="0" smtClean="0"/>
              <a:t>more competitive)</a:t>
            </a:r>
            <a:endParaRPr lang="en-US" dirty="0"/>
          </a:p>
          <a:p>
            <a:r>
              <a:rPr lang="en-US" dirty="0" smtClean="0"/>
              <a:t>Advertisement</a:t>
            </a:r>
          </a:p>
          <a:p>
            <a:r>
              <a:rPr lang="en-US" dirty="0" smtClean="0"/>
              <a:t>More accurate to calculate the cost of insurance</a:t>
            </a:r>
            <a:endParaRPr lang="en-US" dirty="0"/>
          </a:p>
          <a:p>
            <a:r>
              <a:rPr lang="en-US" dirty="0" smtClean="0"/>
              <a:t>Introduce traditional insurance company to E-commerce market</a:t>
            </a:r>
          </a:p>
          <a:p>
            <a:r>
              <a:rPr lang="en-US" dirty="0" smtClean="0"/>
              <a:t>Help the anti-virus software be more competitive</a:t>
            </a:r>
          </a:p>
          <a:p>
            <a:r>
              <a:rPr lang="en-US" dirty="0" smtClean="0"/>
              <a:t>Help keep track of the insured’s shopping activities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49" y="4437168"/>
            <a:ext cx="3200401" cy="19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376362"/>
            <a:ext cx="1347788" cy="1630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2" y="1376362"/>
            <a:ext cx="1347788" cy="1630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56" y="1376362"/>
            <a:ext cx="1347788" cy="1630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4150" y="300654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$49.99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2062" y="3006544"/>
            <a:ext cx="345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$49.99+$4.99</a:t>
            </a:r>
          </a:p>
          <a:p>
            <a:r>
              <a:rPr lang="en-US" dirty="0" smtClean="0"/>
              <a:t>($1,000 compensation)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76021" y="3006544"/>
            <a:ext cx="345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$49.99+$9.99</a:t>
            </a:r>
          </a:p>
          <a:p>
            <a:r>
              <a:rPr lang="en-US" dirty="0" smtClean="0"/>
              <a:t>($12,000 compensation)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05100" y="1007030"/>
            <a:ext cx="156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05437" y="1007030"/>
            <a:ext cx="156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27257" y="1007030"/>
            <a:ext cx="156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VIP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445" y="4144819"/>
            <a:ext cx="4870846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1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70764"/>
            <a:ext cx="8911687" cy="740942"/>
          </a:xfrm>
        </p:spPr>
        <p:txBody>
          <a:bodyPr/>
          <a:lstStyle/>
          <a:p>
            <a:r>
              <a:rPr lang="en-US" dirty="0" smtClean="0"/>
              <a:t>Future possibilities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23897" y="1648409"/>
            <a:ext cx="8915400" cy="3777622"/>
          </a:xfrm>
        </p:spPr>
        <p:txBody>
          <a:bodyPr/>
          <a:lstStyle/>
          <a:p>
            <a:r>
              <a:rPr lang="en-US" dirty="0" smtClean="0"/>
              <a:t>Work with more software companies</a:t>
            </a:r>
          </a:p>
          <a:p>
            <a:r>
              <a:rPr lang="en-US" dirty="0" smtClean="0"/>
              <a:t>Introduce other insurance product to users</a:t>
            </a:r>
          </a:p>
          <a:p>
            <a:r>
              <a:rPr lang="en-US" dirty="0" smtClean="0"/>
              <a:t>Personalize users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22" y="2902071"/>
            <a:ext cx="1524228" cy="18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85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70764"/>
            <a:ext cx="8911687" cy="740942"/>
          </a:xfrm>
        </p:spPr>
        <p:txBody>
          <a:bodyPr/>
          <a:lstStyle/>
          <a:p>
            <a:r>
              <a:rPr lang="en-US" dirty="0" smtClean="0"/>
              <a:t>Why do I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97" y="1648409"/>
            <a:ext cx="8915400" cy="3777622"/>
          </a:xfrm>
        </p:spPr>
        <p:txBody>
          <a:bodyPr/>
          <a:lstStyle/>
          <a:p>
            <a:r>
              <a:rPr lang="en-US" dirty="0" smtClean="0"/>
              <a:t>Brand new idea in America</a:t>
            </a:r>
          </a:p>
          <a:p>
            <a:r>
              <a:rPr lang="en-US" dirty="0" smtClean="0"/>
              <a:t>Build a safe world for online-shopping</a:t>
            </a:r>
          </a:p>
          <a:p>
            <a:r>
              <a:rPr lang="en-US" dirty="0" smtClean="0"/>
              <a:t>Transfer the loss risk of the online shoppers</a:t>
            </a:r>
          </a:p>
          <a:p>
            <a:r>
              <a:rPr lang="en-US" dirty="0" smtClean="0"/>
              <a:t>Open new market for actuaries and insurance companies</a:t>
            </a:r>
          </a:p>
          <a:p>
            <a:r>
              <a:rPr lang="en-US" dirty="0" smtClean="0"/>
              <a:t>May sell it for a good price</a:t>
            </a:r>
          </a:p>
          <a:p>
            <a:r>
              <a:rPr lang="en-US" dirty="0" smtClean="0"/>
              <a:t>May be good for my career</a:t>
            </a:r>
          </a:p>
          <a:p>
            <a:r>
              <a:rPr lang="en-US" dirty="0" smtClean="0"/>
              <a:t>In several years, people will probably come up with the same idea and make tons of money and I will regret that I did not do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822" y="5486400"/>
            <a:ext cx="15049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2970" y="2486025"/>
            <a:ext cx="51890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Thanks!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9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371600"/>
            <a:ext cx="8915400" cy="3777622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http://lavishgiftz.com/index.php?main_page=page&amp;id=23</a:t>
            </a:r>
            <a:endParaRPr lang="en-US" dirty="0"/>
          </a:p>
          <a:p>
            <a:r>
              <a:rPr lang="en-US" u="sng" dirty="0">
                <a:hlinkClick r:id="rId3"/>
              </a:rPr>
              <a:t>http://www.measuringworth.com/</a:t>
            </a:r>
            <a:endParaRPr lang="en-US" dirty="0"/>
          </a:p>
          <a:p>
            <a:r>
              <a:rPr lang="en-US" u="sng" dirty="0">
                <a:hlinkClick r:id="rId4"/>
              </a:rPr>
              <a:t>http://blogs.cio.com/business-intelligence/16877/how-big-data-can-reduce-big-risk</a:t>
            </a:r>
            <a:endParaRPr lang="en-US" dirty="0"/>
          </a:p>
          <a:p>
            <a:r>
              <a:rPr lang="en-US" u="sng" dirty="0">
                <a:hlinkClick r:id="rId5"/>
              </a:rPr>
              <a:t>http://www.datacenterdynamics.com/focus/archive/2013/04/comparing-data-center-energy-efficiency</a:t>
            </a:r>
            <a:endParaRPr lang="en-US" dirty="0"/>
          </a:p>
          <a:p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allfacebook.com/tag/payments</a:t>
            </a:r>
            <a:endParaRPr lang="en-US" u="sng" dirty="0" smtClean="0"/>
          </a:p>
          <a:p>
            <a:r>
              <a:rPr lang="en-US" u="sng" dirty="0" smtClean="0">
                <a:hlinkClick r:id="rId7"/>
              </a:rPr>
              <a:t>http://www.ic3.gov</a:t>
            </a:r>
            <a:endParaRPr lang="en-US" u="sng" dirty="0" smtClean="0"/>
          </a:p>
          <a:p>
            <a:r>
              <a:rPr lang="en-US" dirty="0">
                <a:hlinkClick r:id="rId8"/>
              </a:rPr>
              <a:t>http://www.census.gov</a:t>
            </a:r>
            <a:r>
              <a:rPr lang="en-US" dirty="0"/>
              <a:t> </a:t>
            </a:r>
          </a:p>
          <a:p>
            <a:endParaRPr lang="en-US" u="sng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62" y="479731"/>
            <a:ext cx="10008149" cy="1280890"/>
          </a:xfrm>
        </p:spPr>
        <p:txBody>
          <a:bodyPr/>
          <a:lstStyle/>
          <a:p>
            <a:r>
              <a:rPr lang="en-US" dirty="0" smtClean="0"/>
              <a:t>What is E-Commerce Insurance (Safeshop)?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929" y="1359850"/>
            <a:ext cx="8915400" cy="2161392"/>
          </a:xfrm>
        </p:spPr>
        <p:txBody>
          <a:bodyPr/>
          <a:lstStyle/>
          <a:p>
            <a:r>
              <a:rPr lang="en-US" dirty="0" smtClean="0"/>
              <a:t>Have you ever shopped online?</a:t>
            </a:r>
          </a:p>
          <a:p>
            <a:r>
              <a:rPr lang="en-US" dirty="0" smtClean="0"/>
              <a:t>Have you ever get fraud online?</a:t>
            </a:r>
          </a:p>
          <a:p>
            <a:r>
              <a:rPr lang="en-US" dirty="0" smtClean="0"/>
              <a:t>Have you ever paid something but didn’t get it?</a:t>
            </a:r>
          </a:p>
          <a:p>
            <a:r>
              <a:rPr lang="en-US" dirty="0" smtClean="0"/>
              <a:t>This insurance will cover your loss if online shopping fraud happened to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696" y="3099134"/>
            <a:ext cx="5743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 are shopping online?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36" y="1929773"/>
            <a:ext cx="7178090" cy="42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 have suffered from online fraud?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859083"/>
              </p:ext>
            </p:extLst>
          </p:nvPr>
        </p:nvGraphicFramePr>
        <p:xfrm>
          <a:off x="2286001" y="1905000"/>
          <a:ext cx="91143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9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88" y="559942"/>
            <a:ext cx="8911687" cy="1280890"/>
          </a:xfrm>
        </p:spPr>
        <p:txBody>
          <a:bodyPr/>
          <a:lstStyle/>
          <a:p>
            <a:r>
              <a:rPr lang="en-US" dirty="0" smtClean="0"/>
              <a:t>Total loss from online fraud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07292" y="2228223"/>
          <a:ext cx="6832433" cy="394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743180"/>
              </p:ext>
            </p:extLst>
          </p:nvPr>
        </p:nvGraphicFramePr>
        <p:xfrm>
          <a:off x="2951747" y="1279357"/>
          <a:ext cx="5727031" cy="306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01659"/>
              </p:ext>
            </p:extLst>
          </p:nvPr>
        </p:nvGraphicFramePr>
        <p:xfrm>
          <a:off x="3368842" y="4114800"/>
          <a:ext cx="562275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03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99" y="513347"/>
            <a:ext cx="7524249" cy="5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689242"/>
              </p:ext>
            </p:extLst>
          </p:nvPr>
        </p:nvGraphicFramePr>
        <p:xfrm>
          <a:off x="2132472" y="132348"/>
          <a:ext cx="8086349" cy="491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26" y="5217652"/>
            <a:ext cx="9970168" cy="122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35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1765</TotalTime>
  <Words>644</Words>
  <Application>Microsoft Office PowerPoint</Application>
  <PresentationFormat>Widescreen</PresentationFormat>
  <Paragraphs>132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Century Gothic</vt:lpstr>
      <vt:lpstr>Wingdings 3</vt:lpstr>
      <vt:lpstr>Wisp</vt:lpstr>
      <vt:lpstr>  Insurance to Protect Against Online Shopping Fraud</vt:lpstr>
      <vt:lpstr>E-Commerce Growth</vt:lpstr>
      <vt:lpstr>Global Growth</vt:lpstr>
      <vt:lpstr>What is E-Commerce Insurance (Safeshop)?</vt:lpstr>
      <vt:lpstr>How many people are shopping online?</vt:lpstr>
      <vt:lpstr>How many people have suffered from online fraud?</vt:lpstr>
      <vt:lpstr>Total loss from online fraud</vt:lpstr>
      <vt:lpstr>PowerPoint Presentation</vt:lpstr>
      <vt:lpstr>PowerPoint Presentation</vt:lpstr>
      <vt:lpstr>Why should we have this insurance?</vt:lpstr>
      <vt:lpstr>Build the loss model</vt:lpstr>
      <vt:lpstr>Where can did I get the data?</vt:lpstr>
      <vt:lpstr>PowerPoint Presentation</vt:lpstr>
      <vt:lpstr>PowerPoint Presentation</vt:lpstr>
      <vt:lpstr>Predict future data (2013, 2014)</vt:lpstr>
      <vt:lpstr>PowerPoint Presentation</vt:lpstr>
      <vt:lpstr>PowerPoint Presentation</vt:lpstr>
      <vt:lpstr>Predict each group of data using linear least square</vt:lpstr>
      <vt:lpstr>Complaints Data for 2014 (from prediction)</vt:lpstr>
      <vt:lpstr>Use relative value</vt:lpstr>
      <vt:lpstr>PowerPoint Presentation</vt:lpstr>
      <vt:lpstr>PowerPoint Presentation</vt:lpstr>
      <vt:lpstr>Loss Data for 2014 (from prediction)</vt:lpstr>
      <vt:lpstr>Calculate the average loss data from 2006 to 2014</vt:lpstr>
      <vt:lpstr>Calculate the parameters for loss distribution </vt:lpstr>
      <vt:lpstr>PowerPoint Presentation</vt:lpstr>
      <vt:lpstr>PowerPoint Presentation</vt:lpstr>
      <vt:lpstr>Determine the cost of the insurance</vt:lpstr>
      <vt:lpstr>PowerPoint Presentation</vt:lpstr>
      <vt:lpstr>100,000 insured each time for 10,000 times</vt:lpstr>
      <vt:lpstr>Profit table with different maximum payment</vt:lpstr>
      <vt:lpstr>Work with an anti-virus software company</vt:lpstr>
      <vt:lpstr>PowerPoint Presentation</vt:lpstr>
      <vt:lpstr>Future possibilities</vt:lpstr>
      <vt:lpstr>Why do I do it?</vt:lpstr>
      <vt:lpstr>PowerPoint Presentation</vt:lpstr>
      <vt:lpstr>References</vt:lpstr>
    </vt:vector>
  </TitlesOfParts>
  <Company>Worcester Polytechnic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Insurance</dc:title>
  <dc:creator>Zhou, Qiyang</dc:creator>
  <cp:lastModifiedBy>Jimmy Zhou</cp:lastModifiedBy>
  <cp:revision>63</cp:revision>
  <dcterms:created xsi:type="dcterms:W3CDTF">2013-09-30T18:43:52Z</dcterms:created>
  <dcterms:modified xsi:type="dcterms:W3CDTF">2014-04-30T17:10:25Z</dcterms:modified>
</cp:coreProperties>
</file>