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embeddedFontLst>
    <p:embeddedFont>
      <p:font typeface="Raleway"/>
      <p:regular r:id="rId41"/>
      <p:bold r:id="rId42"/>
      <p:italic r:id="rId43"/>
      <p:boldItalic r:id="rId44"/>
    </p:embeddedFont>
    <p:embeddedFont>
      <p:font typeface="Lato"/>
      <p:regular r:id="rId45"/>
      <p:bold r:id="rId46"/>
      <p:italic r:id="rId47"/>
      <p:boldItalic r:id="rId4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1B36BF8F-EB28-43BD-8B97-C04F22949B76}">
  <a:tblStyle styleId="{1B36BF8F-EB28-43BD-8B97-C04F22949B76}"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D4D9DECD-A3C7-4E2A-8724-926AC48769CB}"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42" Type="http://schemas.openxmlformats.org/officeDocument/2006/relationships/font" Target="fonts/Raleway-bold.fntdata"/><Relationship Id="rId41" Type="http://schemas.openxmlformats.org/officeDocument/2006/relationships/font" Target="fonts/Raleway-regular.fntdata"/><Relationship Id="rId22" Type="http://schemas.openxmlformats.org/officeDocument/2006/relationships/slide" Target="slides/slide16.xml"/><Relationship Id="rId44" Type="http://schemas.openxmlformats.org/officeDocument/2006/relationships/font" Target="fonts/Raleway-boldItalic.fntdata"/><Relationship Id="rId21" Type="http://schemas.openxmlformats.org/officeDocument/2006/relationships/slide" Target="slides/slide15.xml"/><Relationship Id="rId43" Type="http://schemas.openxmlformats.org/officeDocument/2006/relationships/font" Target="fonts/Raleway-italic.fntdata"/><Relationship Id="rId24" Type="http://schemas.openxmlformats.org/officeDocument/2006/relationships/slide" Target="slides/slide18.xml"/><Relationship Id="rId46" Type="http://schemas.openxmlformats.org/officeDocument/2006/relationships/font" Target="fonts/Lato-bold.fntdata"/><Relationship Id="rId23" Type="http://schemas.openxmlformats.org/officeDocument/2006/relationships/slide" Target="slides/slide17.xml"/><Relationship Id="rId45" Type="http://schemas.openxmlformats.org/officeDocument/2006/relationships/font" Target="fonts/La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48" Type="http://schemas.openxmlformats.org/officeDocument/2006/relationships/font" Target="fonts/Lato-boldItalic.fntdata"/><Relationship Id="rId25" Type="http://schemas.openxmlformats.org/officeDocument/2006/relationships/slide" Target="slides/slide19.xml"/><Relationship Id="rId47" Type="http://schemas.openxmlformats.org/officeDocument/2006/relationships/font" Target="fonts/Lato-italic.fntdata"/><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ending-times.com/2017/10/12/thursday-october-12-2017-daily-news-digest/"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taenk.dk/om-os/presserum/oekonomisk-pressede-forbrugere-lokkes-til-dyre-laan" TargetMode="External"/><Relationship Id="rId3" Type="http://schemas.openxmlformats.org/officeDocument/2006/relationships/hyperlink" Target="http://www.stniniansday.co.uk/payday-loans-the-progression-of-consumer-debt-in-scandinavia/" TargetMode="External"/><Relationship Id="rId4" Type="http://schemas.openxmlformats.org/officeDocument/2006/relationships/hyperlink" Target="https://www.prnewswire.com/news-releases/uk-online-payday-lending-market-insight-report-2016-300233638.html"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377a14d0ef_3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77a14d0ef_3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Protecting consumers from them selves: solving Denmark’s culture of Debt</a:t>
            </a:r>
            <a:endParaRPr/>
          </a:p>
          <a:p>
            <a:pPr indent="0" lvl="0" marL="0" rtl="0" algn="l">
              <a:spcBef>
                <a:spcPts val="0"/>
              </a:spcBef>
              <a:spcAft>
                <a:spcPts val="0"/>
              </a:spcAft>
              <a:buNone/>
            </a:pPr>
            <a:r>
              <a:rPr lang="en"/>
              <a:t>Payday lending and Denmark’s problems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Halting the Cycle of Debt</a:t>
            </a:r>
            <a:endParaRPr/>
          </a:p>
          <a:p>
            <a:pPr indent="0" lvl="0" marL="0" rtl="0" algn="l">
              <a:spcBef>
                <a:spcPts val="0"/>
              </a:spcBef>
              <a:spcAft>
                <a:spcPts val="0"/>
              </a:spcAft>
              <a:buNone/>
            </a:pPr>
            <a:r>
              <a:rPr lang="en"/>
              <a:t>Targeting payday lendings problems</a:t>
            </a:r>
            <a:endParaRPr/>
          </a:p>
          <a:p>
            <a:pPr indent="0" lvl="0" marL="0" rtl="0" algn="l">
              <a:spcBef>
                <a:spcPts val="0"/>
              </a:spcBef>
              <a:spcAft>
                <a:spcPts val="0"/>
              </a:spcAft>
              <a:buNone/>
            </a:pPr>
            <a:r>
              <a:rPr lang="en"/>
              <a:t>Fixing danish payday lending</a:t>
            </a:r>
            <a:endParaRPr/>
          </a:p>
          <a:p>
            <a:pPr indent="0" lvl="0" marL="0" rtl="0" algn="l">
              <a:spcBef>
                <a:spcPts val="0"/>
              </a:spcBef>
              <a:spcAft>
                <a:spcPts val="0"/>
              </a:spcAft>
              <a:buNone/>
            </a:pPr>
            <a:r>
              <a:rPr lang="en"/>
              <a:t>How to fix danish payday lending </a:t>
            </a:r>
            <a:endParaRPr/>
          </a:p>
          <a:p>
            <a:pPr indent="0" lvl="0" marL="0" rtl="0" algn="l">
              <a:spcBef>
                <a:spcPts val="0"/>
              </a:spcBef>
              <a:spcAft>
                <a:spcPts val="0"/>
              </a:spcAft>
              <a:buNone/>
            </a:pPr>
            <a:r>
              <a:rPr lang="en"/>
              <a:t>Protecting consumers from the </a:t>
            </a:r>
            <a:r>
              <a:rPr lang="en"/>
              <a:t>hazards</a:t>
            </a:r>
            <a:r>
              <a:rPr lang="en"/>
              <a:t> of payday loans</a:t>
            </a:r>
            <a:endParaRPr/>
          </a:p>
          <a:p>
            <a:pPr indent="0" lvl="0" marL="0" rtl="0" algn="l">
              <a:spcBef>
                <a:spcPts val="0"/>
              </a:spcBef>
              <a:spcAft>
                <a:spcPts val="0"/>
              </a:spcAft>
              <a:buNone/>
            </a:pPr>
            <a:r>
              <a:rPr lang="en"/>
              <a:t>The hazards of payday loans: how to protect consumers </a:t>
            </a:r>
            <a:endParaRPr/>
          </a:p>
          <a:p>
            <a:pPr indent="0" lvl="0" marL="0" rtl="0" algn="l">
              <a:spcBef>
                <a:spcPts val="0"/>
              </a:spcBef>
              <a:spcAft>
                <a:spcPts val="0"/>
              </a:spcAft>
              <a:buNone/>
            </a:pPr>
            <a:r>
              <a:rPr lang="en"/>
              <a:t>Protecting Danish Consumers from the Hazards of Payday Loans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Danish consumer debts and how to reduce ‘em</a:t>
            </a:r>
            <a:endParaRPr/>
          </a:p>
          <a:p>
            <a:pPr indent="0" lvl="0" marL="0" rtl="0" algn="l">
              <a:spcBef>
                <a:spcPts val="0"/>
              </a:spcBef>
              <a:spcAft>
                <a:spcPts val="0"/>
              </a:spcAft>
              <a:buNone/>
            </a:pPr>
            <a:r>
              <a:rPr lang="en"/>
              <a:t>The end of excessive debt in Denmark</a:t>
            </a:r>
            <a:endParaRPr/>
          </a:p>
          <a:p>
            <a:pPr indent="0" lvl="0" marL="0" rtl="0" algn="l">
              <a:spcBef>
                <a:spcPts val="0"/>
              </a:spcBef>
              <a:spcAft>
                <a:spcPts val="0"/>
              </a:spcAft>
              <a:buNone/>
            </a:pPr>
            <a:r>
              <a:rPr lang="en"/>
              <a:t>Denmark’s consumer debt problem and how to fix it</a:t>
            </a:r>
            <a:endParaRPr/>
          </a:p>
          <a:p>
            <a:pPr indent="0" lvl="0" marL="0" rtl="0" algn="l">
              <a:spcBef>
                <a:spcPts val="0"/>
              </a:spcBef>
              <a:spcAft>
                <a:spcPts val="0"/>
              </a:spcAft>
              <a:buNone/>
            </a:pPr>
            <a:r>
              <a:rPr lang="en"/>
              <a:t>Do you really need that pizza?: COnsumer debt in Denmark</a:t>
            </a:r>
            <a:endParaRPr/>
          </a:p>
          <a:p>
            <a:pPr indent="0" lvl="0" marL="0" rtl="0" algn="l">
              <a:spcBef>
                <a:spcPts val="0"/>
              </a:spcBef>
              <a:spcAft>
                <a:spcPts val="0"/>
              </a:spcAft>
              <a:buNone/>
            </a:pPr>
            <a:r>
              <a:rPr lang="en"/>
              <a:t>BUy now pay later: the problem with consumer lending</a:t>
            </a:r>
            <a:endParaRPr/>
          </a:p>
          <a:p>
            <a:pPr indent="0" lvl="0" marL="0" rtl="0" algn="l">
              <a:spcBef>
                <a:spcPts val="0"/>
              </a:spcBef>
              <a:spcAft>
                <a:spcPts val="0"/>
              </a:spcAft>
              <a:buNone/>
            </a:pPr>
            <a:r>
              <a:rPr lang="en"/>
              <a:t>Everyday is payday with loans</a:t>
            </a:r>
            <a:endParaRPr/>
          </a:p>
          <a:p>
            <a:pPr indent="0" lvl="0" marL="0" rtl="0" algn="l">
              <a:spcBef>
                <a:spcPts val="0"/>
              </a:spcBef>
              <a:spcAft>
                <a:spcPts val="0"/>
              </a:spcAft>
              <a:buNone/>
            </a:pPr>
            <a:r>
              <a:rPr lang="en"/>
              <a:t>Spending more and earningless</a:t>
            </a:r>
            <a:endParaRPr/>
          </a:p>
          <a:p>
            <a:pPr indent="0" lvl="0" marL="0" rtl="0" algn="l">
              <a:spcBef>
                <a:spcPts val="0"/>
              </a:spcBef>
              <a:spcAft>
                <a:spcPts val="0"/>
              </a:spcAft>
              <a:buNone/>
            </a:pPr>
            <a:r>
              <a:rPr lang="en"/>
              <a:t>Borrowing to the edge all my loans are ded</a:t>
            </a:r>
            <a:endParaRPr/>
          </a:p>
          <a:p>
            <a:pPr indent="0" lvl="0" marL="0" rtl="0" algn="l">
              <a:spcBef>
                <a:spcPts val="0"/>
              </a:spcBef>
              <a:spcAft>
                <a:spcPts val="0"/>
              </a:spcAft>
              <a:buNone/>
            </a:pPr>
            <a:r>
              <a:rPr lang="en"/>
              <a:t>Borrowing to oblivion</a:t>
            </a:r>
            <a:endParaRPr/>
          </a:p>
          <a:p>
            <a:pPr indent="0" lvl="0" marL="0" rtl="0" algn="l">
              <a:spcBef>
                <a:spcPts val="0"/>
              </a:spcBef>
              <a:spcAft>
                <a:spcPts val="0"/>
              </a:spcAft>
              <a:buNone/>
            </a:pPr>
            <a:r>
              <a:rPr lang="en"/>
              <a:t>Living the loan lyfe </a:t>
            </a:r>
            <a:endParaRPr/>
          </a:p>
          <a:p>
            <a:pPr indent="0" lvl="0" marL="0" rtl="0" algn="l">
              <a:spcBef>
                <a:spcPts val="0"/>
              </a:spcBef>
              <a:spcAft>
                <a:spcPts val="0"/>
              </a:spcAft>
              <a:buNone/>
            </a:pPr>
            <a:r>
              <a:rPr lang="en"/>
              <a:t>loan lyfe </a:t>
            </a:r>
            <a:endParaRPr/>
          </a:p>
          <a:p>
            <a:pPr indent="0" lvl="0" marL="0" rtl="0" algn="l">
              <a:spcBef>
                <a:spcPts val="0"/>
              </a:spcBef>
              <a:spcAft>
                <a:spcPts val="0"/>
              </a:spcAft>
              <a:buNone/>
            </a:pPr>
            <a:r>
              <a:rPr lang="en"/>
              <a:t>Livin la vida loans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More money more problems</a:t>
            </a:r>
            <a:endParaRPr/>
          </a:p>
          <a:p>
            <a:pPr indent="0" lvl="0" marL="0" rtl="0" algn="l">
              <a:spcBef>
                <a:spcPts val="0"/>
              </a:spcBef>
              <a:spcAft>
                <a:spcPts val="0"/>
              </a:spcAft>
              <a:buNone/>
            </a:pPr>
            <a:r>
              <a:rPr lang="en"/>
              <a:t>Living loan to loan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Consumers and debt</a:t>
            </a:r>
            <a:endParaRPr/>
          </a:p>
          <a:p>
            <a:pPr indent="0" lvl="0" marL="0" rtl="0" algn="l">
              <a:spcBef>
                <a:spcPts val="0"/>
              </a:spcBef>
              <a:spcAft>
                <a:spcPts val="0"/>
              </a:spcAft>
              <a:buNone/>
            </a:pPr>
            <a:r>
              <a:rPr lang="en"/>
              <a:t>Consumer risk from payday loans</a:t>
            </a:r>
            <a:endParaRPr/>
          </a:p>
          <a:p>
            <a:pPr indent="0" lvl="0" marL="0" rtl="0" algn="l">
              <a:spcBef>
                <a:spcPts val="0"/>
              </a:spcBef>
              <a:spcAft>
                <a:spcPts val="0"/>
              </a:spcAft>
              <a:buNone/>
            </a:pPr>
            <a:r>
              <a:rPr lang="en"/>
              <a:t>Consumers need protection</a:t>
            </a:r>
            <a:endParaRPr/>
          </a:p>
          <a:p>
            <a:pPr indent="0" lvl="0" marL="0" rtl="0" algn="l">
              <a:spcBef>
                <a:spcPts val="0"/>
              </a:spcBef>
              <a:spcAft>
                <a:spcPts val="0"/>
              </a:spcAft>
              <a:buNone/>
            </a:pPr>
            <a:r>
              <a:rPr lang="en"/>
              <a:t>Are consumers at risk?</a:t>
            </a:r>
            <a:endParaRPr/>
          </a:p>
          <a:p>
            <a:pPr indent="0" lvl="0" marL="0" rtl="0" algn="l">
              <a:spcBef>
                <a:spcPts val="0"/>
              </a:spcBef>
              <a:spcAft>
                <a:spcPts val="0"/>
              </a:spcAft>
              <a:buNone/>
            </a:pPr>
            <a:r>
              <a:rPr lang="en"/>
              <a:t>How do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Payday loans </a:t>
            </a:r>
            <a:r>
              <a:rPr lang="en"/>
              <a:t>predatory</a:t>
            </a:r>
            <a:r>
              <a:rPr lang="en"/>
              <a:t> lending or useful financial tool?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Cycle of debt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Font size for title</a:t>
            </a:r>
            <a:endParaRPr/>
          </a:p>
          <a:p>
            <a:pPr indent="0" lvl="0" marL="0" rtl="0" algn="l">
              <a:spcBef>
                <a:spcPts val="0"/>
              </a:spcBef>
              <a:spcAft>
                <a:spcPts val="0"/>
              </a:spcAft>
              <a:buNone/>
            </a:pPr>
            <a:r>
              <a:rPr lang="en"/>
              <a:t> '''Going through slides - </a:t>
            </a:r>
            <a:endParaRPr/>
          </a:p>
          <a:p>
            <a:pPr indent="0" lvl="0" marL="0" rtl="0" algn="l">
              <a:spcBef>
                <a:spcPts val="0"/>
              </a:spcBef>
              <a:spcAft>
                <a:spcPts val="0"/>
              </a:spcAft>
              <a:buNone/>
            </a:pPr>
            <a:r>
              <a:rPr lang="en"/>
              <a:t>1. Denmark has a consumer debt problem</a:t>
            </a:r>
            <a:endParaRPr/>
          </a:p>
          <a:p>
            <a:pPr indent="0" lvl="0" marL="0" rtl="0" algn="l">
              <a:spcBef>
                <a:spcPts val="0"/>
              </a:spcBef>
              <a:spcAft>
                <a:spcPts val="0"/>
              </a:spcAft>
              <a:buNone/>
            </a:pPr>
            <a:r>
              <a:rPr lang="en"/>
              <a:t>2. Youth compose a significant proportion of this debt</a:t>
            </a:r>
            <a:endParaRPr/>
          </a:p>
          <a:p>
            <a:pPr indent="0" lvl="0" marL="0" rtl="0" algn="l">
              <a:spcBef>
                <a:spcPts val="0"/>
              </a:spcBef>
              <a:spcAft>
                <a:spcPts val="0"/>
              </a:spcAft>
              <a:buNone/>
            </a:pPr>
            <a:r>
              <a:rPr lang="en"/>
              <a:t>3. Payday loans are one component of this debt</a:t>
            </a:r>
            <a:endParaRPr/>
          </a:p>
          <a:p>
            <a:pPr indent="0" lvl="0" marL="0" rtl="0" algn="l">
              <a:spcBef>
                <a:spcPts val="0"/>
              </a:spcBef>
              <a:spcAft>
                <a:spcPts val="0"/>
              </a:spcAft>
              <a:buNone/>
            </a:pPr>
            <a:r>
              <a:rPr lang="en"/>
              <a:t>4. Payday loans are short term/etc loans</a:t>
            </a:r>
            <a:endParaRPr/>
          </a:p>
          <a:p>
            <a:pPr indent="0" lvl="0" marL="0" rtl="0" algn="l">
              <a:spcBef>
                <a:spcPts val="0"/>
              </a:spcBef>
              <a:spcAft>
                <a:spcPts val="0"/>
              </a:spcAft>
              <a:buNone/>
            </a:pPr>
            <a:r>
              <a:rPr lang="en"/>
              <a:t>5. The companies operate online</a:t>
            </a:r>
            <a:endParaRPr/>
          </a:p>
          <a:p>
            <a:pPr indent="0" lvl="0" marL="0" rtl="0" algn="l">
              <a:spcBef>
                <a:spcPts val="0"/>
              </a:spcBef>
              <a:spcAft>
                <a:spcPts val="0"/>
              </a:spcAft>
              <a:buNone/>
            </a:pPr>
            <a:r>
              <a:rPr lang="en"/>
              <a:t>6. They target impulse buying in youth</a:t>
            </a:r>
            <a:endParaRPr/>
          </a:p>
          <a:p>
            <a:pPr indent="0" lvl="0" marL="0" rtl="0" algn="l">
              <a:spcBef>
                <a:spcPts val="0"/>
              </a:spcBef>
              <a:spcAft>
                <a:spcPts val="0"/>
              </a:spcAft>
              <a:buNone/>
            </a:pPr>
            <a:r>
              <a:rPr lang="en"/>
              <a:t>7. Our task is to...</a:t>
            </a:r>
            <a:endParaRPr/>
          </a:p>
          <a:p>
            <a:pPr indent="0" lvl="0" marL="0" rtl="0" algn="l">
              <a:spcBef>
                <a:spcPts val="0"/>
              </a:spcBef>
              <a:spcAft>
                <a:spcPts val="0"/>
              </a:spcAft>
              <a:buNone/>
            </a:pPr>
            <a:r>
              <a:rPr lang="en"/>
              <a:t>8. Then shift into objectives (include methods graphic)'''</a:t>
            </a:r>
            <a:endParaRPr/>
          </a:p>
          <a:p>
            <a:pPr indent="0" lvl="0" marL="0" rtl="0" algn="l">
              <a:spcBef>
                <a:spcPts val="0"/>
              </a:spcBef>
              <a:spcAft>
                <a:spcPts val="0"/>
              </a:spcAft>
              <a:buNone/>
            </a:pPr>
            <a:r>
              <a:rPr lang="en"/>
              <a:t>You might want to make changes to the flow, but this is one sequence that I think makes sense</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g38c792b5fb_1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8c792b5fb_1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Knighton</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200">
                <a:latin typeface="Times New Roman"/>
                <a:ea typeface="Times New Roman"/>
                <a:cs typeface="Times New Roman"/>
                <a:sym typeface="Times New Roman"/>
              </a:rPr>
              <a:t>To evaluate the business models of payday companies, we interviewed one payday lender, who gave us insight of their customer profile, credit check process, and path of revenues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200">
                <a:latin typeface="Times New Roman"/>
                <a:ea typeface="Times New Roman"/>
                <a:cs typeface="Times New Roman"/>
                <a:sym typeface="Times New Roman"/>
              </a:rPr>
              <a:t>We</a:t>
            </a:r>
            <a:r>
              <a:rPr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also did an website survey to better understand the current business model for online </a:t>
            </a:r>
            <a:r>
              <a:rPr lang="en" sz="1200">
                <a:latin typeface="Times New Roman"/>
                <a:ea typeface="Times New Roman"/>
                <a:cs typeface="Times New Roman"/>
                <a:sym typeface="Times New Roman"/>
              </a:rPr>
              <a:t>payday lending</a:t>
            </a:r>
            <a:r>
              <a:rPr lang="en" sz="1200">
                <a:latin typeface="Times New Roman"/>
                <a:ea typeface="Times New Roman"/>
                <a:cs typeface="Times New Roman"/>
                <a:sym typeface="Times New Roman"/>
              </a:rPr>
              <a:t> in denmark</a:t>
            </a:r>
            <a:endParaRPr sz="1200">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g3f4b9c934c_2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3f4b9c934c_2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Mitch:</a:t>
            </a:r>
            <a:endParaRPr/>
          </a:p>
          <a:p>
            <a:pPr indent="0" lvl="0" marL="0" rtl="0" algn="l">
              <a:spcBef>
                <a:spcPts val="0"/>
              </a:spcBef>
              <a:spcAft>
                <a:spcPts val="0"/>
              </a:spcAft>
              <a:buNone/>
            </a:pPr>
            <a:r>
              <a:rPr lang="en"/>
              <a:t>A large portion of the business model is customer acquisition. We interviewed a lender to determine their forms of customer acquisition we also interviewed a behavioral specialist and analyzed ads to determine how these lenders market their product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Similar to our website survey we also survey ads.  From these ads we documented The main selling points of the ads, the age of the people in the ads, as well as any special offers or phrases used to make the product more appealing. From this we coded the advertisements to determine the target audience and other psychological advertisement strategies that the companies used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Cu</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g41f82d312c_2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41f82d312c_2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latin typeface="Lato"/>
                <a:ea typeface="Lato"/>
                <a:cs typeface="Lato"/>
                <a:sym typeface="Lato"/>
              </a:rPr>
              <a:t>Robert:</a:t>
            </a:r>
            <a:endParaRPr sz="1300">
              <a:latin typeface="Lato"/>
              <a:ea typeface="Lato"/>
              <a:cs typeface="Lato"/>
              <a:sym typeface="Lato"/>
            </a:endParaRPr>
          </a:p>
          <a:p>
            <a:pPr indent="0" lvl="0" marL="0" rtl="0" algn="l">
              <a:spcBef>
                <a:spcPts val="0"/>
              </a:spcBef>
              <a:spcAft>
                <a:spcPts val="0"/>
              </a:spcAft>
              <a:buNone/>
            </a:pPr>
            <a:r>
              <a:rPr lang="en" sz="1300">
                <a:solidFill>
                  <a:schemeClr val="accent1"/>
                </a:solidFill>
                <a:latin typeface="Lato"/>
                <a:ea typeface="Lato"/>
                <a:cs typeface="Lato"/>
                <a:sym typeface="Lato"/>
              </a:rPr>
              <a:t>Parliament members interview</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a:t>We conducted three interviews with members of the Danish parliament. We interviewed a member from the left, right, and center to get the range of opinions on the subject.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solidFill>
                  <a:schemeClr val="accent1"/>
                </a:solidFill>
                <a:latin typeface="Lato"/>
                <a:ea typeface="Lato"/>
                <a:cs typeface="Lato"/>
                <a:sym typeface="Lato"/>
              </a:rPr>
              <a:t>Financial advisors from Danish Consumer Council</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a:t>We interviewed the Financial Advisors from the Danish Consumer Council. From this interview we got more of a consumer perspective and how financial advisors would like to tackle this problem. They were in favor of educating consumers in school and having a safety net for consumers who find themselves trapped in a cycle.</a:t>
            </a:r>
            <a:endParaRPr sz="1300">
              <a:solidFill>
                <a:schemeClr val="accent1"/>
              </a:solidFill>
              <a:latin typeface="Lato"/>
              <a:ea typeface="Lato"/>
              <a:cs typeface="Lato"/>
              <a:sym typeface="Lato"/>
            </a:endParaRPr>
          </a:p>
          <a:p>
            <a:pPr indent="0" lvl="0" marL="0" rtl="0" algn="l">
              <a:spcBef>
                <a:spcPts val="0"/>
              </a:spcBef>
              <a:spcAft>
                <a:spcPts val="0"/>
              </a:spcAft>
              <a:buNone/>
            </a:pPr>
            <a:r>
              <a:t/>
            </a:r>
            <a:endParaRPr/>
          </a:p>
          <a:p>
            <a:pPr indent="0" lvl="0" marL="0" rtl="0" algn="l">
              <a:spcBef>
                <a:spcPts val="0"/>
              </a:spcBef>
              <a:spcAft>
                <a:spcPts val="0"/>
              </a:spcAft>
              <a:buNone/>
            </a:pPr>
            <a:r>
              <a:rPr lang="en" sz="1300">
                <a:solidFill>
                  <a:schemeClr val="accent1"/>
                </a:solidFill>
                <a:latin typeface="Lato"/>
                <a:ea typeface="Lato"/>
                <a:cs typeface="Lato"/>
                <a:sym typeface="Lato"/>
              </a:rPr>
              <a:t>Secondary Research on Legislation</a:t>
            </a:r>
            <a:endParaRPr sz="1300">
              <a:solidFill>
                <a:schemeClr val="accent1"/>
              </a:solidFill>
              <a:latin typeface="Lato"/>
              <a:ea typeface="Lato"/>
              <a:cs typeface="Lato"/>
              <a:sym typeface="Lato"/>
            </a:endParaRPr>
          </a:p>
          <a:p>
            <a:pPr indent="0" lvl="0" marL="0" rtl="0" algn="l">
              <a:spcBef>
                <a:spcPts val="0"/>
              </a:spcBef>
              <a:spcAft>
                <a:spcPts val="0"/>
              </a:spcAft>
              <a:buNone/>
            </a:pPr>
            <a:r>
              <a:rPr lang="en"/>
              <a:t>We researched different initiatives taken in Australia, the United Kingdom, Sweden, and Denmark to get an idea of how countries have regulated this problem. We also looked into which aspects of payday lending these regulations try to limit or prevent.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3f0e01c2bb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3f0e01c2bb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Google Shape;252;g43ee1ac1f0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43ee1ac1f0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research looked at 14 Danish payday lending companies, which covered the majority of Danish payday lending market. Through our website survey, we gathered information of their various products such as the size of their loans and the term for their loans. One key finding is that these loans have an average apr of 610%, while their applications are very short with only 6 information fields on average. These short application combined with their high aprs pose a hazard to danish consumers.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g41f82d312c_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41f82d312c_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Knighton:</a:t>
            </a:r>
            <a:endParaRPr/>
          </a:p>
          <a:p>
            <a:pPr indent="0" lvl="0" marL="0" rtl="0" algn="l">
              <a:spcBef>
                <a:spcPts val="0"/>
              </a:spcBef>
              <a:spcAft>
                <a:spcPts val="0"/>
              </a:spcAft>
              <a:buNone/>
            </a:pPr>
            <a:r>
              <a:rPr lang="en"/>
              <a:t>Except for the short application and high aprs, payday lenders performed an incomplete sequence of credit checks. </a:t>
            </a:r>
            <a:r>
              <a:rPr lang="en"/>
              <a:t>Payday lenders start their check with customers’ basic information then, they go into their internal database to see customers history and generate an internal credit score. After this, they pay the tax department to check the borrowers’ income information including income for the year before and salaries for recent months. Finally, they will go to RKI, which is a bad payer registry, to see if the customer has any outstanding debt. This credit checking process is incomplete because it doesn’t require a credit history from the borrowers. so people with bad or no credit history can still take out payday loans. Also, lenders can’t tell if borrowers have taken out other payday loans from other places. Therefore, this system does not guarantee a high credit standard from customers. One possible solution to improve this system is establishing a government-run database to share loan information Because Without enough information, this incomplete credit check would allow consumers to borrow unaffordable loans and lead them to be delinquent.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g4322b3321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g4322b3321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Ethan:</a:t>
            </a:r>
            <a:endParaRPr sz="1400"/>
          </a:p>
          <a:p>
            <a:pPr indent="0" lvl="0" marL="0" rtl="0" algn="l">
              <a:spcBef>
                <a:spcPts val="0"/>
              </a:spcBef>
              <a:spcAft>
                <a:spcPts val="0"/>
              </a:spcAft>
              <a:buNone/>
            </a:pPr>
            <a:r>
              <a:rPr lang="en" sz="1400"/>
              <a:t>These delinquencies occur at a very high rate</a:t>
            </a:r>
            <a:endParaRPr sz="1400"/>
          </a:p>
          <a:p>
            <a:pPr indent="0" lvl="0" marL="0" rtl="0" algn="l">
              <a:spcBef>
                <a:spcPts val="0"/>
              </a:spcBef>
              <a:spcAft>
                <a:spcPts val="0"/>
              </a:spcAft>
              <a:buNone/>
            </a:pPr>
            <a:r>
              <a:rPr lang="en" sz="1400"/>
              <a:t>For instance, 4Finance, a Danish Payday Lender saw </a:t>
            </a:r>
            <a:r>
              <a:rPr lang="en" sz="1400"/>
              <a:t>46% of borrowers were delinquent in payment 30 days or more.</a:t>
            </a:r>
            <a:endParaRPr sz="1400"/>
          </a:p>
          <a:p>
            <a:pPr indent="0" lvl="0" marL="0" rtl="0" algn="l">
              <a:spcBef>
                <a:spcPts val="0"/>
              </a:spcBef>
              <a:spcAft>
                <a:spcPts val="0"/>
              </a:spcAft>
              <a:buNone/>
            </a:pPr>
            <a:r>
              <a:rPr lang="en" sz="1400"/>
              <a:t>Additionally the lender interviewed said they were their biggest expense</a:t>
            </a:r>
            <a:endParaRPr sz="1400"/>
          </a:p>
          <a:p>
            <a:pPr indent="0" lvl="0" marL="0" rtl="0" algn="l">
              <a:spcBef>
                <a:spcPts val="0"/>
              </a:spcBef>
              <a:spcAft>
                <a:spcPts val="0"/>
              </a:spcAft>
              <a:buNone/>
            </a:pPr>
            <a:r>
              <a:rPr lang="en" sz="1400" u="sng"/>
              <a:t>Because these loans are so expensive people struggle to pay them back.</a:t>
            </a:r>
            <a:endParaRPr sz="1400" u="sng"/>
          </a:p>
          <a:p>
            <a:pPr indent="0" lvl="0" marL="0" rtl="0" algn="l">
              <a:spcBef>
                <a:spcPts val="0"/>
              </a:spcBef>
              <a:spcAft>
                <a:spcPts val="0"/>
              </a:spcAft>
              <a:buNone/>
            </a:pPr>
            <a:r>
              <a:rPr lang="en" sz="1400"/>
              <a:t>It was found that in the uk the average payday loan was 28% of the average borrowers monthly income.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40ef237ac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40ef237ac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Ethan: </a:t>
            </a:r>
            <a:endParaRPr sz="1400"/>
          </a:p>
          <a:p>
            <a:pPr indent="0" lvl="0" marL="0" rtl="0" algn="l">
              <a:spcBef>
                <a:spcPts val="0"/>
              </a:spcBef>
              <a:spcAft>
                <a:spcPts val="0"/>
              </a:spcAft>
              <a:buNone/>
            </a:pPr>
            <a:r>
              <a:rPr lang="en" sz="1400"/>
              <a:t>Impairments are a way for banks to account for future delinquencies and defaults in their expenses.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Impairments are over 30% of the payday lenders overall expenses.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Also notice the payday lender’s marketing as a percent of expenses is quite high particularly when compared the the european bank</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marketing being a large portion of overall expenses The midsize bank in this comparison had negligible marketing costs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Lower credit checking standards and Higher APR cause higher default costs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With these spensive loans people cant pay em back (Robert Dwan, 2018)</a:t>
            </a:r>
            <a:endParaRPr/>
          </a:p>
          <a:p>
            <a:pPr indent="0" lvl="0" marL="0" rtl="0" algn="l">
              <a:spcBef>
                <a:spcPts val="0"/>
              </a:spcBef>
              <a:spcAft>
                <a:spcPts val="0"/>
              </a:spcAft>
              <a:buNone/>
            </a:pPr>
            <a:r>
              <a:rPr lang="en"/>
              <a:t>After default rates are linked to credit checks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Ethan:</a:t>
            </a:r>
            <a:endParaRPr/>
          </a:p>
          <a:p>
            <a:pPr indent="0" lvl="0" marL="0" rtl="0" algn="l">
              <a:spcBef>
                <a:spcPts val="0"/>
              </a:spcBef>
              <a:spcAft>
                <a:spcPts val="0"/>
              </a:spcAft>
              <a:buNone/>
            </a:pPr>
            <a:r>
              <a:rPr lang="en" sz="1400"/>
              <a:t>This is</a:t>
            </a:r>
            <a:r>
              <a:rPr b="1" lang="en" sz="1400"/>
              <a:t> a comparative analysis of expenses from a payday lender and a consumer lending bank. </a:t>
            </a:r>
            <a:r>
              <a:rPr lang="en" sz="1400"/>
              <a:t>The size of each box represents the relative value of expenses in each category.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rPr lang="en" sz="1400"/>
              <a:t>Key takeaways are:</a:t>
            </a:r>
            <a:endParaRPr sz="1400"/>
          </a:p>
          <a:p>
            <a:pPr indent="0" lvl="0" marL="0" rtl="0" algn="l">
              <a:spcBef>
                <a:spcPts val="0"/>
              </a:spcBef>
              <a:spcAft>
                <a:spcPts val="0"/>
              </a:spcAft>
              <a:buNone/>
            </a:pPr>
            <a:r>
              <a:rPr lang="en" sz="1400"/>
              <a:t>Payday lenders have high marketing and default costs, </a:t>
            </a:r>
            <a:endParaRPr sz="1400"/>
          </a:p>
          <a:p>
            <a:pPr indent="0" lvl="0" marL="0" rtl="0" algn="l">
              <a:spcBef>
                <a:spcPts val="0"/>
              </a:spcBef>
              <a:spcAft>
                <a:spcPts val="0"/>
              </a:spcAft>
              <a:buNone/>
            </a:pPr>
            <a:r>
              <a:rPr lang="en" sz="1400"/>
              <a:t>	</a:t>
            </a:r>
            <a:r>
              <a:rPr lang="en" sz="1400"/>
              <a:t>These findings are reinforced by our interview with the payday lender who ranked default costs as their highest expense</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2" name="Shape 292"/>
        <p:cNvGrpSpPr/>
        <p:nvPr/>
      </p:nvGrpSpPr>
      <p:grpSpPr>
        <a:xfrm>
          <a:off x="0" y="0"/>
          <a:ext cx="0" cy="0"/>
          <a:chOff x="0" y="0"/>
          <a:chExt cx="0" cy="0"/>
        </a:xfrm>
      </p:grpSpPr>
      <p:sp>
        <p:nvSpPr>
          <p:cNvPr id="293" name="Google Shape;293;g40b654e985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4" name="Google Shape;294;g40b654e985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a:p>
            <a:pPr indent="-298450" lvl="0" marL="457200" rtl="0" algn="l">
              <a:spcBef>
                <a:spcPts val="0"/>
              </a:spcBef>
              <a:spcAft>
                <a:spcPts val="0"/>
              </a:spcAft>
              <a:buSzPts val="1100"/>
              <a:buChar char="●"/>
            </a:pPr>
            <a:r>
              <a:rPr lang="en"/>
              <a:t>Marketing is a portion of customer acquisition cost which </a:t>
            </a:r>
            <a:r>
              <a:rPr lang="en" sz="1400"/>
              <a:t>i</a:t>
            </a:r>
            <a:r>
              <a:rPr lang="en" sz="1400"/>
              <a:t>s the amount of money it takes to get a customer to use the product once</a:t>
            </a:r>
            <a:endParaRPr sz="1400"/>
          </a:p>
          <a:p>
            <a:pPr indent="-317500" lvl="0" marL="457200" rtl="0" algn="l">
              <a:spcBef>
                <a:spcPts val="0"/>
              </a:spcBef>
              <a:spcAft>
                <a:spcPts val="0"/>
              </a:spcAft>
              <a:buSzPts val="1400"/>
              <a:buChar char="●"/>
            </a:pPr>
            <a:r>
              <a:rPr lang="en" sz="1400"/>
              <a:t>A company only makes money on a customer when the customer lifetime value is greater than the customer acquisition cost</a:t>
            </a:r>
            <a:endParaRPr sz="1400"/>
          </a:p>
          <a:p>
            <a:pPr indent="-317500" lvl="0" marL="457200" rtl="0" algn="l">
              <a:spcBef>
                <a:spcPts val="0"/>
              </a:spcBef>
              <a:spcAft>
                <a:spcPts val="0"/>
              </a:spcAft>
              <a:buSzPts val="1400"/>
              <a:buChar char="●"/>
            </a:pPr>
            <a:r>
              <a:rPr lang="en" sz="1400"/>
              <a:t>BREAK EVEN point in the UK was found to be after 3 loans</a:t>
            </a:r>
            <a:endParaRPr sz="1400"/>
          </a:p>
          <a:p>
            <a:pPr indent="-317500" lvl="0" marL="457200" rtl="0" algn="l">
              <a:spcBef>
                <a:spcPts val="0"/>
              </a:spcBef>
              <a:spcAft>
                <a:spcPts val="0"/>
              </a:spcAft>
              <a:buSzPts val="1400"/>
              <a:buChar char="●"/>
            </a:pPr>
            <a:r>
              <a:rPr lang="en" sz="1400"/>
              <a:t>CYCLE OF DEBT Companies are incentivized to create repeat borrowers</a:t>
            </a:r>
            <a:endParaRPr sz="1400"/>
          </a:p>
          <a:p>
            <a:pPr indent="-317500" lvl="0" marL="457200" rtl="0" algn="l">
              <a:spcBef>
                <a:spcPts val="0"/>
              </a:spcBef>
              <a:spcAft>
                <a:spcPts val="0"/>
              </a:spcAft>
              <a:buSzPts val="1400"/>
              <a:buChar char="●"/>
            </a:pPr>
            <a:r>
              <a:rPr lang="en" sz="1400"/>
              <a:t>High customer acquisition costs </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solidFill>
                <a:schemeClr val="accent1"/>
              </a:solidFill>
              <a:latin typeface="Lato"/>
              <a:ea typeface="Lato"/>
              <a:cs typeface="Lato"/>
              <a:sym typeface="Lato"/>
            </a:endParaRPr>
          </a:p>
          <a:p>
            <a:pPr indent="0" lvl="0" marL="0" rtl="0" algn="l">
              <a:lnSpc>
                <a:spcPct val="115000"/>
              </a:lnSpc>
              <a:spcBef>
                <a:spcPts val="0"/>
              </a:spcBef>
              <a:spcAft>
                <a:spcPts val="0"/>
              </a:spcAft>
              <a:buNone/>
            </a:pPr>
            <a:r>
              <a:t/>
            </a:r>
            <a:endParaRPr sz="1400" u="sng">
              <a:solidFill>
                <a:schemeClr val="accent1"/>
              </a:solidFill>
              <a:latin typeface="Lato"/>
              <a:ea typeface="Lato"/>
              <a:cs typeface="Lato"/>
              <a:sym typeface="Lato"/>
            </a:endParaRPr>
          </a:p>
          <a:p>
            <a:pPr indent="0" lvl="0" marL="0" rtl="0" algn="l">
              <a:lnSpc>
                <a:spcPct val="115000"/>
              </a:lnSpc>
              <a:spcBef>
                <a:spcPts val="1600"/>
              </a:spcBef>
              <a:spcAft>
                <a:spcPts val="0"/>
              </a:spcAft>
              <a:buNone/>
            </a:pPr>
            <a:r>
              <a:rPr lang="en" sz="1400" u="sng">
                <a:solidFill>
                  <a:schemeClr val="accent1"/>
                </a:solidFill>
                <a:latin typeface="Lato"/>
                <a:ea typeface="Lato"/>
                <a:cs typeface="Lato"/>
                <a:sym typeface="Lato"/>
              </a:rPr>
              <a:t>Customer Acquisition Strategies are:</a:t>
            </a:r>
            <a:endParaRPr sz="1400" u="sng">
              <a:solidFill>
                <a:schemeClr val="accent1"/>
              </a:solidFill>
              <a:latin typeface="Lato"/>
              <a:ea typeface="Lato"/>
              <a:cs typeface="Lato"/>
              <a:sym typeface="Lato"/>
            </a:endParaRPr>
          </a:p>
          <a:p>
            <a:pPr indent="0" lvl="0" marL="457200" rtl="0" algn="l">
              <a:lnSpc>
                <a:spcPct val="115000"/>
              </a:lnSpc>
              <a:spcBef>
                <a:spcPts val="1600"/>
              </a:spcBef>
              <a:spcAft>
                <a:spcPts val="0"/>
              </a:spcAft>
              <a:buNone/>
            </a:pPr>
            <a:r>
              <a:rPr lang="en" sz="1400">
                <a:solidFill>
                  <a:schemeClr val="accent1"/>
                </a:solidFill>
                <a:latin typeface="Lato"/>
                <a:ea typeface="Lato"/>
                <a:cs typeface="Lato"/>
                <a:sym typeface="Lato"/>
              </a:rPr>
              <a:t>Any cost associated with gaining a customer can include the following:</a:t>
            </a:r>
            <a:endParaRPr sz="1400">
              <a:solidFill>
                <a:schemeClr val="accent1"/>
              </a:solidFill>
              <a:latin typeface="Lato"/>
              <a:ea typeface="Lato"/>
              <a:cs typeface="Lato"/>
              <a:sym typeface="Lato"/>
            </a:endParaRPr>
          </a:p>
          <a:p>
            <a:pPr indent="-317500" lvl="0" marL="457200" rtl="0" algn="l">
              <a:lnSpc>
                <a:spcPct val="115000"/>
              </a:lnSpc>
              <a:spcBef>
                <a:spcPts val="1600"/>
              </a:spcBef>
              <a:spcAft>
                <a:spcPts val="0"/>
              </a:spcAft>
              <a:buClr>
                <a:schemeClr val="accent1"/>
              </a:buClr>
              <a:buSzPts val="1400"/>
              <a:buFont typeface="Lato"/>
              <a:buChar char="●"/>
            </a:pPr>
            <a:r>
              <a:rPr lang="en" sz="1400">
                <a:solidFill>
                  <a:schemeClr val="accent1"/>
                </a:solidFill>
                <a:latin typeface="Lato"/>
                <a:ea typeface="Lato"/>
                <a:cs typeface="Lato"/>
                <a:sym typeface="Lato"/>
              </a:rPr>
              <a:t>Processing initial applications</a:t>
            </a:r>
            <a:endParaRPr sz="14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sz="1400">
                <a:solidFill>
                  <a:schemeClr val="accent1"/>
                </a:solidFill>
                <a:latin typeface="Lato"/>
                <a:ea typeface="Lato"/>
                <a:cs typeface="Lato"/>
                <a:sym typeface="Lato"/>
              </a:rPr>
              <a:t>‘Refer a Friend’ programs</a:t>
            </a:r>
            <a:endParaRPr sz="14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sz="1400">
                <a:solidFill>
                  <a:schemeClr val="accent1"/>
                </a:solidFill>
                <a:latin typeface="Lato"/>
                <a:ea typeface="Lato"/>
                <a:cs typeface="Lato"/>
                <a:sym typeface="Lato"/>
              </a:rPr>
              <a:t>Lower or deferred fees on first loan</a:t>
            </a:r>
            <a:endParaRPr sz="1400">
              <a:solidFill>
                <a:schemeClr val="accent1"/>
              </a:solidFill>
              <a:latin typeface="Lato"/>
              <a:ea typeface="Lato"/>
              <a:cs typeface="Lato"/>
              <a:sym typeface="Lato"/>
            </a:endParaRPr>
          </a:p>
          <a:p>
            <a:pPr indent="-317500" lvl="0" marL="457200" rtl="0" algn="l">
              <a:lnSpc>
                <a:spcPct val="115000"/>
              </a:lnSpc>
              <a:spcBef>
                <a:spcPts val="0"/>
              </a:spcBef>
              <a:spcAft>
                <a:spcPts val="0"/>
              </a:spcAft>
              <a:buClr>
                <a:schemeClr val="accent1"/>
              </a:buClr>
              <a:buSzPts val="1400"/>
              <a:buFont typeface="Lato"/>
              <a:buChar char="●"/>
            </a:pPr>
            <a:r>
              <a:rPr lang="en" sz="1400">
                <a:solidFill>
                  <a:schemeClr val="accent1"/>
                </a:solidFill>
                <a:latin typeface="Lato"/>
                <a:ea typeface="Lato"/>
                <a:cs typeface="Lato"/>
                <a:sym typeface="Lato"/>
              </a:rPr>
              <a:t>Lead Purchase</a:t>
            </a:r>
            <a:endParaRPr sz="1400"/>
          </a:p>
          <a:p>
            <a:pPr indent="-317500" lvl="0" marL="457200" rtl="0" algn="l">
              <a:spcBef>
                <a:spcPts val="0"/>
              </a:spcBef>
              <a:spcAft>
                <a:spcPts val="0"/>
              </a:spcAft>
              <a:buSzPts val="1400"/>
              <a:buChar char="●"/>
            </a:pPr>
            <a:r>
              <a:rPr lang="en" sz="1400"/>
              <a:t>General marketing </a:t>
            </a:r>
            <a:endParaRPr sz="1400"/>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7" name="Shape 307"/>
        <p:cNvGrpSpPr/>
        <p:nvPr/>
      </p:nvGrpSpPr>
      <p:grpSpPr>
        <a:xfrm>
          <a:off x="0" y="0"/>
          <a:ext cx="0" cy="0"/>
          <a:chOff x="0" y="0"/>
          <a:chExt cx="0" cy="0"/>
        </a:xfrm>
      </p:grpSpPr>
      <p:sp>
        <p:nvSpPr>
          <p:cNvPr id="308" name="Google Shape;308;g3f4b9c934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f4b9c934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427e44e255_3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427e44e255_3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Mitchell: Define APR***</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Payday Loans are a form of Consumer Credit, a category that includes credit cards and financing plans for larger purchases. Payday loans are different in that they are a short term cash loan. The loans are for small dollar amounts with Annual Percentage Rates is often upwards of 500%. This value represents the amount a lender would charge you if the money was borrowed for a year. This specific lender has an apr of almost 700 percent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 Payday loans were originally designed to help in financial emergencies, but many people use them for consumer goods instead.</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42c0fd337d_1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42c0fd337d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Mitch:</a:t>
            </a:r>
            <a:endParaRPr/>
          </a:p>
          <a:p>
            <a:pPr indent="0" lvl="0" marL="0" rtl="0" algn="l">
              <a:spcBef>
                <a:spcPts val="0"/>
              </a:spcBef>
              <a:spcAft>
                <a:spcPts val="0"/>
              </a:spcAft>
              <a:buNone/>
            </a:pPr>
            <a:r>
              <a:rPr lang="en"/>
              <a:t>From our advertising survey and the 32 video </a:t>
            </a:r>
            <a:r>
              <a:rPr lang="en"/>
              <a:t>advertisements</a:t>
            </a:r>
            <a:r>
              <a:rPr lang="en"/>
              <a:t> that were analyzed there were 40 instances where the loan had an advertised use and 3 where there was no use. 36 of the  Advertised uses were for non-essential goods which appear in orange on this graph. This shows that the videos advertise towards impulsive people.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Google Shape;330;g42c0fd337d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1" name="Google Shape;331;g42c0fd337d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Robert: </a:t>
            </a:r>
            <a:endParaRPr/>
          </a:p>
          <a:p>
            <a:pPr indent="0" lvl="0" marL="0" rtl="0" algn="l">
              <a:spcBef>
                <a:spcPts val="0"/>
              </a:spcBef>
              <a:spcAft>
                <a:spcPts val="0"/>
              </a:spcAft>
              <a:buNone/>
            </a:pPr>
            <a:r>
              <a:rPr lang="en"/>
              <a:t>The 32 advertisements also contained three main selling points. Simplicity, 30 days of no interest, and the speed to apply for a loan.  4 of the ads focus on the </a:t>
            </a:r>
            <a:r>
              <a:rPr lang="en"/>
              <a:t>simplicity</a:t>
            </a:r>
            <a:r>
              <a:rPr lang="en"/>
              <a:t> of the application process, 10 focus on the 30 days of not interest and 18 of the ads focused on the speed aspect. Having a strong focus on speed also entices impulsive people because they can get money here and now for immediate use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focus on speed is backed up by our interviews where speed was named as the primary competitive factor in the payday market, much more than the cost of the loan (AOP)</a:t>
            </a:r>
            <a:endParaRPr/>
          </a:p>
          <a:p>
            <a:pPr indent="0" lvl="0" marL="0" rtl="0" algn="l">
              <a:spcBef>
                <a:spcPts val="0"/>
              </a:spcBef>
              <a:spcAft>
                <a:spcPts val="0"/>
              </a:spcAft>
              <a:buNone/>
            </a:pPr>
            <a:r>
              <a:rPr lang="en"/>
              <a:t>30 days no interest is an example of customer </a:t>
            </a:r>
            <a:r>
              <a:rPr lang="en"/>
              <a:t>acquisition</a:t>
            </a:r>
            <a:r>
              <a:rPr lang="en"/>
              <a:t> cost because a month of interest is lost for each loan.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38c792b5fb_2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8c792b5fb_2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4" name="Shape 344"/>
        <p:cNvGrpSpPr/>
        <p:nvPr/>
      </p:nvGrpSpPr>
      <p:grpSpPr>
        <a:xfrm>
          <a:off x="0" y="0"/>
          <a:ext cx="0" cy="0"/>
          <a:chOff x="0" y="0"/>
          <a:chExt cx="0" cy="0"/>
        </a:xfrm>
      </p:grpSpPr>
      <p:sp>
        <p:nvSpPr>
          <p:cNvPr id="345" name="Google Shape;345;g41f82d312c_2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6" name="Google Shape;346;g41f82d312c_2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Robert: </a:t>
            </a:r>
            <a:r>
              <a:rPr lang="en"/>
              <a:t>Many countries have taken </a:t>
            </a:r>
            <a:r>
              <a:rPr lang="en"/>
              <a:t>initiatives</a:t>
            </a:r>
            <a:r>
              <a:rPr lang="en"/>
              <a:t> to help regulate payday loans. The Australis, the UK, and Sweden have all implemented some kind of APR caps. For Example, the Uk has a daily cap, Australia has a monthly cap, and Sweden has an APR based on the national banks. These three countries have also enacted the need for warning statements on websites and advertisements and charge caps. The charge caps are a cap on the amount a borrower would owe for a loan. Australia has enacted a cool-down period which is a period of time between consecutive loans. Denmark has only implemented a 48 hour cool-off period which is a period of time between being accepted for a loan and </a:t>
            </a:r>
            <a:r>
              <a:rPr lang="en"/>
              <a:t>receiving</a:t>
            </a:r>
            <a:r>
              <a:rPr lang="en"/>
              <a:t> the money. This gives the consumer time to think over the loan and the ability to cancel at no cost.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
              <a:t>Mitch - Australia:</a:t>
            </a:r>
            <a:endParaRPr b="1"/>
          </a:p>
          <a:p>
            <a:pPr indent="0" lvl="0" marL="0" rtl="0" algn="l">
              <a:spcBef>
                <a:spcPts val="0"/>
              </a:spcBef>
              <a:spcAft>
                <a:spcPts val="0"/>
              </a:spcAft>
              <a:buNone/>
            </a:pPr>
            <a:r>
              <a:rPr lang="en"/>
              <a:t>Interest rate cap where the maximum percent on the initial loan was 20% with a 4% maximum on the monthly charges</a:t>
            </a:r>
            <a:endParaRPr/>
          </a:p>
          <a:p>
            <a:pPr indent="0" lvl="0" marL="0" rtl="0" algn="l">
              <a:spcBef>
                <a:spcPts val="0"/>
              </a:spcBef>
              <a:spcAft>
                <a:spcPts val="0"/>
              </a:spcAft>
              <a:buNone/>
            </a:pPr>
            <a:r>
              <a:rPr lang="en"/>
              <a:t>People Who default can’t be charged more than twice the loan amount</a:t>
            </a:r>
            <a:endParaRPr/>
          </a:p>
          <a:p>
            <a:pPr indent="0" lvl="0" marL="0" rtl="0" algn="l">
              <a:spcBef>
                <a:spcPts val="0"/>
              </a:spcBef>
              <a:spcAft>
                <a:spcPts val="0"/>
              </a:spcAft>
              <a:buNone/>
            </a:pPr>
            <a:r>
              <a:rPr lang="en"/>
              <a:t>Cooldown period where borrow can’t have more than 2 loans within 90 days</a:t>
            </a:r>
            <a:endParaRPr/>
          </a:p>
          <a:p>
            <a:pPr indent="0" lvl="0" marL="0" rtl="0" algn="l">
              <a:spcBef>
                <a:spcPts val="0"/>
              </a:spcBef>
              <a:spcAft>
                <a:spcPts val="0"/>
              </a:spcAft>
              <a:buNone/>
            </a:pPr>
            <a:r>
              <a:rPr lang="en"/>
              <a:t>Warning statement requirement when borrowers take out a loan</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Knighton - United Kingdom</a:t>
            </a:r>
            <a:r>
              <a:rPr lang="en"/>
              <a:t>:</a:t>
            </a:r>
            <a:endParaRPr/>
          </a:p>
          <a:p>
            <a:pPr indent="0" lvl="0" marL="0" rtl="0" algn="l">
              <a:spcBef>
                <a:spcPts val="0"/>
              </a:spcBef>
              <a:spcAft>
                <a:spcPts val="0"/>
              </a:spcAft>
              <a:buNone/>
            </a:pPr>
            <a:r>
              <a:rPr lang="en"/>
              <a:t>UK implemented a series of regulation in 2014, including an interest rate cap at 0.8%/ day, a maximum default charge to be 126 danish kr., an interest cost cap at 100%, meaning that the total interest cost can never exceed the loan amount, then a cap of 2 on the number of rollovers, and a mandatory warning and price comparison that every sites should include.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Ethan - </a:t>
            </a:r>
            <a:r>
              <a:rPr b="1" lang="en"/>
              <a:t>Denmark</a:t>
            </a:r>
            <a:r>
              <a:rPr lang="en"/>
              <a:t>:</a:t>
            </a:r>
            <a:endParaRPr/>
          </a:p>
          <a:p>
            <a:pPr indent="0" lvl="0" marL="0" rtl="0" algn="l">
              <a:spcBef>
                <a:spcPts val="0"/>
              </a:spcBef>
              <a:spcAft>
                <a:spcPts val="0"/>
              </a:spcAft>
              <a:buNone/>
            </a:pPr>
            <a:r>
              <a:rPr lang="en"/>
              <a:t>March 2016 - 48 hour cool off period where the consumer does not have access to the funds and can cancel the transaction. Payday lenders offered new products which have ways to get around this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Robert - Sweden</a:t>
            </a:r>
            <a:r>
              <a:rPr lang="en"/>
              <a:t>:</a:t>
            </a:r>
            <a:endParaRPr/>
          </a:p>
          <a:p>
            <a:pPr indent="0" lvl="0" marL="0" rtl="0" algn="l">
              <a:spcBef>
                <a:spcPts val="0"/>
              </a:spcBef>
              <a:spcAft>
                <a:spcPts val="0"/>
              </a:spcAft>
              <a:buNone/>
            </a:pPr>
            <a:r>
              <a:rPr i="1" lang="en" sz="1200">
                <a:latin typeface="Times New Roman"/>
                <a:ea typeface="Times New Roman"/>
                <a:cs typeface="Times New Roman"/>
                <a:sym typeface="Times New Roman"/>
              </a:rPr>
              <a:t>Interest Rate Cap (9/1/2018) Section 19a</a:t>
            </a:r>
            <a:endParaRPr i="1"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APR Interest rate and default interest rate cannot exceed more than 40% of the what the bank’s interest rate is at the time.</a:t>
            </a:r>
            <a:endParaRPr sz="1200">
              <a:latin typeface="Times New Roman"/>
              <a:ea typeface="Times New Roman"/>
              <a:cs typeface="Times New Roman"/>
              <a:sym typeface="Times New Roman"/>
            </a:endParaRPr>
          </a:p>
          <a:p>
            <a:pPr indent="0" lvl="0" marL="0" rtl="0" algn="l">
              <a:spcBef>
                <a:spcPts val="0"/>
              </a:spcBef>
              <a:spcAft>
                <a:spcPts val="0"/>
              </a:spcAft>
              <a:buNone/>
            </a:pPr>
            <a:r>
              <a:rPr i="1" lang="en" sz="1200">
                <a:latin typeface="Times New Roman"/>
                <a:ea typeface="Times New Roman"/>
                <a:cs typeface="Times New Roman"/>
                <a:sym typeface="Times New Roman"/>
              </a:rPr>
              <a:t>Cost Ceiling (9/1/2018) Section 19b</a:t>
            </a:r>
            <a:endParaRPr i="1"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For high-cost credit, costs may not exceed the credit amount</a:t>
            </a:r>
            <a:endParaRPr sz="1200">
              <a:latin typeface="Times New Roman"/>
              <a:ea typeface="Times New Roman"/>
              <a:cs typeface="Times New Roman"/>
              <a:sym typeface="Times New Roman"/>
            </a:endParaRPr>
          </a:p>
          <a:p>
            <a:pPr indent="0" lvl="0" marL="0" rtl="0" algn="l">
              <a:spcBef>
                <a:spcPts val="0"/>
              </a:spcBef>
              <a:spcAft>
                <a:spcPts val="0"/>
              </a:spcAft>
              <a:buNone/>
            </a:pPr>
            <a:r>
              <a:rPr i="1" lang="en" sz="1200">
                <a:latin typeface="Times New Roman"/>
                <a:ea typeface="Times New Roman"/>
                <a:cs typeface="Times New Roman"/>
                <a:sym typeface="Times New Roman"/>
              </a:rPr>
              <a:t>Extension limit (9/1/2018) Section 36a</a:t>
            </a:r>
            <a:endParaRPr i="1"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Cannot be extended more than once</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Can only be extended if</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It is no cost to the consumer</a:t>
            </a:r>
            <a:endParaRPr sz="1200">
              <a:latin typeface="Times New Roman"/>
              <a:ea typeface="Times New Roman"/>
              <a:cs typeface="Times New Roman"/>
              <a:sym typeface="Times New Roman"/>
            </a:endParaRPr>
          </a:p>
          <a:p>
            <a:pPr indent="-304800" lvl="1" marL="9144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There is a reasonable repayment plan</a:t>
            </a:r>
            <a:endParaRPr sz="1200">
              <a:latin typeface="Times New Roman"/>
              <a:ea typeface="Times New Roman"/>
              <a:cs typeface="Times New Roman"/>
              <a:sym typeface="Times New Roman"/>
            </a:endParaRPr>
          </a:p>
          <a:p>
            <a:pPr indent="0" lvl="0" marL="0" rtl="0" algn="l">
              <a:spcBef>
                <a:spcPts val="0"/>
              </a:spcBef>
              <a:spcAft>
                <a:spcPts val="0"/>
              </a:spcAft>
              <a:buNone/>
            </a:pPr>
            <a:r>
              <a:rPr i="1" lang="en" sz="1200">
                <a:latin typeface="Times New Roman"/>
                <a:ea typeface="Times New Roman"/>
                <a:cs typeface="Times New Roman"/>
                <a:sym typeface="Times New Roman"/>
              </a:rPr>
              <a:t>Marketing (9/1/2018) Section 7b</a:t>
            </a:r>
            <a:endParaRPr i="1"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Must clearly express it is a high-cost credit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Should contain information of the risk of debt</a:t>
            </a:r>
            <a:endParaRPr sz="1200">
              <a:latin typeface="Times New Roman"/>
              <a:ea typeface="Times New Roman"/>
              <a:cs typeface="Times New Roman"/>
              <a:sym typeface="Times New Roman"/>
            </a:endParaRPr>
          </a:p>
          <a:p>
            <a:pPr indent="-304800" lvl="0" marL="457200" rtl="0" algn="l">
              <a:spcBef>
                <a:spcPts val="0"/>
              </a:spcBef>
              <a:spcAft>
                <a:spcPts val="0"/>
              </a:spcAft>
              <a:buSzPts val="1200"/>
              <a:buFont typeface="Times New Roman"/>
              <a:buChar char="●"/>
            </a:pPr>
            <a:r>
              <a:rPr lang="en" sz="1200">
                <a:latin typeface="Times New Roman"/>
                <a:ea typeface="Times New Roman"/>
                <a:cs typeface="Times New Roman"/>
                <a:sym typeface="Times New Roman"/>
              </a:rPr>
              <a:t>Should also say where the consumer can go to get help with debt</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sz="1200">
              <a:latin typeface="Times New Roman"/>
              <a:ea typeface="Times New Roman"/>
              <a:cs typeface="Times New Roman"/>
              <a:sym typeface="Times New Roman"/>
            </a:endParaRPr>
          </a:p>
          <a:p>
            <a:pPr indent="0" lvl="0" marL="0" rtl="0" algn="l">
              <a:spcBef>
                <a:spcPts val="0"/>
              </a:spcBef>
              <a:spcAft>
                <a:spcPts val="0"/>
              </a:spcAft>
              <a:buNone/>
            </a:pPr>
            <a:r>
              <a:rPr lang="en" sz="1200">
                <a:latin typeface="Times New Roman"/>
                <a:ea typeface="Times New Roman"/>
                <a:cs typeface="Times New Roman"/>
                <a:sym typeface="Times New Roman"/>
              </a:rPr>
              <a:t>You can see Denmark has different options when it comes to regulation and they tried in </a:t>
            </a:r>
            <a:r>
              <a:rPr lang="en"/>
              <a:t>December 2017 to Pass an APR interest rate cap of 15% plus the federal bank interest rate however this did not get a majority vote.</a:t>
            </a:r>
            <a:endParaRPr sz="1200">
              <a:latin typeface="Times New Roman"/>
              <a:ea typeface="Times New Roman"/>
              <a:cs typeface="Times New Roman"/>
              <a:sym typeface="Times New Roman"/>
            </a:endParaRPr>
          </a:p>
          <a:p>
            <a:pPr indent="0" lvl="0" marL="457200" rtl="0" algn="l">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Google Shape;378;g40f8dcf3a7_3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40f8dcf3a7_3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Knighton:</a:t>
            </a:r>
            <a:endParaRPr/>
          </a:p>
          <a:p>
            <a:pPr indent="0" lvl="0" marL="0" rtl="0" algn="l">
              <a:spcBef>
                <a:spcPts val="0"/>
              </a:spcBef>
              <a:spcAft>
                <a:spcPts val="0"/>
              </a:spcAft>
              <a:buNone/>
            </a:pPr>
            <a:r>
              <a:rPr lang="en"/>
              <a:t>Looking at the UK regulations in 2014 </a:t>
            </a:r>
            <a:r>
              <a:rPr lang="en"/>
              <a:t>specifically, evidence was found to prove that the regulations were effective in protecting consumers.</a:t>
            </a:r>
            <a:r>
              <a:rPr lang="en"/>
              <a:t> The UK financial conduct authority, who put the regulati</a:t>
            </a:r>
            <a:r>
              <a:rPr lang="en"/>
              <a:t>ons into action, did a review in 2017 and </a:t>
            </a:r>
            <a:r>
              <a:rPr lang="en"/>
              <a:t>found a healthier lending market under the new regulations. They found that less interest is paid by customers, loans are repaid on time more often, and the approval rate for payday loan application dropped by 20%. Another evidence comes from step change, which is the largesting debt charity in UK that provide debt advices. We</a:t>
            </a:r>
            <a:r>
              <a:rPr lang="en"/>
              <a:t> look into their annual reports found that the number of clients and proportion of clients seeking for payday loan advices both dropped significantly following the legislation. This suggest that the regulation is effective in protecting consumers, while we do acknowledge that the effect is not long lasting based the graphs above.</a:t>
            </a:r>
            <a:endParaRPr/>
          </a:p>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7" name="Shape 387"/>
        <p:cNvGrpSpPr/>
        <p:nvPr/>
      </p:nvGrpSpPr>
      <p:grpSpPr>
        <a:xfrm>
          <a:off x="0" y="0"/>
          <a:ext cx="0" cy="0"/>
          <a:chOff x="0" y="0"/>
          <a:chExt cx="0" cy="0"/>
        </a:xfrm>
      </p:grpSpPr>
      <p:sp>
        <p:nvSpPr>
          <p:cNvPr id="388" name="Google Shape;388;g42bb55fce2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9" name="Google Shape;389;g42bb55fce2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200">
                <a:latin typeface="Times New Roman"/>
                <a:ea typeface="Times New Roman"/>
                <a:cs typeface="Times New Roman"/>
                <a:sym typeface="Times New Roman"/>
              </a:rPr>
              <a:t>Robert: The 48 hour cool-off period implemented in Denmark was not effective as lenders found a way around this.  Payday lenders circumvented the previous regulation with products longer than 3 months; they introduced new credit products, which is the majority of what they are </a:t>
            </a:r>
            <a:r>
              <a:rPr lang="en" sz="1200">
                <a:latin typeface="Times New Roman"/>
                <a:ea typeface="Times New Roman"/>
                <a:cs typeface="Times New Roman"/>
                <a:sym typeface="Times New Roman"/>
              </a:rPr>
              <a:t>providing</a:t>
            </a:r>
            <a:r>
              <a:rPr lang="en" sz="1200">
                <a:latin typeface="Times New Roman"/>
                <a:ea typeface="Times New Roman"/>
                <a:cs typeface="Times New Roman"/>
                <a:sym typeface="Times New Roman"/>
              </a:rPr>
              <a:t> now, to get around the previous regulation on payday loans. On average, the size of a payday loan is from 1250 kr to 13500 kr, term of loans are from 3 months to unlimited time. Average min age is 21 years old.</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rPr lang="en" sz="1200">
                <a:latin typeface="Times New Roman"/>
                <a:ea typeface="Times New Roman"/>
                <a:cs typeface="Times New Roman"/>
                <a:sym typeface="Times New Roman"/>
              </a:rPr>
              <a:t>introduce a 48-year report more within which a borrower can not accept a bid for commercial loans. Kviklån are defined in the report as loan without collateral and without condition of purchase of one product or service where the maturity is not longer than three months</a:t>
            </a:r>
            <a:endParaRPr sz="1200">
              <a:latin typeface="Times New Roman"/>
              <a:ea typeface="Times New Roman"/>
              <a:cs typeface="Times New Roman"/>
              <a:sym typeface="Times New Roman"/>
            </a:endParaRPr>
          </a:p>
          <a:p>
            <a:pPr indent="0" lvl="0" marL="0" rtl="0" algn="l">
              <a:lnSpc>
                <a:spcPct val="100000"/>
              </a:lnSpc>
              <a:spcBef>
                <a:spcPts val="0"/>
              </a:spcBef>
              <a:spcAft>
                <a:spcPts val="0"/>
              </a:spcAft>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3f80dfa39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f80dfa39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Fundamental to each of the other nations regulatory implementations has been an Interest rate cap. However the Charge cap </a:t>
            </a:r>
            <a:r>
              <a:rPr lang="en"/>
              <a:t>achieves</a:t>
            </a:r>
            <a:r>
              <a:rPr lang="en"/>
              <a:t> a very similar outcome and has a broader base for support.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427e44e25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427e44e25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Our research and interviews we identified major problems with the payday lending market and possible solutions to those problems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Cooldown period and Limit on advertisement would help deal with the targeting of impulsive consumers</a:t>
            </a:r>
            <a:endParaRPr/>
          </a:p>
          <a:p>
            <a:pPr indent="0" lvl="0" marL="0" rtl="0" algn="l">
              <a:spcBef>
                <a:spcPts val="0"/>
              </a:spcBef>
              <a:spcAft>
                <a:spcPts val="0"/>
              </a:spcAft>
              <a:buNone/>
            </a:pPr>
            <a:r>
              <a:rPr lang="en"/>
              <a:t>The APR cap and Debtor Database which would list all loans someone has would help with default risks</a:t>
            </a:r>
            <a:endParaRPr/>
          </a:p>
          <a:p>
            <a:pPr indent="0" lvl="0" marL="0" rtl="0" algn="l">
              <a:spcBef>
                <a:spcPts val="0"/>
              </a:spcBef>
              <a:spcAft>
                <a:spcPts val="0"/>
              </a:spcAft>
              <a:buNone/>
            </a:pPr>
            <a:r>
              <a:rPr lang="en"/>
              <a:t>A maximum repayment amount APR limit and personal finance education would all target the cycle of debt.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Google Shape;414;g41f82d312c_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41f82d312c_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433e9e7804_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33e9e7804_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3f8251027b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3f8251027b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Times New Roman"/>
                <a:ea typeface="Times New Roman"/>
                <a:cs typeface="Times New Roman"/>
                <a:sym typeface="Times New Roman"/>
              </a:rPr>
              <a:t>Ethan: </a:t>
            </a:r>
            <a:endParaRPr>
              <a:latin typeface="Times New Roman"/>
              <a:ea typeface="Times New Roman"/>
              <a:cs typeface="Times New Roman"/>
              <a:sym typeface="Times New Roman"/>
            </a:endParaRPr>
          </a:p>
          <a:p>
            <a:pPr indent="0" lvl="0" marL="0" rtl="0" algn="l">
              <a:spcBef>
                <a:spcPts val="0"/>
              </a:spcBef>
              <a:spcAft>
                <a:spcPts val="0"/>
              </a:spcAft>
              <a:buNone/>
            </a:pPr>
            <a:r>
              <a:rPr lang="en">
                <a:latin typeface="Times New Roman"/>
                <a:ea typeface="Times New Roman"/>
                <a:cs typeface="Times New Roman"/>
                <a:sym typeface="Times New Roman"/>
              </a:rPr>
              <a:t>Consumers</a:t>
            </a:r>
            <a:r>
              <a:rPr lang="en">
                <a:latin typeface="Times New Roman"/>
                <a:ea typeface="Times New Roman"/>
                <a:cs typeface="Times New Roman"/>
                <a:sym typeface="Times New Roman"/>
              </a:rPr>
              <a:t> use these products because they do not have </a:t>
            </a:r>
            <a:r>
              <a:rPr lang="en">
                <a:latin typeface="Times New Roman"/>
                <a:ea typeface="Times New Roman"/>
                <a:cs typeface="Times New Roman"/>
                <a:sym typeface="Times New Roman"/>
              </a:rPr>
              <a:t>access</a:t>
            </a:r>
            <a:r>
              <a:rPr lang="en">
                <a:latin typeface="Times New Roman"/>
                <a:ea typeface="Times New Roman"/>
                <a:cs typeface="Times New Roman"/>
                <a:sym typeface="Times New Roman"/>
              </a:rPr>
              <a:t> to anything else. For instance in Australia payday loan borrowers are far less likely to have a credit card than the average consumer.</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433e9e7804_2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433e9e7804_2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Google Shape;443;g433e9e7804_2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4" name="Google Shape;444;g433e9e7804_2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Google Shape;452;g433e9e7804_2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433e9e7804_2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recommend implementing A government run credit database. This database will include the debts of all loan users. Lenders will be able to query this database by entering a borrowers information and in return will get more detailed information on their credit history. Numerous studies have shown that when more borrower information is shared defaults and late payments decrease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Concerns about privacy and </a:t>
            </a:r>
            <a:endParaRPr/>
          </a:p>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g43e2e2275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1" name="Google Shape;461;g43e2e2275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Moving on to </a:t>
            </a:r>
            <a:r>
              <a:rPr lang="en"/>
              <a:t>Our suggestions which consists of 4 initiatives the first of which is a Limits on advertising that would prevent payday lenders from advertising with images. This would prevent impulsive consumers from being enticed by attractive images for non-essential goods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believe that these 4 initiatives will work well together to prevent consumer indebtedness as a result of payday loans because all of the problems are addressed by an initiative with some problems being addressed by multiple initiatives</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g433e9e780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433e9e780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Google Shape;125;g363b0f396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63b0f396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Knighton-</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Unlike other types of financial products, a payday loan is very easy to get. A customer </a:t>
            </a:r>
            <a:r>
              <a:rPr lang="en">
                <a:latin typeface="Times New Roman"/>
                <a:ea typeface="Times New Roman"/>
                <a:cs typeface="Times New Roman"/>
                <a:sym typeface="Times New Roman"/>
              </a:rPr>
              <a:t>simply</a:t>
            </a:r>
            <a:r>
              <a:rPr lang="en">
                <a:latin typeface="Times New Roman"/>
                <a:ea typeface="Times New Roman"/>
                <a:cs typeface="Times New Roman"/>
                <a:sym typeface="Times New Roman"/>
              </a:rPr>
              <a:t> need spend a few minutes to fill out an application with no more than 10 information fields. Once the application is approved, customers can choose their desired amount and term of the loans, and money will be paid to their account immediately.</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lang="en">
                <a:latin typeface="Times New Roman"/>
                <a:ea typeface="Times New Roman"/>
                <a:cs typeface="Times New Roman"/>
                <a:sym typeface="Times New Roman"/>
              </a:rPr>
              <a:t>This graph here also shows the ideal way to utilize payday loans, where the customer pay back their debt once their financial emergency is resolved</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35e0f66c26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35e0f66c2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Robert:</a:t>
            </a:r>
            <a:endParaRPr/>
          </a:p>
          <a:p>
            <a:pPr indent="0" lvl="0" marL="0" rtl="0" algn="l">
              <a:spcBef>
                <a:spcPts val="0"/>
              </a:spcBef>
              <a:spcAft>
                <a:spcPts val="0"/>
              </a:spcAft>
              <a:buNone/>
            </a:pPr>
            <a:r>
              <a:rPr lang="en"/>
              <a:t>The ideal situation for a payday loan is to use the loan for a financial emergency and then repay in full on your next payday, however, this is not always the case. Due to the high interest rate and short term consumers are not always able to repay their loans. This leads them to extend a loan which again cannot be paid back due to the extra rollover fees along with the interest. Since the borrower has not yet repaid, their account will enter collections. They will then take out a new loan to repay the old and the cycle continues. This cycle increases the consumers debt and can be difficult to get out of. This has been seen in the United States and the United Kingdom</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457200" lvl="0" marL="0" rtl="0" algn="l">
              <a:spcBef>
                <a:spcPts val="0"/>
              </a:spcBef>
              <a:spcAft>
                <a:spcPts val="0"/>
              </a:spcAft>
              <a:buNone/>
            </a:pPr>
            <a:r>
              <a:rPr lang="en" sz="1200">
                <a:latin typeface="Times New Roman"/>
                <a:ea typeface="Times New Roman"/>
                <a:cs typeface="Times New Roman"/>
                <a:sym typeface="Times New Roman"/>
              </a:rPr>
              <a:t>In 2009, 12 million of the 19 million Americans who took out payday loans found themselves trapped in a cycle of debt. Nearly two thirds of payday loan customers are repeat borrowers who had at least 12 loan transactions per year (Lim, 2014). The United Kingdom payday lending market observed a similar situation with 52% of payday loan borrowers experiencing debt problems between 2009 and 2014. In 2011 alone, 28% of payday loans were rolled over at least once and 5% were rolled over more than 4 times (Szilagyiova, 2015). </a:t>
            </a:r>
            <a:endParaRPr sz="1200">
              <a:latin typeface="Times New Roman"/>
              <a:ea typeface="Times New Roman"/>
              <a:cs typeface="Times New Roman"/>
              <a:sym typeface="Times New Roman"/>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Due to the high interest rates and the short term of the loan consumers can get trapped in a cycle of debt. The ideal situation would be taking out the loan, taking care of the emergency and then repaying the loan in full on the next payday. However, many consumers are not able to pay the loan back which starts the cycle. Consumers in need of money fast will apply for a payday loan.  The loan is then approved with little to no check in credit score or other necessary information about the consumer. The consumer then exhausts the loan and is unable to repay the loan when the time comes.  This the leads to a refinancing on the loan or an extension to the loan.  Having to make more payments to repay the original can be hard for the consumer which will lead to their account entering collections.  Since they need money to pay off their original loan the apply for a new payday loan and the cycle continues.  As illustrated by this image once in the cycle it can be hard to break free from it especially when you do not have a steady income and the stress created from not being able to pay off the lender.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Original Image:</a:t>
            </a:r>
            <a:endParaRPr/>
          </a:p>
          <a:p>
            <a:pPr indent="0" lvl="0" marL="0" rtl="0" algn="l">
              <a:spcBef>
                <a:spcPts val="0"/>
              </a:spcBef>
              <a:spcAft>
                <a:spcPts val="0"/>
              </a:spcAft>
              <a:buNone/>
            </a:pPr>
            <a:r>
              <a:rPr lang="en" u="sng">
                <a:solidFill>
                  <a:schemeClr val="accent5"/>
                </a:solidFill>
                <a:hlinkClick r:id="rId2"/>
              </a:rPr>
              <a:t>https://lending-times.com/2017/10/12/thursday-october-12-2017-daily-news-digest/</a:t>
            </a: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Google Shape;179;g426f1fe7c7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426f1fe7c7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Robert: </a:t>
            </a:r>
            <a:endParaRPr/>
          </a:p>
          <a:p>
            <a:pPr indent="0" lvl="0" marL="0" rtl="0" algn="l">
              <a:spcBef>
                <a:spcPts val="0"/>
              </a:spcBef>
              <a:spcAft>
                <a:spcPts val="0"/>
              </a:spcAft>
              <a:buNone/>
            </a:pPr>
            <a:r>
              <a:rPr lang="en"/>
              <a:t>In 2010, a total of 20,000 payday loans, adding to 37 million DKK were taken out. This increased to 160,000 loans, totaling 430 million DKK in 2014. In just 4 years 140,000 more loans were taken out and almost 400 more million DKK.  That is a 700% increase in the amount of payday loans taken out.</a:t>
            </a:r>
            <a:endParaRPr/>
          </a:p>
          <a:p>
            <a:pPr indent="0" lvl="0" marL="0" rtl="0" algn="l">
              <a:spcBef>
                <a:spcPts val="0"/>
              </a:spcBef>
              <a:spcAft>
                <a:spcPts val="0"/>
              </a:spcAft>
              <a:buNone/>
            </a:pPr>
            <a:r>
              <a:rPr lang="en" u="sng">
                <a:solidFill>
                  <a:schemeClr val="hlink"/>
                </a:solidFill>
                <a:hlinkClick r:id="rId2"/>
              </a:rPr>
              <a:t>https://taenk.dk/om-os/presserum/oekonomisk-pressede-forbrugere-lokkes-til-dyre-laan</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http://www.stniniansday.co.uk/payday-loans-the-progression-of-consumer-debt-in-scandinavia/</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4"/>
              </a:rPr>
              <a:t>https://www.prnewswire.com/news-releases/uk-online-payday-lending-market-insight-report-2016-300233638.html</a:t>
            </a: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Number of open loans at the end of the year (DKR industry trade group. Covers 80% of the market</a:t>
            </a:r>
            <a:endParaRPr/>
          </a:p>
          <a:p>
            <a:pPr indent="0" lvl="0" marL="0" rtl="0" algn="l">
              <a:spcBef>
                <a:spcPts val="0"/>
              </a:spcBef>
              <a:spcAft>
                <a:spcPts val="0"/>
              </a:spcAft>
              <a:buNone/>
            </a:pPr>
            <a:r>
              <a:rPr lang="en"/>
              <a:t>2015,    2016   2017</a:t>
            </a:r>
            <a:endParaRPr/>
          </a:p>
          <a:p>
            <a:pPr indent="0" lvl="0" marL="0" rtl="0" algn="l">
              <a:spcBef>
                <a:spcPts val="0"/>
              </a:spcBef>
              <a:spcAft>
                <a:spcPts val="0"/>
              </a:spcAft>
              <a:buNone/>
            </a:pPr>
            <a:r>
              <a:rPr lang="en"/>
              <a:t>43487 55232 83872</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Google Shape;187;g398b55f2e1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398b55f2e1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333333"/>
                </a:solidFill>
                <a:latin typeface="Georgia"/>
                <a:ea typeface="Georgia"/>
                <a:cs typeface="Georgia"/>
                <a:sym typeface="Georgia"/>
              </a:rPr>
              <a:t>Ethan: </a:t>
            </a:r>
            <a:endParaRPr>
              <a:solidFill>
                <a:srgbClr val="333333"/>
              </a:solidFill>
              <a:latin typeface="Georgia"/>
              <a:ea typeface="Georgia"/>
              <a:cs typeface="Georgia"/>
              <a:sym typeface="Georgia"/>
            </a:endParaRPr>
          </a:p>
          <a:p>
            <a:pPr indent="0" lvl="0" marL="0" rtl="0" algn="l">
              <a:lnSpc>
                <a:spcPct val="115000"/>
              </a:lnSpc>
              <a:spcBef>
                <a:spcPts val="0"/>
              </a:spcBef>
              <a:spcAft>
                <a:spcPts val="0"/>
              </a:spcAft>
              <a:buNone/>
            </a:pPr>
            <a:r>
              <a:rPr lang="en">
                <a:solidFill>
                  <a:srgbClr val="333333"/>
                </a:solidFill>
                <a:latin typeface="Georgia"/>
                <a:ea typeface="Georgia"/>
                <a:cs typeface="Georgia"/>
                <a:sym typeface="Georgia"/>
              </a:rPr>
              <a:t>Because of the cycle of debt in the industry elsewhere and the drastic increase in Danish payday lending,</a:t>
            </a:r>
            <a:endParaRPr>
              <a:solidFill>
                <a:srgbClr val="333333"/>
              </a:solidFill>
              <a:latin typeface="Georgia"/>
              <a:ea typeface="Georgia"/>
              <a:cs typeface="Georgia"/>
              <a:sym typeface="Georgia"/>
            </a:endParaRPr>
          </a:p>
          <a:p>
            <a:pPr indent="0" lvl="0" marL="0" rtl="0" algn="l">
              <a:lnSpc>
                <a:spcPct val="115000"/>
              </a:lnSpc>
              <a:spcBef>
                <a:spcPts val="0"/>
              </a:spcBef>
              <a:spcAft>
                <a:spcPts val="0"/>
              </a:spcAft>
              <a:buNone/>
            </a:pPr>
            <a:r>
              <a:rPr lang="en">
                <a:solidFill>
                  <a:srgbClr val="333333"/>
                </a:solidFill>
                <a:latin typeface="Georgia"/>
                <a:ea typeface="Georgia"/>
                <a:cs typeface="Georgia"/>
                <a:sym typeface="Georgia"/>
              </a:rPr>
              <a:t> Our sponsor, the Danish consumer council, is concerned. Our sponsor provides financial counseling, market reports, and suggests legislation to protect consumers. </a:t>
            </a:r>
            <a:endParaRPr>
              <a:solidFill>
                <a:srgbClr val="333333"/>
              </a:solidFill>
              <a:latin typeface="Georgia"/>
              <a:ea typeface="Georgia"/>
              <a:cs typeface="Georgia"/>
              <a:sym typeface="Georgia"/>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398b55f2e1_1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98b55f2e1_1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420272dde5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420272dde5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Ethan:</a:t>
            </a:r>
            <a:endParaRPr/>
          </a:p>
          <a:p>
            <a:pPr indent="0" lvl="0" marL="0" rtl="0" algn="l">
              <a:spcBef>
                <a:spcPts val="0"/>
              </a:spcBef>
              <a:spcAft>
                <a:spcPts val="0"/>
              </a:spcAft>
              <a:buNone/>
            </a:pPr>
            <a:r>
              <a:rPr lang="en"/>
              <a:t>To accomplish this goal we are takinroach involving business models, customer acquisition methods of lenders, and how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810256"/>
            <a:ext cx="745763" cy="64008"/>
            <a:chOff x="4580561" y="2589004"/>
            <a:chExt cx="1064464" cy="25200"/>
          </a:xfrm>
        </p:grpSpPr>
        <p:sp>
          <p:nvSpPr>
            <p:cNvPr id="12" name="Google Shape;12;p2"/>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7" name="Google Shape;17;p2"/>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42AC3B"/>
        </a:solidFill>
      </p:bgPr>
    </p:bg>
    <p:spTree>
      <p:nvGrpSpPr>
        <p:cNvPr id="87" name="Shape 87"/>
        <p:cNvGrpSpPr/>
        <p:nvPr/>
      </p:nvGrpSpPr>
      <p:grpSpPr>
        <a:xfrm>
          <a:off x="0" y="0"/>
          <a:ext cx="0" cy="0"/>
          <a:chOff x="0" y="0"/>
          <a:chExt cx="0" cy="0"/>
        </a:xfrm>
      </p:grpSpPr>
      <p:grpSp>
        <p:nvGrpSpPr>
          <p:cNvPr id="88" name="Google Shape;88;p11"/>
          <p:cNvGrpSpPr/>
          <p:nvPr/>
        </p:nvGrpSpPr>
        <p:grpSpPr>
          <a:xfrm>
            <a:off x="830392" y="4169130"/>
            <a:ext cx="745763" cy="45826"/>
            <a:chOff x="4580561" y="2589004"/>
            <a:chExt cx="1064464" cy="25200"/>
          </a:xfrm>
        </p:grpSpPr>
        <p:sp>
          <p:nvSpPr>
            <p:cNvPr id="89" name="Google Shape;89;p11"/>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p:nvPr/>
          </p:nvSpPr>
          <p:spPr>
            <a:xfrm rot="-5400000">
              <a:off x="4836311" y="2333254"/>
              <a:ext cx="25200" cy="5367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 name="Google Shape;91;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92" name="Google Shape;92;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93" name="Google Shape;93;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94" name="Google Shape;94;p11"/>
          <p:cNvGrpSpPr/>
          <p:nvPr/>
        </p:nvGrpSpPr>
        <p:grpSpPr>
          <a:xfrm>
            <a:off x="-7240" y="5107066"/>
            <a:ext cx="9161839" cy="34884"/>
            <a:chOff x="4580561" y="2589004"/>
            <a:chExt cx="1064464" cy="25200"/>
          </a:xfrm>
        </p:grpSpPr>
        <p:sp>
          <p:nvSpPr>
            <p:cNvPr id="95" name="Google Shape;95;p11"/>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p:nvPr/>
          </p:nvSpPr>
          <p:spPr>
            <a:xfrm rot="-5400000">
              <a:off x="4836311" y="2333254"/>
              <a:ext cx="25200" cy="5367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7" name="Shape 97"/>
        <p:cNvGrpSpPr/>
        <p:nvPr/>
      </p:nvGrpSpPr>
      <p:grpSpPr>
        <a:xfrm>
          <a:off x="0" y="0"/>
          <a:ext cx="0" cy="0"/>
          <a:chOff x="0" y="0"/>
          <a:chExt cx="0" cy="0"/>
        </a:xfrm>
      </p:grpSpPr>
      <p:sp>
        <p:nvSpPr>
          <p:cNvPr id="98" name="Google Shape;98;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42AC3B"/>
        </a:solidFill>
      </p:bgPr>
    </p:bg>
    <p:spTree>
      <p:nvGrpSpPr>
        <p:cNvPr id="19" name="Shape 19"/>
        <p:cNvGrpSpPr/>
        <p:nvPr/>
      </p:nvGrpSpPr>
      <p:grpSpPr>
        <a:xfrm>
          <a:off x="0" y="0"/>
          <a:ext cx="0" cy="0"/>
          <a:chOff x="0" y="0"/>
          <a:chExt cx="0" cy="0"/>
        </a:xfrm>
      </p:grpSpPr>
      <p:grpSp>
        <p:nvGrpSpPr>
          <p:cNvPr id="20" name="Google Shape;20;p3"/>
          <p:cNvGrpSpPr/>
          <p:nvPr/>
        </p:nvGrpSpPr>
        <p:grpSpPr>
          <a:xfrm>
            <a:off x="830392" y="810256"/>
            <a:ext cx="745763" cy="64008"/>
            <a:chOff x="4580561" y="2589004"/>
            <a:chExt cx="1064464" cy="25200"/>
          </a:xfrm>
        </p:grpSpPr>
        <p:sp>
          <p:nvSpPr>
            <p:cNvPr id="21" name="Google Shape;21;p3"/>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rot="-5400000">
              <a:off x="4836311" y="2333254"/>
              <a:ext cx="25200" cy="5367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4" name="Google Shape;24;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3"/>
          <p:cNvGrpSpPr/>
          <p:nvPr/>
        </p:nvGrpSpPr>
        <p:grpSpPr>
          <a:xfrm>
            <a:off x="-7240" y="5107066"/>
            <a:ext cx="9161839" cy="34884"/>
            <a:chOff x="4580561" y="2589004"/>
            <a:chExt cx="1064464" cy="25200"/>
          </a:xfrm>
        </p:grpSpPr>
        <p:sp>
          <p:nvSpPr>
            <p:cNvPr id="26" name="Google Shape;26;p3"/>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3"/>
            <p:cNvSpPr/>
            <p:nvPr/>
          </p:nvSpPr>
          <p:spPr>
            <a:xfrm rot="-5400000">
              <a:off x="4836311" y="2333254"/>
              <a:ext cx="25200" cy="5367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8" name="Shape 28"/>
        <p:cNvGrpSpPr/>
        <p:nvPr/>
      </p:nvGrpSpPr>
      <p:grpSpPr>
        <a:xfrm>
          <a:off x="0" y="0"/>
          <a:ext cx="0" cy="0"/>
          <a:chOff x="0" y="0"/>
          <a:chExt cx="0" cy="0"/>
        </a:xfrm>
      </p:grpSpPr>
      <p:sp>
        <p:nvSpPr>
          <p:cNvPr id="29" name="Google Shape;29;p4"/>
          <p:cNvSpPr txBox="1"/>
          <p:nvPr>
            <p:ph type="title"/>
          </p:nvPr>
        </p:nvSpPr>
        <p:spPr>
          <a:xfrm>
            <a:off x="729450" y="175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200"/>
              <a:buNone/>
              <a:defRPr>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0" name="Google Shape;30;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1" name="Google Shape;31;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32" name="Google Shape;32;p4"/>
          <p:cNvGrpSpPr/>
          <p:nvPr/>
        </p:nvGrpSpPr>
        <p:grpSpPr>
          <a:xfrm>
            <a:off x="830392" y="810256"/>
            <a:ext cx="745763" cy="64008"/>
            <a:chOff x="4580561" y="2589004"/>
            <a:chExt cx="1064464" cy="25200"/>
          </a:xfrm>
        </p:grpSpPr>
        <p:sp>
          <p:nvSpPr>
            <p:cNvPr id="33" name="Google Shape;33;p4"/>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4"/>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7" name="Shape 37"/>
        <p:cNvGrpSpPr/>
        <p:nvPr/>
      </p:nvGrpSpPr>
      <p:grpSpPr>
        <a:xfrm>
          <a:off x="0" y="0"/>
          <a:ext cx="0" cy="0"/>
          <a:chOff x="0" y="0"/>
          <a:chExt cx="0" cy="0"/>
        </a:xfrm>
      </p:grpSpPr>
      <p:sp>
        <p:nvSpPr>
          <p:cNvPr id="38" name="Google Shape;38;p5"/>
          <p:cNvSpPr txBox="1"/>
          <p:nvPr>
            <p:ph type="title"/>
          </p:nvPr>
        </p:nvSpPr>
        <p:spPr>
          <a:xfrm>
            <a:off x="729450" y="175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200"/>
              <a:buNone/>
              <a:defRPr sz="22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9" name="Google Shape;39;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0" name="Google Shape;40;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41" name="Google Shape;41;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2" name="Google Shape;42;p5"/>
          <p:cNvGrpSpPr/>
          <p:nvPr/>
        </p:nvGrpSpPr>
        <p:grpSpPr>
          <a:xfrm>
            <a:off x="830392" y="810256"/>
            <a:ext cx="745763" cy="64008"/>
            <a:chOff x="4580561" y="2589004"/>
            <a:chExt cx="1064464" cy="25200"/>
          </a:xfrm>
        </p:grpSpPr>
        <p:sp>
          <p:nvSpPr>
            <p:cNvPr id="43" name="Google Shape;43;p5"/>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5"/>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5"/>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5"/>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7" name="Shape 47"/>
        <p:cNvGrpSpPr/>
        <p:nvPr/>
      </p:nvGrpSpPr>
      <p:grpSpPr>
        <a:xfrm>
          <a:off x="0" y="0"/>
          <a:ext cx="0" cy="0"/>
          <a:chOff x="0" y="0"/>
          <a:chExt cx="0" cy="0"/>
        </a:xfrm>
      </p:grpSpPr>
      <p:sp>
        <p:nvSpPr>
          <p:cNvPr id="48" name="Google Shape;48;p6"/>
          <p:cNvSpPr txBox="1"/>
          <p:nvPr>
            <p:ph type="title"/>
          </p:nvPr>
        </p:nvSpPr>
        <p:spPr>
          <a:xfrm>
            <a:off x="729450" y="175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200"/>
              <a:buNone/>
              <a:defRPr>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9" name="Google Shape;49;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0" name="Google Shape;50;p6"/>
          <p:cNvGrpSpPr/>
          <p:nvPr/>
        </p:nvGrpSpPr>
        <p:grpSpPr>
          <a:xfrm>
            <a:off x="830392" y="810256"/>
            <a:ext cx="745763" cy="64008"/>
            <a:chOff x="4580561" y="2589004"/>
            <a:chExt cx="1064464" cy="25200"/>
          </a:xfrm>
        </p:grpSpPr>
        <p:sp>
          <p:nvSpPr>
            <p:cNvPr id="51" name="Google Shape;51;p6"/>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6"/>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 name="Google Shape;53;p6"/>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6"/>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55" name="Shape 55"/>
        <p:cNvGrpSpPr/>
        <p:nvPr/>
      </p:nvGrpSpPr>
      <p:grpSpPr>
        <a:xfrm>
          <a:off x="0" y="0"/>
          <a:ext cx="0" cy="0"/>
          <a:chOff x="0" y="0"/>
          <a:chExt cx="0" cy="0"/>
        </a:xfrm>
      </p:grpSpPr>
      <p:sp>
        <p:nvSpPr>
          <p:cNvPr id="56" name="Google Shape;56;p7"/>
          <p:cNvSpPr txBox="1"/>
          <p:nvPr>
            <p:ph type="title"/>
          </p:nvPr>
        </p:nvSpPr>
        <p:spPr>
          <a:xfrm>
            <a:off x="730000" y="175650"/>
            <a:ext cx="6104700" cy="5556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200"/>
              <a:buNone/>
              <a:defRPr>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7" name="Google Shape;57;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8" name="Google Shape;58;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59" name="Google Shape;59;p7"/>
          <p:cNvGrpSpPr/>
          <p:nvPr/>
        </p:nvGrpSpPr>
        <p:grpSpPr>
          <a:xfrm>
            <a:off x="830392" y="810256"/>
            <a:ext cx="745763" cy="64008"/>
            <a:chOff x="4580561" y="2589004"/>
            <a:chExt cx="1064464" cy="25200"/>
          </a:xfrm>
        </p:grpSpPr>
        <p:sp>
          <p:nvSpPr>
            <p:cNvPr id="60" name="Google Shape;60;p7"/>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7"/>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 name="Google Shape;62;p7"/>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7"/>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rgbClr val="FF8A03"/>
        </a:solidFill>
      </p:bgPr>
    </p:bg>
    <p:spTree>
      <p:nvGrpSpPr>
        <p:cNvPr id="64" name="Shape 64"/>
        <p:cNvGrpSpPr/>
        <p:nvPr/>
      </p:nvGrpSpPr>
      <p:grpSpPr>
        <a:xfrm>
          <a:off x="0" y="0"/>
          <a:ext cx="0" cy="0"/>
          <a:chOff x="0" y="0"/>
          <a:chExt cx="0" cy="0"/>
        </a:xfrm>
      </p:grpSpPr>
      <p:grpSp>
        <p:nvGrpSpPr>
          <p:cNvPr id="65" name="Google Shape;65;p8"/>
          <p:cNvGrpSpPr/>
          <p:nvPr/>
        </p:nvGrpSpPr>
        <p:grpSpPr>
          <a:xfrm>
            <a:off x="830392" y="4169130"/>
            <a:ext cx="745763" cy="45826"/>
            <a:chOff x="4580561" y="2589004"/>
            <a:chExt cx="1064464" cy="25200"/>
          </a:xfrm>
        </p:grpSpPr>
        <p:sp>
          <p:nvSpPr>
            <p:cNvPr id="66" name="Google Shape;66;p8"/>
            <p:cNvSpPr/>
            <p:nvPr/>
          </p:nvSpPr>
          <p:spPr>
            <a:xfrm rot="-5400000">
              <a:off x="5366325" y="2335504"/>
              <a:ext cx="25200" cy="5322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8"/>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 name="Google Shape;68;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9" name="Google Shape;69;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grpSp>
        <p:nvGrpSpPr>
          <p:cNvPr id="70" name="Google Shape;70;p8"/>
          <p:cNvGrpSpPr/>
          <p:nvPr/>
        </p:nvGrpSpPr>
        <p:grpSpPr>
          <a:xfrm>
            <a:off x="-7240" y="5107066"/>
            <a:ext cx="9161839" cy="34884"/>
            <a:chOff x="4580561" y="2589004"/>
            <a:chExt cx="1064464" cy="25200"/>
          </a:xfrm>
        </p:grpSpPr>
        <p:sp>
          <p:nvSpPr>
            <p:cNvPr id="71" name="Google Shape;71;p8"/>
            <p:cNvSpPr/>
            <p:nvPr/>
          </p:nvSpPr>
          <p:spPr>
            <a:xfrm rot="-5400000">
              <a:off x="5366325" y="2335504"/>
              <a:ext cx="25200" cy="5322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8"/>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73" name="Shape 73"/>
        <p:cNvGrpSpPr/>
        <p:nvPr/>
      </p:nvGrpSpPr>
      <p:grpSpPr>
        <a:xfrm>
          <a:off x="0" y="0"/>
          <a:ext cx="0" cy="0"/>
          <a:chOff x="0" y="0"/>
          <a:chExt cx="0" cy="0"/>
        </a:xfrm>
      </p:grpSpPr>
      <p:sp>
        <p:nvSpPr>
          <p:cNvPr id="74" name="Google Shape;74;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76" name="Google Shape;76;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77" name="Google Shape;77;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78" name="Google Shape;78;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79" name="Google Shape;79;p9"/>
          <p:cNvGrpSpPr/>
          <p:nvPr/>
        </p:nvGrpSpPr>
        <p:grpSpPr>
          <a:xfrm>
            <a:off x="830392" y="810256"/>
            <a:ext cx="745763" cy="64008"/>
            <a:chOff x="4580561" y="2589004"/>
            <a:chExt cx="1064464" cy="25200"/>
          </a:xfrm>
        </p:grpSpPr>
        <p:sp>
          <p:nvSpPr>
            <p:cNvPr id="80" name="Google Shape;80;p9"/>
            <p:cNvSpPr/>
            <p:nvPr/>
          </p:nvSpPr>
          <p:spPr>
            <a:xfrm rot="-5400000">
              <a:off x="5366325" y="2335504"/>
              <a:ext cx="25200" cy="5322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9"/>
            <p:cNvSpPr/>
            <p:nvPr/>
          </p:nvSpPr>
          <p:spPr>
            <a:xfrm rot="-5400000">
              <a:off x="4836311" y="2333254"/>
              <a:ext cx="25200" cy="5367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2" name="Google Shape;82;p9"/>
          <p:cNvSpPr/>
          <p:nvPr/>
        </p:nvSpPr>
        <p:spPr>
          <a:xfrm rot="-5400000">
            <a:off x="565200" y="-565200"/>
            <a:ext cx="73200" cy="1203600"/>
          </a:xfrm>
          <a:prstGeom prst="rect">
            <a:avLst/>
          </a:prstGeom>
          <a:solidFill>
            <a:srgbClr val="FF8A0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9"/>
          <p:cNvSpPr/>
          <p:nvPr/>
        </p:nvSpPr>
        <p:spPr>
          <a:xfrm rot="-5400000">
            <a:off x="5130870" y="-3942150"/>
            <a:ext cx="73200" cy="7957500"/>
          </a:xfrm>
          <a:prstGeom prst="rect">
            <a:avLst/>
          </a:prstGeom>
          <a:solidFill>
            <a:srgbClr val="42AC3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84" name="Shape 84"/>
        <p:cNvGrpSpPr/>
        <p:nvPr/>
      </p:nvGrpSpPr>
      <p:grpSpPr>
        <a:xfrm>
          <a:off x="0" y="0"/>
          <a:ext cx="0" cy="0"/>
          <a:chOff x="0" y="0"/>
          <a:chExt cx="0" cy="0"/>
        </a:xfrm>
      </p:grpSpPr>
      <p:sp>
        <p:nvSpPr>
          <p:cNvPr id="85" name="Google Shape;85;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86" name="Google Shape;86;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200"/>
              <a:buFont typeface="Raleway"/>
              <a:buNone/>
              <a:defRPr b="1" sz="22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4.png"/><Relationship Id="rId11" Type="http://schemas.openxmlformats.org/officeDocument/2006/relationships/image" Target="../media/image48.png"/><Relationship Id="rId10" Type="http://schemas.openxmlformats.org/officeDocument/2006/relationships/image" Target="../media/image14.png"/><Relationship Id="rId9" Type="http://schemas.openxmlformats.org/officeDocument/2006/relationships/image" Target="../media/image38.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10.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56.jp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25.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2.pn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www.youtube.com/watch?v=qA72uL2PDNE" TargetMode="External"/><Relationship Id="rId4" Type="http://schemas.openxmlformats.org/officeDocument/2006/relationships/image" Target="../media/image29.jp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31.png"/><Relationship Id="rId8"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50.png"/><Relationship Id="rId4" Type="http://schemas.openxmlformats.org/officeDocument/2006/relationships/image" Target="../media/image37.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6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55.jpg"/><Relationship Id="rId4" Type="http://schemas.openxmlformats.org/officeDocument/2006/relationships/image" Target="../media/image40.png"/><Relationship Id="rId5" Type="http://schemas.openxmlformats.org/officeDocument/2006/relationships/image" Target="../media/image63.png"/><Relationship Id="rId6" Type="http://schemas.openxmlformats.org/officeDocument/2006/relationships/image" Target="../media/image6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6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5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2.png"/><Relationship Id="rId4" Type="http://schemas.openxmlformats.org/officeDocument/2006/relationships/image" Target="../media/image60.png"/><Relationship Id="rId5" Type="http://schemas.openxmlformats.org/officeDocument/2006/relationships/image" Target="../media/image4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5.png"/><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5.png"/><Relationship Id="rId4" Type="http://schemas.openxmlformats.org/officeDocument/2006/relationships/image" Target="../media/image4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5.png"/><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45.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0.png"/><Relationship Id="rId6" Type="http://schemas.openxmlformats.org/officeDocument/2006/relationships/image" Target="../media/image7.png"/><Relationship Id="rId7" Type="http://schemas.openxmlformats.org/officeDocument/2006/relationships/image" Target="../media/image59.png"/><Relationship Id="rId8" Type="http://schemas.openxmlformats.org/officeDocument/2006/relationships/image" Target="../media/image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6.png"/><Relationship Id="rId4" Type="http://schemas.openxmlformats.org/officeDocument/2006/relationships/image" Target="../media/image44.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3"/>
          <p:cNvSpPr txBox="1"/>
          <p:nvPr>
            <p:ph type="ctrTitle"/>
          </p:nvPr>
        </p:nvSpPr>
        <p:spPr>
          <a:xfrm>
            <a:off x="727950" y="1112850"/>
            <a:ext cx="7815000" cy="2551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sz="3600"/>
              <a:t>Protecting Danish Consumers from the Hazards of Payday Lending</a:t>
            </a:r>
            <a:endParaRPr sz="3600"/>
          </a:p>
          <a:p>
            <a:pPr indent="0" lvl="0" marL="0" rtl="0" algn="l">
              <a:spcBef>
                <a:spcPts val="0"/>
              </a:spcBef>
              <a:spcAft>
                <a:spcPts val="0"/>
              </a:spcAft>
              <a:buNone/>
            </a:pPr>
            <a:r>
              <a:t/>
            </a:r>
            <a:endParaRPr sz="3600"/>
          </a:p>
        </p:txBody>
      </p:sp>
      <p:sp>
        <p:nvSpPr>
          <p:cNvPr id="104" name="Google Shape;104;p13"/>
          <p:cNvSpPr txBox="1"/>
          <p:nvPr>
            <p:ph idx="1" type="subTitle"/>
          </p:nvPr>
        </p:nvSpPr>
        <p:spPr>
          <a:xfrm>
            <a:off x="727950" y="3588450"/>
            <a:ext cx="7688100" cy="12576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a:t>Robert Dwan</a:t>
            </a:r>
            <a:r>
              <a:rPr lang="en"/>
              <a:t>, Mitchell Holman, Ethan Merrill,  </a:t>
            </a:r>
            <a:r>
              <a:rPr lang="en"/>
              <a:t>Junhong Zhang</a:t>
            </a:r>
            <a:endParaRPr/>
          </a:p>
          <a:p>
            <a:pPr indent="0" lvl="0" marL="0" rtl="0" algn="l">
              <a:lnSpc>
                <a:spcPct val="150000"/>
              </a:lnSpc>
              <a:spcBef>
                <a:spcPts val="0"/>
              </a:spcBef>
              <a:spcAft>
                <a:spcPts val="0"/>
              </a:spcAft>
              <a:buNone/>
            </a:pPr>
            <a:r>
              <a:t/>
            </a:r>
            <a:endParaRPr/>
          </a:p>
          <a:p>
            <a:pPr indent="0" lvl="0" marL="0" rtl="0" algn="l">
              <a:lnSpc>
                <a:spcPct val="150000"/>
              </a:lnSpc>
              <a:spcBef>
                <a:spcPts val="0"/>
              </a:spcBef>
              <a:spcAft>
                <a:spcPts val="0"/>
              </a:spcAft>
              <a:buNone/>
            </a:pPr>
            <a:r>
              <a:rPr i="1" lang="en"/>
              <a:t>Advisors:  </a:t>
            </a:r>
            <a:r>
              <a:rPr lang="en"/>
              <a:t>Holly Ault, Katherine Foo</a:t>
            </a:r>
            <a:endParaRPr/>
          </a:p>
        </p:txBody>
      </p:sp>
      <p:pic>
        <p:nvPicPr>
          <p:cNvPr id="105" name="Google Shape;105;p13"/>
          <p:cNvPicPr preferRelativeResize="0"/>
          <p:nvPr/>
        </p:nvPicPr>
        <p:blipFill rotWithShape="1">
          <a:blip r:embed="rId3">
            <a:alphaModFix/>
          </a:blip>
          <a:srcRect b="22759" l="0" r="0" t="22397"/>
          <a:stretch/>
        </p:blipFill>
        <p:spPr>
          <a:xfrm>
            <a:off x="7063525" y="4187100"/>
            <a:ext cx="1886399" cy="799324"/>
          </a:xfrm>
          <a:prstGeom prst="rect">
            <a:avLst/>
          </a:prstGeom>
          <a:noFill/>
          <a:ln>
            <a:noFill/>
          </a:ln>
        </p:spPr>
      </p:pic>
      <p:pic>
        <p:nvPicPr>
          <p:cNvPr id="106" name="Google Shape;106;p13"/>
          <p:cNvPicPr preferRelativeResize="0"/>
          <p:nvPr/>
        </p:nvPicPr>
        <p:blipFill>
          <a:blip r:embed="rId4">
            <a:alphaModFix/>
          </a:blip>
          <a:stretch>
            <a:fillRect/>
          </a:stretch>
        </p:blipFill>
        <p:spPr>
          <a:xfrm>
            <a:off x="4960150" y="4286801"/>
            <a:ext cx="2006100" cy="559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pic>
        <p:nvPicPr>
          <p:cNvPr id="212" name="Google Shape;212;p22"/>
          <p:cNvPicPr preferRelativeResize="0"/>
          <p:nvPr/>
        </p:nvPicPr>
        <p:blipFill>
          <a:blip r:embed="rId3">
            <a:alphaModFix/>
          </a:blip>
          <a:stretch>
            <a:fillRect/>
          </a:stretch>
        </p:blipFill>
        <p:spPr>
          <a:xfrm rot="631415">
            <a:off x="4872176" y="3298901"/>
            <a:ext cx="1622748" cy="313722"/>
          </a:xfrm>
          <a:prstGeom prst="rect">
            <a:avLst/>
          </a:prstGeom>
          <a:noFill/>
          <a:ln>
            <a:noFill/>
          </a:ln>
        </p:spPr>
      </p:pic>
      <p:sp>
        <p:nvSpPr>
          <p:cNvPr id="213" name="Google Shape;213;p22"/>
          <p:cNvSpPr txBox="1"/>
          <p:nvPr>
            <p:ph type="title"/>
          </p:nvPr>
        </p:nvSpPr>
        <p:spPr>
          <a:xfrm>
            <a:off x="347475" y="0"/>
            <a:ext cx="8568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interviewed a lender and surveyed 14 payday lending websites </a:t>
            </a:r>
            <a:r>
              <a:rPr lang="en"/>
              <a:t>to understand and evaluate business models</a:t>
            </a:r>
            <a:endParaRPr/>
          </a:p>
        </p:txBody>
      </p:sp>
      <p:sp>
        <p:nvSpPr>
          <p:cNvPr id="214" name="Google Shape;214;p22"/>
          <p:cNvSpPr txBox="1"/>
          <p:nvPr>
            <p:ph idx="1" type="body"/>
          </p:nvPr>
        </p:nvSpPr>
        <p:spPr>
          <a:xfrm>
            <a:off x="1252728" y="1346375"/>
            <a:ext cx="20430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Lender Interview</a:t>
            </a:r>
            <a:endParaRPr b="1" sz="1800">
              <a:solidFill>
                <a:schemeClr val="dk2"/>
              </a:solidFill>
            </a:endParaRPr>
          </a:p>
          <a:p>
            <a:pPr indent="0" lvl="0" marL="0" rtl="0" algn="l">
              <a:lnSpc>
                <a:spcPct val="200000"/>
              </a:lnSpc>
              <a:spcBef>
                <a:spcPts val="1600"/>
              </a:spcBef>
              <a:spcAft>
                <a:spcPts val="0"/>
              </a:spcAft>
              <a:buNone/>
            </a:pPr>
            <a:r>
              <a:t/>
            </a:r>
            <a:endParaRPr b="1" sz="1800">
              <a:solidFill>
                <a:schemeClr val="dk2"/>
              </a:solidFill>
            </a:endParaRPr>
          </a:p>
        </p:txBody>
      </p:sp>
      <p:sp>
        <p:nvSpPr>
          <p:cNvPr id="215" name="Google Shape;215;p22"/>
          <p:cNvSpPr txBox="1"/>
          <p:nvPr>
            <p:ph idx="2" type="body"/>
          </p:nvPr>
        </p:nvSpPr>
        <p:spPr>
          <a:xfrm>
            <a:off x="5517250" y="1325763"/>
            <a:ext cx="3099000" cy="4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rPr>
              <a:t>Website Survey/Evaluation </a:t>
            </a:r>
            <a:endParaRPr b="1" sz="1800">
              <a:solidFill>
                <a:schemeClr val="dk2"/>
              </a:solidFill>
            </a:endParaRPr>
          </a:p>
          <a:p>
            <a:pPr indent="0" lvl="0" marL="0" rtl="0" algn="l">
              <a:lnSpc>
                <a:spcPct val="150000"/>
              </a:lnSpc>
              <a:spcBef>
                <a:spcPts val="1600"/>
              </a:spcBef>
              <a:spcAft>
                <a:spcPts val="1600"/>
              </a:spcAft>
              <a:buNone/>
            </a:pPr>
            <a:r>
              <a:t/>
            </a:r>
            <a:endParaRPr sz="1800">
              <a:solidFill>
                <a:schemeClr val="dk2"/>
              </a:solidFill>
            </a:endParaRPr>
          </a:p>
        </p:txBody>
      </p:sp>
      <p:pic>
        <p:nvPicPr>
          <p:cNvPr id="216" name="Google Shape;216;p22"/>
          <p:cNvPicPr preferRelativeResize="0"/>
          <p:nvPr/>
        </p:nvPicPr>
        <p:blipFill>
          <a:blip r:embed="rId4">
            <a:alphaModFix/>
          </a:blip>
          <a:stretch>
            <a:fillRect/>
          </a:stretch>
        </p:blipFill>
        <p:spPr>
          <a:xfrm rot="421852">
            <a:off x="5283350" y="2264074"/>
            <a:ext cx="1802377" cy="1120054"/>
          </a:xfrm>
          <a:prstGeom prst="rect">
            <a:avLst/>
          </a:prstGeom>
          <a:noFill/>
          <a:ln>
            <a:noFill/>
          </a:ln>
        </p:spPr>
      </p:pic>
      <p:pic>
        <p:nvPicPr>
          <p:cNvPr id="217" name="Google Shape;217;p22"/>
          <p:cNvPicPr preferRelativeResize="0"/>
          <p:nvPr/>
        </p:nvPicPr>
        <p:blipFill>
          <a:blip r:embed="rId5">
            <a:alphaModFix/>
          </a:blip>
          <a:stretch>
            <a:fillRect/>
          </a:stretch>
        </p:blipFill>
        <p:spPr>
          <a:xfrm rot="-1060792">
            <a:off x="6975143" y="2471037"/>
            <a:ext cx="1781067" cy="390302"/>
          </a:xfrm>
          <a:prstGeom prst="rect">
            <a:avLst/>
          </a:prstGeom>
          <a:noFill/>
          <a:ln>
            <a:noFill/>
          </a:ln>
        </p:spPr>
      </p:pic>
      <p:pic>
        <p:nvPicPr>
          <p:cNvPr id="218" name="Google Shape;218;p22"/>
          <p:cNvPicPr preferRelativeResize="0"/>
          <p:nvPr/>
        </p:nvPicPr>
        <p:blipFill>
          <a:blip r:embed="rId6">
            <a:alphaModFix/>
          </a:blip>
          <a:stretch>
            <a:fillRect/>
          </a:stretch>
        </p:blipFill>
        <p:spPr>
          <a:xfrm rot="-388339">
            <a:off x="5860268" y="3371739"/>
            <a:ext cx="2412966" cy="668843"/>
          </a:xfrm>
          <a:prstGeom prst="rect">
            <a:avLst/>
          </a:prstGeom>
          <a:noFill/>
          <a:ln>
            <a:noFill/>
          </a:ln>
        </p:spPr>
      </p:pic>
      <p:pic>
        <p:nvPicPr>
          <p:cNvPr id="219" name="Google Shape;219;p22"/>
          <p:cNvPicPr preferRelativeResize="0"/>
          <p:nvPr/>
        </p:nvPicPr>
        <p:blipFill>
          <a:blip r:embed="rId7">
            <a:alphaModFix/>
          </a:blip>
          <a:stretch>
            <a:fillRect/>
          </a:stretch>
        </p:blipFill>
        <p:spPr>
          <a:xfrm>
            <a:off x="479575" y="2157984"/>
            <a:ext cx="3427289" cy="2188800"/>
          </a:xfrm>
          <a:prstGeom prst="rect">
            <a:avLst/>
          </a:prstGeom>
          <a:noFill/>
          <a:ln>
            <a:noFill/>
          </a:ln>
        </p:spPr>
      </p:pic>
      <p:cxnSp>
        <p:nvCxnSpPr>
          <p:cNvPr id="220" name="Google Shape;220;p22"/>
          <p:cNvCxnSpPr/>
          <p:nvPr/>
        </p:nvCxnSpPr>
        <p:spPr>
          <a:xfrm>
            <a:off x="4564225" y="1773936"/>
            <a:ext cx="0" cy="2188800"/>
          </a:xfrm>
          <a:prstGeom prst="straightConnector1">
            <a:avLst/>
          </a:prstGeom>
          <a:noFill/>
          <a:ln cap="flat" cmpd="sng" w="38100">
            <a:solidFill>
              <a:srgbClr val="999999"/>
            </a:solidFill>
            <a:prstDash val="solid"/>
            <a:round/>
            <a:headEnd len="med" w="med" type="none"/>
            <a:tailEnd len="med" w="med" type="none"/>
          </a:ln>
        </p:spPr>
      </p:cxnSp>
      <p:sp>
        <p:nvSpPr>
          <p:cNvPr id="221" name="Google Shape;221;p2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22" name="Google Shape;222;p22"/>
          <p:cNvPicPr preferRelativeResize="0"/>
          <p:nvPr/>
        </p:nvPicPr>
        <p:blipFill rotWithShape="1">
          <a:blip r:embed="rId8">
            <a:alphaModFix/>
          </a:blip>
          <a:srcRect b="12018" l="0" r="0" t="0"/>
          <a:stretch/>
        </p:blipFill>
        <p:spPr>
          <a:xfrm rot="312633">
            <a:off x="5257142" y="3722172"/>
            <a:ext cx="2189340" cy="980656"/>
          </a:xfrm>
          <a:prstGeom prst="rect">
            <a:avLst/>
          </a:prstGeom>
          <a:noFill/>
          <a:ln>
            <a:noFill/>
          </a:ln>
        </p:spPr>
      </p:pic>
      <p:pic>
        <p:nvPicPr>
          <p:cNvPr id="223" name="Google Shape;223;p22"/>
          <p:cNvPicPr preferRelativeResize="0"/>
          <p:nvPr/>
        </p:nvPicPr>
        <p:blipFill>
          <a:blip r:embed="rId9">
            <a:alphaModFix/>
          </a:blip>
          <a:stretch>
            <a:fillRect/>
          </a:stretch>
        </p:blipFill>
        <p:spPr>
          <a:xfrm rot="481270">
            <a:off x="6558534" y="2699328"/>
            <a:ext cx="2166286" cy="941494"/>
          </a:xfrm>
          <a:prstGeom prst="rect">
            <a:avLst/>
          </a:prstGeom>
          <a:noFill/>
          <a:ln>
            <a:noFill/>
          </a:ln>
        </p:spPr>
      </p:pic>
      <p:pic>
        <p:nvPicPr>
          <p:cNvPr id="224" name="Google Shape;224;p22"/>
          <p:cNvPicPr preferRelativeResize="0"/>
          <p:nvPr/>
        </p:nvPicPr>
        <p:blipFill>
          <a:blip r:embed="rId10">
            <a:alphaModFix/>
          </a:blip>
          <a:stretch>
            <a:fillRect/>
          </a:stretch>
        </p:blipFill>
        <p:spPr>
          <a:xfrm rot="-682012">
            <a:off x="6712472" y="3727477"/>
            <a:ext cx="1858405" cy="1110021"/>
          </a:xfrm>
          <a:prstGeom prst="rect">
            <a:avLst/>
          </a:prstGeom>
          <a:noFill/>
          <a:ln>
            <a:noFill/>
          </a:ln>
        </p:spPr>
      </p:pic>
      <p:pic>
        <p:nvPicPr>
          <p:cNvPr id="225" name="Google Shape;225;p22"/>
          <p:cNvPicPr preferRelativeResize="0"/>
          <p:nvPr/>
        </p:nvPicPr>
        <p:blipFill>
          <a:blip r:embed="rId11">
            <a:alphaModFix/>
          </a:blip>
          <a:stretch>
            <a:fillRect/>
          </a:stretch>
        </p:blipFill>
        <p:spPr>
          <a:xfrm rot="-738812">
            <a:off x="5698589" y="2001024"/>
            <a:ext cx="1865748" cy="74160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Google Shape;230;p23"/>
          <p:cNvSpPr txBox="1"/>
          <p:nvPr>
            <p:ph type="title"/>
          </p:nvPr>
        </p:nvSpPr>
        <p:spPr>
          <a:xfrm>
            <a:off x="347472" y="0"/>
            <a:ext cx="914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conducted interviews and a marketing survey to identify prominent customer acquisition methods</a:t>
            </a:r>
            <a:endParaRPr/>
          </a:p>
          <a:p>
            <a:pPr indent="0" lvl="0" marL="0" rtl="0" algn="l">
              <a:spcBef>
                <a:spcPts val="0"/>
              </a:spcBef>
              <a:spcAft>
                <a:spcPts val="0"/>
              </a:spcAft>
              <a:buNone/>
            </a:pPr>
            <a:r>
              <a:t/>
            </a:r>
            <a:endParaRPr/>
          </a:p>
        </p:txBody>
      </p:sp>
      <p:sp>
        <p:nvSpPr>
          <p:cNvPr id="231" name="Google Shape;231;p23"/>
          <p:cNvSpPr txBox="1"/>
          <p:nvPr>
            <p:ph idx="1" type="body"/>
          </p:nvPr>
        </p:nvSpPr>
        <p:spPr>
          <a:xfrm>
            <a:off x="547725" y="1398550"/>
            <a:ext cx="3774300" cy="831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Lender, Behavioral Specialist Interview</a:t>
            </a:r>
            <a:endParaRPr b="1" sz="1800">
              <a:solidFill>
                <a:schemeClr val="dk2"/>
              </a:solidFill>
            </a:endParaRPr>
          </a:p>
          <a:p>
            <a:pPr indent="0" lvl="0" marL="0" rtl="0" algn="l">
              <a:lnSpc>
                <a:spcPct val="200000"/>
              </a:lnSpc>
              <a:spcBef>
                <a:spcPts val="1600"/>
              </a:spcBef>
              <a:spcAft>
                <a:spcPts val="0"/>
              </a:spcAft>
              <a:buNone/>
            </a:pPr>
            <a:r>
              <a:t/>
            </a:r>
            <a:endParaRPr b="1" sz="1800">
              <a:solidFill>
                <a:schemeClr val="dk2"/>
              </a:solidFill>
            </a:endParaRPr>
          </a:p>
        </p:txBody>
      </p:sp>
      <p:sp>
        <p:nvSpPr>
          <p:cNvPr id="232" name="Google Shape;232;p23"/>
          <p:cNvSpPr txBox="1"/>
          <p:nvPr>
            <p:ph idx="2" type="body"/>
          </p:nvPr>
        </p:nvSpPr>
        <p:spPr>
          <a:xfrm>
            <a:off x="5390700" y="1398550"/>
            <a:ext cx="3348600" cy="76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chemeClr val="dk2"/>
                </a:solidFill>
              </a:rPr>
              <a:t>32 Video </a:t>
            </a:r>
            <a:r>
              <a:rPr b="1" lang="en" sz="1800">
                <a:solidFill>
                  <a:schemeClr val="dk2"/>
                </a:solidFill>
              </a:rPr>
              <a:t>Advertisements</a:t>
            </a:r>
            <a:endParaRPr b="1" sz="1800">
              <a:solidFill>
                <a:schemeClr val="dk2"/>
              </a:solidFill>
            </a:endParaRPr>
          </a:p>
          <a:p>
            <a:pPr indent="0" lvl="0" marL="0" rtl="0" algn="l">
              <a:lnSpc>
                <a:spcPct val="150000"/>
              </a:lnSpc>
              <a:spcBef>
                <a:spcPts val="1600"/>
              </a:spcBef>
              <a:spcAft>
                <a:spcPts val="1600"/>
              </a:spcAft>
              <a:buNone/>
            </a:pPr>
            <a:r>
              <a:t/>
            </a:r>
            <a:endParaRPr sz="1800">
              <a:solidFill>
                <a:schemeClr val="dk2"/>
              </a:solidFill>
            </a:endParaRPr>
          </a:p>
        </p:txBody>
      </p:sp>
      <p:pic>
        <p:nvPicPr>
          <p:cNvPr id="233" name="Google Shape;233;p23"/>
          <p:cNvPicPr preferRelativeResize="0"/>
          <p:nvPr/>
        </p:nvPicPr>
        <p:blipFill>
          <a:blip r:embed="rId3">
            <a:alphaModFix/>
          </a:blip>
          <a:stretch>
            <a:fillRect/>
          </a:stretch>
        </p:blipFill>
        <p:spPr>
          <a:xfrm>
            <a:off x="475488" y="2160725"/>
            <a:ext cx="3429000" cy="2185416"/>
          </a:xfrm>
          <a:prstGeom prst="rect">
            <a:avLst/>
          </a:prstGeom>
          <a:noFill/>
          <a:ln>
            <a:noFill/>
          </a:ln>
        </p:spPr>
      </p:pic>
      <p:cxnSp>
        <p:nvCxnSpPr>
          <p:cNvPr id="234" name="Google Shape;234;p23"/>
          <p:cNvCxnSpPr/>
          <p:nvPr/>
        </p:nvCxnSpPr>
        <p:spPr>
          <a:xfrm>
            <a:off x="4562513" y="1777263"/>
            <a:ext cx="0" cy="2188800"/>
          </a:xfrm>
          <a:prstGeom prst="straightConnector1">
            <a:avLst/>
          </a:prstGeom>
          <a:noFill/>
          <a:ln cap="flat" cmpd="sng" w="38100">
            <a:solidFill>
              <a:srgbClr val="999999"/>
            </a:solidFill>
            <a:prstDash val="solid"/>
            <a:round/>
            <a:headEnd len="med" w="med" type="none"/>
            <a:tailEnd len="med" w="med" type="none"/>
          </a:ln>
        </p:spPr>
      </p:cxnSp>
      <p:pic>
        <p:nvPicPr>
          <p:cNvPr id="235" name="Google Shape;235;p23"/>
          <p:cNvPicPr preferRelativeResize="0"/>
          <p:nvPr/>
        </p:nvPicPr>
        <p:blipFill rotWithShape="1">
          <a:blip r:embed="rId4">
            <a:alphaModFix/>
          </a:blip>
          <a:srcRect b="0" l="0" r="0" t="34145"/>
          <a:stretch/>
        </p:blipFill>
        <p:spPr>
          <a:xfrm>
            <a:off x="4871925" y="2081200"/>
            <a:ext cx="3931351" cy="1941700"/>
          </a:xfrm>
          <a:prstGeom prst="rect">
            <a:avLst/>
          </a:prstGeom>
          <a:noFill/>
          <a:ln>
            <a:noFill/>
          </a:ln>
        </p:spPr>
      </p:pic>
      <p:sp>
        <p:nvSpPr>
          <p:cNvPr id="236" name="Google Shape;236;p2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381700" y="-21600"/>
            <a:ext cx="8762400" cy="109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Interviews and secondary research gave insight into the problems targeted by various regulations </a:t>
            </a:r>
            <a:endParaRPr/>
          </a:p>
        </p:txBody>
      </p:sp>
      <p:sp>
        <p:nvSpPr>
          <p:cNvPr id="242" name="Google Shape;242;p2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43" name="Google Shape;243;p24"/>
          <p:cNvPicPr preferRelativeResize="0"/>
          <p:nvPr/>
        </p:nvPicPr>
        <p:blipFill>
          <a:blip r:embed="rId3">
            <a:alphaModFix/>
          </a:blip>
          <a:stretch>
            <a:fillRect/>
          </a:stretch>
        </p:blipFill>
        <p:spPr>
          <a:xfrm>
            <a:off x="4369500" y="1885013"/>
            <a:ext cx="4324301" cy="2432425"/>
          </a:xfrm>
          <a:prstGeom prst="rect">
            <a:avLst/>
          </a:prstGeom>
          <a:noFill/>
          <a:ln>
            <a:noFill/>
          </a:ln>
        </p:spPr>
      </p:pic>
      <p:pic>
        <p:nvPicPr>
          <p:cNvPr id="244" name="Google Shape;244;p24"/>
          <p:cNvPicPr preferRelativeResize="0"/>
          <p:nvPr/>
        </p:nvPicPr>
        <p:blipFill rotWithShape="1">
          <a:blip r:embed="rId4">
            <a:alphaModFix/>
          </a:blip>
          <a:srcRect b="0" l="17742" r="0" t="0"/>
          <a:stretch/>
        </p:blipFill>
        <p:spPr>
          <a:xfrm>
            <a:off x="659882" y="1885025"/>
            <a:ext cx="2667868" cy="243239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5"/>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Results</a:t>
            </a:r>
            <a:endParaRPr/>
          </a:p>
        </p:txBody>
      </p:sp>
      <p:sp>
        <p:nvSpPr>
          <p:cNvPr id="250" name="Google Shape;250;p2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424200" y="2925"/>
            <a:ext cx="914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High interest rate and fast application process pose hazards to Danish consumers</a:t>
            </a:r>
            <a:endParaRPr/>
          </a:p>
        </p:txBody>
      </p:sp>
      <p:sp>
        <p:nvSpPr>
          <p:cNvPr id="256" name="Google Shape;256;p2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57" name="Google Shape;257;p26"/>
          <p:cNvPicPr preferRelativeResize="0"/>
          <p:nvPr/>
        </p:nvPicPr>
        <p:blipFill>
          <a:blip r:embed="rId3">
            <a:alphaModFix/>
          </a:blip>
          <a:stretch>
            <a:fillRect/>
          </a:stretch>
        </p:blipFill>
        <p:spPr>
          <a:xfrm>
            <a:off x="181525" y="1861500"/>
            <a:ext cx="4244399" cy="2792101"/>
          </a:xfrm>
          <a:prstGeom prst="rect">
            <a:avLst/>
          </a:prstGeom>
          <a:noFill/>
          <a:ln>
            <a:noFill/>
          </a:ln>
        </p:spPr>
      </p:pic>
      <p:pic>
        <p:nvPicPr>
          <p:cNvPr id="258" name="Google Shape;258;p26"/>
          <p:cNvPicPr preferRelativeResize="0"/>
          <p:nvPr/>
        </p:nvPicPr>
        <p:blipFill>
          <a:blip r:embed="rId4">
            <a:alphaModFix/>
          </a:blip>
          <a:stretch>
            <a:fillRect/>
          </a:stretch>
        </p:blipFill>
        <p:spPr>
          <a:xfrm>
            <a:off x="4736774" y="1861500"/>
            <a:ext cx="4244410" cy="2792101"/>
          </a:xfrm>
          <a:prstGeom prst="rect">
            <a:avLst/>
          </a:prstGeom>
          <a:noFill/>
          <a:ln>
            <a:noFill/>
          </a:ln>
        </p:spPr>
      </p:pic>
      <p:pic>
        <p:nvPicPr>
          <p:cNvPr id="259" name="Google Shape;259;p26"/>
          <p:cNvPicPr preferRelativeResize="0"/>
          <p:nvPr/>
        </p:nvPicPr>
        <p:blipFill rotWithShape="1">
          <a:blip r:embed="rId5">
            <a:alphaModFix/>
          </a:blip>
          <a:srcRect b="0" l="0" r="0" t="0"/>
          <a:stretch/>
        </p:blipFill>
        <p:spPr>
          <a:xfrm>
            <a:off x="5090725" y="901286"/>
            <a:ext cx="3536503" cy="787752"/>
          </a:xfrm>
          <a:prstGeom prst="rect">
            <a:avLst/>
          </a:prstGeom>
          <a:noFill/>
          <a:ln>
            <a:noFill/>
          </a:ln>
        </p:spPr>
      </p:pic>
      <p:sp>
        <p:nvSpPr>
          <p:cNvPr id="260" name="Google Shape;260;p26"/>
          <p:cNvSpPr txBox="1"/>
          <p:nvPr/>
        </p:nvSpPr>
        <p:spPr>
          <a:xfrm>
            <a:off x="766525" y="932763"/>
            <a:ext cx="3659400" cy="72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800"/>
              <a:t>Average APR = 610%</a:t>
            </a:r>
            <a:endParaRPr sz="28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27"/>
          <p:cNvSpPr txBox="1"/>
          <p:nvPr>
            <p:ph type="title"/>
          </p:nvPr>
        </p:nvSpPr>
        <p:spPr>
          <a:xfrm>
            <a:off x="196050" y="175650"/>
            <a:ext cx="914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lenders perform an incomplete sequence of credit checks</a:t>
            </a:r>
            <a:endParaRPr/>
          </a:p>
        </p:txBody>
      </p:sp>
      <p:sp>
        <p:nvSpPr>
          <p:cNvPr id="266" name="Google Shape;266;p2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67" name="Google Shape;267;p27"/>
          <p:cNvSpPr/>
          <p:nvPr/>
        </p:nvSpPr>
        <p:spPr>
          <a:xfrm rot="10800000">
            <a:off x="5897575" y="4805850"/>
            <a:ext cx="2397300" cy="168900"/>
          </a:xfrm>
          <a:prstGeom prst="roundRect">
            <a:avLst>
              <a:gd fmla="val 16667" name="adj"/>
            </a:avLst>
          </a:prstGeom>
          <a:gradFill>
            <a:gsLst>
              <a:gs pos="0">
                <a:srgbClr val="FF8A03"/>
              </a:gs>
              <a:gs pos="100000">
                <a:srgbClr val="FFFFFF">
                  <a:alpha val="0"/>
                </a:srgbClr>
              </a:gs>
            </a:gsLst>
            <a:lin ang="0" scaled="0"/>
          </a:gra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7"/>
          <p:cNvSpPr txBox="1"/>
          <p:nvPr/>
        </p:nvSpPr>
        <p:spPr>
          <a:xfrm>
            <a:off x="7450775" y="4468150"/>
            <a:ext cx="1980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More expensive</a:t>
            </a:r>
            <a:endParaRPr>
              <a:latin typeface="Lato"/>
              <a:ea typeface="Lato"/>
              <a:cs typeface="Lato"/>
              <a:sym typeface="Lato"/>
            </a:endParaRPr>
          </a:p>
        </p:txBody>
      </p:sp>
      <p:sp>
        <p:nvSpPr>
          <p:cNvPr id="269" name="Google Shape;269;p27"/>
          <p:cNvSpPr txBox="1"/>
          <p:nvPr/>
        </p:nvSpPr>
        <p:spPr>
          <a:xfrm>
            <a:off x="5115850" y="4468150"/>
            <a:ext cx="1980900" cy="28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Less Expensive</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270" name="Google Shape;270;p27"/>
          <p:cNvPicPr preferRelativeResize="0"/>
          <p:nvPr/>
        </p:nvPicPr>
        <p:blipFill>
          <a:blip r:embed="rId3">
            <a:alphaModFix/>
          </a:blip>
          <a:stretch>
            <a:fillRect/>
          </a:stretch>
        </p:blipFill>
        <p:spPr>
          <a:xfrm>
            <a:off x="152400" y="795150"/>
            <a:ext cx="7296598" cy="3858299"/>
          </a:xfrm>
          <a:prstGeom prst="rect">
            <a:avLst/>
          </a:prstGeom>
          <a:noFill/>
          <a:ln>
            <a:noFill/>
          </a:ln>
        </p:spPr>
      </p:pic>
      <p:pic>
        <p:nvPicPr>
          <p:cNvPr id="271" name="Google Shape;271;p27"/>
          <p:cNvPicPr preferRelativeResize="0"/>
          <p:nvPr/>
        </p:nvPicPr>
        <p:blipFill>
          <a:blip r:embed="rId4">
            <a:alphaModFix/>
          </a:blip>
          <a:stretch>
            <a:fillRect/>
          </a:stretch>
        </p:blipFill>
        <p:spPr>
          <a:xfrm>
            <a:off x="6746700" y="1681551"/>
            <a:ext cx="2397300" cy="2097609"/>
          </a:xfrm>
          <a:prstGeom prst="rect">
            <a:avLst/>
          </a:prstGeom>
          <a:noFill/>
          <a:ln>
            <a:noFill/>
          </a:ln>
        </p:spPr>
      </p:pic>
      <p:sp>
        <p:nvSpPr>
          <p:cNvPr id="272" name="Google Shape;272;p27"/>
          <p:cNvSpPr txBox="1"/>
          <p:nvPr/>
        </p:nvSpPr>
        <p:spPr>
          <a:xfrm>
            <a:off x="7757200" y="999400"/>
            <a:ext cx="1178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t>Database</a:t>
            </a:r>
            <a:endParaRPr sz="1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gtEl>
                                        <p:attrNameLst>
                                          <p:attrName>style.visibility</p:attrName>
                                        </p:attrNameLst>
                                      </p:cBhvr>
                                      <p:to>
                                        <p:strVal val="visible"/>
                                      </p:to>
                                    </p:set>
                                    <p:animEffect filter="fade" transition="in">
                                      <p:cBhvr>
                                        <p:cTn dur="1000"/>
                                        <p:tgtEl>
                                          <p:spTgt spid="2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1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28"/>
          <p:cNvSpPr txBox="1"/>
          <p:nvPr>
            <p:ph type="title"/>
          </p:nvPr>
        </p:nvSpPr>
        <p:spPr>
          <a:xfrm>
            <a:off x="729450" y="175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4Finance has many delinquent payers</a:t>
            </a:r>
            <a:endParaRPr/>
          </a:p>
        </p:txBody>
      </p:sp>
      <p:sp>
        <p:nvSpPr>
          <p:cNvPr id="278" name="Google Shape;278;p2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79" name="Google Shape;279;p28" title="4Finance Gross Receivables"/>
          <p:cNvPicPr preferRelativeResize="0"/>
          <p:nvPr/>
        </p:nvPicPr>
        <p:blipFill>
          <a:blip r:embed="rId3">
            <a:alphaModFix/>
          </a:blip>
          <a:stretch>
            <a:fillRect/>
          </a:stretch>
        </p:blipFill>
        <p:spPr>
          <a:xfrm>
            <a:off x="1490548" y="936898"/>
            <a:ext cx="6166515" cy="3812951"/>
          </a:xfrm>
          <a:prstGeom prst="rect">
            <a:avLst/>
          </a:prstGeom>
          <a:noFill/>
          <a:ln>
            <a:noFill/>
          </a:ln>
        </p:spPr>
      </p:pic>
      <p:sp>
        <p:nvSpPr>
          <p:cNvPr id="280" name="Google Shape;280;p28"/>
          <p:cNvSpPr txBox="1"/>
          <p:nvPr/>
        </p:nvSpPr>
        <p:spPr>
          <a:xfrm>
            <a:off x="5851900" y="4559100"/>
            <a:ext cx="4087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a:highlight>
                  <a:srgbClr val="FFFFFF"/>
                </a:highlight>
                <a:latin typeface="Lato"/>
                <a:ea typeface="Lato"/>
                <a:cs typeface="Lato"/>
                <a:sym typeface="Lato"/>
              </a:rPr>
              <a:t>“...defaults is the biggest expense.”</a:t>
            </a:r>
            <a:endParaRPr>
              <a:latin typeface="Lato"/>
              <a:ea typeface="Lato"/>
              <a:cs typeface="Lato"/>
              <a:sym typeface="Lato"/>
            </a:endParaRPr>
          </a:p>
        </p:txBody>
      </p:sp>
      <p:sp>
        <p:nvSpPr>
          <p:cNvPr id="281" name="Google Shape;281;p28"/>
          <p:cNvSpPr txBox="1"/>
          <p:nvPr/>
        </p:nvSpPr>
        <p:spPr>
          <a:xfrm>
            <a:off x="5834850" y="3873300"/>
            <a:ext cx="3546900" cy="7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highlight>
                  <a:srgbClr val="FFFFFF"/>
                </a:highlight>
                <a:latin typeface="Lato"/>
                <a:ea typeface="Lato"/>
                <a:cs typeface="Lato"/>
                <a:sym typeface="Lato"/>
              </a:rPr>
              <a:t>Danish Payday Lender</a:t>
            </a:r>
            <a:endParaRPr sz="2400">
              <a:highlight>
                <a:srgbClr val="FFFFFF"/>
              </a:highlight>
              <a:latin typeface="Lato"/>
              <a:ea typeface="Lato"/>
              <a:cs typeface="Lato"/>
              <a:sym typeface="Lato"/>
            </a:endParaRPr>
          </a:p>
          <a:p>
            <a:pPr indent="0" lvl="0" marL="0" rtl="0" algn="l">
              <a:spcBef>
                <a:spcPts val="0"/>
              </a:spcBef>
              <a:spcAft>
                <a:spcPts val="0"/>
              </a:spcAft>
              <a:buNone/>
            </a:pPr>
            <a:r>
              <a:rPr lang="en" sz="1200">
                <a:highlight>
                  <a:schemeClr val="lt1"/>
                </a:highlight>
                <a:latin typeface="Lato"/>
                <a:ea typeface="Lato"/>
                <a:cs typeface="Lato"/>
                <a:sym typeface="Lato"/>
              </a:rPr>
              <a:t>Anonymous</a:t>
            </a:r>
            <a:endParaRPr sz="2400">
              <a:highlight>
                <a:srgbClr val="FFFFFF"/>
              </a:highlight>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Google Shape;286;p29"/>
          <p:cNvSpPr txBox="1"/>
          <p:nvPr>
            <p:ph type="title"/>
          </p:nvPr>
        </p:nvSpPr>
        <p:spPr>
          <a:xfrm>
            <a:off x="348450" y="152400"/>
            <a:ext cx="8451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lending has high impairment costs </a:t>
            </a:r>
            <a:endParaRPr/>
          </a:p>
        </p:txBody>
      </p:sp>
      <p:sp>
        <p:nvSpPr>
          <p:cNvPr id="287" name="Google Shape;287;p2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88" name="Google Shape;288;p29"/>
          <p:cNvSpPr txBox="1"/>
          <p:nvPr/>
        </p:nvSpPr>
        <p:spPr>
          <a:xfrm>
            <a:off x="348450" y="797350"/>
            <a:ext cx="3964800" cy="7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Payday Lender</a:t>
            </a:r>
            <a:endParaRPr sz="2400">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4Finance</a:t>
            </a:r>
            <a:r>
              <a:rPr lang="en">
                <a:latin typeface="Lato"/>
                <a:ea typeface="Lato"/>
                <a:cs typeface="Lato"/>
                <a:sym typeface="Lato"/>
              </a:rPr>
              <a:t> </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sp>
        <p:nvSpPr>
          <p:cNvPr id="289" name="Google Shape;289;p29"/>
          <p:cNvSpPr txBox="1"/>
          <p:nvPr/>
        </p:nvSpPr>
        <p:spPr>
          <a:xfrm>
            <a:off x="4843450" y="797350"/>
            <a:ext cx="4087200" cy="74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Lato"/>
                <a:ea typeface="Lato"/>
                <a:cs typeface="Lato"/>
                <a:sym typeface="Lato"/>
              </a:rPr>
              <a:t>Midsize Bank</a:t>
            </a:r>
            <a:endParaRPr sz="2400">
              <a:latin typeface="Lato"/>
              <a:ea typeface="Lato"/>
              <a:cs typeface="Lato"/>
              <a:sym typeface="Lato"/>
            </a:endParaRPr>
          </a:p>
          <a:p>
            <a:pPr indent="0" lvl="0" marL="0" rtl="0" algn="l">
              <a:spcBef>
                <a:spcPts val="0"/>
              </a:spcBef>
              <a:spcAft>
                <a:spcPts val="0"/>
              </a:spcAft>
              <a:buNone/>
            </a:pPr>
            <a:r>
              <a:rPr lang="en">
                <a:latin typeface="Lato"/>
                <a:ea typeface="Lato"/>
                <a:cs typeface="Lato"/>
                <a:sym typeface="Lato"/>
              </a:rPr>
              <a:t>Sparekassen Sjælland-Fyn</a:t>
            </a:r>
            <a:endParaRPr>
              <a:latin typeface="Lato"/>
              <a:ea typeface="Lato"/>
              <a:cs typeface="Lato"/>
              <a:sym typeface="Lato"/>
            </a:endParaRPr>
          </a:p>
          <a:p>
            <a:pPr indent="0" lvl="0" marL="0" rtl="0" algn="l">
              <a:spcBef>
                <a:spcPts val="0"/>
              </a:spcBef>
              <a:spcAft>
                <a:spcPts val="0"/>
              </a:spcAft>
              <a:buNone/>
            </a:pPr>
            <a:r>
              <a:t/>
            </a:r>
            <a:endParaRPr>
              <a:latin typeface="Lato"/>
              <a:ea typeface="Lato"/>
              <a:cs typeface="Lato"/>
              <a:sym typeface="Lato"/>
            </a:endParaRPr>
          </a:p>
        </p:txBody>
      </p:sp>
      <p:pic>
        <p:nvPicPr>
          <p:cNvPr id="290" name="Google Shape;290;p29" title="4Finance Operating Costs "/>
          <p:cNvPicPr preferRelativeResize="0"/>
          <p:nvPr/>
        </p:nvPicPr>
        <p:blipFill>
          <a:blip r:embed="rId3">
            <a:alphaModFix/>
          </a:blip>
          <a:stretch>
            <a:fillRect/>
          </a:stretch>
        </p:blipFill>
        <p:spPr>
          <a:xfrm>
            <a:off x="289300" y="1615800"/>
            <a:ext cx="4129725" cy="2553550"/>
          </a:xfrm>
          <a:prstGeom prst="rect">
            <a:avLst/>
          </a:prstGeom>
          <a:noFill/>
          <a:ln>
            <a:noFill/>
          </a:ln>
        </p:spPr>
      </p:pic>
      <p:pic>
        <p:nvPicPr>
          <p:cNvPr id="291" name="Google Shape;291;p29" title="Sparekassen Sjælland-Fyn Operating Costs"/>
          <p:cNvPicPr preferRelativeResize="0"/>
          <p:nvPr/>
        </p:nvPicPr>
        <p:blipFill>
          <a:blip r:embed="rId4">
            <a:alphaModFix/>
          </a:blip>
          <a:stretch>
            <a:fillRect/>
          </a:stretch>
        </p:blipFill>
        <p:spPr>
          <a:xfrm>
            <a:off x="4767250" y="1617550"/>
            <a:ext cx="4129725" cy="25535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5" name="Shape 295"/>
        <p:cNvGrpSpPr/>
        <p:nvPr/>
      </p:nvGrpSpPr>
      <p:grpSpPr>
        <a:xfrm>
          <a:off x="0" y="0"/>
          <a:ext cx="0" cy="0"/>
          <a:chOff x="0" y="0"/>
          <a:chExt cx="0" cy="0"/>
        </a:xfrm>
      </p:grpSpPr>
      <p:sp>
        <p:nvSpPr>
          <p:cNvPr id="296" name="Google Shape;296;p30"/>
          <p:cNvSpPr txBox="1"/>
          <p:nvPr>
            <p:ph type="title"/>
          </p:nvPr>
        </p:nvSpPr>
        <p:spPr>
          <a:xfrm>
            <a:off x="279900" y="173711"/>
            <a:ext cx="8864100" cy="8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lending companies only profit from repeat borrowers</a:t>
            </a:r>
            <a:endParaRPr/>
          </a:p>
        </p:txBody>
      </p:sp>
      <p:sp>
        <p:nvSpPr>
          <p:cNvPr id="297" name="Google Shape;297;p3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98" name="Google Shape;298;p30"/>
          <p:cNvSpPr txBox="1"/>
          <p:nvPr/>
        </p:nvSpPr>
        <p:spPr>
          <a:xfrm>
            <a:off x="7105600" y="1633025"/>
            <a:ext cx="1884600" cy="253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C</a:t>
            </a:r>
            <a:r>
              <a:rPr b="1" lang="en">
                <a:solidFill>
                  <a:schemeClr val="accent3"/>
                </a:solidFill>
                <a:latin typeface="Lato"/>
                <a:ea typeface="Lato"/>
                <a:cs typeface="Lato"/>
                <a:sym typeface="Lato"/>
              </a:rPr>
              <a:t>ustomer </a:t>
            </a:r>
            <a:endParaRPr b="1">
              <a:solidFill>
                <a:schemeClr val="accent3"/>
              </a:solidFill>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L</a:t>
            </a:r>
            <a:r>
              <a:rPr b="1" lang="en">
                <a:solidFill>
                  <a:schemeClr val="accent3"/>
                </a:solidFill>
                <a:latin typeface="Lato"/>
                <a:ea typeface="Lato"/>
                <a:cs typeface="Lato"/>
                <a:sym typeface="Lato"/>
              </a:rPr>
              <a:t>ifetime  </a:t>
            </a:r>
            <a:endParaRPr b="1">
              <a:solidFill>
                <a:schemeClr val="accent3"/>
              </a:solidFill>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V</a:t>
            </a:r>
            <a:r>
              <a:rPr b="1" lang="en">
                <a:solidFill>
                  <a:schemeClr val="accent3"/>
                </a:solidFill>
                <a:latin typeface="Lato"/>
                <a:ea typeface="Lato"/>
                <a:cs typeface="Lato"/>
                <a:sym typeface="Lato"/>
              </a:rPr>
              <a:t>alue</a:t>
            </a:r>
            <a:endParaRPr b="1">
              <a:solidFill>
                <a:schemeClr val="accent3"/>
              </a:solidFill>
              <a:latin typeface="Lato"/>
              <a:ea typeface="Lato"/>
              <a:cs typeface="Lato"/>
              <a:sym typeface="Lato"/>
            </a:endParaRPr>
          </a:p>
          <a:p>
            <a:pPr indent="0" lvl="0" marL="0" rtl="0" algn="l">
              <a:spcBef>
                <a:spcPts val="0"/>
              </a:spcBef>
              <a:spcAft>
                <a:spcPts val="0"/>
              </a:spcAft>
              <a:buNone/>
            </a:pPr>
            <a:r>
              <a:t/>
            </a:r>
            <a:endParaRPr b="1">
              <a:solidFill>
                <a:schemeClr val="accent3"/>
              </a:solidFill>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Value customer brings to the company throughout their use of the product</a:t>
            </a:r>
            <a:endParaRPr sz="1800">
              <a:latin typeface="Lato"/>
              <a:ea typeface="Lato"/>
              <a:cs typeface="Lato"/>
              <a:sym typeface="Lato"/>
            </a:endParaRPr>
          </a:p>
        </p:txBody>
      </p:sp>
      <p:sp>
        <p:nvSpPr>
          <p:cNvPr id="299" name="Google Shape;299;p30"/>
          <p:cNvSpPr txBox="1"/>
          <p:nvPr/>
        </p:nvSpPr>
        <p:spPr>
          <a:xfrm>
            <a:off x="377975" y="1828725"/>
            <a:ext cx="1884600" cy="197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Lato"/>
                <a:ea typeface="Lato"/>
                <a:cs typeface="Lato"/>
                <a:sym typeface="Lato"/>
              </a:rPr>
              <a:t>C</a:t>
            </a:r>
            <a:r>
              <a:rPr b="1" lang="en">
                <a:solidFill>
                  <a:schemeClr val="accent3"/>
                </a:solidFill>
                <a:latin typeface="Lato"/>
                <a:ea typeface="Lato"/>
                <a:cs typeface="Lato"/>
                <a:sym typeface="Lato"/>
              </a:rPr>
              <a:t>ustomer </a:t>
            </a:r>
            <a:r>
              <a:rPr b="1" lang="en">
                <a:latin typeface="Lato"/>
                <a:ea typeface="Lato"/>
                <a:cs typeface="Lato"/>
                <a:sym typeface="Lato"/>
              </a:rPr>
              <a:t>A</a:t>
            </a:r>
            <a:r>
              <a:rPr b="1" lang="en">
                <a:solidFill>
                  <a:schemeClr val="accent3"/>
                </a:solidFill>
                <a:latin typeface="Lato"/>
                <a:ea typeface="Lato"/>
                <a:cs typeface="Lato"/>
                <a:sym typeface="Lato"/>
              </a:rPr>
              <a:t>cquisition </a:t>
            </a:r>
            <a:endParaRPr b="1">
              <a:solidFill>
                <a:schemeClr val="accent3"/>
              </a:solidFill>
              <a:latin typeface="Lato"/>
              <a:ea typeface="Lato"/>
              <a:cs typeface="Lato"/>
              <a:sym typeface="Lato"/>
            </a:endParaRPr>
          </a:p>
          <a:p>
            <a:pPr indent="0" lvl="0" marL="0" rtl="0" algn="l">
              <a:spcBef>
                <a:spcPts val="0"/>
              </a:spcBef>
              <a:spcAft>
                <a:spcPts val="0"/>
              </a:spcAft>
              <a:buNone/>
            </a:pPr>
            <a:r>
              <a:rPr b="1" lang="en">
                <a:latin typeface="Lato"/>
                <a:ea typeface="Lato"/>
                <a:cs typeface="Lato"/>
                <a:sym typeface="Lato"/>
              </a:rPr>
              <a:t>C</a:t>
            </a:r>
            <a:r>
              <a:rPr b="1" lang="en">
                <a:solidFill>
                  <a:schemeClr val="accent3"/>
                </a:solidFill>
                <a:latin typeface="Lato"/>
                <a:ea typeface="Lato"/>
                <a:cs typeface="Lato"/>
                <a:sym typeface="Lato"/>
              </a:rPr>
              <a:t>osts</a:t>
            </a:r>
            <a:endParaRPr b="1">
              <a:solidFill>
                <a:schemeClr val="accent3"/>
              </a:solidFill>
              <a:latin typeface="Lato"/>
              <a:ea typeface="Lato"/>
              <a:cs typeface="Lato"/>
              <a:sym typeface="Lato"/>
            </a:endParaRPr>
          </a:p>
          <a:p>
            <a:pPr indent="0" lvl="0" marL="0" rtl="0" algn="l">
              <a:spcBef>
                <a:spcPts val="0"/>
              </a:spcBef>
              <a:spcAft>
                <a:spcPts val="0"/>
              </a:spcAft>
              <a:buNone/>
            </a:pPr>
            <a:r>
              <a:t/>
            </a:r>
            <a:endParaRPr b="1">
              <a:solidFill>
                <a:schemeClr val="accent3"/>
              </a:solidFill>
              <a:latin typeface="Lato"/>
              <a:ea typeface="Lato"/>
              <a:cs typeface="Lato"/>
              <a:sym typeface="Lato"/>
            </a:endParaRPr>
          </a:p>
          <a:p>
            <a:pPr indent="0" lvl="0" marL="0" rtl="0" algn="l">
              <a:spcBef>
                <a:spcPts val="0"/>
              </a:spcBef>
              <a:spcAft>
                <a:spcPts val="0"/>
              </a:spcAft>
              <a:buNone/>
            </a:pPr>
            <a:r>
              <a:rPr lang="en" sz="1800">
                <a:latin typeface="Lato"/>
                <a:ea typeface="Lato"/>
                <a:cs typeface="Lato"/>
                <a:sym typeface="Lato"/>
              </a:rPr>
              <a:t>Money required to get a customer to use the product</a:t>
            </a:r>
            <a:endParaRPr sz="1800">
              <a:latin typeface="Lato"/>
              <a:ea typeface="Lato"/>
              <a:cs typeface="Lato"/>
              <a:sym typeface="Lato"/>
            </a:endParaRPr>
          </a:p>
        </p:txBody>
      </p:sp>
      <p:pic>
        <p:nvPicPr>
          <p:cNvPr id="300" name="Google Shape;300;p30"/>
          <p:cNvPicPr preferRelativeResize="0"/>
          <p:nvPr/>
        </p:nvPicPr>
        <p:blipFill>
          <a:blip r:embed="rId3">
            <a:alphaModFix/>
          </a:blip>
          <a:stretch>
            <a:fillRect/>
          </a:stretch>
        </p:blipFill>
        <p:spPr>
          <a:xfrm>
            <a:off x="2828818" y="3429000"/>
            <a:ext cx="3495782" cy="949123"/>
          </a:xfrm>
          <a:prstGeom prst="rect">
            <a:avLst/>
          </a:prstGeom>
          <a:noFill/>
          <a:ln>
            <a:noFill/>
          </a:ln>
        </p:spPr>
      </p:pic>
      <p:pic>
        <p:nvPicPr>
          <p:cNvPr id="301" name="Google Shape;301;p30"/>
          <p:cNvPicPr preferRelativeResize="0"/>
          <p:nvPr/>
        </p:nvPicPr>
        <p:blipFill>
          <a:blip r:embed="rId4">
            <a:alphaModFix/>
          </a:blip>
          <a:stretch>
            <a:fillRect/>
          </a:stretch>
        </p:blipFill>
        <p:spPr>
          <a:xfrm>
            <a:off x="2667000" y="1828720"/>
            <a:ext cx="3505200" cy="1219202"/>
          </a:xfrm>
          <a:prstGeom prst="rect">
            <a:avLst/>
          </a:prstGeom>
          <a:noFill/>
          <a:ln>
            <a:noFill/>
          </a:ln>
        </p:spPr>
      </p:pic>
      <p:sp>
        <p:nvSpPr>
          <p:cNvPr id="302" name="Google Shape;302;p30"/>
          <p:cNvSpPr/>
          <p:nvPr/>
        </p:nvSpPr>
        <p:spPr>
          <a:xfrm>
            <a:off x="4303614" y="4378123"/>
            <a:ext cx="660000" cy="4314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0"/>
          <p:cNvSpPr/>
          <p:nvPr/>
        </p:nvSpPr>
        <p:spPr>
          <a:xfrm>
            <a:off x="4250019" y="2617800"/>
            <a:ext cx="641400" cy="430200"/>
          </a:xfrm>
          <a:prstGeom prst="triangle">
            <a:avLst>
              <a:gd fmla="val 50000" name="adj"/>
            </a:avLst>
          </a:prstGeom>
          <a:solidFill>
            <a:srgbClr val="00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0"/>
          <p:cNvSpPr txBox="1"/>
          <p:nvPr/>
        </p:nvSpPr>
        <p:spPr>
          <a:xfrm>
            <a:off x="4572000" y="5012725"/>
            <a:ext cx="1726500" cy="13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305" name="Google Shape;305;p30"/>
          <p:cNvCxnSpPr/>
          <p:nvPr/>
        </p:nvCxnSpPr>
        <p:spPr>
          <a:xfrm rot="10800000">
            <a:off x="6321350" y="2124950"/>
            <a:ext cx="635100" cy="0"/>
          </a:xfrm>
          <a:prstGeom prst="straightConnector1">
            <a:avLst/>
          </a:prstGeom>
          <a:noFill/>
          <a:ln cap="flat" cmpd="sng" w="28575">
            <a:solidFill>
              <a:schemeClr val="dk2"/>
            </a:solidFill>
            <a:prstDash val="solid"/>
            <a:round/>
            <a:headEnd len="med" w="med" type="none"/>
            <a:tailEnd len="med" w="med" type="triangle"/>
          </a:ln>
        </p:spPr>
      </p:cxnSp>
      <p:cxnSp>
        <p:nvCxnSpPr>
          <p:cNvPr id="306" name="Google Shape;306;p30"/>
          <p:cNvCxnSpPr/>
          <p:nvPr/>
        </p:nvCxnSpPr>
        <p:spPr>
          <a:xfrm>
            <a:off x="2036863" y="2168550"/>
            <a:ext cx="544800" cy="108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0" name="Shape 310"/>
        <p:cNvGrpSpPr/>
        <p:nvPr/>
      </p:nvGrpSpPr>
      <p:grpSpPr>
        <a:xfrm>
          <a:off x="0" y="0"/>
          <a:ext cx="0" cy="0"/>
          <a:chOff x="0" y="0"/>
          <a:chExt cx="0" cy="0"/>
        </a:xfrm>
      </p:grpSpPr>
      <p:sp>
        <p:nvSpPr>
          <p:cNvPr id="311" name="Google Shape;311;p31"/>
          <p:cNvSpPr txBox="1"/>
          <p:nvPr>
            <p:ph type="title"/>
          </p:nvPr>
        </p:nvSpPr>
        <p:spPr>
          <a:xfrm>
            <a:off x="348450" y="175650"/>
            <a:ext cx="83793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t>Payday loan companies target impulsive individuals</a:t>
            </a:r>
            <a:endParaRPr sz="2400"/>
          </a:p>
          <a:p>
            <a:pPr indent="0" lvl="0" marL="0" rtl="0" algn="l">
              <a:spcBef>
                <a:spcPts val="0"/>
              </a:spcBef>
              <a:spcAft>
                <a:spcPts val="0"/>
              </a:spcAft>
              <a:buNone/>
            </a:pPr>
            <a:r>
              <a:t/>
            </a:r>
            <a:endParaRPr/>
          </a:p>
        </p:txBody>
      </p:sp>
      <p:sp>
        <p:nvSpPr>
          <p:cNvPr id="312" name="Google Shape;312;p3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Lån op til 12.000,- når det er vigtigt for dig. &#10;&#10;Penge med det samme!&#10;&#10;Ansøg på www.vivus.dk" id="313" name="Google Shape;313;p31" title="Tid til en ny cykel? Lån op til 12.000,- og få penge med det samme!">
            <a:hlinkClick r:id="rId3"/>
          </p:cNvPr>
          <p:cNvPicPr preferRelativeResize="0"/>
          <p:nvPr/>
        </p:nvPicPr>
        <p:blipFill>
          <a:blip r:embed="rId4">
            <a:alphaModFix/>
          </a:blip>
          <a:stretch>
            <a:fillRect/>
          </a:stretch>
        </p:blipFill>
        <p:spPr>
          <a:xfrm>
            <a:off x="2871238" y="768000"/>
            <a:ext cx="3885226" cy="2913925"/>
          </a:xfrm>
          <a:prstGeom prst="rect">
            <a:avLst/>
          </a:prstGeom>
          <a:noFill/>
          <a:ln>
            <a:noFill/>
          </a:ln>
        </p:spPr>
      </p:pic>
      <p:pic>
        <p:nvPicPr>
          <p:cNvPr id="314" name="Google Shape;314;p31"/>
          <p:cNvPicPr preferRelativeResize="0"/>
          <p:nvPr/>
        </p:nvPicPr>
        <p:blipFill>
          <a:blip r:embed="rId5">
            <a:alphaModFix/>
          </a:blip>
          <a:stretch>
            <a:fillRect/>
          </a:stretch>
        </p:blipFill>
        <p:spPr>
          <a:xfrm>
            <a:off x="7108500" y="3506263"/>
            <a:ext cx="1619250" cy="1619250"/>
          </a:xfrm>
          <a:prstGeom prst="rect">
            <a:avLst/>
          </a:prstGeom>
          <a:noFill/>
          <a:ln>
            <a:noFill/>
          </a:ln>
        </p:spPr>
      </p:pic>
      <p:pic>
        <p:nvPicPr>
          <p:cNvPr id="315" name="Google Shape;315;p31"/>
          <p:cNvPicPr preferRelativeResize="0"/>
          <p:nvPr/>
        </p:nvPicPr>
        <p:blipFill>
          <a:blip r:embed="rId6">
            <a:alphaModFix/>
          </a:blip>
          <a:stretch>
            <a:fillRect/>
          </a:stretch>
        </p:blipFill>
        <p:spPr>
          <a:xfrm>
            <a:off x="2100450" y="3820875"/>
            <a:ext cx="1963900" cy="1204350"/>
          </a:xfrm>
          <a:prstGeom prst="rect">
            <a:avLst/>
          </a:prstGeom>
          <a:noFill/>
          <a:ln>
            <a:noFill/>
          </a:ln>
        </p:spPr>
      </p:pic>
      <p:pic>
        <p:nvPicPr>
          <p:cNvPr id="316" name="Google Shape;316;p31"/>
          <p:cNvPicPr preferRelativeResize="0"/>
          <p:nvPr/>
        </p:nvPicPr>
        <p:blipFill>
          <a:blip r:embed="rId7">
            <a:alphaModFix/>
          </a:blip>
          <a:stretch>
            <a:fillRect/>
          </a:stretch>
        </p:blipFill>
        <p:spPr>
          <a:xfrm>
            <a:off x="477875" y="3545137"/>
            <a:ext cx="1266996" cy="1541525"/>
          </a:xfrm>
          <a:prstGeom prst="rect">
            <a:avLst/>
          </a:prstGeom>
          <a:noFill/>
          <a:ln>
            <a:noFill/>
          </a:ln>
        </p:spPr>
      </p:pic>
      <p:pic>
        <p:nvPicPr>
          <p:cNvPr id="317" name="Google Shape;317;p31"/>
          <p:cNvPicPr preferRelativeResize="0"/>
          <p:nvPr/>
        </p:nvPicPr>
        <p:blipFill>
          <a:blip r:embed="rId8">
            <a:alphaModFix/>
          </a:blip>
          <a:stretch>
            <a:fillRect/>
          </a:stretch>
        </p:blipFill>
        <p:spPr>
          <a:xfrm>
            <a:off x="4931574" y="3928033"/>
            <a:ext cx="1686500" cy="990029"/>
          </a:xfrm>
          <a:prstGeom prst="rect">
            <a:avLst/>
          </a:prstGeom>
          <a:noFill/>
          <a:ln>
            <a:noFill/>
          </a:ln>
        </p:spPr>
      </p:pic>
      <p:sp>
        <p:nvSpPr>
          <p:cNvPr id="318" name="Google Shape;318;p31"/>
          <p:cNvSpPr/>
          <p:nvPr/>
        </p:nvSpPr>
        <p:spPr>
          <a:xfrm rot="8781243">
            <a:off x="1461383" y="3282406"/>
            <a:ext cx="1512834" cy="237134"/>
          </a:xfrm>
          <a:prstGeom prst="rightArrow">
            <a:avLst>
              <a:gd fmla="val 50000" name="adj1"/>
              <a:gd fmla="val 50000" name="adj2"/>
            </a:avLst>
          </a:prstGeom>
          <a:solidFill>
            <a:srgbClr val="FF8A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1"/>
          <p:cNvSpPr/>
          <p:nvPr/>
        </p:nvSpPr>
        <p:spPr>
          <a:xfrm rot="5754083">
            <a:off x="3411978" y="3618426"/>
            <a:ext cx="744043" cy="237049"/>
          </a:xfrm>
          <a:prstGeom prst="rightArrow">
            <a:avLst>
              <a:gd fmla="val 50000" name="adj1"/>
              <a:gd fmla="val 50000" name="adj2"/>
            </a:avLst>
          </a:prstGeom>
          <a:solidFill>
            <a:srgbClr val="FF8A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1"/>
          <p:cNvSpPr/>
          <p:nvPr/>
        </p:nvSpPr>
        <p:spPr>
          <a:xfrm rot="4713521">
            <a:off x="4695768" y="3685291"/>
            <a:ext cx="744086" cy="236929"/>
          </a:xfrm>
          <a:prstGeom prst="rightArrow">
            <a:avLst>
              <a:gd fmla="val 50000" name="adj1"/>
              <a:gd fmla="val 50000" name="adj2"/>
            </a:avLst>
          </a:prstGeom>
          <a:solidFill>
            <a:srgbClr val="FF8A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1"/>
          <p:cNvSpPr/>
          <p:nvPr/>
        </p:nvSpPr>
        <p:spPr>
          <a:xfrm rot="2700000">
            <a:off x="6082592" y="3471817"/>
            <a:ext cx="1343220" cy="237164"/>
          </a:xfrm>
          <a:prstGeom prst="rightArrow">
            <a:avLst>
              <a:gd fmla="val 50000" name="adj1"/>
              <a:gd fmla="val 50000" name="adj2"/>
            </a:avLst>
          </a:prstGeom>
          <a:solidFill>
            <a:srgbClr val="FF8A0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348450" y="175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Payday loans are high interest consumer liabilities</a:t>
            </a:r>
            <a:endParaRPr sz="2000"/>
          </a:p>
          <a:p>
            <a:pPr indent="0" lvl="0" marL="0" rtl="0" algn="l">
              <a:spcBef>
                <a:spcPts val="0"/>
              </a:spcBef>
              <a:spcAft>
                <a:spcPts val="0"/>
              </a:spcAft>
              <a:buNone/>
            </a:pPr>
            <a:r>
              <a:t/>
            </a:r>
            <a:endParaRPr/>
          </a:p>
        </p:txBody>
      </p:sp>
      <p:sp>
        <p:nvSpPr>
          <p:cNvPr id="112" name="Google Shape;112;p1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3" name="Google Shape;113;p14"/>
          <p:cNvPicPr preferRelativeResize="0"/>
          <p:nvPr/>
        </p:nvPicPr>
        <p:blipFill rotWithShape="1">
          <a:blip r:embed="rId3">
            <a:alphaModFix/>
          </a:blip>
          <a:srcRect b="3553" l="1063" r="1385" t="-1458"/>
          <a:stretch/>
        </p:blipFill>
        <p:spPr>
          <a:xfrm>
            <a:off x="919900" y="1049975"/>
            <a:ext cx="7307800" cy="3620350"/>
          </a:xfrm>
          <a:prstGeom prst="rect">
            <a:avLst/>
          </a:prstGeom>
          <a:noFill/>
          <a:ln>
            <a:noFill/>
          </a:ln>
        </p:spPr>
      </p:pic>
      <p:pic>
        <p:nvPicPr>
          <p:cNvPr id="114" name="Google Shape;114;p14"/>
          <p:cNvPicPr preferRelativeResize="0"/>
          <p:nvPr/>
        </p:nvPicPr>
        <p:blipFill rotWithShape="1">
          <a:blip r:embed="rId3">
            <a:alphaModFix/>
          </a:blip>
          <a:srcRect b="34715" l="85516" r="5020" t="58512"/>
          <a:stretch/>
        </p:blipFill>
        <p:spPr>
          <a:xfrm>
            <a:off x="9281825" y="3194200"/>
            <a:ext cx="1114075" cy="393600"/>
          </a:xfrm>
          <a:prstGeom prst="rect">
            <a:avLst/>
          </a:prstGeom>
          <a:noFill/>
          <a:ln>
            <a:noFill/>
          </a:ln>
        </p:spPr>
      </p:pic>
      <p:sp>
        <p:nvSpPr>
          <p:cNvPr id="115" name="Google Shape;115;p14"/>
          <p:cNvSpPr/>
          <p:nvPr/>
        </p:nvSpPr>
        <p:spPr>
          <a:xfrm>
            <a:off x="7264625" y="3240850"/>
            <a:ext cx="691800" cy="300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 name="Google Shape;116;p14"/>
          <p:cNvCxnSpPr>
            <a:endCxn id="115" idx="3"/>
          </p:cNvCxnSpPr>
          <p:nvPr/>
        </p:nvCxnSpPr>
        <p:spPr>
          <a:xfrm rot="10800000">
            <a:off x="7956425" y="3391000"/>
            <a:ext cx="1070100" cy="3900"/>
          </a:xfrm>
          <a:prstGeom prst="straightConnector1">
            <a:avLst/>
          </a:prstGeom>
          <a:noFill/>
          <a:ln cap="flat" cmpd="sng" w="28575">
            <a:solidFill>
              <a:srgbClr val="FF0000"/>
            </a:solidFill>
            <a:prstDash val="solid"/>
            <a:round/>
            <a:headEnd len="med" w="med" type="none"/>
            <a:tailEnd len="med" w="med" type="triangle"/>
          </a:ln>
        </p:spPr>
      </p:cxn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32"/>
          <p:cNvSpPr txBox="1"/>
          <p:nvPr>
            <p:ph type="title"/>
          </p:nvPr>
        </p:nvSpPr>
        <p:spPr>
          <a:xfrm>
            <a:off x="348450" y="175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Advertising focuses on non-essential purchases</a:t>
            </a:r>
            <a:endParaRPr/>
          </a:p>
        </p:txBody>
      </p:sp>
      <p:sp>
        <p:nvSpPr>
          <p:cNvPr id="327" name="Google Shape;327;p3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28" name="Google Shape;328;p32"/>
          <p:cNvPicPr preferRelativeResize="0"/>
          <p:nvPr/>
        </p:nvPicPr>
        <p:blipFill>
          <a:blip r:embed="rId3">
            <a:alphaModFix/>
          </a:blip>
          <a:stretch>
            <a:fillRect/>
          </a:stretch>
        </p:blipFill>
        <p:spPr>
          <a:xfrm>
            <a:off x="1103474" y="934700"/>
            <a:ext cx="6937075" cy="4127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Google Shape;333;p33"/>
          <p:cNvSpPr txBox="1"/>
          <p:nvPr>
            <p:ph type="title"/>
          </p:nvPr>
        </p:nvSpPr>
        <p:spPr>
          <a:xfrm>
            <a:off x="348450" y="1756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loan advertisements have 3 main selling points</a:t>
            </a:r>
            <a:endParaRPr/>
          </a:p>
        </p:txBody>
      </p:sp>
      <p:sp>
        <p:nvSpPr>
          <p:cNvPr id="334" name="Google Shape;334;p3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5" name="Google Shape;335;p33"/>
          <p:cNvSpPr txBox="1"/>
          <p:nvPr/>
        </p:nvSpPr>
        <p:spPr>
          <a:xfrm>
            <a:off x="-3082325" y="9455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Rook, D. W., &amp; Hoch, S. J. (1985). Consuming impulses. Advances in Consumer Research, 12(1), 23-27.</a:t>
            </a:r>
            <a:endParaRPr/>
          </a:p>
        </p:txBody>
      </p:sp>
      <p:pic>
        <p:nvPicPr>
          <p:cNvPr id="336" name="Google Shape;336;p33"/>
          <p:cNvPicPr preferRelativeResize="0"/>
          <p:nvPr/>
        </p:nvPicPr>
        <p:blipFill>
          <a:blip r:embed="rId3">
            <a:alphaModFix/>
          </a:blip>
          <a:stretch>
            <a:fillRect/>
          </a:stretch>
        </p:blipFill>
        <p:spPr>
          <a:xfrm>
            <a:off x="1815575" y="710850"/>
            <a:ext cx="5512852" cy="4127850"/>
          </a:xfrm>
          <a:prstGeom prst="rect">
            <a:avLst/>
          </a:prstGeom>
          <a:noFill/>
          <a:ln>
            <a:noFill/>
          </a:ln>
        </p:spPr>
      </p:pic>
      <p:sp>
        <p:nvSpPr>
          <p:cNvPr id="337" name="Google Shape;337;p33"/>
          <p:cNvSpPr txBox="1"/>
          <p:nvPr/>
        </p:nvSpPr>
        <p:spPr>
          <a:xfrm>
            <a:off x="6051950" y="4141525"/>
            <a:ext cx="828300" cy="52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n=32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2AC3B"/>
        </a:solidFill>
      </p:bgPr>
    </p:bg>
    <p:spTree>
      <p:nvGrpSpPr>
        <p:cNvPr id="341" name="Shape 341"/>
        <p:cNvGrpSpPr/>
        <p:nvPr/>
      </p:nvGrpSpPr>
      <p:grpSpPr>
        <a:xfrm>
          <a:off x="0" y="0"/>
          <a:ext cx="0" cy="0"/>
          <a:chOff x="0" y="0"/>
          <a:chExt cx="0" cy="0"/>
        </a:xfrm>
      </p:grpSpPr>
      <p:sp>
        <p:nvSpPr>
          <p:cNvPr id="342" name="Google Shape;342;p34"/>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Legislation</a:t>
            </a:r>
            <a:endParaRPr/>
          </a:p>
        </p:txBody>
      </p:sp>
      <p:sp>
        <p:nvSpPr>
          <p:cNvPr id="343" name="Google Shape;343;p3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7" name="Shape 347"/>
        <p:cNvGrpSpPr/>
        <p:nvPr/>
      </p:nvGrpSpPr>
      <p:grpSpPr>
        <a:xfrm>
          <a:off x="0" y="0"/>
          <a:ext cx="0" cy="0"/>
          <a:chOff x="0" y="0"/>
          <a:chExt cx="0" cy="0"/>
        </a:xfrm>
      </p:grpSpPr>
      <p:pic>
        <p:nvPicPr>
          <p:cNvPr id="348" name="Google Shape;348;p35"/>
          <p:cNvPicPr preferRelativeResize="0"/>
          <p:nvPr/>
        </p:nvPicPr>
        <p:blipFill rotWithShape="1">
          <a:blip r:embed="rId3">
            <a:alphaModFix/>
          </a:blip>
          <a:srcRect b="0" l="12474" r="13225" t="0"/>
          <a:stretch/>
        </p:blipFill>
        <p:spPr>
          <a:xfrm>
            <a:off x="313062" y="3880411"/>
            <a:ext cx="8670276" cy="1428789"/>
          </a:xfrm>
          <a:prstGeom prst="rect">
            <a:avLst/>
          </a:prstGeom>
          <a:noFill/>
          <a:ln>
            <a:noFill/>
          </a:ln>
        </p:spPr>
      </p:pic>
      <p:sp>
        <p:nvSpPr>
          <p:cNvPr id="349" name="Google Shape;349;p35"/>
          <p:cNvSpPr txBox="1"/>
          <p:nvPr>
            <p:ph type="title"/>
          </p:nvPr>
        </p:nvSpPr>
        <p:spPr>
          <a:xfrm>
            <a:off x="347472" y="175650"/>
            <a:ext cx="92583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Many countries have taken initiatives to regulate payday loans</a:t>
            </a:r>
            <a:endParaRPr/>
          </a:p>
        </p:txBody>
      </p:sp>
      <p:sp>
        <p:nvSpPr>
          <p:cNvPr id="350" name="Google Shape;350;p3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51" name="Google Shape;351;p35"/>
          <p:cNvPicPr preferRelativeResize="0"/>
          <p:nvPr/>
        </p:nvPicPr>
        <p:blipFill>
          <a:blip r:embed="rId4">
            <a:alphaModFix/>
          </a:blip>
          <a:stretch>
            <a:fillRect/>
          </a:stretch>
        </p:blipFill>
        <p:spPr>
          <a:xfrm>
            <a:off x="7186088" y="787275"/>
            <a:ext cx="1684875" cy="1013925"/>
          </a:xfrm>
          <a:prstGeom prst="rect">
            <a:avLst/>
          </a:prstGeom>
          <a:noFill/>
          <a:ln>
            <a:noFill/>
          </a:ln>
        </p:spPr>
      </p:pic>
      <p:cxnSp>
        <p:nvCxnSpPr>
          <p:cNvPr id="352" name="Google Shape;352;p35"/>
          <p:cNvCxnSpPr/>
          <p:nvPr/>
        </p:nvCxnSpPr>
        <p:spPr>
          <a:xfrm>
            <a:off x="1774403" y="1774522"/>
            <a:ext cx="0" cy="2744100"/>
          </a:xfrm>
          <a:prstGeom prst="straightConnector1">
            <a:avLst/>
          </a:prstGeom>
          <a:noFill/>
          <a:ln cap="flat" cmpd="sng" w="38100">
            <a:solidFill>
              <a:srgbClr val="FF8A03"/>
            </a:solidFill>
            <a:prstDash val="dash"/>
            <a:round/>
            <a:headEnd len="med" w="med" type="none"/>
            <a:tailEnd len="med" w="med" type="none"/>
          </a:ln>
        </p:spPr>
      </p:cxnSp>
      <p:cxnSp>
        <p:nvCxnSpPr>
          <p:cNvPr id="353" name="Google Shape;353;p35"/>
          <p:cNvCxnSpPr/>
          <p:nvPr/>
        </p:nvCxnSpPr>
        <p:spPr>
          <a:xfrm>
            <a:off x="6200137" y="1799537"/>
            <a:ext cx="9900" cy="2731500"/>
          </a:xfrm>
          <a:prstGeom prst="straightConnector1">
            <a:avLst/>
          </a:prstGeom>
          <a:noFill/>
          <a:ln cap="flat" cmpd="sng" w="38100">
            <a:solidFill>
              <a:srgbClr val="FF8A03"/>
            </a:solidFill>
            <a:prstDash val="dash"/>
            <a:round/>
            <a:headEnd len="med" w="med" type="none"/>
            <a:tailEnd len="med" w="med" type="none"/>
          </a:ln>
        </p:spPr>
      </p:cxnSp>
      <p:cxnSp>
        <p:nvCxnSpPr>
          <p:cNvPr id="354" name="Google Shape;354;p35"/>
          <p:cNvCxnSpPr/>
          <p:nvPr/>
        </p:nvCxnSpPr>
        <p:spPr>
          <a:xfrm>
            <a:off x="3893350" y="1769538"/>
            <a:ext cx="0" cy="2749200"/>
          </a:xfrm>
          <a:prstGeom prst="straightConnector1">
            <a:avLst/>
          </a:prstGeom>
          <a:noFill/>
          <a:ln cap="flat" cmpd="sng" w="38100">
            <a:solidFill>
              <a:srgbClr val="FF8A03"/>
            </a:solidFill>
            <a:prstDash val="dash"/>
            <a:round/>
            <a:headEnd len="med" w="med" type="none"/>
            <a:tailEnd len="med" w="med" type="none"/>
          </a:ln>
        </p:spPr>
      </p:cxnSp>
      <p:cxnSp>
        <p:nvCxnSpPr>
          <p:cNvPr id="355" name="Google Shape;355;p35"/>
          <p:cNvCxnSpPr/>
          <p:nvPr/>
        </p:nvCxnSpPr>
        <p:spPr>
          <a:xfrm>
            <a:off x="8390250" y="1804875"/>
            <a:ext cx="6300" cy="2709600"/>
          </a:xfrm>
          <a:prstGeom prst="straightConnector1">
            <a:avLst/>
          </a:prstGeom>
          <a:noFill/>
          <a:ln cap="flat" cmpd="sng" w="38100">
            <a:solidFill>
              <a:srgbClr val="FF8A03"/>
            </a:solidFill>
            <a:prstDash val="dash"/>
            <a:round/>
            <a:headEnd len="med" w="med" type="none"/>
            <a:tailEnd len="med" w="med" type="none"/>
          </a:ln>
        </p:spPr>
      </p:cxnSp>
      <p:graphicFrame>
        <p:nvGraphicFramePr>
          <p:cNvPr id="356" name="Google Shape;356;p35"/>
          <p:cNvGraphicFramePr/>
          <p:nvPr/>
        </p:nvGraphicFramePr>
        <p:xfrm>
          <a:off x="9301625" y="1696288"/>
          <a:ext cx="3000000" cy="3000000"/>
        </p:xfrm>
        <a:graphic>
          <a:graphicData uri="http://schemas.openxmlformats.org/drawingml/2006/table">
            <a:tbl>
              <a:tblPr>
                <a:noFill/>
                <a:tableStyleId>{1B36BF8F-EB28-43BD-8B97-C04F22949B76}</a:tableStyleId>
              </a:tblPr>
              <a:tblGrid>
                <a:gridCol w="8670275"/>
              </a:tblGrid>
              <a:tr h="406900">
                <a:tc>
                  <a:txBody>
                    <a:bodyPr>
                      <a:noAutofit/>
                    </a:bodyPr>
                    <a:lstStyle/>
                    <a:p>
                      <a:pPr indent="0" lvl="0" marL="0" rtl="0" algn="l">
                        <a:spcBef>
                          <a:spcPts val="0"/>
                        </a:spcBef>
                        <a:spcAft>
                          <a:spcPts val="0"/>
                        </a:spcAft>
                        <a:buNone/>
                      </a:pPr>
                      <a:r>
                        <a:rPr lang="en" sz="1200"/>
                        <a:t>Interest Rate Cap</a:t>
                      </a:r>
                      <a:endParaRPr sz="1200"/>
                    </a:p>
                  </a:txBody>
                  <a:tcPr marT="91425" marB="91425" marR="91425" marL="91425"/>
                </a:tc>
              </a:tr>
              <a:tr h="406900">
                <a:tc>
                  <a:txBody>
                    <a:bodyPr>
                      <a:noAutofit/>
                    </a:bodyPr>
                    <a:lstStyle/>
                    <a:p>
                      <a:pPr indent="0" lvl="0" marL="0" rtl="0" algn="l">
                        <a:spcBef>
                          <a:spcPts val="0"/>
                        </a:spcBef>
                        <a:spcAft>
                          <a:spcPts val="0"/>
                        </a:spcAft>
                        <a:buNone/>
                      </a:pPr>
                      <a:r>
                        <a:rPr lang="en" sz="1200"/>
                        <a:t>Cool Down Period</a:t>
                      </a:r>
                      <a:endParaRPr sz="1200"/>
                    </a:p>
                  </a:txBody>
                  <a:tcPr marT="91425" marB="91425" marR="91425" marL="91425"/>
                </a:tc>
              </a:tr>
              <a:tr h="406900">
                <a:tc>
                  <a:txBody>
                    <a:bodyPr>
                      <a:noAutofit/>
                    </a:bodyPr>
                    <a:lstStyle/>
                    <a:p>
                      <a:pPr indent="0" lvl="0" marL="0" rtl="0" algn="l">
                        <a:spcBef>
                          <a:spcPts val="0"/>
                        </a:spcBef>
                        <a:spcAft>
                          <a:spcPts val="0"/>
                        </a:spcAft>
                        <a:buNone/>
                      </a:pPr>
                      <a:r>
                        <a:rPr lang="en" sz="1200"/>
                        <a:t>Extension Limit</a:t>
                      </a:r>
                      <a:endParaRPr sz="1200"/>
                    </a:p>
                  </a:txBody>
                  <a:tcPr marT="91425" marB="91425" marR="91425" marL="91425"/>
                </a:tc>
              </a:tr>
              <a:tr h="406900">
                <a:tc>
                  <a:txBody>
                    <a:bodyPr>
                      <a:noAutofit/>
                    </a:bodyPr>
                    <a:lstStyle/>
                    <a:p>
                      <a:pPr indent="0" lvl="0" marL="0" rtl="0" algn="l">
                        <a:spcBef>
                          <a:spcPts val="0"/>
                        </a:spcBef>
                        <a:spcAft>
                          <a:spcPts val="0"/>
                        </a:spcAft>
                        <a:buNone/>
                      </a:pPr>
                      <a:r>
                        <a:rPr lang="en" sz="1200"/>
                        <a:t>Warning Statement</a:t>
                      </a:r>
                      <a:endParaRPr sz="1200"/>
                    </a:p>
                  </a:txBody>
                  <a:tcPr marT="91425" marB="91425" marR="91425" marL="91425"/>
                </a:tc>
              </a:tr>
              <a:tr h="406900">
                <a:tc>
                  <a:txBody>
                    <a:bodyPr>
                      <a:noAutofit/>
                    </a:bodyPr>
                    <a:lstStyle/>
                    <a:p>
                      <a:pPr indent="0" lvl="0" marL="0" rtl="0" algn="l">
                        <a:spcBef>
                          <a:spcPts val="0"/>
                        </a:spcBef>
                        <a:spcAft>
                          <a:spcPts val="0"/>
                        </a:spcAft>
                        <a:buNone/>
                      </a:pPr>
                      <a:r>
                        <a:rPr lang="en" sz="1200"/>
                        <a:t>Charge Cap</a:t>
                      </a:r>
                      <a:endParaRPr sz="1200"/>
                    </a:p>
                  </a:txBody>
                  <a:tcPr marT="91425" marB="91425" marR="91425" marL="91425"/>
                </a:tc>
              </a:tr>
              <a:tr h="406900">
                <a:tc>
                  <a:txBody>
                    <a:bodyPr>
                      <a:noAutofit/>
                    </a:bodyPr>
                    <a:lstStyle/>
                    <a:p>
                      <a:pPr indent="0" lvl="0" marL="0" rtl="0" algn="l">
                        <a:spcBef>
                          <a:spcPts val="0"/>
                        </a:spcBef>
                        <a:spcAft>
                          <a:spcPts val="0"/>
                        </a:spcAft>
                        <a:buNone/>
                      </a:pPr>
                      <a:r>
                        <a:rPr lang="en" sz="1200"/>
                        <a:t>Cool Off Period</a:t>
                      </a:r>
                      <a:endParaRPr sz="1200"/>
                    </a:p>
                  </a:txBody>
                  <a:tcPr marT="91425" marB="91425" marR="91425" marL="91425"/>
                </a:tc>
              </a:tr>
            </a:tbl>
          </a:graphicData>
        </a:graphic>
      </p:graphicFrame>
      <p:sp>
        <p:nvSpPr>
          <p:cNvPr id="357" name="Google Shape;357;p35"/>
          <p:cNvSpPr txBox="1"/>
          <p:nvPr/>
        </p:nvSpPr>
        <p:spPr>
          <a:xfrm>
            <a:off x="2068550" y="1932400"/>
            <a:ext cx="548700" cy="23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5"/>
          <p:cNvSpPr txBox="1"/>
          <p:nvPr/>
        </p:nvSpPr>
        <p:spPr>
          <a:xfrm>
            <a:off x="3969550" y="188672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59" name="Google Shape;359;p35"/>
          <p:cNvSpPr txBox="1"/>
          <p:nvPr/>
        </p:nvSpPr>
        <p:spPr>
          <a:xfrm>
            <a:off x="6175075" y="1915800"/>
            <a:ext cx="548700" cy="23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5"/>
          <p:cNvSpPr txBox="1"/>
          <p:nvPr/>
        </p:nvSpPr>
        <p:spPr>
          <a:xfrm>
            <a:off x="8063800" y="1953825"/>
            <a:ext cx="548700" cy="234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5"/>
          <p:cNvSpPr txBox="1"/>
          <p:nvPr/>
        </p:nvSpPr>
        <p:spPr>
          <a:xfrm>
            <a:off x="3981938" y="264400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2" name="Google Shape;362;p35"/>
          <p:cNvSpPr txBox="1"/>
          <p:nvPr/>
        </p:nvSpPr>
        <p:spPr>
          <a:xfrm>
            <a:off x="3969550" y="307572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graphicFrame>
        <p:nvGraphicFramePr>
          <p:cNvPr id="363" name="Google Shape;363;p35"/>
          <p:cNvGraphicFramePr/>
          <p:nvPr/>
        </p:nvGraphicFramePr>
        <p:xfrm>
          <a:off x="135100" y="1841588"/>
          <a:ext cx="3000000" cy="3000000"/>
        </p:xfrm>
        <a:graphic>
          <a:graphicData uri="http://schemas.openxmlformats.org/drawingml/2006/table">
            <a:tbl>
              <a:tblPr>
                <a:noFill/>
                <a:tableStyleId>{D4D9DECD-A3C7-4E2A-8724-926AC48769CB}</a:tableStyleId>
              </a:tblPr>
              <a:tblGrid>
                <a:gridCol w="2527975"/>
                <a:gridCol w="518925"/>
                <a:gridCol w="1110300"/>
                <a:gridCol w="1110300"/>
                <a:gridCol w="1110300"/>
                <a:gridCol w="1110300"/>
                <a:gridCol w="1123225"/>
              </a:tblGrid>
              <a:tr h="406300">
                <a:tc>
                  <a:txBody>
                    <a:bodyPr>
                      <a:noAutofit/>
                    </a:bodyPr>
                    <a:lstStyle/>
                    <a:p>
                      <a:pPr indent="0" lvl="0" marL="0" rtl="0" algn="l">
                        <a:spcBef>
                          <a:spcPts val="0"/>
                        </a:spcBef>
                        <a:spcAft>
                          <a:spcPts val="0"/>
                        </a:spcAft>
                        <a:buNone/>
                      </a:pPr>
                      <a:r>
                        <a:rPr lang="en"/>
                        <a:t>Interest Rate Cap</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B cap="flat" cmpd="sng" w="19050">
                      <a:solidFill>
                        <a:srgbClr val="000000"/>
                      </a:solidFill>
                      <a:prstDash val="solid"/>
                      <a:round/>
                      <a:headEnd len="sm" w="sm" type="none"/>
                      <a:tailEnd len="sm" w="sm" type="none"/>
                    </a:lnB>
                  </a:tcPr>
                </a:tc>
              </a:tr>
              <a:tr h="228600">
                <a:tc>
                  <a:txBody>
                    <a:bodyPr>
                      <a:noAutofit/>
                    </a:bodyPr>
                    <a:lstStyle/>
                    <a:p>
                      <a:pPr indent="0" lvl="0" marL="0" rtl="0" algn="l">
                        <a:spcBef>
                          <a:spcPts val="0"/>
                        </a:spcBef>
                        <a:spcAft>
                          <a:spcPts val="0"/>
                        </a:spcAft>
                        <a:buNone/>
                      </a:pPr>
                      <a:r>
                        <a:rPr lang="en"/>
                        <a:t>Cool-Down Period</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28600">
                <a:tc>
                  <a:txBody>
                    <a:bodyPr>
                      <a:noAutofit/>
                    </a:bodyPr>
                    <a:lstStyle/>
                    <a:p>
                      <a:pPr indent="0" lvl="0" marL="0" rtl="0" algn="l">
                        <a:spcBef>
                          <a:spcPts val="0"/>
                        </a:spcBef>
                        <a:spcAft>
                          <a:spcPts val="0"/>
                        </a:spcAft>
                        <a:buNone/>
                      </a:pPr>
                      <a:r>
                        <a:rPr lang="en"/>
                        <a:t>Extension Limit</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28600">
                <a:tc>
                  <a:txBody>
                    <a:bodyPr>
                      <a:noAutofit/>
                    </a:bodyPr>
                    <a:lstStyle/>
                    <a:p>
                      <a:pPr indent="0" lvl="0" marL="0" rtl="0" algn="l">
                        <a:spcBef>
                          <a:spcPts val="0"/>
                        </a:spcBef>
                        <a:spcAft>
                          <a:spcPts val="0"/>
                        </a:spcAft>
                        <a:buNone/>
                      </a:pPr>
                      <a:r>
                        <a:rPr lang="en"/>
                        <a:t>Warning Stateme</a:t>
                      </a:r>
                      <a:r>
                        <a:rPr lang="en"/>
                        <a:t>n</a:t>
                      </a:r>
                      <a:r>
                        <a:rPr lang="en"/>
                        <a:t>t</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28600">
                <a:tc>
                  <a:txBody>
                    <a:bodyPr>
                      <a:noAutofit/>
                    </a:bodyPr>
                    <a:lstStyle/>
                    <a:p>
                      <a:pPr indent="0" lvl="0" marL="0" rtl="0" algn="l">
                        <a:spcBef>
                          <a:spcPts val="0"/>
                        </a:spcBef>
                        <a:spcAft>
                          <a:spcPts val="0"/>
                        </a:spcAft>
                        <a:buNone/>
                      </a:pPr>
                      <a:r>
                        <a:rPr lang="en"/>
                        <a:t>Charge Cap</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r h="228600">
                <a:tc>
                  <a:txBody>
                    <a:bodyPr>
                      <a:noAutofit/>
                    </a:bodyPr>
                    <a:lstStyle/>
                    <a:p>
                      <a:pPr indent="0" lvl="0" marL="0" rtl="0" algn="l">
                        <a:spcBef>
                          <a:spcPts val="0"/>
                        </a:spcBef>
                        <a:spcAft>
                          <a:spcPts val="0"/>
                        </a:spcAft>
                        <a:buNone/>
                      </a:pPr>
                      <a:r>
                        <a:rPr lang="en"/>
                        <a:t>Cool-Off Period</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
                        <a:t> </a:t>
                      </a:r>
                      <a:endParaRPr/>
                    </a:p>
                  </a:txBody>
                  <a:tcPr marT="91425" marB="91425" marR="91425" marL="91425">
                    <a:lnT cap="flat" cmpd="sng" w="19050">
                      <a:solidFill>
                        <a:srgbClr val="000000"/>
                      </a:solidFill>
                      <a:prstDash val="solid"/>
                      <a:round/>
                      <a:headEnd len="sm" w="sm" type="none"/>
                      <a:tailEnd len="sm" w="sm" type="none"/>
                    </a:lnT>
                    <a:lnB cap="flat" cmpd="sng" w="19050">
                      <a:solidFill>
                        <a:srgbClr val="000000"/>
                      </a:solidFill>
                      <a:prstDash val="solid"/>
                      <a:round/>
                      <a:headEnd len="sm" w="sm" type="none"/>
                      <a:tailEnd len="sm" w="sm" type="none"/>
                    </a:lnB>
                  </a:tcPr>
                </a:tc>
              </a:tr>
            </a:tbl>
          </a:graphicData>
        </a:graphic>
      </p:graphicFrame>
      <p:sp>
        <p:nvSpPr>
          <p:cNvPr id="364" name="Google Shape;364;p35"/>
          <p:cNvSpPr txBox="1"/>
          <p:nvPr/>
        </p:nvSpPr>
        <p:spPr>
          <a:xfrm>
            <a:off x="3969550" y="342000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5" name="Google Shape;365;p35"/>
          <p:cNvSpPr txBox="1"/>
          <p:nvPr/>
        </p:nvSpPr>
        <p:spPr>
          <a:xfrm>
            <a:off x="8368600" y="181052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6" name="Google Shape;366;p35"/>
          <p:cNvSpPr txBox="1"/>
          <p:nvPr/>
        </p:nvSpPr>
        <p:spPr>
          <a:xfrm>
            <a:off x="8368600" y="2644000"/>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7" name="Google Shape;367;p35"/>
          <p:cNvSpPr txBox="1"/>
          <p:nvPr/>
        </p:nvSpPr>
        <p:spPr>
          <a:xfrm>
            <a:off x="8380600" y="300307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8" name="Google Shape;368;p35"/>
          <p:cNvSpPr txBox="1"/>
          <p:nvPr/>
        </p:nvSpPr>
        <p:spPr>
          <a:xfrm>
            <a:off x="6175075" y="380052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69" name="Google Shape;369;p35"/>
          <p:cNvSpPr txBox="1"/>
          <p:nvPr/>
        </p:nvSpPr>
        <p:spPr>
          <a:xfrm>
            <a:off x="8368600" y="3401275"/>
            <a:ext cx="5487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rgbClr val="FFFFFF"/>
                </a:highlight>
              </a:rPr>
              <a:t>✓</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8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a:p>
            <a:pPr indent="0" lvl="0" marL="0" rtl="0" algn="l">
              <a:spcBef>
                <a:spcPts val="0"/>
              </a:spcBef>
              <a:spcAft>
                <a:spcPts val="0"/>
              </a:spcAft>
              <a:buNone/>
            </a:pPr>
            <a:r>
              <a:t/>
            </a:r>
            <a:endParaRPr sz="1100">
              <a:solidFill>
                <a:srgbClr val="545454"/>
              </a:solidFill>
              <a:highlight>
                <a:srgbClr val="FFFFFF"/>
              </a:highlight>
            </a:endParaRPr>
          </a:p>
        </p:txBody>
      </p:sp>
      <p:sp>
        <p:nvSpPr>
          <p:cNvPr id="370" name="Google Shape;370;p35"/>
          <p:cNvSpPr txBox="1"/>
          <p:nvPr/>
        </p:nvSpPr>
        <p:spPr>
          <a:xfrm>
            <a:off x="1855650" y="1841589"/>
            <a:ext cx="75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chemeClr val="lt1"/>
                </a:highlight>
              </a:rPr>
              <a:t>✓</a:t>
            </a:r>
            <a:endParaRPr/>
          </a:p>
        </p:txBody>
      </p:sp>
      <p:sp>
        <p:nvSpPr>
          <p:cNvPr id="371" name="Google Shape;371;p35"/>
          <p:cNvSpPr txBox="1"/>
          <p:nvPr/>
        </p:nvSpPr>
        <p:spPr>
          <a:xfrm>
            <a:off x="1855650" y="2266389"/>
            <a:ext cx="75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chemeClr val="lt1"/>
                </a:highlight>
              </a:rPr>
              <a:t>✓</a:t>
            </a:r>
            <a:endParaRPr/>
          </a:p>
        </p:txBody>
      </p:sp>
      <p:sp>
        <p:nvSpPr>
          <p:cNvPr id="372" name="Google Shape;372;p35"/>
          <p:cNvSpPr txBox="1"/>
          <p:nvPr/>
        </p:nvSpPr>
        <p:spPr>
          <a:xfrm>
            <a:off x="1855650" y="3003064"/>
            <a:ext cx="75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chemeClr val="lt1"/>
                </a:highlight>
              </a:rPr>
              <a:t>✓</a:t>
            </a:r>
            <a:endParaRPr/>
          </a:p>
        </p:txBody>
      </p:sp>
      <p:sp>
        <p:nvSpPr>
          <p:cNvPr id="373" name="Google Shape;373;p35"/>
          <p:cNvSpPr txBox="1"/>
          <p:nvPr/>
        </p:nvSpPr>
        <p:spPr>
          <a:xfrm>
            <a:off x="1855650" y="3401264"/>
            <a:ext cx="7551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545454"/>
                </a:solidFill>
                <a:highlight>
                  <a:schemeClr val="lt1"/>
                </a:highlight>
              </a:rPr>
              <a:t>✓</a:t>
            </a:r>
            <a:endParaRPr/>
          </a:p>
        </p:txBody>
      </p:sp>
      <p:pic>
        <p:nvPicPr>
          <p:cNvPr id="374" name="Google Shape;374;p35"/>
          <p:cNvPicPr preferRelativeResize="0"/>
          <p:nvPr/>
        </p:nvPicPr>
        <p:blipFill rotWithShape="1">
          <a:blip r:embed="rId5">
            <a:alphaModFix/>
          </a:blip>
          <a:srcRect b="0" l="0" r="0" t="0"/>
          <a:stretch/>
        </p:blipFill>
        <p:spPr>
          <a:xfrm>
            <a:off x="2640000" y="787263"/>
            <a:ext cx="1684875" cy="1013925"/>
          </a:xfrm>
          <a:prstGeom prst="rect">
            <a:avLst/>
          </a:prstGeom>
          <a:noFill/>
          <a:ln>
            <a:noFill/>
          </a:ln>
        </p:spPr>
      </p:pic>
      <p:pic>
        <p:nvPicPr>
          <p:cNvPr id="375" name="Google Shape;375;p35"/>
          <p:cNvPicPr preferRelativeResize="0"/>
          <p:nvPr/>
        </p:nvPicPr>
        <p:blipFill>
          <a:blip r:embed="rId6">
            <a:alphaModFix/>
          </a:blip>
          <a:stretch>
            <a:fillRect/>
          </a:stretch>
        </p:blipFill>
        <p:spPr>
          <a:xfrm>
            <a:off x="366950" y="776575"/>
            <a:ext cx="1684875" cy="1013900"/>
          </a:xfrm>
          <a:prstGeom prst="rect">
            <a:avLst/>
          </a:prstGeom>
          <a:noFill/>
          <a:ln>
            <a:noFill/>
          </a:ln>
        </p:spPr>
      </p:pic>
      <p:pic>
        <p:nvPicPr>
          <p:cNvPr id="376" name="Google Shape;376;p35"/>
          <p:cNvPicPr preferRelativeResize="0"/>
          <p:nvPr/>
        </p:nvPicPr>
        <p:blipFill rotWithShape="1">
          <a:blip r:embed="rId7">
            <a:alphaModFix/>
          </a:blip>
          <a:srcRect b="6472" l="0" r="0" t="0"/>
          <a:stretch/>
        </p:blipFill>
        <p:spPr>
          <a:xfrm>
            <a:off x="4913050" y="738288"/>
            <a:ext cx="1684875" cy="107387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0" name="Shape 380"/>
        <p:cNvGrpSpPr/>
        <p:nvPr/>
      </p:nvGrpSpPr>
      <p:grpSpPr>
        <a:xfrm>
          <a:off x="0" y="0"/>
          <a:ext cx="0" cy="0"/>
          <a:chOff x="0" y="0"/>
          <a:chExt cx="0" cy="0"/>
        </a:xfrm>
      </p:grpSpPr>
      <p:sp>
        <p:nvSpPr>
          <p:cNvPr id="381" name="Google Shape;381;p36"/>
          <p:cNvSpPr txBox="1"/>
          <p:nvPr>
            <p:ph type="title"/>
          </p:nvPr>
        </p:nvSpPr>
        <p:spPr>
          <a:xfrm>
            <a:off x="347472" y="173736"/>
            <a:ext cx="914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2014 UK regulations on payday lending were effective</a:t>
            </a:r>
            <a:endParaRPr/>
          </a:p>
          <a:p>
            <a:pPr indent="0" lvl="0" marL="0" rtl="0" algn="l">
              <a:spcBef>
                <a:spcPts val="0"/>
              </a:spcBef>
              <a:spcAft>
                <a:spcPts val="0"/>
              </a:spcAft>
              <a:buNone/>
            </a:pPr>
            <a:r>
              <a:t/>
            </a:r>
            <a:endParaRPr/>
          </a:p>
        </p:txBody>
      </p:sp>
      <p:sp>
        <p:nvSpPr>
          <p:cNvPr id="382" name="Google Shape;382;p3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83" name="Google Shape;383;p36"/>
          <p:cNvPicPr preferRelativeResize="0"/>
          <p:nvPr/>
        </p:nvPicPr>
        <p:blipFill>
          <a:blip r:embed="rId3">
            <a:alphaModFix/>
          </a:blip>
          <a:stretch>
            <a:fillRect/>
          </a:stretch>
        </p:blipFill>
        <p:spPr>
          <a:xfrm>
            <a:off x="308700" y="2162650"/>
            <a:ext cx="2848075" cy="2738800"/>
          </a:xfrm>
          <a:prstGeom prst="rect">
            <a:avLst/>
          </a:prstGeom>
          <a:noFill/>
          <a:ln>
            <a:noFill/>
          </a:ln>
        </p:spPr>
      </p:pic>
      <p:pic>
        <p:nvPicPr>
          <p:cNvPr id="384" name="Google Shape;384;p36"/>
          <p:cNvPicPr preferRelativeResize="0"/>
          <p:nvPr/>
        </p:nvPicPr>
        <p:blipFill>
          <a:blip r:embed="rId4">
            <a:alphaModFix/>
          </a:blip>
          <a:stretch>
            <a:fillRect/>
          </a:stretch>
        </p:blipFill>
        <p:spPr>
          <a:xfrm>
            <a:off x="73188" y="1199177"/>
            <a:ext cx="3319075" cy="1706950"/>
          </a:xfrm>
          <a:prstGeom prst="rect">
            <a:avLst/>
          </a:prstGeom>
          <a:noFill/>
          <a:ln>
            <a:noFill/>
          </a:ln>
        </p:spPr>
      </p:pic>
      <p:pic>
        <p:nvPicPr>
          <p:cNvPr id="385" name="Google Shape;385;p36"/>
          <p:cNvPicPr preferRelativeResize="0"/>
          <p:nvPr/>
        </p:nvPicPr>
        <p:blipFill>
          <a:blip r:embed="rId5">
            <a:alphaModFix/>
          </a:blip>
          <a:stretch>
            <a:fillRect/>
          </a:stretch>
        </p:blipFill>
        <p:spPr>
          <a:xfrm>
            <a:off x="3392275" y="870763"/>
            <a:ext cx="5456524" cy="3401973"/>
          </a:xfrm>
          <a:prstGeom prst="rect">
            <a:avLst/>
          </a:prstGeom>
          <a:noFill/>
          <a:ln>
            <a:noFill/>
          </a:ln>
        </p:spPr>
      </p:pic>
      <p:pic>
        <p:nvPicPr>
          <p:cNvPr id="386" name="Google Shape;386;p36"/>
          <p:cNvPicPr preferRelativeResize="0"/>
          <p:nvPr/>
        </p:nvPicPr>
        <p:blipFill>
          <a:blip r:embed="rId6">
            <a:alphaModFix/>
          </a:blip>
          <a:stretch>
            <a:fillRect/>
          </a:stretch>
        </p:blipFill>
        <p:spPr>
          <a:xfrm>
            <a:off x="3192163" y="870763"/>
            <a:ext cx="5856739" cy="3401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5"/>
                                        </p:tgtEl>
                                        <p:attrNameLst>
                                          <p:attrName>style.visibility</p:attrName>
                                        </p:attrNameLst>
                                      </p:cBhvr>
                                      <p:to>
                                        <p:strVal val="visible"/>
                                      </p:to>
                                    </p:set>
                                    <p:animEffect filter="fade" transition="in">
                                      <p:cBhvr>
                                        <p:cTn dur="1000"/>
                                        <p:tgtEl>
                                          <p:spTgt spid="3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1000"/>
                                        <p:tgtEl>
                                          <p:spTgt spid="3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0" name="Shape 390"/>
        <p:cNvGrpSpPr/>
        <p:nvPr/>
      </p:nvGrpSpPr>
      <p:grpSpPr>
        <a:xfrm>
          <a:off x="0" y="0"/>
          <a:ext cx="0" cy="0"/>
          <a:chOff x="0" y="0"/>
          <a:chExt cx="0" cy="0"/>
        </a:xfrm>
      </p:grpSpPr>
      <p:sp>
        <p:nvSpPr>
          <p:cNvPr id="391" name="Google Shape;391;p37"/>
          <p:cNvSpPr txBox="1"/>
          <p:nvPr>
            <p:ph type="title"/>
          </p:nvPr>
        </p:nvSpPr>
        <p:spPr>
          <a:xfrm>
            <a:off x="270450" y="0"/>
            <a:ext cx="8086200" cy="87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products were adjusted to circumvent the 48 hour cool-off period</a:t>
            </a:r>
            <a:endParaRPr/>
          </a:p>
        </p:txBody>
      </p:sp>
      <p:sp>
        <p:nvSpPr>
          <p:cNvPr id="392" name="Google Shape;392;p3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93" name="Google Shape;393;p37"/>
          <p:cNvPicPr preferRelativeResize="0"/>
          <p:nvPr/>
        </p:nvPicPr>
        <p:blipFill rotWithShape="1">
          <a:blip r:embed="rId3">
            <a:alphaModFix/>
          </a:blip>
          <a:srcRect b="0" l="0" r="0" t="0"/>
          <a:stretch/>
        </p:blipFill>
        <p:spPr>
          <a:xfrm>
            <a:off x="10114600" y="1364500"/>
            <a:ext cx="4070976" cy="2414510"/>
          </a:xfrm>
          <a:prstGeom prst="rect">
            <a:avLst/>
          </a:prstGeom>
          <a:noFill/>
          <a:ln>
            <a:noFill/>
          </a:ln>
        </p:spPr>
      </p:pic>
      <p:pic>
        <p:nvPicPr>
          <p:cNvPr id="394" name="Google Shape;394;p37"/>
          <p:cNvPicPr preferRelativeResize="0"/>
          <p:nvPr/>
        </p:nvPicPr>
        <p:blipFill>
          <a:blip r:embed="rId4">
            <a:alphaModFix/>
          </a:blip>
          <a:stretch>
            <a:fillRect/>
          </a:stretch>
        </p:blipFill>
        <p:spPr>
          <a:xfrm>
            <a:off x="270450" y="1311983"/>
            <a:ext cx="4565276" cy="3003167"/>
          </a:xfrm>
          <a:prstGeom prst="rect">
            <a:avLst/>
          </a:prstGeom>
          <a:noFill/>
          <a:ln>
            <a:noFill/>
          </a:ln>
        </p:spPr>
      </p:pic>
      <p:pic>
        <p:nvPicPr>
          <p:cNvPr id="395" name="Google Shape;395;p37"/>
          <p:cNvPicPr preferRelativeResize="0"/>
          <p:nvPr/>
        </p:nvPicPr>
        <p:blipFill>
          <a:blip r:embed="rId5">
            <a:alphaModFix/>
          </a:blip>
          <a:stretch>
            <a:fillRect/>
          </a:stretch>
        </p:blipFill>
        <p:spPr>
          <a:xfrm>
            <a:off x="5034650" y="1254688"/>
            <a:ext cx="3599331" cy="3095663"/>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38"/>
          <p:cNvSpPr txBox="1"/>
          <p:nvPr>
            <p:ph type="title"/>
          </p:nvPr>
        </p:nvSpPr>
        <p:spPr>
          <a:xfrm>
            <a:off x="348450" y="232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charge cap Is more favorable among Stakeholders than an APR Limit</a:t>
            </a:r>
            <a:endParaRPr/>
          </a:p>
        </p:txBody>
      </p:sp>
      <p:sp>
        <p:nvSpPr>
          <p:cNvPr id="401" name="Google Shape;401;p3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02" name="Google Shape;402;p38"/>
          <p:cNvPicPr preferRelativeResize="0"/>
          <p:nvPr/>
        </p:nvPicPr>
        <p:blipFill>
          <a:blip r:embed="rId3">
            <a:alphaModFix/>
          </a:blip>
          <a:stretch>
            <a:fillRect/>
          </a:stretch>
        </p:blipFill>
        <p:spPr>
          <a:xfrm>
            <a:off x="0" y="2606775"/>
            <a:ext cx="9143996" cy="1969748"/>
          </a:xfrm>
          <a:prstGeom prst="rect">
            <a:avLst/>
          </a:prstGeom>
          <a:noFill/>
          <a:ln>
            <a:noFill/>
          </a:ln>
        </p:spPr>
      </p:pic>
      <p:pic>
        <p:nvPicPr>
          <p:cNvPr id="403" name="Google Shape;403;p38"/>
          <p:cNvPicPr preferRelativeResize="0"/>
          <p:nvPr/>
        </p:nvPicPr>
        <p:blipFill>
          <a:blip r:embed="rId4">
            <a:alphaModFix/>
          </a:blip>
          <a:stretch>
            <a:fillRect/>
          </a:stretch>
        </p:blipFill>
        <p:spPr>
          <a:xfrm>
            <a:off x="0" y="1131096"/>
            <a:ext cx="8824828" cy="202995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pic>
        <p:nvPicPr>
          <p:cNvPr id="408" name="Google Shape;408;p39"/>
          <p:cNvPicPr preferRelativeResize="0"/>
          <p:nvPr/>
        </p:nvPicPr>
        <p:blipFill>
          <a:blip r:embed="rId3">
            <a:alphaModFix/>
          </a:blip>
          <a:stretch>
            <a:fillRect/>
          </a:stretch>
        </p:blipFill>
        <p:spPr>
          <a:xfrm>
            <a:off x="1724550" y="611400"/>
            <a:ext cx="6092433" cy="4559549"/>
          </a:xfrm>
          <a:prstGeom prst="rect">
            <a:avLst/>
          </a:prstGeom>
          <a:noFill/>
          <a:ln>
            <a:noFill/>
          </a:ln>
        </p:spPr>
      </p:pic>
      <p:sp>
        <p:nvSpPr>
          <p:cNvPr id="409" name="Google Shape;409;p39"/>
          <p:cNvSpPr txBox="1"/>
          <p:nvPr>
            <p:ph type="title"/>
          </p:nvPr>
        </p:nvSpPr>
        <p:spPr>
          <a:xfrm>
            <a:off x="347472" y="0"/>
            <a:ext cx="80706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Initiatives</a:t>
            </a:r>
            <a:r>
              <a:rPr lang="en"/>
              <a:t> are designed to target specific problems with payday loans</a:t>
            </a:r>
            <a:endParaRPr/>
          </a:p>
        </p:txBody>
      </p:sp>
      <p:sp>
        <p:nvSpPr>
          <p:cNvPr id="410" name="Google Shape;410;p3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11" name="Google Shape;411;p39"/>
          <p:cNvPicPr preferRelativeResize="0"/>
          <p:nvPr/>
        </p:nvPicPr>
        <p:blipFill rotWithShape="1">
          <a:blip r:embed="rId4">
            <a:alphaModFix/>
          </a:blip>
          <a:srcRect b="6659" l="6694" r="11659" t="13773"/>
          <a:stretch/>
        </p:blipFill>
        <p:spPr>
          <a:xfrm>
            <a:off x="9270250" y="924450"/>
            <a:ext cx="6092449" cy="4078000"/>
          </a:xfrm>
          <a:prstGeom prst="rect">
            <a:avLst/>
          </a:prstGeom>
          <a:noFill/>
          <a:ln>
            <a:noFill/>
          </a:ln>
        </p:spPr>
      </p:pic>
      <p:pic>
        <p:nvPicPr>
          <p:cNvPr id="412" name="Google Shape;412;p39"/>
          <p:cNvPicPr preferRelativeResize="0"/>
          <p:nvPr/>
        </p:nvPicPr>
        <p:blipFill>
          <a:blip r:embed="rId5">
            <a:alphaModFix/>
          </a:blip>
          <a:stretch>
            <a:fillRect/>
          </a:stretch>
        </p:blipFill>
        <p:spPr>
          <a:xfrm>
            <a:off x="-6088575" y="420000"/>
            <a:ext cx="5750297" cy="430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4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Suggestions</a:t>
            </a:r>
            <a:endParaRPr/>
          </a:p>
        </p:txBody>
      </p:sp>
      <p:sp>
        <p:nvSpPr>
          <p:cNvPr id="418" name="Google Shape;418;p4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41"/>
          <p:cNvSpPr txBox="1"/>
          <p:nvPr>
            <p:ph type="title"/>
          </p:nvPr>
        </p:nvSpPr>
        <p:spPr>
          <a:xfrm>
            <a:off x="729450" y="232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advertising limit helps limit the targeting of impulsive consumers</a:t>
            </a:r>
            <a:endParaRPr/>
          </a:p>
        </p:txBody>
      </p:sp>
      <p:sp>
        <p:nvSpPr>
          <p:cNvPr id="424" name="Google Shape;424;p4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25" name="Google Shape;425;p41"/>
          <p:cNvPicPr preferRelativeResize="0"/>
          <p:nvPr/>
        </p:nvPicPr>
        <p:blipFill>
          <a:blip r:embed="rId3">
            <a:alphaModFix/>
          </a:blip>
          <a:stretch>
            <a:fillRect/>
          </a:stretch>
        </p:blipFill>
        <p:spPr>
          <a:xfrm>
            <a:off x="2712488" y="806750"/>
            <a:ext cx="3212674" cy="2678625"/>
          </a:xfrm>
          <a:prstGeom prst="rect">
            <a:avLst/>
          </a:prstGeom>
          <a:noFill/>
          <a:ln>
            <a:noFill/>
          </a:ln>
        </p:spPr>
      </p:pic>
      <p:sp>
        <p:nvSpPr>
          <p:cNvPr id="426" name="Google Shape;426;p41"/>
          <p:cNvSpPr/>
          <p:nvPr/>
        </p:nvSpPr>
        <p:spPr>
          <a:xfrm>
            <a:off x="2792425" y="910325"/>
            <a:ext cx="880200" cy="6546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41"/>
          <p:cNvSpPr/>
          <p:nvPr/>
        </p:nvSpPr>
        <p:spPr>
          <a:xfrm>
            <a:off x="5001400" y="1992850"/>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41"/>
          <p:cNvSpPr/>
          <p:nvPr/>
        </p:nvSpPr>
        <p:spPr>
          <a:xfrm>
            <a:off x="4758675" y="2284050"/>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41"/>
          <p:cNvSpPr/>
          <p:nvPr/>
        </p:nvSpPr>
        <p:spPr>
          <a:xfrm>
            <a:off x="3602125" y="2734825"/>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30" name="Google Shape;430;p41"/>
          <p:cNvPicPr preferRelativeResize="0"/>
          <p:nvPr/>
        </p:nvPicPr>
        <p:blipFill>
          <a:blip r:embed="rId4">
            <a:alphaModFix/>
          </a:blip>
          <a:stretch>
            <a:fillRect/>
          </a:stretch>
        </p:blipFill>
        <p:spPr>
          <a:xfrm>
            <a:off x="1650" y="2933545"/>
            <a:ext cx="9144003" cy="220991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1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2" name="Google Shape;122;p15"/>
          <p:cNvSpPr txBox="1"/>
          <p:nvPr>
            <p:ph type="title"/>
          </p:nvPr>
        </p:nvSpPr>
        <p:spPr>
          <a:xfrm>
            <a:off x="387900" y="22025"/>
            <a:ext cx="8368200" cy="6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Consumers use payday loans because alternative financial products are not available </a:t>
            </a:r>
            <a:endParaRPr/>
          </a:p>
        </p:txBody>
      </p:sp>
      <p:pic>
        <p:nvPicPr>
          <p:cNvPr id="123" name="Google Shape;123;p15"/>
          <p:cNvPicPr preferRelativeResize="0"/>
          <p:nvPr/>
        </p:nvPicPr>
        <p:blipFill>
          <a:blip r:embed="rId3">
            <a:alphaModFix/>
          </a:blip>
          <a:stretch>
            <a:fillRect/>
          </a:stretch>
        </p:blipFill>
        <p:spPr>
          <a:xfrm>
            <a:off x="818537" y="807425"/>
            <a:ext cx="7506927" cy="453752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4" name="Shape 434"/>
        <p:cNvGrpSpPr/>
        <p:nvPr/>
      </p:nvGrpSpPr>
      <p:grpSpPr>
        <a:xfrm>
          <a:off x="0" y="0"/>
          <a:ext cx="0" cy="0"/>
          <a:chOff x="0" y="0"/>
          <a:chExt cx="0" cy="0"/>
        </a:xfrm>
      </p:grpSpPr>
      <p:sp>
        <p:nvSpPr>
          <p:cNvPr id="435" name="Google Shape;435;p42"/>
          <p:cNvSpPr txBox="1"/>
          <p:nvPr>
            <p:ph type="title"/>
          </p:nvPr>
        </p:nvSpPr>
        <p:spPr>
          <a:xfrm>
            <a:off x="729450" y="175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Cool Off Period</a:t>
            </a:r>
            <a:endParaRPr/>
          </a:p>
        </p:txBody>
      </p:sp>
      <p:sp>
        <p:nvSpPr>
          <p:cNvPr id="436" name="Google Shape;436;p4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37" name="Google Shape;437;p42"/>
          <p:cNvPicPr preferRelativeResize="0"/>
          <p:nvPr/>
        </p:nvPicPr>
        <p:blipFill>
          <a:blip r:embed="rId3">
            <a:alphaModFix/>
          </a:blip>
          <a:stretch>
            <a:fillRect/>
          </a:stretch>
        </p:blipFill>
        <p:spPr>
          <a:xfrm>
            <a:off x="2712488" y="624350"/>
            <a:ext cx="3212674" cy="2678625"/>
          </a:xfrm>
          <a:prstGeom prst="rect">
            <a:avLst/>
          </a:prstGeom>
          <a:noFill/>
          <a:ln>
            <a:noFill/>
          </a:ln>
        </p:spPr>
      </p:pic>
      <p:sp>
        <p:nvSpPr>
          <p:cNvPr id="438" name="Google Shape;438;p42"/>
          <p:cNvSpPr/>
          <p:nvPr/>
        </p:nvSpPr>
        <p:spPr>
          <a:xfrm>
            <a:off x="5001400" y="1810450"/>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42"/>
          <p:cNvSpPr/>
          <p:nvPr/>
        </p:nvSpPr>
        <p:spPr>
          <a:xfrm>
            <a:off x="4758675" y="2101650"/>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42"/>
          <p:cNvSpPr/>
          <p:nvPr/>
        </p:nvSpPr>
        <p:spPr>
          <a:xfrm>
            <a:off x="3602125" y="2552425"/>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41" name="Google Shape;441;p42"/>
          <p:cNvPicPr preferRelativeResize="0"/>
          <p:nvPr/>
        </p:nvPicPr>
        <p:blipFill>
          <a:blip r:embed="rId4">
            <a:alphaModFix/>
          </a:blip>
          <a:stretch>
            <a:fillRect/>
          </a:stretch>
        </p:blipFill>
        <p:spPr>
          <a:xfrm>
            <a:off x="1650" y="3121595"/>
            <a:ext cx="9144001" cy="202191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Google Shape;446;p43"/>
          <p:cNvSpPr txBox="1"/>
          <p:nvPr>
            <p:ph type="title"/>
          </p:nvPr>
        </p:nvSpPr>
        <p:spPr>
          <a:xfrm>
            <a:off x="729450" y="175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100% charge cap will help prevent the cycle of debt</a:t>
            </a:r>
            <a:endParaRPr/>
          </a:p>
        </p:txBody>
      </p:sp>
      <p:sp>
        <p:nvSpPr>
          <p:cNvPr id="447" name="Google Shape;447;p4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48" name="Google Shape;448;p43"/>
          <p:cNvPicPr preferRelativeResize="0"/>
          <p:nvPr/>
        </p:nvPicPr>
        <p:blipFill>
          <a:blip r:embed="rId3">
            <a:alphaModFix/>
          </a:blip>
          <a:stretch>
            <a:fillRect/>
          </a:stretch>
        </p:blipFill>
        <p:spPr>
          <a:xfrm>
            <a:off x="2724438" y="710850"/>
            <a:ext cx="3212674" cy="2678625"/>
          </a:xfrm>
          <a:prstGeom prst="rect">
            <a:avLst/>
          </a:prstGeom>
          <a:noFill/>
          <a:ln>
            <a:noFill/>
          </a:ln>
        </p:spPr>
      </p:pic>
      <p:sp>
        <p:nvSpPr>
          <p:cNvPr id="449" name="Google Shape;449;p43"/>
          <p:cNvSpPr/>
          <p:nvPr/>
        </p:nvSpPr>
        <p:spPr>
          <a:xfrm>
            <a:off x="3614075" y="2638925"/>
            <a:ext cx="1433400" cy="11328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50" name="Google Shape;450;p43"/>
          <p:cNvPicPr preferRelativeResize="0"/>
          <p:nvPr/>
        </p:nvPicPr>
        <p:blipFill>
          <a:blip r:embed="rId4">
            <a:alphaModFix/>
          </a:blip>
          <a:stretch>
            <a:fillRect/>
          </a:stretch>
        </p:blipFill>
        <p:spPr>
          <a:xfrm>
            <a:off x="-83775" y="3001600"/>
            <a:ext cx="9311553" cy="21419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Google Shape;455;p44"/>
          <p:cNvSpPr txBox="1"/>
          <p:nvPr>
            <p:ph type="title"/>
          </p:nvPr>
        </p:nvSpPr>
        <p:spPr>
          <a:xfrm>
            <a:off x="729450" y="175650"/>
            <a:ext cx="8151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 debtor database will reduce delinquency and defaults</a:t>
            </a:r>
            <a:endParaRPr/>
          </a:p>
        </p:txBody>
      </p:sp>
      <p:sp>
        <p:nvSpPr>
          <p:cNvPr id="456" name="Google Shape;456;p4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57" name="Google Shape;457;p44"/>
          <p:cNvPicPr preferRelativeResize="0"/>
          <p:nvPr/>
        </p:nvPicPr>
        <p:blipFill>
          <a:blip r:embed="rId3">
            <a:alphaModFix/>
          </a:blip>
          <a:stretch>
            <a:fillRect/>
          </a:stretch>
        </p:blipFill>
        <p:spPr>
          <a:xfrm>
            <a:off x="2965663" y="840062"/>
            <a:ext cx="3212674" cy="2678625"/>
          </a:xfrm>
          <a:prstGeom prst="rect">
            <a:avLst/>
          </a:prstGeom>
          <a:noFill/>
          <a:ln>
            <a:noFill/>
          </a:ln>
        </p:spPr>
      </p:pic>
      <p:pic>
        <p:nvPicPr>
          <p:cNvPr id="458" name="Google Shape;458;p44"/>
          <p:cNvPicPr preferRelativeResize="0"/>
          <p:nvPr/>
        </p:nvPicPr>
        <p:blipFill>
          <a:blip r:embed="rId4">
            <a:alphaModFix/>
          </a:blip>
          <a:stretch>
            <a:fillRect/>
          </a:stretch>
        </p:blipFill>
        <p:spPr>
          <a:xfrm>
            <a:off x="1650" y="3030610"/>
            <a:ext cx="9144002" cy="211283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pic>
        <p:nvPicPr>
          <p:cNvPr id="463" name="Google Shape;463;p45"/>
          <p:cNvPicPr preferRelativeResize="0"/>
          <p:nvPr/>
        </p:nvPicPr>
        <p:blipFill>
          <a:blip r:embed="rId3">
            <a:alphaModFix/>
          </a:blip>
          <a:stretch>
            <a:fillRect/>
          </a:stretch>
        </p:blipFill>
        <p:spPr>
          <a:xfrm>
            <a:off x="1200575" y="623950"/>
            <a:ext cx="5641450" cy="4703674"/>
          </a:xfrm>
          <a:prstGeom prst="rect">
            <a:avLst/>
          </a:prstGeom>
          <a:noFill/>
          <a:ln>
            <a:noFill/>
          </a:ln>
        </p:spPr>
      </p:pic>
      <p:sp>
        <p:nvSpPr>
          <p:cNvPr id="464" name="Google Shape;464;p45"/>
          <p:cNvSpPr txBox="1"/>
          <p:nvPr>
            <p:ph type="title"/>
          </p:nvPr>
        </p:nvSpPr>
        <p:spPr>
          <a:xfrm>
            <a:off x="201000" y="184425"/>
            <a:ext cx="8742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Multipronged legislation is key to protecting Danish consumers</a:t>
            </a:r>
            <a:endParaRPr/>
          </a:p>
          <a:p>
            <a:pPr indent="0" lvl="0" marL="0" rtl="0" algn="l">
              <a:spcBef>
                <a:spcPts val="0"/>
              </a:spcBef>
              <a:spcAft>
                <a:spcPts val="0"/>
              </a:spcAft>
              <a:buNone/>
            </a:pPr>
            <a:r>
              <a:t/>
            </a:r>
            <a:endParaRPr/>
          </a:p>
        </p:txBody>
      </p:sp>
      <p:sp>
        <p:nvSpPr>
          <p:cNvPr id="465" name="Google Shape;465;p4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46"/>
          <p:cNvSpPr txBox="1"/>
          <p:nvPr>
            <p:ph type="title"/>
          </p:nvPr>
        </p:nvSpPr>
        <p:spPr>
          <a:xfrm>
            <a:off x="724950" y="21880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Acknowledgements</a:t>
            </a:r>
            <a:endParaRPr/>
          </a:p>
        </p:txBody>
      </p:sp>
      <p:sp>
        <p:nvSpPr>
          <p:cNvPr id="471" name="Google Shape;471;p46"/>
          <p:cNvSpPr txBox="1"/>
          <p:nvPr>
            <p:ph idx="2" type="body"/>
          </p:nvPr>
        </p:nvSpPr>
        <p:spPr>
          <a:xfrm>
            <a:off x="5174225" y="481625"/>
            <a:ext cx="3374400" cy="389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a:solidFill>
                  <a:srgbClr val="000000"/>
                </a:solidFill>
              </a:rPr>
              <a:t>Sponsor</a:t>
            </a:r>
            <a:endParaRPr b="1">
              <a:solidFill>
                <a:srgbClr val="000000"/>
              </a:solidFill>
            </a:endParaRPr>
          </a:p>
          <a:p>
            <a:pPr indent="0" lvl="0" marL="0" rtl="0" algn="l">
              <a:lnSpc>
                <a:spcPct val="100000"/>
              </a:lnSpc>
              <a:spcBef>
                <a:spcPts val="1600"/>
              </a:spcBef>
              <a:spcAft>
                <a:spcPts val="0"/>
              </a:spcAft>
              <a:buNone/>
            </a:pPr>
            <a:r>
              <a:rPr lang="en">
                <a:solidFill>
                  <a:srgbClr val="000000"/>
                </a:solidFill>
              </a:rPr>
              <a:t>Morten Brunn Pedersen</a:t>
            </a:r>
            <a:endParaRPr>
              <a:solidFill>
                <a:srgbClr val="000000"/>
              </a:solidFill>
            </a:endParaRPr>
          </a:p>
          <a:p>
            <a:pPr indent="0" lvl="0" marL="0" rtl="0" algn="l">
              <a:lnSpc>
                <a:spcPct val="100000"/>
              </a:lnSpc>
              <a:spcBef>
                <a:spcPts val="0"/>
              </a:spcBef>
              <a:spcAft>
                <a:spcPts val="0"/>
              </a:spcAft>
              <a:buNone/>
            </a:pPr>
            <a:r>
              <a:rPr lang="en">
                <a:solidFill>
                  <a:srgbClr val="000000"/>
                </a:solidFill>
              </a:rPr>
              <a:t>Danish Consumer Council</a:t>
            </a:r>
            <a:endParaRPr>
              <a:solidFill>
                <a:srgbClr val="000000"/>
              </a:solidFill>
            </a:endParaRPr>
          </a:p>
          <a:p>
            <a:pPr indent="0" lvl="0" marL="0" rtl="0" algn="l">
              <a:lnSpc>
                <a:spcPct val="100000"/>
              </a:lnSpc>
              <a:spcBef>
                <a:spcPts val="1600"/>
              </a:spcBef>
              <a:spcAft>
                <a:spcPts val="0"/>
              </a:spcAft>
              <a:buNone/>
            </a:pPr>
            <a:r>
              <a:rPr b="1" lang="en">
                <a:solidFill>
                  <a:srgbClr val="000000"/>
                </a:solidFill>
              </a:rPr>
              <a:t>Advisors</a:t>
            </a:r>
            <a:endParaRPr b="1">
              <a:solidFill>
                <a:srgbClr val="000000"/>
              </a:solidFill>
            </a:endParaRPr>
          </a:p>
          <a:p>
            <a:pPr indent="0" lvl="0" marL="0" rtl="0" algn="l">
              <a:lnSpc>
                <a:spcPct val="100000"/>
              </a:lnSpc>
              <a:spcBef>
                <a:spcPts val="1600"/>
              </a:spcBef>
              <a:spcAft>
                <a:spcPts val="0"/>
              </a:spcAft>
              <a:buNone/>
            </a:pPr>
            <a:r>
              <a:rPr lang="en">
                <a:solidFill>
                  <a:srgbClr val="000000"/>
                </a:solidFill>
              </a:rPr>
              <a:t>Professor Ault</a:t>
            </a:r>
            <a:endParaRPr>
              <a:solidFill>
                <a:srgbClr val="000000"/>
              </a:solidFill>
            </a:endParaRPr>
          </a:p>
          <a:p>
            <a:pPr indent="0" lvl="0" marL="0" rtl="0" algn="l">
              <a:lnSpc>
                <a:spcPct val="100000"/>
              </a:lnSpc>
              <a:spcBef>
                <a:spcPts val="0"/>
              </a:spcBef>
              <a:spcAft>
                <a:spcPts val="0"/>
              </a:spcAft>
              <a:buNone/>
            </a:pPr>
            <a:r>
              <a:rPr lang="en">
                <a:solidFill>
                  <a:srgbClr val="000000"/>
                </a:solidFill>
              </a:rPr>
              <a:t>Professor Foo</a:t>
            </a:r>
            <a:endParaRPr b="1">
              <a:solidFill>
                <a:srgbClr val="000000"/>
              </a:solidFill>
            </a:endParaRPr>
          </a:p>
          <a:p>
            <a:pPr indent="0" lvl="0" marL="0" rtl="0" algn="l">
              <a:lnSpc>
                <a:spcPct val="100000"/>
              </a:lnSpc>
              <a:spcBef>
                <a:spcPts val="0"/>
              </a:spcBef>
              <a:spcAft>
                <a:spcPts val="0"/>
              </a:spcAft>
              <a:buNone/>
            </a:pPr>
            <a:r>
              <a:t/>
            </a:r>
            <a:endParaRPr b="1">
              <a:solidFill>
                <a:srgbClr val="000000"/>
              </a:solidFill>
            </a:endParaRPr>
          </a:p>
          <a:p>
            <a:pPr indent="0" lvl="0" marL="0" rtl="0" algn="l">
              <a:lnSpc>
                <a:spcPct val="100000"/>
              </a:lnSpc>
              <a:spcBef>
                <a:spcPts val="1600"/>
              </a:spcBef>
              <a:spcAft>
                <a:spcPts val="0"/>
              </a:spcAft>
              <a:buNone/>
            </a:pPr>
            <a:r>
              <a:rPr b="1" lang="en">
                <a:solidFill>
                  <a:srgbClr val="000000"/>
                </a:solidFill>
              </a:rPr>
              <a:t>Denmark </a:t>
            </a:r>
            <a:r>
              <a:rPr b="1" lang="en">
                <a:solidFill>
                  <a:srgbClr val="000000"/>
                </a:solidFill>
              </a:rPr>
              <a:t>Preparation</a:t>
            </a:r>
            <a:r>
              <a:rPr b="1" lang="en">
                <a:solidFill>
                  <a:srgbClr val="000000"/>
                </a:solidFill>
              </a:rPr>
              <a:t> </a:t>
            </a:r>
            <a:endParaRPr b="1">
              <a:solidFill>
                <a:srgbClr val="000000"/>
              </a:solidFill>
            </a:endParaRPr>
          </a:p>
          <a:p>
            <a:pPr indent="0" lvl="0" marL="0" rtl="0" algn="l">
              <a:lnSpc>
                <a:spcPct val="100000"/>
              </a:lnSpc>
              <a:spcBef>
                <a:spcPts val="1600"/>
              </a:spcBef>
              <a:spcAft>
                <a:spcPts val="0"/>
              </a:spcAft>
              <a:buNone/>
            </a:pPr>
            <a:r>
              <a:rPr lang="en">
                <a:solidFill>
                  <a:srgbClr val="000000"/>
                </a:solidFill>
              </a:rPr>
              <a:t>Professor Kurlanska</a:t>
            </a:r>
            <a:endParaRPr>
              <a:solidFill>
                <a:srgbClr val="000000"/>
              </a:solidFill>
            </a:endParaRPr>
          </a:p>
          <a:p>
            <a:pPr indent="0" lvl="0" marL="0" rtl="0" algn="l">
              <a:lnSpc>
                <a:spcPct val="100000"/>
              </a:lnSpc>
              <a:spcBef>
                <a:spcPts val="0"/>
              </a:spcBef>
              <a:spcAft>
                <a:spcPts val="0"/>
              </a:spcAft>
              <a:buNone/>
            </a:pPr>
            <a:r>
              <a:rPr lang="en">
                <a:solidFill>
                  <a:srgbClr val="000000"/>
                </a:solidFill>
              </a:rPr>
              <a:t>Professor Hansen</a:t>
            </a:r>
            <a:endParaRPr>
              <a:solidFill>
                <a:srgbClr val="000000"/>
              </a:solidFill>
            </a:endParaRPr>
          </a:p>
          <a:p>
            <a:pPr indent="0" lvl="0" marL="0" rtl="0" algn="l">
              <a:spcBef>
                <a:spcPts val="0"/>
              </a:spcBef>
              <a:spcAft>
                <a:spcPts val="0"/>
              </a:spcAft>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sp>
        <p:nvSpPr>
          <p:cNvPr id="472" name="Google Shape;472;p4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473" name="Google Shape;473;p46"/>
          <p:cNvPicPr preferRelativeResize="0"/>
          <p:nvPr/>
        </p:nvPicPr>
        <p:blipFill>
          <a:blip r:embed="rId3">
            <a:alphaModFix/>
          </a:blip>
          <a:stretch>
            <a:fillRect/>
          </a:stretch>
        </p:blipFill>
        <p:spPr>
          <a:xfrm>
            <a:off x="-311937" y="861725"/>
            <a:ext cx="5135425" cy="42817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Google Shape;128;p16"/>
          <p:cNvSpPr txBox="1"/>
          <p:nvPr/>
        </p:nvSpPr>
        <p:spPr>
          <a:xfrm>
            <a:off x="4475650" y="3853025"/>
            <a:ext cx="571800" cy="257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cxnSp>
        <p:nvCxnSpPr>
          <p:cNvPr id="129" name="Google Shape;129;p16"/>
          <p:cNvCxnSpPr>
            <a:stCxn id="130" idx="3"/>
            <a:endCxn id="131" idx="1"/>
          </p:cNvCxnSpPr>
          <p:nvPr/>
        </p:nvCxnSpPr>
        <p:spPr>
          <a:xfrm>
            <a:off x="17281150" y="2503425"/>
            <a:ext cx="174000" cy="0"/>
          </a:xfrm>
          <a:prstGeom prst="straightConnector1">
            <a:avLst/>
          </a:prstGeom>
          <a:noFill/>
          <a:ln cap="flat" cmpd="sng" w="28575">
            <a:solidFill>
              <a:srgbClr val="999999"/>
            </a:solidFill>
            <a:prstDash val="dash"/>
            <a:round/>
            <a:headEnd len="med" w="med" type="none"/>
            <a:tailEnd len="med" w="med" type="none"/>
          </a:ln>
        </p:spPr>
      </p:cxnSp>
      <p:cxnSp>
        <p:nvCxnSpPr>
          <p:cNvPr id="132" name="Google Shape;132;p16"/>
          <p:cNvCxnSpPr>
            <a:stCxn id="133" idx="3"/>
            <a:endCxn id="134" idx="1"/>
          </p:cNvCxnSpPr>
          <p:nvPr/>
        </p:nvCxnSpPr>
        <p:spPr>
          <a:xfrm>
            <a:off x="10341250" y="2442587"/>
            <a:ext cx="189000" cy="0"/>
          </a:xfrm>
          <a:prstGeom prst="straightConnector1">
            <a:avLst/>
          </a:prstGeom>
          <a:noFill/>
          <a:ln cap="flat" cmpd="sng" w="28575">
            <a:solidFill>
              <a:srgbClr val="999999"/>
            </a:solidFill>
            <a:prstDash val="dash"/>
            <a:round/>
            <a:headEnd len="med" w="med" type="none"/>
            <a:tailEnd len="med" w="med" type="none"/>
          </a:ln>
        </p:spPr>
      </p:cxnSp>
      <p:sp>
        <p:nvSpPr>
          <p:cNvPr id="135" name="Google Shape;135;p16"/>
          <p:cNvSpPr txBox="1"/>
          <p:nvPr>
            <p:ph type="title"/>
          </p:nvPr>
        </p:nvSpPr>
        <p:spPr>
          <a:xfrm>
            <a:off x="335800" y="174900"/>
            <a:ext cx="8167500" cy="58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t>Payday loans are easy to utilize</a:t>
            </a:r>
            <a:endParaRPr sz="2000"/>
          </a:p>
        </p:txBody>
      </p:sp>
      <p:pic>
        <p:nvPicPr>
          <p:cNvPr id="136" name="Google Shape;136;p16"/>
          <p:cNvPicPr preferRelativeResize="0"/>
          <p:nvPr/>
        </p:nvPicPr>
        <p:blipFill>
          <a:blip r:embed="rId3">
            <a:alphaModFix/>
          </a:blip>
          <a:stretch>
            <a:fillRect/>
          </a:stretch>
        </p:blipFill>
        <p:spPr>
          <a:xfrm>
            <a:off x="13183075" y="1745775"/>
            <a:ext cx="1010351" cy="1393600"/>
          </a:xfrm>
          <a:prstGeom prst="rect">
            <a:avLst/>
          </a:prstGeom>
          <a:noFill/>
          <a:ln>
            <a:noFill/>
          </a:ln>
        </p:spPr>
      </p:pic>
      <p:sp>
        <p:nvSpPr>
          <p:cNvPr id="137" name="Google Shape;137;p16"/>
          <p:cNvSpPr txBox="1"/>
          <p:nvPr/>
        </p:nvSpPr>
        <p:spPr>
          <a:xfrm>
            <a:off x="12601950" y="1381500"/>
            <a:ext cx="35028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16"/>
          <p:cNvPicPr preferRelativeResize="0"/>
          <p:nvPr/>
        </p:nvPicPr>
        <p:blipFill>
          <a:blip r:embed="rId4">
            <a:alphaModFix/>
          </a:blip>
          <a:stretch>
            <a:fillRect/>
          </a:stretch>
        </p:blipFill>
        <p:spPr>
          <a:xfrm>
            <a:off x="10530288" y="1995163"/>
            <a:ext cx="894825" cy="894825"/>
          </a:xfrm>
          <a:prstGeom prst="rect">
            <a:avLst/>
          </a:prstGeom>
          <a:noFill/>
          <a:ln>
            <a:noFill/>
          </a:ln>
        </p:spPr>
      </p:pic>
      <p:pic>
        <p:nvPicPr>
          <p:cNvPr id="133" name="Google Shape;133;p16"/>
          <p:cNvPicPr preferRelativeResize="0"/>
          <p:nvPr/>
        </p:nvPicPr>
        <p:blipFill rotWithShape="1">
          <a:blip r:embed="rId5">
            <a:alphaModFix/>
          </a:blip>
          <a:srcRect b="20543" l="12181" r="12996" t="12736"/>
          <a:stretch/>
        </p:blipFill>
        <p:spPr>
          <a:xfrm>
            <a:off x="9507450" y="2064313"/>
            <a:ext cx="833800" cy="756550"/>
          </a:xfrm>
          <a:prstGeom prst="rect">
            <a:avLst/>
          </a:prstGeom>
          <a:noFill/>
          <a:ln>
            <a:noFill/>
          </a:ln>
        </p:spPr>
      </p:pic>
      <p:pic>
        <p:nvPicPr>
          <p:cNvPr id="131" name="Google Shape;131;p16"/>
          <p:cNvPicPr preferRelativeResize="0"/>
          <p:nvPr/>
        </p:nvPicPr>
        <p:blipFill>
          <a:blip r:embed="rId4">
            <a:alphaModFix/>
          </a:blip>
          <a:stretch>
            <a:fillRect/>
          </a:stretch>
        </p:blipFill>
        <p:spPr>
          <a:xfrm>
            <a:off x="17455275" y="2056000"/>
            <a:ext cx="894825" cy="894825"/>
          </a:xfrm>
          <a:prstGeom prst="rect">
            <a:avLst/>
          </a:prstGeom>
          <a:noFill/>
          <a:ln>
            <a:noFill/>
          </a:ln>
        </p:spPr>
      </p:pic>
      <p:pic>
        <p:nvPicPr>
          <p:cNvPr id="130" name="Google Shape;130;p16"/>
          <p:cNvPicPr preferRelativeResize="0"/>
          <p:nvPr/>
        </p:nvPicPr>
        <p:blipFill rotWithShape="1">
          <a:blip r:embed="rId5">
            <a:alphaModFix/>
          </a:blip>
          <a:srcRect b="21839" l="11078" r="12991" t="14209"/>
          <a:stretch/>
        </p:blipFill>
        <p:spPr>
          <a:xfrm>
            <a:off x="16484350" y="2161973"/>
            <a:ext cx="796800" cy="682904"/>
          </a:xfrm>
          <a:prstGeom prst="rect">
            <a:avLst/>
          </a:prstGeom>
          <a:noFill/>
          <a:ln>
            <a:noFill/>
          </a:ln>
        </p:spPr>
      </p:pic>
      <p:cxnSp>
        <p:nvCxnSpPr>
          <p:cNvPr id="138" name="Google Shape;138;p16"/>
          <p:cNvCxnSpPr/>
          <p:nvPr/>
        </p:nvCxnSpPr>
        <p:spPr>
          <a:xfrm>
            <a:off x="11481700" y="2468688"/>
            <a:ext cx="1708200" cy="3000"/>
          </a:xfrm>
          <a:prstGeom prst="straightConnector1">
            <a:avLst/>
          </a:prstGeom>
          <a:noFill/>
          <a:ln cap="flat" cmpd="sng" w="38100">
            <a:solidFill>
              <a:schemeClr val="dk2"/>
            </a:solidFill>
            <a:prstDash val="solid"/>
            <a:round/>
            <a:headEnd len="med" w="med" type="none"/>
            <a:tailEnd len="med" w="med" type="triangle"/>
          </a:ln>
        </p:spPr>
      </p:cxnSp>
      <p:cxnSp>
        <p:nvCxnSpPr>
          <p:cNvPr id="139" name="Google Shape;139;p16"/>
          <p:cNvCxnSpPr>
            <a:stCxn id="136" idx="3"/>
          </p:cNvCxnSpPr>
          <p:nvPr/>
        </p:nvCxnSpPr>
        <p:spPr>
          <a:xfrm>
            <a:off x="14193426" y="2442575"/>
            <a:ext cx="2116800" cy="19500"/>
          </a:xfrm>
          <a:prstGeom prst="straightConnector1">
            <a:avLst/>
          </a:prstGeom>
          <a:noFill/>
          <a:ln cap="flat" cmpd="sng" w="38100">
            <a:solidFill>
              <a:schemeClr val="dk2"/>
            </a:solidFill>
            <a:prstDash val="solid"/>
            <a:round/>
            <a:headEnd len="med" w="med" type="none"/>
            <a:tailEnd len="med" w="med" type="triangle"/>
          </a:ln>
        </p:spPr>
      </p:cxnSp>
      <p:cxnSp>
        <p:nvCxnSpPr>
          <p:cNvPr id="140" name="Google Shape;140;p16"/>
          <p:cNvCxnSpPr/>
          <p:nvPr/>
        </p:nvCxnSpPr>
        <p:spPr>
          <a:xfrm>
            <a:off x="14605038" y="2930000"/>
            <a:ext cx="1499700" cy="0"/>
          </a:xfrm>
          <a:prstGeom prst="straightConnector1">
            <a:avLst/>
          </a:prstGeom>
          <a:noFill/>
          <a:ln cap="flat" cmpd="sng" w="38100">
            <a:solidFill>
              <a:schemeClr val="dk2"/>
            </a:solidFill>
            <a:prstDash val="solid"/>
            <a:round/>
            <a:headEnd len="med" w="med" type="none"/>
            <a:tailEnd len="med" w="med" type="triangle"/>
          </a:ln>
        </p:spPr>
      </p:cxnSp>
      <p:sp>
        <p:nvSpPr>
          <p:cNvPr id="141" name="Google Shape;141;p16"/>
          <p:cNvSpPr txBox="1"/>
          <p:nvPr/>
        </p:nvSpPr>
        <p:spPr>
          <a:xfrm>
            <a:off x="14329875" y="1953963"/>
            <a:ext cx="25689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Loan Repaid in Full</a:t>
            </a:r>
            <a:endParaRPr sz="1500">
              <a:latin typeface="Lato"/>
              <a:ea typeface="Lato"/>
              <a:cs typeface="Lato"/>
              <a:sym typeface="Lato"/>
            </a:endParaRPr>
          </a:p>
        </p:txBody>
      </p:sp>
      <p:sp>
        <p:nvSpPr>
          <p:cNvPr id="142" name="Google Shape;142;p16"/>
          <p:cNvSpPr txBox="1"/>
          <p:nvPr/>
        </p:nvSpPr>
        <p:spPr>
          <a:xfrm>
            <a:off x="14193413" y="2515688"/>
            <a:ext cx="2632200" cy="393600"/>
          </a:xfrm>
          <a:prstGeom prst="rect">
            <a:avLst/>
          </a:prstGeom>
          <a:noFill/>
          <a:ln>
            <a:noFill/>
          </a:ln>
        </p:spPr>
        <p:txBody>
          <a:bodyPr anchorCtr="0" anchor="t" bIns="91425" lIns="91425" spcFirstLastPara="1" rIns="91425" wrap="square" tIns="91425">
            <a:noAutofit/>
          </a:bodyPr>
          <a:lstStyle/>
          <a:p>
            <a:pPr indent="-323850" lvl="0" marL="457200" rtl="0" algn="l">
              <a:spcBef>
                <a:spcPts val="0"/>
              </a:spcBef>
              <a:spcAft>
                <a:spcPts val="0"/>
              </a:spcAft>
              <a:buSzPts val="1500"/>
              <a:buFont typeface="Lato"/>
              <a:buChar char="+"/>
            </a:pPr>
            <a:r>
              <a:rPr lang="en" sz="1500">
                <a:latin typeface="Lato"/>
                <a:ea typeface="Lato"/>
                <a:cs typeface="Lato"/>
                <a:sym typeface="Lato"/>
              </a:rPr>
              <a:t>‘Fees’ (Interest)</a:t>
            </a:r>
            <a:endParaRPr sz="1500">
              <a:latin typeface="Lato"/>
              <a:ea typeface="Lato"/>
              <a:cs typeface="Lato"/>
              <a:sym typeface="Lato"/>
            </a:endParaRPr>
          </a:p>
        </p:txBody>
      </p:sp>
      <p:sp>
        <p:nvSpPr>
          <p:cNvPr id="143" name="Google Shape;143;p16"/>
          <p:cNvSpPr txBox="1"/>
          <p:nvPr/>
        </p:nvSpPr>
        <p:spPr>
          <a:xfrm>
            <a:off x="11313398" y="1973491"/>
            <a:ext cx="23085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Loan Paid to Customer</a:t>
            </a:r>
            <a:endParaRPr sz="1500">
              <a:latin typeface="Lato"/>
              <a:ea typeface="Lato"/>
              <a:cs typeface="Lato"/>
              <a:sym typeface="Lato"/>
            </a:endParaRPr>
          </a:p>
        </p:txBody>
      </p:sp>
      <p:sp>
        <p:nvSpPr>
          <p:cNvPr id="144" name="Google Shape;144;p16"/>
          <p:cNvSpPr txBox="1"/>
          <p:nvPr/>
        </p:nvSpPr>
        <p:spPr>
          <a:xfrm>
            <a:off x="11179275" y="3068525"/>
            <a:ext cx="22332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(After Credit Check)</a:t>
            </a:r>
            <a:endParaRPr sz="1500">
              <a:latin typeface="Lato"/>
              <a:ea typeface="Lato"/>
              <a:cs typeface="Lato"/>
              <a:sym typeface="Lato"/>
            </a:endParaRPr>
          </a:p>
        </p:txBody>
      </p:sp>
      <p:sp>
        <p:nvSpPr>
          <p:cNvPr id="145" name="Google Shape;145;p16"/>
          <p:cNvSpPr txBox="1"/>
          <p:nvPr/>
        </p:nvSpPr>
        <p:spPr>
          <a:xfrm>
            <a:off x="10679399" y="1406880"/>
            <a:ext cx="15795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Payday Lender</a:t>
            </a:r>
            <a:endParaRPr sz="1500">
              <a:latin typeface="Lato"/>
              <a:ea typeface="Lato"/>
              <a:cs typeface="Lato"/>
              <a:sym typeface="Lato"/>
            </a:endParaRPr>
          </a:p>
        </p:txBody>
      </p:sp>
      <p:sp>
        <p:nvSpPr>
          <p:cNvPr id="146" name="Google Shape;146;p16"/>
          <p:cNvSpPr txBox="1"/>
          <p:nvPr/>
        </p:nvSpPr>
        <p:spPr>
          <a:xfrm>
            <a:off x="13183075" y="3232350"/>
            <a:ext cx="1658400" cy="465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t>Customer</a:t>
            </a:r>
            <a:endParaRPr sz="1800"/>
          </a:p>
        </p:txBody>
      </p:sp>
      <p:sp>
        <p:nvSpPr>
          <p:cNvPr id="147" name="Google Shape;147;p16"/>
          <p:cNvSpPr txBox="1"/>
          <p:nvPr/>
        </p:nvSpPr>
        <p:spPr>
          <a:xfrm>
            <a:off x="9507450" y="1392775"/>
            <a:ext cx="1340100" cy="4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Lato"/>
                <a:ea typeface="Lato"/>
                <a:cs typeface="Lato"/>
                <a:sym typeface="Lato"/>
              </a:rPr>
              <a:t>Lender’s Site</a:t>
            </a:r>
            <a:endParaRPr sz="1500">
              <a:latin typeface="Lato"/>
              <a:ea typeface="Lato"/>
              <a:cs typeface="Lato"/>
              <a:sym typeface="Lato"/>
            </a:endParaRPr>
          </a:p>
        </p:txBody>
      </p:sp>
      <p:cxnSp>
        <p:nvCxnSpPr>
          <p:cNvPr id="148" name="Google Shape;148;p16"/>
          <p:cNvCxnSpPr/>
          <p:nvPr/>
        </p:nvCxnSpPr>
        <p:spPr>
          <a:xfrm rot="10800000">
            <a:off x="11596175" y="2795850"/>
            <a:ext cx="1297800" cy="76500"/>
          </a:xfrm>
          <a:prstGeom prst="straightConnector1">
            <a:avLst/>
          </a:prstGeom>
          <a:noFill/>
          <a:ln cap="flat" cmpd="sng" w="9525">
            <a:solidFill>
              <a:schemeClr val="dk2"/>
            </a:solidFill>
            <a:prstDash val="solid"/>
            <a:round/>
            <a:headEnd len="med" w="med" type="none"/>
            <a:tailEnd len="med" w="med" type="triangle"/>
          </a:ln>
        </p:spPr>
      </p:cxnSp>
      <p:pic>
        <p:nvPicPr>
          <p:cNvPr id="149" name="Google Shape;149;p16"/>
          <p:cNvPicPr preferRelativeResize="0"/>
          <p:nvPr/>
        </p:nvPicPr>
        <p:blipFill>
          <a:blip r:embed="rId6">
            <a:alphaModFix/>
          </a:blip>
          <a:stretch>
            <a:fillRect/>
          </a:stretch>
        </p:blipFill>
        <p:spPr>
          <a:xfrm>
            <a:off x="-5489949" y="507913"/>
            <a:ext cx="5008600" cy="4409178"/>
          </a:xfrm>
          <a:prstGeom prst="rect">
            <a:avLst/>
          </a:prstGeom>
          <a:noFill/>
          <a:ln>
            <a:noFill/>
          </a:ln>
        </p:spPr>
      </p:pic>
      <p:pic>
        <p:nvPicPr>
          <p:cNvPr id="150" name="Google Shape;150;p16"/>
          <p:cNvPicPr preferRelativeResize="0"/>
          <p:nvPr/>
        </p:nvPicPr>
        <p:blipFill>
          <a:blip r:embed="rId7">
            <a:alphaModFix/>
          </a:blip>
          <a:stretch>
            <a:fillRect/>
          </a:stretch>
        </p:blipFill>
        <p:spPr>
          <a:xfrm>
            <a:off x="1672638" y="815675"/>
            <a:ext cx="6514600" cy="4228648"/>
          </a:xfrm>
          <a:prstGeom prst="rect">
            <a:avLst/>
          </a:prstGeom>
          <a:noFill/>
          <a:ln>
            <a:noFill/>
          </a:ln>
        </p:spPr>
      </p:pic>
      <p:sp>
        <p:nvSpPr>
          <p:cNvPr id="151" name="Google Shape;151;p16"/>
          <p:cNvSpPr txBox="1"/>
          <p:nvPr/>
        </p:nvSpPr>
        <p:spPr>
          <a:xfrm>
            <a:off x="4971174" y="1664775"/>
            <a:ext cx="1708200" cy="682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E69138"/>
                </a:solidFill>
              </a:rPr>
              <a:t>Application</a:t>
            </a:r>
            <a:endParaRPr b="1" sz="2200">
              <a:solidFill>
                <a:srgbClr val="E69138"/>
              </a:solidFill>
            </a:endParaRPr>
          </a:p>
        </p:txBody>
      </p:sp>
      <p:sp>
        <p:nvSpPr>
          <p:cNvPr id="152" name="Google Shape;152;p16"/>
          <p:cNvSpPr txBox="1"/>
          <p:nvPr/>
        </p:nvSpPr>
        <p:spPr>
          <a:xfrm>
            <a:off x="6728975" y="1871825"/>
            <a:ext cx="1173000" cy="75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3" name="Google Shape;153;p16"/>
          <p:cNvPicPr preferRelativeResize="0"/>
          <p:nvPr/>
        </p:nvPicPr>
        <p:blipFill rotWithShape="1">
          <a:blip r:embed="rId5">
            <a:alphaModFix/>
          </a:blip>
          <a:srcRect b="20543" l="12181" r="12996" t="12736"/>
          <a:stretch/>
        </p:blipFill>
        <p:spPr>
          <a:xfrm>
            <a:off x="6754625" y="1626400"/>
            <a:ext cx="1173050" cy="1064369"/>
          </a:xfrm>
          <a:prstGeom prst="rect">
            <a:avLst/>
          </a:prstGeom>
          <a:noFill/>
          <a:ln>
            <a:noFill/>
          </a:ln>
        </p:spPr>
      </p:pic>
      <p:sp>
        <p:nvSpPr>
          <p:cNvPr id="154" name="Google Shape;154;p16"/>
          <p:cNvSpPr txBox="1"/>
          <p:nvPr/>
        </p:nvSpPr>
        <p:spPr>
          <a:xfrm>
            <a:off x="6702375" y="3920250"/>
            <a:ext cx="1173000" cy="756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55" name="Google Shape;155;p16"/>
          <p:cNvPicPr preferRelativeResize="0"/>
          <p:nvPr/>
        </p:nvPicPr>
        <p:blipFill rotWithShape="1">
          <a:blip r:embed="rId5">
            <a:alphaModFix/>
          </a:blip>
          <a:srcRect b="20543" l="12181" r="12996" t="12736"/>
          <a:stretch/>
        </p:blipFill>
        <p:spPr>
          <a:xfrm>
            <a:off x="6728950" y="3736162"/>
            <a:ext cx="1173050" cy="1064369"/>
          </a:xfrm>
          <a:prstGeom prst="rect">
            <a:avLst/>
          </a:prstGeom>
          <a:noFill/>
          <a:ln>
            <a:noFill/>
          </a:ln>
        </p:spPr>
      </p:pic>
      <p:sp>
        <p:nvSpPr>
          <p:cNvPr id="156" name="Google Shape;156;p16"/>
          <p:cNvSpPr txBox="1"/>
          <p:nvPr/>
        </p:nvSpPr>
        <p:spPr>
          <a:xfrm>
            <a:off x="1928375" y="1186025"/>
            <a:ext cx="1815300" cy="432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200"/>
              <a:t>You borrow 500 Kr.</a:t>
            </a:r>
            <a:endParaRPr b="1" sz="1200"/>
          </a:p>
          <a:p>
            <a:pPr indent="0" lvl="0" marL="0" rtl="0" algn="l">
              <a:spcBef>
                <a:spcPts val="0"/>
              </a:spcBef>
              <a:spcAft>
                <a:spcPts val="0"/>
              </a:spcAft>
              <a:buNone/>
            </a:pPr>
            <a:r>
              <a:rPr b="1" lang="en" sz="1200"/>
              <a:t>The fee is 75 Kr. </a:t>
            </a:r>
            <a:endParaRPr b="1" sz="1200"/>
          </a:p>
        </p:txBody>
      </p:sp>
      <p:sp>
        <p:nvSpPr>
          <p:cNvPr id="157" name="Google Shape;157;p16"/>
          <p:cNvSpPr txBox="1"/>
          <p:nvPr/>
        </p:nvSpPr>
        <p:spPr>
          <a:xfrm>
            <a:off x="3863686" y="2596896"/>
            <a:ext cx="571800" cy="3936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6"/>
          <p:cNvSpPr txBox="1"/>
          <p:nvPr/>
        </p:nvSpPr>
        <p:spPr>
          <a:xfrm>
            <a:off x="3732725" y="2484888"/>
            <a:ext cx="833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500 Kr Loan</a:t>
            </a:r>
            <a:endParaRPr b="1" sz="1200"/>
          </a:p>
        </p:txBody>
      </p:sp>
      <p:sp>
        <p:nvSpPr>
          <p:cNvPr id="159" name="Google Shape;159;p16"/>
          <p:cNvSpPr txBox="1"/>
          <p:nvPr/>
        </p:nvSpPr>
        <p:spPr>
          <a:xfrm>
            <a:off x="5463175" y="3920250"/>
            <a:ext cx="571800" cy="257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6"/>
          <p:cNvSpPr txBox="1"/>
          <p:nvPr/>
        </p:nvSpPr>
        <p:spPr>
          <a:xfrm>
            <a:off x="5378975" y="3840480"/>
            <a:ext cx="833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500 Kr</a:t>
            </a:r>
            <a:endParaRPr b="1" sz="1200"/>
          </a:p>
        </p:txBody>
      </p:sp>
      <p:sp>
        <p:nvSpPr>
          <p:cNvPr id="161" name="Google Shape;161;p16"/>
          <p:cNvSpPr txBox="1"/>
          <p:nvPr/>
        </p:nvSpPr>
        <p:spPr>
          <a:xfrm>
            <a:off x="4469875" y="3909050"/>
            <a:ext cx="571800" cy="2577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6"/>
          <p:cNvSpPr txBox="1"/>
          <p:nvPr/>
        </p:nvSpPr>
        <p:spPr>
          <a:xfrm>
            <a:off x="4338925" y="3841100"/>
            <a:ext cx="833700" cy="393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200"/>
              <a:t>75</a:t>
            </a:r>
            <a:r>
              <a:rPr b="1" lang="en" sz="1200"/>
              <a:t> Kr</a:t>
            </a:r>
            <a:endParaRPr b="1" sz="1200"/>
          </a:p>
        </p:txBody>
      </p:sp>
      <p:sp>
        <p:nvSpPr>
          <p:cNvPr id="163" name="Google Shape;163;p16"/>
          <p:cNvSpPr txBox="1"/>
          <p:nvPr/>
        </p:nvSpPr>
        <p:spPr>
          <a:xfrm>
            <a:off x="3211300" y="4253550"/>
            <a:ext cx="1173000" cy="682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64" name="Google Shape;164;p16"/>
          <p:cNvPicPr preferRelativeResize="0"/>
          <p:nvPr/>
        </p:nvPicPr>
        <p:blipFill>
          <a:blip r:embed="rId8">
            <a:alphaModFix/>
          </a:blip>
          <a:stretch>
            <a:fillRect/>
          </a:stretch>
        </p:blipFill>
        <p:spPr>
          <a:xfrm>
            <a:off x="3488175" y="4107362"/>
            <a:ext cx="796800" cy="822779"/>
          </a:xfrm>
          <a:prstGeom prst="rect">
            <a:avLst/>
          </a:prstGeom>
          <a:noFill/>
          <a:ln>
            <a:noFill/>
          </a:ln>
        </p:spPr>
      </p:pic>
      <p:sp>
        <p:nvSpPr>
          <p:cNvPr id="165" name="Google Shape;165;p1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66" name="Google Shape;166;p16"/>
          <p:cNvSpPr txBox="1"/>
          <p:nvPr/>
        </p:nvSpPr>
        <p:spPr>
          <a:xfrm>
            <a:off x="1748850" y="845038"/>
            <a:ext cx="3732000" cy="3348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Times New Roman"/>
                <a:ea typeface="Times New Roman"/>
                <a:cs typeface="Times New Roman"/>
                <a:sym typeface="Times New Roman"/>
              </a:rPr>
              <a:t>How a Payday Loan Works</a:t>
            </a:r>
            <a:endParaRPr b="1" sz="1800">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pic>
        <p:nvPicPr>
          <p:cNvPr id="171" name="Google Shape;171;p17"/>
          <p:cNvPicPr preferRelativeResize="0"/>
          <p:nvPr/>
        </p:nvPicPr>
        <p:blipFill rotWithShape="1">
          <a:blip r:embed="rId3">
            <a:alphaModFix/>
          </a:blip>
          <a:srcRect b="67016" l="3799" r="0" t="6837"/>
          <a:stretch/>
        </p:blipFill>
        <p:spPr>
          <a:xfrm>
            <a:off x="1532400" y="1253550"/>
            <a:ext cx="6945701" cy="919425"/>
          </a:xfrm>
          <a:prstGeom prst="rect">
            <a:avLst/>
          </a:prstGeom>
          <a:noFill/>
          <a:ln>
            <a:noFill/>
          </a:ln>
        </p:spPr>
      </p:pic>
      <p:sp>
        <p:nvSpPr>
          <p:cNvPr id="172" name="Google Shape;172;p17"/>
          <p:cNvSpPr txBox="1"/>
          <p:nvPr>
            <p:ph type="title"/>
          </p:nvPr>
        </p:nvSpPr>
        <p:spPr>
          <a:xfrm>
            <a:off x="346650" y="170775"/>
            <a:ext cx="79329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Payday loans can trap consumers in a cycle of debt</a:t>
            </a:r>
            <a:endParaRPr/>
          </a:p>
        </p:txBody>
      </p:sp>
      <p:sp>
        <p:nvSpPr>
          <p:cNvPr id="173" name="Google Shape;173;p1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4" name="Google Shape;174;p17"/>
          <p:cNvSpPr txBox="1"/>
          <p:nvPr/>
        </p:nvSpPr>
        <p:spPr>
          <a:xfrm>
            <a:off x="3577100" y="1253550"/>
            <a:ext cx="2490000" cy="27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7"/>
          <p:cNvSpPr txBox="1"/>
          <p:nvPr/>
        </p:nvSpPr>
        <p:spPr>
          <a:xfrm>
            <a:off x="2899100" y="4466925"/>
            <a:ext cx="2939400" cy="27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latin typeface="Lato"/>
                <a:ea typeface="Lato"/>
                <a:cs typeface="Lato"/>
                <a:sym typeface="Lato"/>
              </a:rPr>
              <a:t>Customer Life Cycle</a:t>
            </a:r>
            <a:endParaRPr sz="2400">
              <a:latin typeface="Lato"/>
              <a:ea typeface="Lato"/>
              <a:cs typeface="Lato"/>
              <a:sym typeface="Lato"/>
            </a:endParaRPr>
          </a:p>
        </p:txBody>
      </p:sp>
      <p:pic>
        <p:nvPicPr>
          <p:cNvPr id="176" name="Google Shape;176;p17"/>
          <p:cNvPicPr preferRelativeResize="0"/>
          <p:nvPr/>
        </p:nvPicPr>
        <p:blipFill>
          <a:blip r:embed="rId4">
            <a:alphaModFix/>
          </a:blip>
          <a:stretch>
            <a:fillRect/>
          </a:stretch>
        </p:blipFill>
        <p:spPr>
          <a:xfrm>
            <a:off x="1258150" y="1014300"/>
            <a:ext cx="7219951" cy="3529425"/>
          </a:xfrm>
          <a:prstGeom prst="rect">
            <a:avLst/>
          </a:prstGeom>
          <a:noFill/>
          <a:ln>
            <a:noFill/>
          </a:ln>
        </p:spPr>
      </p:pic>
      <p:pic>
        <p:nvPicPr>
          <p:cNvPr id="177" name="Google Shape;177;p17"/>
          <p:cNvPicPr preferRelativeResize="0"/>
          <p:nvPr/>
        </p:nvPicPr>
        <p:blipFill>
          <a:blip r:embed="rId5">
            <a:alphaModFix/>
          </a:blip>
          <a:stretch>
            <a:fillRect/>
          </a:stretch>
        </p:blipFill>
        <p:spPr>
          <a:xfrm>
            <a:off x="678250" y="1014300"/>
            <a:ext cx="798674" cy="1101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Google Shape;182;p18"/>
          <p:cNvSpPr txBox="1"/>
          <p:nvPr>
            <p:ph type="title"/>
          </p:nvPr>
        </p:nvSpPr>
        <p:spPr>
          <a:xfrm>
            <a:off x="348450" y="1756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Danish payday loan use has increased dramatically</a:t>
            </a:r>
            <a:endParaRPr/>
          </a:p>
          <a:p>
            <a:pPr indent="0" lvl="0" marL="0" rtl="0" algn="l">
              <a:spcBef>
                <a:spcPts val="0"/>
              </a:spcBef>
              <a:spcAft>
                <a:spcPts val="0"/>
              </a:spcAft>
              <a:buNone/>
            </a:pPr>
            <a:r>
              <a:t/>
            </a:r>
            <a:endParaRPr/>
          </a:p>
        </p:txBody>
      </p:sp>
      <p:sp>
        <p:nvSpPr>
          <p:cNvPr id="183" name="Google Shape;183;p1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84" name="Google Shape;184;p18"/>
          <p:cNvPicPr preferRelativeResize="0"/>
          <p:nvPr/>
        </p:nvPicPr>
        <p:blipFill>
          <a:blip r:embed="rId3">
            <a:alphaModFix/>
          </a:blip>
          <a:stretch>
            <a:fillRect/>
          </a:stretch>
        </p:blipFill>
        <p:spPr>
          <a:xfrm>
            <a:off x="3029299" y="3285875"/>
            <a:ext cx="3088701" cy="1804342"/>
          </a:xfrm>
          <a:prstGeom prst="rect">
            <a:avLst/>
          </a:prstGeom>
          <a:noFill/>
          <a:ln>
            <a:noFill/>
          </a:ln>
        </p:spPr>
      </p:pic>
      <p:graphicFrame>
        <p:nvGraphicFramePr>
          <p:cNvPr id="185" name="Google Shape;185;p18"/>
          <p:cNvGraphicFramePr/>
          <p:nvPr/>
        </p:nvGraphicFramePr>
        <p:xfrm>
          <a:off x="2347925" y="1305013"/>
          <a:ext cx="3000000" cy="3000000"/>
        </p:xfrm>
        <a:graphic>
          <a:graphicData uri="http://schemas.openxmlformats.org/drawingml/2006/table">
            <a:tbl>
              <a:tblPr>
                <a:noFill/>
                <a:tableStyleId>{1B36BF8F-EB28-43BD-8B97-C04F22949B76}</a:tableStyleId>
              </a:tblPr>
              <a:tblGrid>
                <a:gridCol w="944200"/>
                <a:gridCol w="1630200"/>
                <a:gridCol w="1877050"/>
              </a:tblGrid>
              <a:tr h="652250">
                <a:tc>
                  <a:txBody>
                    <a:bodyPr>
                      <a:noAutofit/>
                    </a:bodyPr>
                    <a:lstStyle/>
                    <a:p>
                      <a:pPr indent="0" lvl="0" marL="0" rtl="0" algn="ctr">
                        <a:spcBef>
                          <a:spcPts val="0"/>
                        </a:spcBef>
                        <a:spcAft>
                          <a:spcPts val="0"/>
                        </a:spcAft>
                        <a:buNone/>
                      </a:pPr>
                      <a:r>
                        <a:rPr lang="en" sz="1800">
                          <a:solidFill>
                            <a:srgbClr val="FFFFFF"/>
                          </a:solidFill>
                        </a:rPr>
                        <a:t>Year</a:t>
                      </a:r>
                      <a:endParaRPr sz="18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A03"/>
                    </a:solidFill>
                  </a:tcPr>
                </a:tc>
                <a:tc>
                  <a:txBody>
                    <a:bodyPr>
                      <a:noAutofit/>
                    </a:bodyPr>
                    <a:lstStyle/>
                    <a:p>
                      <a:pPr indent="0" lvl="0" marL="0" rtl="0" algn="ctr">
                        <a:spcBef>
                          <a:spcPts val="0"/>
                        </a:spcBef>
                        <a:spcAft>
                          <a:spcPts val="0"/>
                        </a:spcAft>
                        <a:buNone/>
                      </a:pPr>
                      <a:r>
                        <a:rPr lang="en" sz="1800">
                          <a:solidFill>
                            <a:srgbClr val="FFFFFF"/>
                          </a:solidFill>
                        </a:rPr>
                        <a:t>Number of Loans</a:t>
                      </a:r>
                      <a:endParaRPr sz="18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A03"/>
                    </a:solidFill>
                  </a:tcPr>
                </a:tc>
                <a:tc>
                  <a:txBody>
                    <a:bodyPr>
                      <a:noAutofit/>
                    </a:bodyPr>
                    <a:lstStyle/>
                    <a:p>
                      <a:pPr indent="0" lvl="0" marL="0" rtl="0" algn="ctr">
                        <a:spcBef>
                          <a:spcPts val="0"/>
                        </a:spcBef>
                        <a:spcAft>
                          <a:spcPts val="0"/>
                        </a:spcAft>
                        <a:buNone/>
                      </a:pPr>
                      <a:r>
                        <a:rPr lang="en" sz="1800">
                          <a:solidFill>
                            <a:srgbClr val="FFFFFF"/>
                          </a:solidFill>
                        </a:rPr>
                        <a:t>Amount of Loans</a:t>
                      </a:r>
                      <a:endParaRPr sz="18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8A03"/>
                    </a:solidFill>
                  </a:tcPr>
                </a:tc>
              </a:tr>
              <a:tr h="516425">
                <a:tc>
                  <a:txBody>
                    <a:bodyPr>
                      <a:noAutofit/>
                    </a:bodyPr>
                    <a:lstStyle/>
                    <a:p>
                      <a:pPr indent="0" lvl="0" marL="0" rtl="0" algn="ctr">
                        <a:spcBef>
                          <a:spcPts val="0"/>
                        </a:spcBef>
                        <a:spcAft>
                          <a:spcPts val="0"/>
                        </a:spcAft>
                        <a:buNone/>
                      </a:pPr>
                      <a:r>
                        <a:rPr lang="en" sz="1800"/>
                        <a:t>2010</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20,000</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37 Million DKK</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16425">
                <a:tc>
                  <a:txBody>
                    <a:bodyPr>
                      <a:noAutofit/>
                    </a:bodyPr>
                    <a:lstStyle/>
                    <a:p>
                      <a:pPr indent="0" lvl="0" marL="0" rtl="0" algn="ctr">
                        <a:spcBef>
                          <a:spcPts val="0"/>
                        </a:spcBef>
                        <a:spcAft>
                          <a:spcPts val="0"/>
                        </a:spcAft>
                        <a:buNone/>
                      </a:pPr>
                      <a:r>
                        <a:rPr lang="en" sz="1800"/>
                        <a:t>2014</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160,000</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noAutofit/>
                    </a:bodyPr>
                    <a:lstStyle/>
                    <a:p>
                      <a:pPr indent="0" lvl="0" marL="0" rtl="0" algn="ctr">
                        <a:spcBef>
                          <a:spcPts val="0"/>
                        </a:spcBef>
                        <a:spcAft>
                          <a:spcPts val="0"/>
                        </a:spcAft>
                        <a:buNone/>
                      </a:pPr>
                      <a:r>
                        <a:rPr lang="en" sz="1800"/>
                        <a:t>430 Million DKK</a:t>
                      </a:r>
                      <a:endParaRPr sz="18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1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Danish Consumer Council is a Consumer Rights Advocacy Group</a:t>
            </a:r>
            <a:endParaRPr/>
          </a:p>
        </p:txBody>
      </p:sp>
      <p:sp>
        <p:nvSpPr>
          <p:cNvPr id="191" name="Google Shape;191;p19"/>
          <p:cNvSpPr txBox="1"/>
          <p:nvPr>
            <p:ph idx="1" type="subTitle"/>
          </p:nvPr>
        </p:nvSpPr>
        <p:spPr>
          <a:xfrm>
            <a:off x="730000" y="3161525"/>
            <a:ext cx="3669300" cy="158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Vision:</a:t>
            </a:r>
            <a:r>
              <a:rPr lang="en"/>
              <a:t> Create a Denmark where all consumers can make a safe choice.</a:t>
            </a:r>
            <a:endParaRPr/>
          </a:p>
          <a:p>
            <a:pPr indent="0" lvl="0" marL="0" rtl="0" algn="l">
              <a:spcBef>
                <a:spcPts val="0"/>
              </a:spcBef>
              <a:spcAft>
                <a:spcPts val="0"/>
              </a:spcAft>
              <a:buNone/>
            </a:pPr>
            <a:r>
              <a:rPr b="1" lang="en"/>
              <a:t>Mission:</a:t>
            </a:r>
            <a:r>
              <a:rPr lang="en"/>
              <a:t> To strengthen consumer empowerment.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2" name="Google Shape;192;p1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3" name="Google Shape;193;p19"/>
          <p:cNvSpPr txBox="1"/>
          <p:nvPr>
            <p:ph type="title"/>
          </p:nvPr>
        </p:nvSpPr>
        <p:spPr>
          <a:xfrm>
            <a:off x="277450" y="162225"/>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rgbClr val="000000"/>
                </a:solidFill>
              </a:rPr>
              <a:t>Our Sponsor</a:t>
            </a:r>
            <a:endParaRPr sz="2400">
              <a:solidFill>
                <a:srgbClr val="000000"/>
              </a:solidFill>
            </a:endParaRPr>
          </a:p>
        </p:txBody>
      </p:sp>
      <p:pic>
        <p:nvPicPr>
          <p:cNvPr id="194" name="Google Shape;194;p19"/>
          <p:cNvPicPr preferRelativeResize="0"/>
          <p:nvPr/>
        </p:nvPicPr>
        <p:blipFill>
          <a:blip r:embed="rId3">
            <a:alphaModFix/>
          </a:blip>
          <a:stretch>
            <a:fillRect/>
          </a:stretch>
        </p:blipFill>
        <p:spPr>
          <a:xfrm>
            <a:off x="4938925" y="222300"/>
            <a:ext cx="3796351" cy="47191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20"/>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Our Goal is to Find Possible Initiatives that will Protect Consumers from Payday Loans</a:t>
            </a:r>
            <a:endParaRPr/>
          </a:p>
          <a:p>
            <a:pPr indent="0" lvl="0" marL="0" rtl="0" algn="l">
              <a:spcBef>
                <a:spcPts val="0"/>
              </a:spcBef>
              <a:spcAft>
                <a:spcPts val="0"/>
              </a:spcAft>
              <a:buNone/>
            </a:pPr>
            <a:r>
              <a:t/>
            </a:r>
            <a:endParaRPr/>
          </a:p>
        </p:txBody>
      </p:sp>
      <p:sp>
        <p:nvSpPr>
          <p:cNvPr id="200" name="Google Shape;200;p2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2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06" name="Google Shape;206;p21"/>
          <p:cNvSpPr txBox="1"/>
          <p:nvPr/>
        </p:nvSpPr>
        <p:spPr>
          <a:xfrm>
            <a:off x="347472" y="173736"/>
            <a:ext cx="4974600" cy="7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400"/>
              <a:t>Methodology</a:t>
            </a:r>
            <a:endParaRPr b="1" sz="2400"/>
          </a:p>
        </p:txBody>
      </p:sp>
      <p:pic>
        <p:nvPicPr>
          <p:cNvPr id="207" name="Google Shape;207;p21"/>
          <p:cNvPicPr preferRelativeResize="0"/>
          <p:nvPr/>
        </p:nvPicPr>
        <p:blipFill>
          <a:blip r:embed="rId3">
            <a:alphaModFix/>
          </a:blip>
          <a:stretch>
            <a:fillRect/>
          </a:stretch>
        </p:blipFill>
        <p:spPr>
          <a:xfrm>
            <a:off x="0" y="998327"/>
            <a:ext cx="9144003" cy="362712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