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63" r:id="rId1"/>
    <p:sldMasterId id="2147483680" r:id="rId2"/>
  </p:sldMasterIdLst>
  <p:notesMasterIdLst>
    <p:notesMasterId r:id="rId28"/>
  </p:notesMasterIdLst>
  <p:sldIdLst>
    <p:sldId id="256" r:id="rId3"/>
    <p:sldId id="266" r:id="rId4"/>
    <p:sldId id="258" r:id="rId5"/>
    <p:sldId id="269" r:id="rId6"/>
    <p:sldId id="259" r:id="rId7"/>
    <p:sldId id="260" r:id="rId8"/>
    <p:sldId id="273" r:id="rId9"/>
    <p:sldId id="284" r:id="rId10"/>
    <p:sldId id="261" r:id="rId11"/>
    <p:sldId id="267" r:id="rId12"/>
    <p:sldId id="291" r:id="rId13"/>
    <p:sldId id="262" r:id="rId14"/>
    <p:sldId id="275" r:id="rId15"/>
    <p:sldId id="285" r:id="rId16"/>
    <p:sldId id="276" r:id="rId17"/>
    <p:sldId id="280" r:id="rId18"/>
    <p:sldId id="282" r:id="rId19"/>
    <p:sldId id="283" r:id="rId20"/>
    <p:sldId id="290" r:id="rId21"/>
    <p:sldId id="292" r:id="rId22"/>
    <p:sldId id="289" r:id="rId23"/>
    <p:sldId id="278" r:id="rId24"/>
    <p:sldId id="265" r:id="rId25"/>
    <p:sldId id="270" r:id="rId26"/>
    <p:sldId id="286" r:id="rId2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h Morales" initials="LM" lastIdx="1" clrIdx="0">
    <p:extLst>
      <p:ext uri="{19B8F6BF-5375-455C-9EA6-DF929625EA0E}">
        <p15:presenceInfo xmlns:p15="http://schemas.microsoft.com/office/powerpoint/2012/main" userId="fdd6c588564fea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6600"/>
    <a:srgbClr val="FFFF66"/>
    <a:srgbClr val="FFFFFF"/>
    <a:srgbClr val="99FF99"/>
    <a:srgbClr val="99FF66"/>
    <a:srgbClr val="009900"/>
    <a:srgbClr val="008000"/>
    <a:srgbClr val="AB55A9"/>
    <a:srgbClr val="AC2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1" autoAdjust="0"/>
    <p:restoredTop sz="94373" autoAdjust="0"/>
  </p:normalViewPr>
  <p:slideViewPr>
    <p:cSldViewPr snapToGrid="0">
      <p:cViewPr varScale="1">
        <p:scale>
          <a:sx n="80" d="100"/>
          <a:sy n="80" d="100"/>
        </p:scale>
        <p:origin x="972" y="43"/>
      </p:cViewPr>
      <p:guideLst>
        <p:guide orient="horz" pos="2160"/>
        <p:guide pos="2880"/>
        <p:guide orient="horz" pos="21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4-19T12:44:59.079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9C1ADD-4C1D-4738-AFBC-9BCF71FA947A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201D8B-613E-4411-B3CF-725A8E82E29D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 smtClean="0">
              <a:latin typeface="Adobe Heiti Std R" panose="020B0400000000000000" pitchFamily="34" charset="-128"/>
              <a:ea typeface="Adobe Heiti Std R" panose="020B0400000000000000" pitchFamily="34" charset="-128"/>
            </a:rPr>
            <a:t>Objective 1</a:t>
          </a:r>
          <a:endParaRPr lang="en-US" dirty="0">
            <a:latin typeface="Adobe Heiti Std R" panose="020B0400000000000000" pitchFamily="34" charset="-128"/>
            <a:ea typeface="Adobe Heiti Std R" panose="020B0400000000000000" pitchFamily="34" charset="-128"/>
          </a:endParaRPr>
        </a:p>
      </dgm:t>
    </dgm:pt>
    <dgm:pt modelId="{638DEA20-63EB-4B09-85A5-B777B31A0C38}" type="parTrans" cxnId="{AF51CC28-86D7-4E35-B546-E7433D8E1519}">
      <dgm:prSet/>
      <dgm:spPr/>
      <dgm:t>
        <a:bodyPr/>
        <a:lstStyle/>
        <a:p>
          <a:endParaRPr lang="en-US"/>
        </a:p>
      </dgm:t>
    </dgm:pt>
    <dgm:pt modelId="{AD3AA4C3-D6AE-4303-96BF-781600CCA622}" type="sibTrans" cxnId="{AF51CC28-86D7-4E35-B546-E7433D8E1519}">
      <dgm:prSet/>
      <dgm:spPr/>
      <dgm:t>
        <a:bodyPr/>
        <a:lstStyle/>
        <a:p>
          <a:endParaRPr lang="en-US"/>
        </a:p>
      </dgm:t>
    </dgm:pt>
    <dgm:pt modelId="{2816701C-C611-4FDF-B823-E250684126DB}">
      <dgm:prSet phldrT="[Text]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dirty="0" smtClean="0">
              <a:latin typeface="Adobe Heiti Std R" panose="020B0400000000000000" pitchFamily="34" charset="-128"/>
              <a:ea typeface="Adobe Heiti Std R" panose="020B0400000000000000" pitchFamily="34" charset="-128"/>
            </a:rPr>
            <a:t>Assess current reuse and recycling systems</a:t>
          </a:r>
          <a:endParaRPr lang="en-US" dirty="0">
            <a:latin typeface="Adobe Heiti Std R" panose="020B0400000000000000" pitchFamily="34" charset="-128"/>
            <a:ea typeface="Adobe Heiti Std R" panose="020B0400000000000000" pitchFamily="34" charset="-128"/>
          </a:endParaRPr>
        </a:p>
      </dgm:t>
    </dgm:pt>
    <dgm:pt modelId="{382D74D4-041E-46CF-BA6E-7308F9E9A5E4}" type="parTrans" cxnId="{49C68DFF-8BDA-4677-9F52-369BEECFA55E}">
      <dgm:prSet/>
      <dgm:spPr/>
      <dgm:t>
        <a:bodyPr/>
        <a:lstStyle/>
        <a:p>
          <a:endParaRPr lang="en-US"/>
        </a:p>
      </dgm:t>
    </dgm:pt>
    <dgm:pt modelId="{D45A2571-99D6-496F-89F3-20AA1CC9FE49}" type="sibTrans" cxnId="{49C68DFF-8BDA-4677-9F52-369BEECFA55E}">
      <dgm:prSet/>
      <dgm:spPr/>
      <dgm:t>
        <a:bodyPr/>
        <a:lstStyle/>
        <a:p>
          <a:endParaRPr lang="en-US"/>
        </a:p>
      </dgm:t>
    </dgm:pt>
    <dgm:pt modelId="{5E8BCDD1-9138-49E0-9691-F43C5A9839AE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>
              <a:latin typeface="Adobe Heiti Std R" panose="020B0400000000000000" pitchFamily="34" charset="-128"/>
              <a:ea typeface="Adobe Heiti Std R" panose="020B0400000000000000" pitchFamily="34" charset="-128"/>
            </a:rPr>
            <a:t>Objective 2</a:t>
          </a:r>
          <a:endParaRPr lang="en-US" dirty="0">
            <a:latin typeface="Adobe Heiti Std R" panose="020B0400000000000000" pitchFamily="34" charset="-128"/>
            <a:ea typeface="Adobe Heiti Std R" panose="020B0400000000000000" pitchFamily="34" charset="-128"/>
          </a:endParaRPr>
        </a:p>
      </dgm:t>
    </dgm:pt>
    <dgm:pt modelId="{B3D424DC-96F9-4A70-9D6A-779876CCD308}" type="parTrans" cxnId="{65BD232C-6B1A-4BC9-AE7D-753E68D3691D}">
      <dgm:prSet/>
      <dgm:spPr/>
      <dgm:t>
        <a:bodyPr/>
        <a:lstStyle/>
        <a:p>
          <a:endParaRPr lang="en-US"/>
        </a:p>
      </dgm:t>
    </dgm:pt>
    <dgm:pt modelId="{3D20F7E1-2AF3-498B-83FB-27A4CD261497}" type="sibTrans" cxnId="{65BD232C-6B1A-4BC9-AE7D-753E68D3691D}">
      <dgm:prSet/>
      <dgm:spPr/>
      <dgm:t>
        <a:bodyPr/>
        <a:lstStyle/>
        <a:p>
          <a:endParaRPr lang="en-US"/>
        </a:p>
      </dgm:t>
    </dgm:pt>
    <dgm:pt modelId="{6B90F7DE-ADC3-49AF-A9C4-A40CBFBE9AE4}">
      <dgm:prSet phldrT="[Text]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dobe Heiti Std R" panose="020B0400000000000000" pitchFamily="34" charset="-128"/>
              <a:ea typeface="Adobe Heiti Std R" panose="020B0400000000000000" pitchFamily="34" charset="-128"/>
            </a:rPr>
            <a:t>Compare textile reuse and recycling among different organizations</a:t>
          </a:r>
          <a:endParaRPr lang="en-US" dirty="0">
            <a:latin typeface="Adobe Heiti Std R" panose="020B0400000000000000" pitchFamily="34" charset="-128"/>
            <a:ea typeface="Adobe Heiti Std R" panose="020B0400000000000000" pitchFamily="34" charset="-128"/>
          </a:endParaRPr>
        </a:p>
      </dgm:t>
    </dgm:pt>
    <dgm:pt modelId="{B471CABA-0659-4BFD-9485-8A6AF4A5109A}" type="parTrans" cxnId="{551CF969-F72B-4F0F-866E-B5FB677D0608}">
      <dgm:prSet/>
      <dgm:spPr/>
      <dgm:t>
        <a:bodyPr/>
        <a:lstStyle/>
        <a:p>
          <a:endParaRPr lang="en-US"/>
        </a:p>
      </dgm:t>
    </dgm:pt>
    <dgm:pt modelId="{ADB4D51D-2E65-4FD6-BAAA-5E5B672E93EF}" type="sibTrans" cxnId="{551CF969-F72B-4F0F-866E-B5FB677D0608}">
      <dgm:prSet/>
      <dgm:spPr/>
      <dgm:t>
        <a:bodyPr/>
        <a:lstStyle/>
        <a:p>
          <a:endParaRPr lang="en-US"/>
        </a:p>
      </dgm:t>
    </dgm:pt>
    <dgm:pt modelId="{0EC143A4-76B9-44A4-8EFF-6B94250BE422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latin typeface="Adobe Heiti Std R" panose="020B0400000000000000" pitchFamily="34" charset="-128"/>
              <a:ea typeface="Adobe Heiti Std R" panose="020B0400000000000000" pitchFamily="34" charset="-128"/>
            </a:rPr>
            <a:t>Objective 3</a:t>
          </a:r>
          <a:endParaRPr lang="en-US" dirty="0">
            <a:latin typeface="Adobe Heiti Std R" panose="020B0400000000000000" pitchFamily="34" charset="-128"/>
            <a:ea typeface="Adobe Heiti Std R" panose="020B0400000000000000" pitchFamily="34" charset="-128"/>
          </a:endParaRPr>
        </a:p>
      </dgm:t>
    </dgm:pt>
    <dgm:pt modelId="{1A4DC895-09A4-42D1-B0D6-9D1CF2C1D8B2}" type="parTrans" cxnId="{10776674-530C-4A2D-846D-D9E52D431493}">
      <dgm:prSet/>
      <dgm:spPr/>
      <dgm:t>
        <a:bodyPr/>
        <a:lstStyle/>
        <a:p>
          <a:endParaRPr lang="en-US"/>
        </a:p>
      </dgm:t>
    </dgm:pt>
    <dgm:pt modelId="{F40FCE57-95A4-415D-B718-FA0D2E739BEA}" type="sibTrans" cxnId="{10776674-530C-4A2D-846D-D9E52D431493}">
      <dgm:prSet/>
      <dgm:spPr/>
      <dgm:t>
        <a:bodyPr/>
        <a:lstStyle/>
        <a:p>
          <a:endParaRPr lang="en-US"/>
        </a:p>
      </dgm:t>
    </dgm:pt>
    <dgm:pt modelId="{79C43213-C33E-479D-859D-A5418662E1DA}">
      <dgm:prSet phldrT="[Text]"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dirty="0" smtClean="0">
              <a:latin typeface="Adobe Heiti Std R" panose="020B0400000000000000" pitchFamily="34" charset="-128"/>
              <a:ea typeface="Adobe Heiti Std R" panose="020B0400000000000000" pitchFamily="34" charset="-128"/>
            </a:rPr>
            <a:t>Facilitate stakeholder cooperation through workshop</a:t>
          </a:r>
          <a:endParaRPr lang="en-US" dirty="0">
            <a:latin typeface="Adobe Heiti Std R" panose="020B0400000000000000" pitchFamily="34" charset="-128"/>
            <a:ea typeface="Adobe Heiti Std R" panose="020B0400000000000000" pitchFamily="34" charset="-128"/>
          </a:endParaRPr>
        </a:p>
      </dgm:t>
    </dgm:pt>
    <dgm:pt modelId="{3F7457A5-261E-4DEB-B516-034AB152D778}" type="parTrans" cxnId="{493FD371-0E67-405C-85E4-C6C512ABAFA4}">
      <dgm:prSet/>
      <dgm:spPr/>
      <dgm:t>
        <a:bodyPr/>
        <a:lstStyle/>
        <a:p>
          <a:endParaRPr lang="en-US"/>
        </a:p>
      </dgm:t>
    </dgm:pt>
    <dgm:pt modelId="{7174A380-9857-486E-9903-03ADD658C2CD}" type="sibTrans" cxnId="{493FD371-0E67-405C-85E4-C6C512ABAFA4}">
      <dgm:prSet/>
      <dgm:spPr/>
      <dgm:t>
        <a:bodyPr/>
        <a:lstStyle/>
        <a:p>
          <a:endParaRPr lang="en-US"/>
        </a:p>
      </dgm:t>
    </dgm:pt>
    <dgm:pt modelId="{634F36D0-69C7-42E8-AC0D-ABA9EAD5038F}" type="pres">
      <dgm:prSet presAssocID="{059C1ADD-4C1D-4738-AFBC-9BCF71FA947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7B3C3BD-2CD0-4CCD-8F6A-EDE2B5292E0E}" type="pres">
      <dgm:prSet presAssocID="{58201D8B-613E-4411-B3CF-725A8E82E29D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94B450-66D5-4F42-AB0A-8C95C4AE321B}" type="pres">
      <dgm:prSet presAssocID="{58201D8B-613E-4411-B3CF-725A8E82E29D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7C56B-A74E-45C2-B9D6-167C6495A571}" type="pres">
      <dgm:prSet presAssocID="{5E8BCDD1-9138-49E0-9691-F43C5A9839AE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90D423-805E-4001-8D1B-E0F2666D7259}" type="pres">
      <dgm:prSet presAssocID="{5E8BCDD1-9138-49E0-9691-F43C5A9839AE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3BD596-8B53-46A3-8660-DA84ADA1A136}" type="pres">
      <dgm:prSet presAssocID="{0EC143A4-76B9-44A4-8EFF-6B94250BE422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FBBCD-0C4B-4ACB-AE14-EEE07ADE2DE6}" type="pres">
      <dgm:prSet presAssocID="{0EC143A4-76B9-44A4-8EFF-6B94250BE422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E67F8C-A2E7-471B-BBF1-CD1C9F28ADD2}" type="presOf" srcId="{5E8BCDD1-9138-49E0-9691-F43C5A9839AE}" destId="{3367C56B-A74E-45C2-B9D6-167C6495A571}" srcOrd="0" destOrd="0" presId="urn:microsoft.com/office/officeart/2009/3/layout/IncreasingArrowsProcess"/>
    <dgm:cxn modelId="{10776674-530C-4A2D-846D-D9E52D431493}" srcId="{059C1ADD-4C1D-4738-AFBC-9BCF71FA947A}" destId="{0EC143A4-76B9-44A4-8EFF-6B94250BE422}" srcOrd="2" destOrd="0" parTransId="{1A4DC895-09A4-42D1-B0D6-9D1CF2C1D8B2}" sibTransId="{F40FCE57-95A4-415D-B718-FA0D2E739BEA}"/>
    <dgm:cxn modelId="{493FD371-0E67-405C-85E4-C6C512ABAFA4}" srcId="{0EC143A4-76B9-44A4-8EFF-6B94250BE422}" destId="{79C43213-C33E-479D-859D-A5418662E1DA}" srcOrd="0" destOrd="0" parTransId="{3F7457A5-261E-4DEB-B516-034AB152D778}" sibTransId="{7174A380-9857-486E-9903-03ADD658C2CD}"/>
    <dgm:cxn modelId="{65BD232C-6B1A-4BC9-AE7D-753E68D3691D}" srcId="{059C1ADD-4C1D-4738-AFBC-9BCF71FA947A}" destId="{5E8BCDD1-9138-49E0-9691-F43C5A9839AE}" srcOrd="1" destOrd="0" parTransId="{B3D424DC-96F9-4A70-9D6A-779876CCD308}" sibTransId="{3D20F7E1-2AF3-498B-83FB-27A4CD261497}"/>
    <dgm:cxn modelId="{990A2971-8429-4393-946C-0761B9472A07}" type="presOf" srcId="{58201D8B-613E-4411-B3CF-725A8E82E29D}" destId="{C7B3C3BD-2CD0-4CCD-8F6A-EDE2B5292E0E}" srcOrd="0" destOrd="0" presId="urn:microsoft.com/office/officeart/2009/3/layout/IncreasingArrowsProcess"/>
    <dgm:cxn modelId="{49C68DFF-8BDA-4677-9F52-369BEECFA55E}" srcId="{58201D8B-613E-4411-B3CF-725A8E82E29D}" destId="{2816701C-C611-4FDF-B823-E250684126DB}" srcOrd="0" destOrd="0" parTransId="{382D74D4-041E-46CF-BA6E-7308F9E9A5E4}" sibTransId="{D45A2571-99D6-496F-89F3-20AA1CC9FE49}"/>
    <dgm:cxn modelId="{24475CCC-61D1-4D47-B78E-6B07E1C1F157}" type="presOf" srcId="{0EC143A4-76B9-44A4-8EFF-6B94250BE422}" destId="{523BD596-8B53-46A3-8660-DA84ADA1A136}" srcOrd="0" destOrd="0" presId="urn:microsoft.com/office/officeart/2009/3/layout/IncreasingArrowsProcess"/>
    <dgm:cxn modelId="{3FECBAD0-B32B-4951-96B5-2332E04D7108}" type="presOf" srcId="{6B90F7DE-ADC3-49AF-A9C4-A40CBFBE9AE4}" destId="{4990D423-805E-4001-8D1B-E0F2666D7259}" srcOrd="0" destOrd="0" presId="urn:microsoft.com/office/officeart/2009/3/layout/IncreasingArrowsProcess"/>
    <dgm:cxn modelId="{AF51CC28-86D7-4E35-B546-E7433D8E1519}" srcId="{059C1ADD-4C1D-4738-AFBC-9BCF71FA947A}" destId="{58201D8B-613E-4411-B3CF-725A8E82E29D}" srcOrd="0" destOrd="0" parTransId="{638DEA20-63EB-4B09-85A5-B777B31A0C38}" sibTransId="{AD3AA4C3-D6AE-4303-96BF-781600CCA622}"/>
    <dgm:cxn modelId="{551CF969-F72B-4F0F-866E-B5FB677D0608}" srcId="{5E8BCDD1-9138-49E0-9691-F43C5A9839AE}" destId="{6B90F7DE-ADC3-49AF-A9C4-A40CBFBE9AE4}" srcOrd="0" destOrd="0" parTransId="{B471CABA-0659-4BFD-9485-8A6AF4A5109A}" sibTransId="{ADB4D51D-2E65-4FD6-BAAA-5E5B672E93EF}"/>
    <dgm:cxn modelId="{1378794A-0F88-48F3-9AEF-6685125CEADE}" type="presOf" srcId="{79C43213-C33E-479D-859D-A5418662E1DA}" destId="{953FBBCD-0C4B-4ACB-AE14-EEE07ADE2DE6}" srcOrd="0" destOrd="0" presId="urn:microsoft.com/office/officeart/2009/3/layout/IncreasingArrowsProcess"/>
    <dgm:cxn modelId="{6662F6DA-C76C-406C-8651-6B797A4D1CC1}" type="presOf" srcId="{2816701C-C611-4FDF-B823-E250684126DB}" destId="{B394B450-66D5-4F42-AB0A-8C95C4AE321B}" srcOrd="0" destOrd="0" presId="urn:microsoft.com/office/officeart/2009/3/layout/IncreasingArrowsProcess"/>
    <dgm:cxn modelId="{F94B5968-3195-4767-AE2A-3A03AAD94E42}" type="presOf" srcId="{059C1ADD-4C1D-4738-AFBC-9BCF71FA947A}" destId="{634F36D0-69C7-42E8-AC0D-ABA9EAD5038F}" srcOrd="0" destOrd="0" presId="urn:microsoft.com/office/officeart/2009/3/layout/IncreasingArrowsProcess"/>
    <dgm:cxn modelId="{974DAB3F-B56E-4439-9AAB-A610B64627D4}" type="presParOf" srcId="{634F36D0-69C7-42E8-AC0D-ABA9EAD5038F}" destId="{C7B3C3BD-2CD0-4CCD-8F6A-EDE2B5292E0E}" srcOrd="0" destOrd="0" presId="urn:microsoft.com/office/officeart/2009/3/layout/IncreasingArrowsProcess"/>
    <dgm:cxn modelId="{A84CD1F7-D6C7-4FC9-9166-ABBBA1475590}" type="presParOf" srcId="{634F36D0-69C7-42E8-AC0D-ABA9EAD5038F}" destId="{B394B450-66D5-4F42-AB0A-8C95C4AE321B}" srcOrd="1" destOrd="0" presId="urn:microsoft.com/office/officeart/2009/3/layout/IncreasingArrowsProcess"/>
    <dgm:cxn modelId="{898D13EF-145A-433F-BB19-6B583C9E7868}" type="presParOf" srcId="{634F36D0-69C7-42E8-AC0D-ABA9EAD5038F}" destId="{3367C56B-A74E-45C2-B9D6-167C6495A571}" srcOrd="2" destOrd="0" presId="urn:microsoft.com/office/officeart/2009/3/layout/IncreasingArrowsProcess"/>
    <dgm:cxn modelId="{FDCF9FFE-BDD2-4568-BFE3-B84B72374109}" type="presParOf" srcId="{634F36D0-69C7-42E8-AC0D-ABA9EAD5038F}" destId="{4990D423-805E-4001-8D1B-E0F2666D7259}" srcOrd="3" destOrd="0" presId="urn:microsoft.com/office/officeart/2009/3/layout/IncreasingArrowsProcess"/>
    <dgm:cxn modelId="{594CBAFB-3556-4C25-8440-4E0202B1358E}" type="presParOf" srcId="{634F36D0-69C7-42E8-AC0D-ABA9EAD5038F}" destId="{523BD596-8B53-46A3-8660-DA84ADA1A136}" srcOrd="4" destOrd="0" presId="urn:microsoft.com/office/officeart/2009/3/layout/IncreasingArrowsProcess"/>
    <dgm:cxn modelId="{951FE14B-37AF-4463-B956-9D42255D4C4D}" type="presParOf" srcId="{634F36D0-69C7-42E8-AC0D-ABA9EAD5038F}" destId="{953FBBCD-0C4B-4ACB-AE14-EEE07ADE2DE6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3C3BD-2CD0-4CCD-8F6A-EDE2B5292E0E}">
      <dsp:nvSpPr>
        <dsp:cNvPr id="0" name=""/>
        <dsp:cNvSpPr/>
      </dsp:nvSpPr>
      <dsp:spPr>
        <a:xfrm>
          <a:off x="0" y="734852"/>
          <a:ext cx="8128000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8792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dobe Heiti Std R" panose="020B0400000000000000" pitchFamily="34" charset="-128"/>
              <a:ea typeface="Adobe Heiti Std R" panose="020B0400000000000000" pitchFamily="34" charset="-128"/>
            </a:rPr>
            <a:t>Objective 1</a:t>
          </a:r>
          <a:endParaRPr lang="en-US" sz="1700" kern="1200" dirty="0">
            <a:latin typeface="Adobe Heiti Std R" panose="020B0400000000000000" pitchFamily="34" charset="-128"/>
            <a:ea typeface="Adobe Heiti Std R" panose="020B0400000000000000" pitchFamily="34" charset="-128"/>
          </a:endParaRPr>
        </a:p>
      </dsp:txBody>
      <dsp:txXfrm>
        <a:off x="0" y="1030789"/>
        <a:ext cx="7832064" cy="591873"/>
      </dsp:txXfrm>
    </dsp:sp>
    <dsp:sp modelId="{B394B450-66D5-4F42-AB0A-8C95C4AE321B}">
      <dsp:nvSpPr>
        <dsp:cNvPr id="0" name=""/>
        <dsp:cNvSpPr/>
      </dsp:nvSpPr>
      <dsp:spPr>
        <a:xfrm>
          <a:off x="0" y="1647691"/>
          <a:ext cx="2503424" cy="2280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dobe Heiti Std R" panose="020B0400000000000000" pitchFamily="34" charset="-128"/>
              <a:ea typeface="Adobe Heiti Std R" panose="020B0400000000000000" pitchFamily="34" charset="-128"/>
            </a:rPr>
            <a:t>Assess current reuse and recycling systems</a:t>
          </a:r>
          <a:endParaRPr lang="en-US" sz="1700" kern="1200" dirty="0">
            <a:latin typeface="Adobe Heiti Std R" panose="020B0400000000000000" pitchFamily="34" charset="-128"/>
            <a:ea typeface="Adobe Heiti Std R" panose="020B0400000000000000" pitchFamily="34" charset="-128"/>
          </a:endParaRPr>
        </a:p>
      </dsp:txBody>
      <dsp:txXfrm>
        <a:off x="0" y="1647691"/>
        <a:ext cx="2503424" cy="2280331"/>
      </dsp:txXfrm>
    </dsp:sp>
    <dsp:sp modelId="{3367C56B-A74E-45C2-B9D6-167C6495A571}">
      <dsp:nvSpPr>
        <dsp:cNvPr id="0" name=""/>
        <dsp:cNvSpPr/>
      </dsp:nvSpPr>
      <dsp:spPr>
        <a:xfrm>
          <a:off x="2503423" y="1129434"/>
          <a:ext cx="5624576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8792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dobe Heiti Std R" panose="020B0400000000000000" pitchFamily="34" charset="-128"/>
              <a:ea typeface="Adobe Heiti Std R" panose="020B0400000000000000" pitchFamily="34" charset="-128"/>
            </a:rPr>
            <a:t>Objective 2</a:t>
          </a:r>
          <a:endParaRPr lang="en-US" sz="1700" kern="1200" dirty="0">
            <a:latin typeface="Adobe Heiti Std R" panose="020B0400000000000000" pitchFamily="34" charset="-128"/>
            <a:ea typeface="Adobe Heiti Std R" panose="020B0400000000000000" pitchFamily="34" charset="-128"/>
          </a:endParaRPr>
        </a:p>
      </dsp:txBody>
      <dsp:txXfrm>
        <a:off x="2503423" y="1425371"/>
        <a:ext cx="5328640" cy="591873"/>
      </dsp:txXfrm>
    </dsp:sp>
    <dsp:sp modelId="{4990D423-805E-4001-8D1B-E0F2666D7259}">
      <dsp:nvSpPr>
        <dsp:cNvPr id="0" name=""/>
        <dsp:cNvSpPr/>
      </dsp:nvSpPr>
      <dsp:spPr>
        <a:xfrm>
          <a:off x="2503423" y="2042273"/>
          <a:ext cx="2503424" cy="2280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dobe Heiti Std R" panose="020B0400000000000000" pitchFamily="34" charset="-128"/>
              <a:ea typeface="Adobe Heiti Std R" panose="020B0400000000000000" pitchFamily="34" charset="-128"/>
            </a:rPr>
            <a:t>Compare textile reuse and recycling among different organizations</a:t>
          </a:r>
          <a:endParaRPr lang="en-US" sz="1700" kern="1200" dirty="0">
            <a:latin typeface="Adobe Heiti Std R" panose="020B0400000000000000" pitchFamily="34" charset="-128"/>
            <a:ea typeface="Adobe Heiti Std R" panose="020B0400000000000000" pitchFamily="34" charset="-128"/>
          </a:endParaRPr>
        </a:p>
      </dsp:txBody>
      <dsp:txXfrm>
        <a:off x="2503423" y="2042273"/>
        <a:ext cx="2503424" cy="2280331"/>
      </dsp:txXfrm>
    </dsp:sp>
    <dsp:sp modelId="{523BD596-8B53-46A3-8660-DA84ADA1A136}">
      <dsp:nvSpPr>
        <dsp:cNvPr id="0" name=""/>
        <dsp:cNvSpPr/>
      </dsp:nvSpPr>
      <dsp:spPr>
        <a:xfrm>
          <a:off x="5006848" y="1524016"/>
          <a:ext cx="3121152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8792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dobe Heiti Std R" panose="020B0400000000000000" pitchFamily="34" charset="-128"/>
              <a:ea typeface="Adobe Heiti Std R" panose="020B0400000000000000" pitchFamily="34" charset="-128"/>
            </a:rPr>
            <a:t>Objective 3</a:t>
          </a:r>
          <a:endParaRPr lang="en-US" sz="1700" kern="1200" dirty="0">
            <a:latin typeface="Adobe Heiti Std R" panose="020B0400000000000000" pitchFamily="34" charset="-128"/>
            <a:ea typeface="Adobe Heiti Std R" panose="020B0400000000000000" pitchFamily="34" charset="-128"/>
          </a:endParaRPr>
        </a:p>
      </dsp:txBody>
      <dsp:txXfrm>
        <a:off x="5006848" y="1819953"/>
        <a:ext cx="2825216" cy="591873"/>
      </dsp:txXfrm>
    </dsp:sp>
    <dsp:sp modelId="{953FBBCD-0C4B-4ACB-AE14-EEE07ADE2DE6}">
      <dsp:nvSpPr>
        <dsp:cNvPr id="0" name=""/>
        <dsp:cNvSpPr/>
      </dsp:nvSpPr>
      <dsp:spPr>
        <a:xfrm>
          <a:off x="5006848" y="2436855"/>
          <a:ext cx="2503424" cy="2246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dobe Heiti Std R" panose="020B0400000000000000" pitchFamily="34" charset="-128"/>
              <a:ea typeface="Adobe Heiti Std R" panose="020B0400000000000000" pitchFamily="34" charset="-128"/>
            </a:rPr>
            <a:t>Facilitate stakeholder cooperation through workshop</a:t>
          </a:r>
          <a:endParaRPr lang="en-US" sz="1700" kern="1200" dirty="0">
            <a:latin typeface="Adobe Heiti Std R" panose="020B0400000000000000" pitchFamily="34" charset="-128"/>
            <a:ea typeface="Adobe Heiti Std R" panose="020B0400000000000000" pitchFamily="34" charset="-128"/>
          </a:endParaRPr>
        </a:p>
      </dsp:txBody>
      <dsp:txXfrm>
        <a:off x="5006848" y="2436855"/>
        <a:ext cx="2503424" cy="2246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002482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800" b="0" i="0" u="none" strike="noStrike" cap="none" baseline="0"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9609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60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</a:t>
            </a:r>
            <a:r>
              <a:rPr lang="en-US" baseline="0" dirty="0" smtClean="0"/>
              <a:t> only mention the increase, but also how marketing could be used to change the consumers mindset, and how exporting affects their thoughts “exporting their guilt”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66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800" b="0" i="0" u="none" strike="noStrike" cap="none" baseline="0" dirty="0"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139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98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8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we make this into a diagram?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22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96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</a:t>
            </a:r>
            <a:r>
              <a:rPr lang="en-US" baseline="0" dirty="0" smtClean="0"/>
              <a:t> speak about their current system before going into who we talked to. So begin with “Denmark’s current system is not bad, but it could be better. Currently 46% of textiles are being separately collected, but this number could climb to 75, or 90%”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16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</a:t>
            </a:r>
            <a:r>
              <a:rPr lang="en-US" baseline="0" dirty="0" smtClean="0"/>
              <a:t> speak about their current system before going into who we talked to. So begin with “Denmark’s current system is not bad, but it could be better. Currently 46% of textiles are being separately collected, but this number could climb to 75, or 90%”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76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378-2574-4E84-85A6-FEC3460825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C724-1532-4182-8390-DB51DF827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38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378-2574-4E84-85A6-FEC3460825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C724-1532-4182-8390-DB51DF827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69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378-2574-4E84-85A6-FEC3460825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C724-1532-4182-8390-DB51DF827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75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dar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Slide Dar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283665" y="6476396"/>
            <a:ext cx="2133598" cy="381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342842" y="6476396"/>
            <a:ext cx="2133598" cy="3816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chart" idx="2"/>
          </p:nvPr>
        </p:nvSpPr>
        <p:spPr>
          <a:xfrm>
            <a:off x="625475" y="1438275"/>
            <a:ext cx="7885113" cy="4743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235175" y="178533"/>
            <a:ext cx="7772400" cy="643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Ligh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283665" y="6468507"/>
            <a:ext cx="2133598" cy="389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3342842" y="6468507"/>
            <a:ext cx="2133598" cy="3894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35000" y="1552575"/>
            <a:ext cx="7929563" cy="4718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900"/>
              </a:spcBef>
              <a:defRPr/>
            </a:lvl1pPr>
            <a:lvl2pPr rtl="0">
              <a:spcBef>
                <a:spcPts val="900"/>
              </a:spcBef>
              <a:buClr>
                <a:srgbClr val="262626"/>
              </a:buClr>
              <a:buFont typeface="Arial"/>
              <a:buChar char="▪"/>
              <a:defRPr/>
            </a:lvl2pPr>
            <a:lvl3pPr rtl="0">
              <a:spcBef>
                <a:spcPts val="900"/>
              </a:spcBef>
              <a:defRPr/>
            </a:lvl3pPr>
            <a:lvl4pPr rtl="0">
              <a:spcBef>
                <a:spcPts val="900"/>
              </a:spcBef>
              <a:buClr>
                <a:srgbClr val="262626"/>
              </a:buClr>
              <a:buFont typeface="Arial"/>
              <a:buChar char="▪"/>
              <a:defRPr/>
            </a:lvl4pPr>
            <a:lvl5pPr rtl="0">
              <a:spcBef>
                <a:spcPts val="900"/>
              </a:spcBef>
              <a:buClr>
                <a:srgbClr val="AC1A2F"/>
              </a:buClr>
              <a:buFont typeface="Arial"/>
              <a:buChar char="•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235175" y="178533"/>
            <a:ext cx="7772400" cy="643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Slide Ligh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283665" y="6468507"/>
            <a:ext cx="2133598" cy="389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3342842" y="6468507"/>
            <a:ext cx="2133598" cy="3894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chart" idx="2"/>
          </p:nvPr>
        </p:nvSpPr>
        <p:spPr>
          <a:xfrm>
            <a:off x="625475" y="1438275"/>
            <a:ext cx="7885113" cy="4743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1235175" y="178533"/>
            <a:ext cx="7772400" cy="643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 Dar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1238712"/>
            <a:ext cx="9144000" cy="5619285"/>
          </a:xfrm>
          <a:prstGeom prst="rect">
            <a:avLst/>
          </a:prstGeom>
          <a:gradFill>
            <a:gsLst>
              <a:gs pos="0">
                <a:srgbClr val="37526A"/>
              </a:gs>
              <a:gs pos="100000">
                <a:srgbClr val="0D1822"/>
              </a:gs>
            </a:gsLst>
            <a:lin ang="60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6" name="Shape 16"/>
          <p:cNvSpPr/>
          <p:nvPr/>
        </p:nvSpPr>
        <p:spPr>
          <a:xfrm>
            <a:off x="6147125" y="6440562"/>
            <a:ext cx="274319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0" y="966587"/>
            <a:ext cx="9144000" cy="45718"/>
          </a:xfrm>
          <a:prstGeom prst="rect">
            <a:avLst/>
          </a:prstGeom>
          <a:solidFill>
            <a:srgbClr val="F9A73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8" name="Shape 18"/>
          <p:cNvSpPr/>
          <p:nvPr/>
        </p:nvSpPr>
        <p:spPr>
          <a:xfrm>
            <a:off x="0" y="1012304"/>
            <a:ext cx="9144000" cy="226407"/>
          </a:xfrm>
          <a:prstGeom prst="rect">
            <a:avLst/>
          </a:prstGeom>
          <a:solidFill>
            <a:srgbClr val="AC1A2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19" name="Shape 19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168943" y="178533"/>
            <a:ext cx="1637176" cy="63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283665" y="6476396"/>
            <a:ext cx="2133598" cy="381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3342842" y="6476396"/>
            <a:ext cx="2133598" cy="3816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722312" y="2990414"/>
            <a:ext cx="7772400" cy="643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722312" y="3633494"/>
            <a:ext cx="7772400" cy="4330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51170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 Ligh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0" y="966587"/>
            <a:ext cx="9144000" cy="45718"/>
          </a:xfrm>
          <a:prstGeom prst="rect">
            <a:avLst/>
          </a:prstGeom>
          <a:solidFill>
            <a:srgbClr val="F9A73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26" name="Shape 26"/>
          <p:cNvSpPr/>
          <p:nvPr/>
        </p:nvSpPr>
        <p:spPr>
          <a:xfrm>
            <a:off x="0" y="1012304"/>
            <a:ext cx="9144000" cy="226407"/>
          </a:xfrm>
          <a:prstGeom prst="rect">
            <a:avLst/>
          </a:prstGeom>
          <a:solidFill>
            <a:srgbClr val="AC1A2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168943" y="178533"/>
            <a:ext cx="1637176" cy="63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283665" y="6476396"/>
            <a:ext cx="2133598" cy="381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3342842" y="6476396"/>
            <a:ext cx="2133598" cy="3816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722312" y="2990414"/>
            <a:ext cx="7772400" cy="643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722312" y="3633494"/>
            <a:ext cx="7772400" cy="4330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58807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 Ligh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0" y="1238712"/>
            <a:ext cx="9144000" cy="5619285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DDD9C3"/>
              </a:gs>
            </a:gsLst>
            <a:lin ang="60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34" name="Shape 34"/>
          <p:cNvSpPr/>
          <p:nvPr/>
        </p:nvSpPr>
        <p:spPr>
          <a:xfrm>
            <a:off x="6130191" y="6440562"/>
            <a:ext cx="274319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966587"/>
            <a:ext cx="9144000" cy="45718"/>
          </a:xfrm>
          <a:prstGeom prst="rect">
            <a:avLst/>
          </a:prstGeom>
          <a:solidFill>
            <a:srgbClr val="F9A73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36" name="Shape 36"/>
          <p:cNvSpPr/>
          <p:nvPr/>
        </p:nvSpPr>
        <p:spPr>
          <a:xfrm>
            <a:off x="0" y="1012304"/>
            <a:ext cx="9144000" cy="226407"/>
          </a:xfrm>
          <a:prstGeom prst="rect">
            <a:avLst/>
          </a:prstGeom>
          <a:solidFill>
            <a:srgbClr val="AC1A2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168943" y="178533"/>
            <a:ext cx="1637176" cy="638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283665" y="6468507"/>
            <a:ext cx="2133598" cy="389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3342842" y="6468507"/>
            <a:ext cx="2133598" cy="3894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795337" y="1690688"/>
            <a:ext cx="7602536" cy="42846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900"/>
              </a:spcBef>
              <a:buFont typeface="Arial"/>
              <a:buNone/>
              <a:defRPr/>
            </a:lvl1pPr>
            <a:lvl2pPr rtl="0">
              <a:spcBef>
                <a:spcPts val="900"/>
              </a:spcBef>
              <a:buFont typeface="Arial"/>
              <a:buNone/>
              <a:defRPr/>
            </a:lvl2pPr>
            <a:lvl3pPr rtl="0">
              <a:spcBef>
                <a:spcPts val="900"/>
              </a:spcBef>
              <a:buFont typeface="Arial"/>
              <a:buNone/>
              <a:defRPr/>
            </a:lvl3pPr>
            <a:lvl4pPr rtl="0">
              <a:spcBef>
                <a:spcPts val="900"/>
              </a:spcBef>
              <a:buFont typeface="Arial"/>
              <a:buNone/>
              <a:defRPr/>
            </a:lvl4pPr>
            <a:lvl5pPr rtl="0">
              <a:spcBef>
                <a:spcPts val="900"/>
              </a:spcBef>
              <a:buFont typeface="Arial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235175" y="178533"/>
            <a:ext cx="7772400" cy="643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38087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Slide Ligh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0" y="1238712"/>
            <a:ext cx="9144000" cy="5619285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DDD9C3"/>
              </a:gs>
            </a:gsLst>
            <a:lin ang="60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54" name="Shape 54"/>
          <p:cNvSpPr/>
          <p:nvPr/>
        </p:nvSpPr>
        <p:spPr>
          <a:xfrm>
            <a:off x="6130191" y="6440562"/>
            <a:ext cx="274319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0" y="966587"/>
            <a:ext cx="9144000" cy="45718"/>
          </a:xfrm>
          <a:prstGeom prst="rect">
            <a:avLst/>
          </a:prstGeom>
          <a:solidFill>
            <a:srgbClr val="F9A73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56" name="Shape 56"/>
          <p:cNvSpPr/>
          <p:nvPr/>
        </p:nvSpPr>
        <p:spPr>
          <a:xfrm>
            <a:off x="0" y="1012304"/>
            <a:ext cx="9144000" cy="226407"/>
          </a:xfrm>
          <a:prstGeom prst="rect">
            <a:avLst/>
          </a:prstGeom>
          <a:solidFill>
            <a:srgbClr val="AC1A2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168943" y="178533"/>
            <a:ext cx="1637176" cy="638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283665" y="6468507"/>
            <a:ext cx="2133598" cy="389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3342842" y="6468507"/>
            <a:ext cx="2133598" cy="3894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pic" idx="2"/>
          </p:nvPr>
        </p:nvSpPr>
        <p:spPr>
          <a:xfrm>
            <a:off x="547697" y="1473200"/>
            <a:ext cx="4118785" cy="4603747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939126" y="1473200"/>
            <a:ext cx="3633784" cy="46037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Clr>
                <a:srgbClr val="AC1A2F"/>
              </a:buClr>
              <a:buFont typeface="Arial"/>
              <a:buChar char="•"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235175" y="178533"/>
            <a:ext cx="7772400" cy="643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703022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378-2574-4E84-85A6-FEC3460825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C724-1532-4182-8390-DB51DF827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86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Slide Ligh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0" y="1238712"/>
            <a:ext cx="9144000" cy="5619285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DDD9C3"/>
              </a:gs>
            </a:gsLst>
            <a:lin ang="60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76" name="Shape 76"/>
          <p:cNvSpPr/>
          <p:nvPr/>
        </p:nvSpPr>
        <p:spPr>
          <a:xfrm>
            <a:off x="6130191" y="6440562"/>
            <a:ext cx="274319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0" y="966587"/>
            <a:ext cx="9144000" cy="45718"/>
          </a:xfrm>
          <a:prstGeom prst="rect">
            <a:avLst/>
          </a:prstGeom>
          <a:solidFill>
            <a:srgbClr val="F9A73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0" y="1012304"/>
            <a:ext cx="9144000" cy="226407"/>
          </a:xfrm>
          <a:prstGeom prst="rect">
            <a:avLst/>
          </a:prstGeom>
          <a:solidFill>
            <a:srgbClr val="AC1A2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79" name="Shape 79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168943" y="178533"/>
            <a:ext cx="1637176" cy="6384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283665" y="6468507"/>
            <a:ext cx="2133598" cy="389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3342842" y="6468507"/>
            <a:ext cx="2133598" cy="3894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chart" idx="2"/>
          </p:nvPr>
        </p:nvSpPr>
        <p:spPr>
          <a:xfrm>
            <a:off x="625475" y="1438275"/>
            <a:ext cx="7885113" cy="4743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1235175" y="178533"/>
            <a:ext cx="7772400" cy="643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454791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Slide Dar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0" y="1238712"/>
            <a:ext cx="9144000" cy="5619285"/>
          </a:xfrm>
          <a:prstGeom prst="rect">
            <a:avLst/>
          </a:prstGeom>
          <a:gradFill>
            <a:gsLst>
              <a:gs pos="0">
                <a:srgbClr val="37526A"/>
              </a:gs>
              <a:gs pos="100000">
                <a:srgbClr val="0D1822"/>
              </a:gs>
            </a:gsLst>
            <a:lin ang="60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86" name="Shape 86"/>
          <p:cNvSpPr/>
          <p:nvPr/>
        </p:nvSpPr>
        <p:spPr>
          <a:xfrm>
            <a:off x="6147125" y="6440562"/>
            <a:ext cx="274319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0" y="966587"/>
            <a:ext cx="9144000" cy="45718"/>
          </a:xfrm>
          <a:prstGeom prst="rect">
            <a:avLst/>
          </a:prstGeom>
          <a:solidFill>
            <a:srgbClr val="F9A73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88" name="Shape 88"/>
          <p:cNvSpPr/>
          <p:nvPr/>
        </p:nvSpPr>
        <p:spPr>
          <a:xfrm>
            <a:off x="0" y="1012304"/>
            <a:ext cx="9144000" cy="226407"/>
          </a:xfrm>
          <a:prstGeom prst="rect">
            <a:avLst/>
          </a:prstGeom>
          <a:solidFill>
            <a:srgbClr val="AC1A2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168943" y="178533"/>
            <a:ext cx="1637176" cy="6384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283665" y="6476396"/>
            <a:ext cx="2133598" cy="381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342842" y="6476396"/>
            <a:ext cx="2133598" cy="3816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chart" idx="2"/>
          </p:nvPr>
        </p:nvSpPr>
        <p:spPr>
          <a:xfrm>
            <a:off x="625475" y="1438275"/>
            <a:ext cx="7885113" cy="4743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235175" y="178533"/>
            <a:ext cx="7772400" cy="643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944061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Ligh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0" y="1238712"/>
            <a:ext cx="9144000" cy="5619285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DDD9C3"/>
              </a:gs>
            </a:gsLst>
            <a:lin ang="60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96" name="Shape 96"/>
          <p:cNvSpPr/>
          <p:nvPr/>
        </p:nvSpPr>
        <p:spPr>
          <a:xfrm>
            <a:off x="6130191" y="6440562"/>
            <a:ext cx="274319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0" y="966587"/>
            <a:ext cx="9144000" cy="45718"/>
          </a:xfrm>
          <a:prstGeom prst="rect">
            <a:avLst/>
          </a:prstGeom>
          <a:solidFill>
            <a:srgbClr val="F9A73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98" name="Shape 98"/>
          <p:cNvSpPr/>
          <p:nvPr/>
        </p:nvSpPr>
        <p:spPr>
          <a:xfrm>
            <a:off x="0" y="1012304"/>
            <a:ext cx="9144000" cy="226407"/>
          </a:xfrm>
          <a:prstGeom prst="rect">
            <a:avLst/>
          </a:prstGeom>
          <a:solidFill>
            <a:srgbClr val="AC1A2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168943" y="178533"/>
            <a:ext cx="1637176" cy="63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283665" y="6468507"/>
            <a:ext cx="2133598" cy="389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3342842" y="6468507"/>
            <a:ext cx="2133598" cy="3894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35000" y="1552575"/>
            <a:ext cx="7929563" cy="4718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900"/>
              </a:spcBef>
              <a:defRPr/>
            </a:lvl1pPr>
            <a:lvl2pPr rtl="0">
              <a:spcBef>
                <a:spcPts val="900"/>
              </a:spcBef>
              <a:buClr>
                <a:srgbClr val="262626"/>
              </a:buClr>
              <a:buFont typeface="Arial"/>
              <a:buChar char="▪"/>
              <a:defRPr/>
            </a:lvl2pPr>
            <a:lvl3pPr rtl="0">
              <a:spcBef>
                <a:spcPts val="900"/>
              </a:spcBef>
              <a:defRPr/>
            </a:lvl3pPr>
            <a:lvl4pPr rtl="0">
              <a:spcBef>
                <a:spcPts val="900"/>
              </a:spcBef>
              <a:buClr>
                <a:srgbClr val="262626"/>
              </a:buClr>
              <a:buFont typeface="Arial"/>
              <a:buChar char="▪"/>
              <a:defRPr/>
            </a:lvl4pPr>
            <a:lvl5pPr rtl="0">
              <a:spcBef>
                <a:spcPts val="900"/>
              </a:spcBef>
              <a:buClr>
                <a:srgbClr val="AC1A2F"/>
              </a:buClr>
              <a:buFont typeface="Arial"/>
              <a:buChar char="•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235175" y="178533"/>
            <a:ext cx="7772400" cy="643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49003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 Ligh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0" y="1238712"/>
            <a:ext cx="9144000" cy="5619285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DDD9C3"/>
              </a:gs>
            </a:gsLst>
            <a:lin ang="60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6130191" y="6440562"/>
            <a:ext cx="274319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0" y="966587"/>
            <a:ext cx="9144000" cy="45718"/>
          </a:xfrm>
          <a:prstGeom prst="rect">
            <a:avLst/>
          </a:prstGeom>
          <a:solidFill>
            <a:srgbClr val="F9A73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0" y="1012304"/>
            <a:ext cx="9144000" cy="226407"/>
          </a:xfrm>
          <a:prstGeom prst="rect">
            <a:avLst/>
          </a:prstGeom>
          <a:solidFill>
            <a:srgbClr val="AC1A2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168943" y="178533"/>
            <a:ext cx="1637176" cy="63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xfrm>
            <a:off x="283665" y="6468507"/>
            <a:ext cx="2133598" cy="389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342842" y="6468507"/>
            <a:ext cx="2133598" cy="3894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235175" y="178533"/>
            <a:ext cx="7772400" cy="643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35000" y="1552575"/>
            <a:ext cx="7929563" cy="4718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900"/>
              </a:spcBef>
              <a:defRPr/>
            </a:lvl1pPr>
            <a:lvl2pPr rtl="0">
              <a:spcBef>
                <a:spcPts val="900"/>
              </a:spcBef>
              <a:buClr>
                <a:srgbClr val="262626"/>
              </a:buClr>
              <a:buFont typeface="Arial"/>
              <a:buChar char="▪"/>
              <a:defRPr/>
            </a:lvl2pPr>
            <a:lvl3pPr rtl="0">
              <a:spcBef>
                <a:spcPts val="900"/>
              </a:spcBef>
              <a:defRPr/>
            </a:lvl3pPr>
            <a:lvl4pPr rtl="0">
              <a:spcBef>
                <a:spcPts val="900"/>
              </a:spcBef>
              <a:buClr>
                <a:srgbClr val="262626"/>
              </a:buClr>
              <a:buFont typeface="Arial"/>
              <a:buChar char="▪"/>
              <a:defRPr/>
            </a:lvl4pPr>
            <a:lvl5pPr rtl="0">
              <a:spcBef>
                <a:spcPts val="900"/>
              </a:spcBef>
              <a:buClr>
                <a:srgbClr val="AC1A2F"/>
              </a:buClr>
              <a:buFont typeface="Arial"/>
              <a:buChar char="•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53835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igh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DDD9C3"/>
              </a:gs>
            </a:gsLst>
            <a:lin ang="60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0640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dar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-25400" y="-50800"/>
            <a:ext cx="9220200" cy="6934199"/>
          </a:xfrm>
          <a:prstGeom prst="rect">
            <a:avLst/>
          </a:prstGeom>
          <a:gradFill>
            <a:gsLst>
              <a:gs pos="0">
                <a:srgbClr val="37526A"/>
              </a:gs>
              <a:gs pos="100000">
                <a:srgbClr val="0D1822"/>
              </a:gs>
            </a:gsLst>
            <a:lin ang="60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5679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378-2574-4E84-85A6-FEC3460825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C724-1532-4182-8390-DB51DF827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62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378-2574-4E84-85A6-FEC3460825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C724-1532-4182-8390-DB51DF827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0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378-2574-4E84-85A6-FEC3460825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C724-1532-4182-8390-DB51DF827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6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378-2574-4E84-85A6-FEC3460825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C724-1532-4182-8390-DB51DF827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8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378-2574-4E84-85A6-FEC3460825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C724-1532-4182-8390-DB51DF827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1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378-2574-4E84-85A6-FEC3460825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C724-1532-4182-8390-DB51DF827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6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378-2574-4E84-85A6-FEC3460825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C724-1532-4182-8390-DB51DF827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8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82378-2574-4E84-85A6-FEC3460825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9C724-1532-4182-8390-DB51DF827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0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7" r:id="rId13"/>
    <p:sldLayoutId id="2147483678" r:id="rId14"/>
    <p:sldLayoutId id="2147483679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1238712"/>
            <a:ext cx="9144000" cy="5619285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DDD9C3"/>
              </a:gs>
            </a:gsLst>
            <a:lin ang="6000000" scaled="0"/>
          </a:gra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0" name="Shape 10"/>
          <p:cNvSpPr/>
          <p:nvPr/>
        </p:nvSpPr>
        <p:spPr>
          <a:xfrm>
            <a:off x="6130191" y="6440562"/>
            <a:ext cx="274319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0" y="966587"/>
            <a:ext cx="9144000" cy="45718"/>
          </a:xfrm>
          <a:prstGeom prst="rect">
            <a:avLst/>
          </a:prstGeom>
          <a:solidFill>
            <a:srgbClr val="F9A73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1012304"/>
            <a:ext cx="9144000" cy="226407"/>
          </a:xfrm>
          <a:prstGeom prst="rect">
            <a:avLst/>
          </a:prstGeom>
          <a:solidFill>
            <a:srgbClr val="AC1A2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12"/>
          <a:srcRect/>
          <a:stretch/>
        </p:blipFill>
        <p:spPr>
          <a:xfrm>
            <a:off x="168943" y="178533"/>
            <a:ext cx="1637176" cy="638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300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transition spd="med">
    <p:fade/>
  </p:transition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google.com/maps/d/edit?mid=zmNvq02Uwj6Y.ktV4YwAisVR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comments" Target="../comments/commen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C2B37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38200" y="3968767"/>
            <a:ext cx="7467600" cy="60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3394691" y="2345883"/>
            <a:ext cx="2540100" cy="98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7" y="-1150385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095" y="145143"/>
            <a:ext cx="8828026" cy="68299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Assessing the Current System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2040" y="1633663"/>
            <a:ext cx="6570405" cy="1939123"/>
            <a:chOff x="1081413" y="1337070"/>
            <a:chExt cx="6570405" cy="1939123"/>
          </a:xfrm>
        </p:grpSpPr>
        <p:grpSp>
          <p:nvGrpSpPr>
            <p:cNvPr id="17" name="Group 16"/>
            <p:cNvGrpSpPr/>
            <p:nvPr/>
          </p:nvGrpSpPr>
          <p:grpSpPr>
            <a:xfrm flipH="1">
              <a:off x="1081413" y="1337070"/>
              <a:ext cx="6570405" cy="1939123"/>
              <a:chOff x="1414476" y="1337070"/>
              <a:chExt cx="6570405" cy="193912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607184" y="1337070"/>
                <a:ext cx="6377697" cy="1939123"/>
                <a:chOff x="1607184" y="1337070"/>
                <a:chExt cx="6377697" cy="1939123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2381584" y="1337070"/>
                  <a:ext cx="5603297" cy="1824012"/>
                </a:xfrm>
                <a:custGeom>
                  <a:avLst/>
                  <a:gdLst>
                    <a:gd name="connsiteX0" fmla="*/ 0 w 5603297"/>
                    <a:gd name="connsiteY0" fmla="*/ 0 h 2265264"/>
                    <a:gd name="connsiteX1" fmla="*/ 4470665 w 5603297"/>
                    <a:gd name="connsiteY1" fmla="*/ 0 h 2265264"/>
                    <a:gd name="connsiteX2" fmla="*/ 5603297 w 5603297"/>
                    <a:gd name="connsiteY2" fmla="*/ 1132632 h 2265264"/>
                    <a:gd name="connsiteX3" fmla="*/ 4470665 w 5603297"/>
                    <a:gd name="connsiteY3" fmla="*/ 2265264 h 2265264"/>
                    <a:gd name="connsiteX4" fmla="*/ 0 w 5603297"/>
                    <a:gd name="connsiteY4" fmla="*/ 2265264 h 2265264"/>
                    <a:gd name="connsiteX5" fmla="*/ 0 w 5603297"/>
                    <a:gd name="connsiteY5" fmla="*/ 0 h 226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03297" h="2265264">
                      <a:moveTo>
                        <a:pt x="5603297" y="2265264"/>
                      </a:moveTo>
                      <a:lnTo>
                        <a:pt x="1132632" y="2265264"/>
                      </a:lnTo>
                      <a:lnTo>
                        <a:pt x="0" y="1132632"/>
                      </a:lnTo>
                      <a:lnTo>
                        <a:pt x="1132632" y="0"/>
                      </a:lnTo>
                      <a:lnTo>
                        <a:pt x="5603297" y="0"/>
                      </a:lnTo>
                      <a:lnTo>
                        <a:pt x="5603297" y="22652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43954" tIns="76201" rIns="142240" bIns="76200" numCol="1" spcCol="1270" anchor="t" anchorCtr="0">
                  <a:noAutofit/>
                </a:bodyPr>
                <a:lstStyle/>
                <a:p>
                  <a:pPr lvl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400"/>
                    </a:spcAft>
                  </a:pPr>
                  <a:endParaRPr lang="en-US" sz="14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607184" y="1407274"/>
                  <a:ext cx="1868919" cy="1868919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1414476" y="2128313"/>
                <a:ext cx="2145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bg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Semi-structured Interviews</a:t>
                </a:r>
                <a:endParaRPr lang="en-US" sz="18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492552" y="1885887"/>
              <a:ext cx="4572000" cy="10175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UFF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Spoke with </a:t>
              </a:r>
              <a:r>
                <a:rPr lang="en-US" sz="16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Kaj</a:t>
              </a:r>
              <a:r>
                <a:rPr lang="en-US" sz="16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Pihl at UFF on 4/7/16</a:t>
              </a:r>
            </a:p>
            <a:p>
              <a:pPr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8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362040" y="3923974"/>
            <a:ext cx="6410494" cy="1924165"/>
            <a:chOff x="1180821" y="1354581"/>
            <a:chExt cx="6410494" cy="1924165"/>
          </a:xfrm>
        </p:grpSpPr>
        <p:grpSp>
          <p:nvGrpSpPr>
            <p:cNvPr id="26" name="Group 25"/>
            <p:cNvGrpSpPr/>
            <p:nvPr/>
          </p:nvGrpSpPr>
          <p:grpSpPr>
            <a:xfrm flipH="1">
              <a:off x="1180821" y="1354581"/>
              <a:ext cx="6410494" cy="1924165"/>
              <a:chOff x="1474979" y="1354581"/>
              <a:chExt cx="6410494" cy="192416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613810" y="1354581"/>
                <a:ext cx="6271663" cy="1924165"/>
                <a:chOff x="1613810" y="1354581"/>
                <a:chExt cx="6271663" cy="1924165"/>
              </a:xfrm>
            </p:grpSpPr>
            <p:sp>
              <p:nvSpPr>
                <p:cNvPr id="30" name="Freeform 29"/>
                <p:cNvSpPr/>
                <p:nvPr/>
              </p:nvSpPr>
              <p:spPr>
                <a:xfrm>
                  <a:off x="2282176" y="1354581"/>
                  <a:ext cx="5603297" cy="1924165"/>
                </a:xfrm>
                <a:custGeom>
                  <a:avLst/>
                  <a:gdLst>
                    <a:gd name="connsiteX0" fmla="*/ 0 w 5603297"/>
                    <a:gd name="connsiteY0" fmla="*/ 0 h 2265264"/>
                    <a:gd name="connsiteX1" fmla="*/ 4470665 w 5603297"/>
                    <a:gd name="connsiteY1" fmla="*/ 0 h 2265264"/>
                    <a:gd name="connsiteX2" fmla="*/ 5603297 w 5603297"/>
                    <a:gd name="connsiteY2" fmla="*/ 1132632 h 2265264"/>
                    <a:gd name="connsiteX3" fmla="*/ 4470665 w 5603297"/>
                    <a:gd name="connsiteY3" fmla="*/ 2265264 h 2265264"/>
                    <a:gd name="connsiteX4" fmla="*/ 0 w 5603297"/>
                    <a:gd name="connsiteY4" fmla="*/ 2265264 h 2265264"/>
                    <a:gd name="connsiteX5" fmla="*/ 0 w 5603297"/>
                    <a:gd name="connsiteY5" fmla="*/ 0 h 226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03297" h="2265264">
                      <a:moveTo>
                        <a:pt x="5603297" y="2265264"/>
                      </a:moveTo>
                      <a:lnTo>
                        <a:pt x="1132632" y="2265264"/>
                      </a:lnTo>
                      <a:lnTo>
                        <a:pt x="0" y="1132632"/>
                      </a:lnTo>
                      <a:lnTo>
                        <a:pt x="1132632" y="0"/>
                      </a:lnTo>
                      <a:lnTo>
                        <a:pt x="5603297" y="0"/>
                      </a:lnTo>
                      <a:lnTo>
                        <a:pt x="5603297" y="22652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43954" tIns="76201" rIns="142240" bIns="76200" numCol="1" spcCol="1270" anchor="t" anchorCtr="0">
                  <a:noAutofit/>
                </a:bodyPr>
                <a:lstStyle/>
                <a:p>
                  <a:pPr lvl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400"/>
                    </a:spcAft>
                  </a:pPr>
                  <a:endParaRPr lang="en-US" sz="14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613810" y="1413432"/>
                  <a:ext cx="1855980" cy="185598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1474979" y="2058421"/>
                <a:ext cx="2145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bg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Semi-structured Interviews</a:t>
                </a:r>
                <a:endParaRPr lang="en-US" sz="18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393372" y="1820728"/>
              <a:ext cx="4296227" cy="698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Trasborg</a:t>
              </a:r>
              <a:endParaRPr lang="en-US" sz="20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Spoke with Steen </a:t>
              </a:r>
              <a:r>
                <a:rPr lang="en-US" sz="16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Trasborg</a:t>
              </a:r>
              <a:r>
                <a:rPr lang="en-US" sz="16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on 4/13/16</a:t>
              </a:r>
              <a:endParaRPr lang="en-US" sz="16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0688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20" y="-984720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095" y="145143"/>
            <a:ext cx="8828026" cy="68299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Assessing the Current System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09602" y="1252768"/>
            <a:ext cx="6401066" cy="1763805"/>
            <a:chOff x="1190249" y="1434762"/>
            <a:chExt cx="6401066" cy="1763805"/>
          </a:xfrm>
        </p:grpSpPr>
        <p:grpSp>
          <p:nvGrpSpPr>
            <p:cNvPr id="17" name="Group 16"/>
            <p:cNvGrpSpPr/>
            <p:nvPr/>
          </p:nvGrpSpPr>
          <p:grpSpPr>
            <a:xfrm flipH="1">
              <a:off x="1190249" y="1434762"/>
              <a:ext cx="6401066" cy="1763805"/>
              <a:chOff x="1474979" y="1434762"/>
              <a:chExt cx="6401066" cy="176380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688200" y="1434762"/>
                <a:ext cx="6187845" cy="1763805"/>
                <a:chOff x="1688200" y="1434762"/>
                <a:chExt cx="6187845" cy="1763805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2272748" y="1577304"/>
                  <a:ext cx="5603297" cy="1515335"/>
                </a:xfrm>
                <a:custGeom>
                  <a:avLst/>
                  <a:gdLst>
                    <a:gd name="connsiteX0" fmla="*/ 0 w 5603297"/>
                    <a:gd name="connsiteY0" fmla="*/ 0 h 2265264"/>
                    <a:gd name="connsiteX1" fmla="*/ 4470665 w 5603297"/>
                    <a:gd name="connsiteY1" fmla="*/ 0 h 2265264"/>
                    <a:gd name="connsiteX2" fmla="*/ 5603297 w 5603297"/>
                    <a:gd name="connsiteY2" fmla="*/ 1132632 h 2265264"/>
                    <a:gd name="connsiteX3" fmla="*/ 4470665 w 5603297"/>
                    <a:gd name="connsiteY3" fmla="*/ 2265264 h 2265264"/>
                    <a:gd name="connsiteX4" fmla="*/ 0 w 5603297"/>
                    <a:gd name="connsiteY4" fmla="*/ 2265264 h 2265264"/>
                    <a:gd name="connsiteX5" fmla="*/ 0 w 5603297"/>
                    <a:gd name="connsiteY5" fmla="*/ 0 h 226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03297" h="2265264">
                      <a:moveTo>
                        <a:pt x="5603297" y="2265264"/>
                      </a:moveTo>
                      <a:lnTo>
                        <a:pt x="1132632" y="2265264"/>
                      </a:lnTo>
                      <a:lnTo>
                        <a:pt x="0" y="1132632"/>
                      </a:lnTo>
                      <a:lnTo>
                        <a:pt x="1132632" y="0"/>
                      </a:lnTo>
                      <a:lnTo>
                        <a:pt x="5603297" y="0"/>
                      </a:lnTo>
                      <a:lnTo>
                        <a:pt x="5603297" y="22652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43954" tIns="76201" rIns="142240" bIns="76200" numCol="1" spcCol="1270" anchor="t" anchorCtr="0">
                  <a:noAutofit/>
                </a:bodyPr>
                <a:lstStyle/>
                <a:p>
                  <a:pPr lvl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400"/>
                    </a:spcAft>
                  </a:pPr>
                  <a:endParaRPr lang="en-US" sz="14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688200" y="1434762"/>
                  <a:ext cx="1763805" cy="1763805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1474979" y="2058421"/>
                <a:ext cx="2145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bg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Semi-structured Interviews</a:t>
                </a:r>
                <a:endParaRPr lang="en-US" sz="18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492552" y="1885887"/>
              <a:ext cx="4197047" cy="975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</a:pPr>
              <a:r>
                <a:rPr lang="en-US" sz="24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PlanMiljø</a:t>
              </a:r>
              <a:endParaRPr lang="en-US" sz="18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Spoke with David Watson at the Danish Waste Association on 3/15/16</a:t>
              </a:r>
              <a:endParaRPr lang="en-US" sz="16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33109" y="3153494"/>
            <a:ext cx="6401066" cy="1763805"/>
            <a:chOff x="1190249" y="1434762"/>
            <a:chExt cx="6401066" cy="1763805"/>
          </a:xfrm>
        </p:grpSpPr>
        <p:grpSp>
          <p:nvGrpSpPr>
            <p:cNvPr id="19" name="Group 18"/>
            <p:cNvGrpSpPr/>
            <p:nvPr/>
          </p:nvGrpSpPr>
          <p:grpSpPr>
            <a:xfrm flipH="1">
              <a:off x="1190249" y="1434762"/>
              <a:ext cx="6401066" cy="1763805"/>
              <a:chOff x="1474979" y="1434762"/>
              <a:chExt cx="6401066" cy="176380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688200" y="1434762"/>
                <a:ext cx="6187845" cy="1763805"/>
                <a:chOff x="1688200" y="1434762"/>
                <a:chExt cx="6187845" cy="1763805"/>
              </a:xfrm>
            </p:grpSpPr>
            <p:sp>
              <p:nvSpPr>
                <p:cNvPr id="23" name="Freeform 22"/>
                <p:cNvSpPr/>
                <p:nvPr/>
              </p:nvSpPr>
              <p:spPr>
                <a:xfrm>
                  <a:off x="2272748" y="1577304"/>
                  <a:ext cx="5603297" cy="1515335"/>
                </a:xfrm>
                <a:custGeom>
                  <a:avLst/>
                  <a:gdLst>
                    <a:gd name="connsiteX0" fmla="*/ 0 w 5603297"/>
                    <a:gd name="connsiteY0" fmla="*/ 0 h 2265264"/>
                    <a:gd name="connsiteX1" fmla="*/ 4470665 w 5603297"/>
                    <a:gd name="connsiteY1" fmla="*/ 0 h 2265264"/>
                    <a:gd name="connsiteX2" fmla="*/ 5603297 w 5603297"/>
                    <a:gd name="connsiteY2" fmla="*/ 1132632 h 2265264"/>
                    <a:gd name="connsiteX3" fmla="*/ 4470665 w 5603297"/>
                    <a:gd name="connsiteY3" fmla="*/ 2265264 h 2265264"/>
                    <a:gd name="connsiteX4" fmla="*/ 0 w 5603297"/>
                    <a:gd name="connsiteY4" fmla="*/ 2265264 h 2265264"/>
                    <a:gd name="connsiteX5" fmla="*/ 0 w 5603297"/>
                    <a:gd name="connsiteY5" fmla="*/ 0 h 226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03297" h="2265264">
                      <a:moveTo>
                        <a:pt x="5603297" y="2265264"/>
                      </a:moveTo>
                      <a:lnTo>
                        <a:pt x="1132632" y="2265264"/>
                      </a:lnTo>
                      <a:lnTo>
                        <a:pt x="0" y="1132632"/>
                      </a:lnTo>
                      <a:lnTo>
                        <a:pt x="1132632" y="0"/>
                      </a:lnTo>
                      <a:lnTo>
                        <a:pt x="5603297" y="0"/>
                      </a:lnTo>
                      <a:lnTo>
                        <a:pt x="5603297" y="22652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43954" tIns="76201" rIns="142240" bIns="76200" numCol="1" spcCol="1270" anchor="t" anchorCtr="0">
                  <a:noAutofit/>
                </a:bodyPr>
                <a:lstStyle/>
                <a:p>
                  <a:pPr lvl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400"/>
                    </a:spcAft>
                  </a:pPr>
                  <a:endParaRPr lang="en-US" sz="14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1688200" y="1434762"/>
                  <a:ext cx="1763805" cy="1763805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1474979" y="2058421"/>
                <a:ext cx="2145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bg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Semi-structured Interviews</a:t>
                </a:r>
                <a:endParaRPr lang="en-US" sz="18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1492552" y="1885887"/>
              <a:ext cx="4121737" cy="1052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EPA</a:t>
              </a:r>
              <a:endParaRPr lang="en-US" sz="18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Spoke with Anne-Mette </a:t>
              </a:r>
              <a:r>
                <a:rPr lang="en-US" sz="1800" kern="1200" dirty="0" err="1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Lysemose</a:t>
              </a:r>
              <a:r>
                <a:rPr lang="en-US" sz="1800" kern="1200" dirty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Bendsen</a:t>
              </a:r>
              <a:r>
                <a:rPr lang="en-US" sz="1800" kern="1200" dirty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on 4/14/16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09602" y="5035376"/>
            <a:ext cx="6401066" cy="1763805"/>
            <a:chOff x="1190249" y="1434762"/>
            <a:chExt cx="6401066" cy="1763805"/>
          </a:xfrm>
        </p:grpSpPr>
        <p:grpSp>
          <p:nvGrpSpPr>
            <p:cNvPr id="26" name="Group 25"/>
            <p:cNvGrpSpPr/>
            <p:nvPr/>
          </p:nvGrpSpPr>
          <p:grpSpPr>
            <a:xfrm flipH="1">
              <a:off x="1190249" y="1434762"/>
              <a:ext cx="6401066" cy="1763805"/>
              <a:chOff x="1474979" y="1434762"/>
              <a:chExt cx="6401066" cy="176380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688200" y="1434762"/>
                <a:ext cx="6187845" cy="1763805"/>
                <a:chOff x="1688200" y="1434762"/>
                <a:chExt cx="6187845" cy="1763805"/>
              </a:xfrm>
            </p:grpSpPr>
            <p:sp>
              <p:nvSpPr>
                <p:cNvPr id="30" name="Freeform 29"/>
                <p:cNvSpPr/>
                <p:nvPr/>
              </p:nvSpPr>
              <p:spPr>
                <a:xfrm>
                  <a:off x="2272748" y="1577304"/>
                  <a:ext cx="5603297" cy="1515335"/>
                </a:xfrm>
                <a:custGeom>
                  <a:avLst/>
                  <a:gdLst>
                    <a:gd name="connsiteX0" fmla="*/ 0 w 5603297"/>
                    <a:gd name="connsiteY0" fmla="*/ 0 h 2265264"/>
                    <a:gd name="connsiteX1" fmla="*/ 4470665 w 5603297"/>
                    <a:gd name="connsiteY1" fmla="*/ 0 h 2265264"/>
                    <a:gd name="connsiteX2" fmla="*/ 5603297 w 5603297"/>
                    <a:gd name="connsiteY2" fmla="*/ 1132632 h 2265264"/>
                    <a:gd name="connsiteX3" fmla="*/ 4470665 w 5603297"/>
                    <a:gd name="connsiteY3" fmla="*/ 2265264 h 2265264"/>
                    <a:gd name="connsiteX4" fmla="*/ 0 w 5603297"/>
                    <a:gd name="connsiteY4" fmla="*/ 2265264 h 2265264"/>
                    <a:gd name="connsiteX5" fmla="*/ 0 w 5603297"/>
                    <a:gd name="connsiteY5" fmla="*/ 0 h 226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03297" h="2265264">
                      <a:moveTo>
                        <a:pt x="5603297" y="2265264"/>
                      </a:moveTo>
                      <a:lnTo>
                        <a:pt x="1132632" y="2265264"/>
                      </a:lnTo>
                      <a:lnTo>
                        <a:pt x="0" y="1132632"/>
                      </a:lnTo>
                      <a:lnTo>
                        <a:pt x="1132632" y="0"/>
                      </a:lnTo>
                      <a:lnTo>
                        <a:pt x="5603297" y="0"/>
                      </a:lnTo>
                      <a:lnTo>
                        <a:pt x="5603297" y="22652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43954" tIns="76201" rIns="142240" bIns="76200" numCol="1" spcCol="1270" anchor="t" anchorCtr="0">
                  <a:noAutofit/>
                </a:bodyPr>
                <a:lstStyle/>
                <a:p>
                  <a:pPr lvl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400"/>
                    </a:spcAft>
                  </a:pPr>
                  <a:endParaRPr lang="en-US" sz="14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688200" y="1434762"/>
                  <a:ext cx="1763805" cy="176380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1474979" y="2058421"/>
                <a:ext cx="2145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bg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Semi-structured Interviews</a:t>
                </a:r>
                <a:endParaRPr lang="en-US" sz="18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393372" y="1820728"/>
              <a:ext cx="4296227" cy="920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Isobro</a:t>
              </a:r>
              <a:endParaRPr lang="en-US" sz="20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600" dirty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Spoke with </a:t>
              </a:r>
              <a:r>
                <a:rPr lang="en-US" sz="1600" dirty="0" err="1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Vibeke</a:t>
              </a:r>
              <a:r>
                <a:rPr lang="en-US" sz="1600" dirty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</a:t>
              </a:r>
              <a:r>
                <a:rPr lang="en-US" sz="16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Anderson</a:t>
              </a:r>
              <a:r>
                <a:rPr lang="en-US" sz="1600" kern="1200" dirty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</a:t>
              </a:r>
              <a:r>
                <a:rPr lang="en-US" sz="16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at Danish Waste Association on 4/7/16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74308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8" y="-1112531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Compare and Contrast Systems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1269810"/>
            <a:ext cx="9144000" cy="4601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43838" y="1873097"/>
            <a:ext cx="5834397" cy="1877248"/>
            <a:chOff x="130624" y="1468506"/>
            <a:chExt cx="5834397" cy="1877248"/>
          </a:xfrm>
        </p:grpSpPr>
        <p:sp>
          <p:nvSpPr>
            <p:cNvPr id="17" name="Bent-Up Arrow 16"/>
            <p:cNvSpPr/>
            <p:nvPr/>
          </p:nvSpPr>
          <p:spPr>
            <a:xfrm rot="5400000">
              <a:off x="838737" y="2414842"/>
              <a:ext cx="817334" cy="104449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130624" y="1517209"/>
              <a:ext cx="1382508" cy="892239"/>
            </a:xfrm>
            <a:custGeom>
              <a:avLst/>
              <a:gdLst>
                <a:gd name="connsiteX0" fmla="*/ 0 w 1382508"/>
                <a:gd name="connsiteY0" fmla="*/ 148736 h 892239"/>
                <a:gd name="connsiteX1" fmla="*/ 148736 w 1382508"/>
                <a:gd name="connsiteY1" fmla="*/ 0 h 892239"/>
                <a:gd name="connsiteX2" fmla="*/ 1233772 w 1382508"/>
                <a:gd name="connsiteY2" fmla="*/ 0 h 892239"/>
                <a:gd name="connsiteX3" fmla="*/ 1382508 w 1382508"/>
                <a:gd name="connsiteY3" fmla="*/ 148736 h 892239"/>
                <a:gd name="connsiteX4" fmla="*/ 1382508 w 1382508"/>
                <a:gd name="connsiteY4" fmla="*/ 743503 h 892239"/>
                <a:gd name="connsiteX5" fmla="*/ 1233772 w 1382508"/>
                <a:gd name="connsiteY5" fmla="*/ 892239 h 892239"/>
                <a:gd name="connsiteX6" fmla="*/ 148736 w 1382508"/>
                <a:gd name="connsiteY6" fmla="*/ 892239 h 892239"/>
                <a:gd name="connsiteX7" fmla="*/ 0 w 1382508"/>
                <a:gd name="connsiteY7" fmla="*/ 743503 h 892239"/>
                <a:gd name="connsiteX8" fmla="*/ 0 w 1382508"/>
                <a:gd name="connsiteY8" fmla="*/ 148736 h 89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2508" h="892239">
                  <a:moveTo>
                    <a:pt x="0" y="148736"/>
                  </a:moveTo>
                  <a:cubicBezTo>
                    <a:pt x="0" y="66591"/>
                    <a:pt x="66591" y="0"/>
                    <a:pt x="148736" y="0"/>
                  </a:cubicBezTo>
                  <a:lnTo>
                    <a:pt x="1233772" y="0"/>
                  </a:lnTo>
                  <a:cubicBezTo>
                    <a:pt x="1315917" y="0"/>
                    <a:pt x="1382508" y="66591"/>
                    <a:pt x="1382508" y="148736"/>
                  </a:cubicBezTo>
                  <a:lnTo>
                    <a:pt x="1382508" y="743503"/>
                  </a:lnTo>
                  <a:cubicBezTo>
                    <a:pt x="1382508" y="825648"/>
                    <a:pt x="1315917" y="892239"/>
                    <a:pt x="1233772" y="892239"/>
                  </a:cubicBezTo>
                  <a:lnTo>
                    <a:pt x="148736" y="892239"/>
                  </a:lnTo>
                  <a:cubicBezTo>
                    <a:pt x="66591" y="892239"/>
                    <a:pt x="0" y="825648"/>
                    <a:pt x="0" y="743503"/>
                  </a:cubicBezTo>
                  <a:lnTo>
                    <a:pt x="0" y="14873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763" tIns="119763" rIns="119763" bIns="11976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Content Analysis</a:t>
              </a:r>
              <a:endParaRPr lang="en-US" sz="2000" kern="1200" dirty="0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690802" y="1468506"/>
              <a:ext cx="4274219" cy="972862"/>
            </a:xfrm>
            <a:custGeom>
              <a:avLst/>
              <a:gdLst>
                <a:gd name="connsiteX0" fmla="*/ 0 w 4274219"/>
                <a:gd name="connsiteY0" fmla="*/ 0 h 972862"/>
                <a:gd name="connsiteX1" fmla="*/ 4274219 w 4274219"/>
                <a:gd name="connsiteY1" fmla="*/ 0 h 972862"/>
                <a:gd name="connsiteX2" fmla="*/ 4274219 w 4274219"/>
                <a:gd name="connsiteY2" fmla="*/ 972862 h 972862"/>
                <a:gd name="connsiteX3" fmla="*/ 0 w 4274219"/>
                <a:gd name="connsiteY3" fmla="*/ 972862 h 972862"/>
                <a:gd name="connsiteX4" fmla="*/ 0 w 4274219"/>
                <a:gd name="connsiteY4" fmla="*/ 0 h 9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4219" h="972862">
                  <a:moveTo>
                    <a:pt x="0" y="0"/>
                  </a:moveTo>
                  <a:lnTo>
                    <a:pt x="4274219" y="0"/>
                  </a:lnTo>
                  <a:lnTo>
                    <a:pt x="4274219" y="972862"/>
                  </a:lnTo>
                  <a:lnTo>
                    <a:pt x="0" y="9728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har char="••"/>
              </a:pPr>
              <a:r>
                <a:rPr lang="en-US" sz="1600" kern="12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Background Research</a:t>
              </a:r>
              <a:endParaRPr lang="en-US" sz="1600" kern="1200" dirty="0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har char="••"/>
              </a:pPr>
              <a:r>
                <a:rPr lang="en-US" sz="1600" kern="12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Gain insight</a:t>
              </a:r>
              <a:endParaRPr lang="en-US" sz="1600" kern="1200" dirty="0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25554" y="3112593"/>
            <a:ext cx="5141620" cy="1806749"/>
            <a:chOff x="1836585" y="2605996"/>
            <a:chExt cx="5141620" cy="1806749"/>
          </a:xfrm>
        </p:grpSpPr>
        <p:sp>
          <p:nvSpPr>
            <p:cNvPr id="20" name="Bent-Up Arrow 19"/>
            <p:cNvSpPr/>
            <p:nvPr/>
          </p:nvSpPr>
          <p:spPr>
            <a:xfrm rot="5400000">
              <a:off x="2562159" y="3457431"/>
              <a:ext cx="861820" cy="104880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1836585" y="2605996"/>
              <a:ext cx="1519026" cy="852495"/>
            </a:xfrm>
            <a:custGeom>
              <a:avLst/>
              <a:gdLst>
                <a:gd name="connsiteX0" fmla="*/ 0 w 1519026"/>
                <a:gd name="connsiteY0" fmla="*/ 142111 h 852495"/>
                <a:gd name="connsiteX1" fmla="*/ 142111 w 1519026"/>
                <a:gd name="connsiteY1" fmla="*/ 0 h 852495"/>
                <a:gd name="connsiteX2" fmla="*/ 1376915 w 1519026"/>
                <a:gd name="connsiteY2" fmla="*/ 0 h 852495"/>
                <a:gd name="connsiteX3" fmla="*/ 1519026 w 1519026"/>
                <a:gd name="connsiteY3" fmla="*/ 142111 h 852495"/>
                <a:gd name="connsiteX4" fmla="*/ 1519026 w 1519026"/>
                <a:gd name="connsiteY4" fmla="*/ 710384 h 852495"/>
                <a:gd name="connsiteX5" fmla="*/ 1376915 w 1519026"/>
                <a:gd name="connsiteY5" fmla="*/ 852495 h 852495"/>
                <a:gd name="connsiteX6" fmla="*/ 142111 w 1519026"/>
                <a:gd name="connsiteY6" fmla="*/ 852495 h 852495"/>
                <a:gd name="connsiteX7" fmla="*/ 0 w 1519026"/>
                <a:gd name="connsiteY7" fmla="*/ 710384 h 852495"/>
                <a:gd name="connsiteX8" fmla="*/ 0 w 1519026"/>
                <a:gd name="connsiteY8" fmla="*/ 142111 h 85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026" h="852495">
                  <a:moveTo>
                    <a:pt x="0" y="142111"/>
                  </a:moveTo>
                  <a:cubicBezTo>
                    <a:pt x="0" y="63625"/>
                    <a:pt x="63625" y="0"/>
                    <a:pt x="142111" y="0"/>
                  </a:cubicBezTo>
                  <a:lnTo>
                    <a:pt x="1376915" y="0"/>
                  </a:lnTo>
                  <a:cubicBezTo>
                    <a:pt x="1455401" y="0"/>
                    <a:pt x="1519026" y="63625"/>
                    <a:pt x="1519026" y="142111"/>
                  </a:cubicBezTo>
                  <a:lnTo>
                    <a:pt x="1519026" y="710384"/>
                  </a:lnTo>
                  <a:cubicBezTo>
                    <a:pt x="1519026" y="788870"/>
                    <a:pt x="1455401" y="852495"/>
                    <a:pt x="1376915" y="852495"/>
                  </a:cubicBezTo>
                  <a:lnTo>
                    <a:pt x="142111" y="852495"/>
                  </a:lnTo>
                  <a:cubicBezTo>
                    <a:pt x="63625" y="852495"/>
                    <a:pt x="0" y="788870"/>
                    <a:pt x="0" y="710384"/>
                  </a:cubicBezTo>
                  <a:lnTo>
                    <a:pt x="0" y="14211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823" tIns="117823" rIns="117823" bIns="11782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Site Visits Interviews</a:t>
              </a:r>
              <a:endParaRPr lang="en-US" sz="2000" kern="1200" dirty="0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17473" y="2762632"/>
              <a:ext cx="3460732" cy="711319"/>
            </a:xfrm>
            <a:custGeom>
              <a:avLst/>
              <a:gdLst>
                <a:gd name="connsiteX0" fmla="*/ 0 w 3460732"/>
                <a:gd name="connsiteY0" fmla="*/ 0 h 711319"/>
                <a:gd name="connsiteX1" fmla="*/ 3460732 w 3460732"/>
                <a:gd name="connsiteY1" fmla="*/ 0 h 711319"/>
                <a:gd name="connsiteX2" fmla="*/ 3460732 w 3460732"/>
                <a:gd name="connsiteY2" fmla="*/ 711319 h 711319"/>
                <a:gd name="connsiteX3" fmla="*/ 0 w 3460732"/>
                <a:gd name="connsiteY3" fmla="*/ 711319 h 711319"/>
                <a:gd name="connsiteX4" fmla="*/ 0 w 3460732"/>
                <a:gd name="connsiteY4" fmla="*/ 0 h 71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0732" h="711319">
                  <a:moveTo>
                    <a:pt x="0" y="0"/>
                  </a:moveTo>
                  <a:lnTo>
                    <a:pt x="3460732" y="0"/>
                  </a:lnTo>
                  <a:lnTo>
                    <a:pt x="3460732" y="711319"/>
                  </a:lnTo>
                  <a:lnTo>
                    <a:pt x="0" y="7113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har char="••"/>
              </a:pPr>
              <a:r>
                <a:rPr lang="en-US" sz="1600" kern="12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Municipalities, Privately Owned Organizations, and Humanitarian Organizations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712644" y="4356245"/>
            <a:ext cx="4025155" cy="940694"/>
            <a:chOff x="3510206" y="3709353"/>
            <a:chExt cx="4025155" cy="940694"/>
          </a:xfrm>
        </p:grpSpPr>
        <p:sp>
          <p:nvSpPr>
            <p:cNvPr id="24" name="Freeform 23"/>
            <p:cNvSpPr/>
            <p:nvPr/>
          </p:nvSpPr>
          <p:spPr>
            <a:xfrm>
              <a:off x="3510206" y="3709353"/>
              <a:ext cx="1665591" cy="825394"/>
            </a:xfrm>
            <a:custGeom>
              <a:avLst/>
              <a:gdLst>
                <a:gd name="connsiteX0" fmla="*/ 0 w 1952644"/>
                <a:gd name="connsiteY0" fmla="*/ 137593 h 825394"/>
                <a:gd name="connsiteX1" fmla="*/ 137593 w 1952644"/>
                <a:gd name="connsiteY1" fmla="*/ 0 h 825394"/>
                <a:gd name="connsiteX2" fmla="*/ 1815051 w 1952644"/>
                <a:gd name="connsiteY2" fmla="*/ 0 h 825394"/>
                <a:gd name="connsiteX3" fmla="*/ 1952644 w 1952644"/>
                <a:gd name="connsiteY3" fmla="*/ 137593 h 825394"/>
                <a:gd name="connsiteX4" fmla="*/ 1952644 w 1952644"/>
                <a:gd name="connsiteY4" fmla="*/ 687801 h 825394"/>
                <a:gd name="connsiteX5" fmla="*/ 1815051 w 1952644"/>
                <a:gd name="connsiteY5" fmla="*/ 825394 h 825394"/>
                <a:gd name="connsiteX6" fmla="*/ 137593 w 1952644"/>
                <a:gd name="connsiteY6" fmla="*/ 825394 h 825394"/>
                <a:gd name="connsiteX7" fmla="*/ 0 w 1952644"/>
                <a:gd name="connsiteY7" fmla="*/ 687801 h 825394"/>
                <a:gd name="connsiteX8" fmla="*/ 0 w 1952644"/>
                <a:gd name="connsiteY8" fmla="*/ 137593 h 8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2644" h="825394">
                  <a:moveTo>
                    <a:pt x="0" y="137593"/>
                  </a:moveTo>
                  <a:cubicBezTo>
                    <a:pt x="0" y="61602"/>
                    <a:pt x="61602" y="0"/>
                    <a:pt x="137593" y="0"/>
                  </a:cubicBezTo>
                  <a:lnTo>
                    <a:pt x="1815051" y="0"/>
                  </a:lnTo>
                  <a:cubicBezTo>
                    <a:pt x="1891042" y="0"/>
                    <a:pt x="1952644" y="61602"/>
                    <a:pt x="1952644" y="137593"/>
                  </a:cubicBezTo>
                  <a:lnTo>
                    <a:pt x="1952644" y="687801"/>
                  </a:lnTo>
                  <a:cubicBezTo>
                    <a:pt x="1952644" y="763792"/>
                    <a:pt x="1891042" y="825394"/>
                    <a:pt x="1815051" y="825394"/>
                  </a:cubicBezTo>
                  <a:lnTo>
                    <a:pt x="137593" y="825394"/>
                  </a:lnTo>
                  <a:cubicBezTo>
                    <a:pt x="61602" y="825394"/>
                    <a:pt x="0" y="763792"/>
                    <a:pt x="0" y="687801"/>
                  </a:cubicBezTo>
                  <a:lnTo>
                    <a:pt x="0" y="137593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500" tIns="116500" rIns="116500" bIns="1165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2000" kern="12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Cost Benefit Analysis</a:t>
              </a:r>
              <a:endParaRPr lang="en-US" sz="2000" kern="1200" dirty="0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292631" y="3781854"/>
              <a:ext cx="2242730" cy="868193"/>
            </a:xfrm>
            <a:custGeom>
              <a:avLst/>
              <a:gdLst>
                <a:gd name="connsiteX0" fmla="*/ 0 w 1116123"/>
                <a:gd name="connsiteY0" fmla="*/ 0 h 868193"/>
                <a:gd name="connsiteX1" fmla="*/ 1116123 w 1116123"/>
                <a:gd name="connsiteY1" fmla="*/ 0 h 868193"/>
                <a:gd name="connsiteX2" fmla="*/ 1116123 w 1116123"/>
                <a:gd name="connsiteY2" fmla="*/ 868193 h 868193"/>
                <a:gd name="connsiteX3" fmla="*/ 0 w 1116123"/>
                <a:gd name="connsiteY3" fmla="*/ 868193 h 868193"/>
                <a:gd name="connsiteX4" fmla="*/ 0 w 1116123"/>
                <a:gd name="connsiteY4" fmla="*/ 0 h 86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123" h="868193">
                  <a:moveTo>
                    <a:pt x="0" y="0"/>
                  </a:moveTo>
                  <a:lnTo>
                    <a:pt x="1116123" y="0"/>
                  </a:lnTo>
                  <a:lnTo>
                    <a:pt x="1116123" y="868193"/>
                  </a:lnTo>
                  <a:lnTo>
                    <a:pt x="0" y="8681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har char="••"/>
              </a:pPr>
              <a:r>
                <a:rPr lang="en-US" sz="1600" kern="12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Evaluation of Increased Collection</a:t>
              </a:r>
              <a:endParaRPr lang="en-US" sz="1600" kern="1200" dirty="0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060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8" y="-1112531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Facilitate Stakeholder Cooperation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64" y="1274573"/>
            <a:ext cx="9144000" cy="4601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36820" y="2398461"/>
            <a:ext cx="1735521" cy="2388077"/>
            <a:chOff x="236820" y="2398461"/>
            <a:chExt cx="1735521" cy="2388077"/>
          </a:xfrm>
        </p:grpSpPr>
        <p:sp>
          <p:nvSpPr>
            <p:cNvPr id="31" name="Rounded Rectangle 30"/>
            <p:cNvSpPr/>
            <p:nvPr/>
          </p:nvSpPr>
          <p:spPr>
            <a:xfrm>
              <a:off x="236820" y="2398461"/>
              <a:ext cx="1492548" cy="14925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479793" y="3293990"/>
              <a:ext cx="1492548" cy="1492548"/>
            </a:xfrm>
            <a:custGeom>
              <a:avLst/>
              <a:gdLst>
                <a:gd name="connsiteX0" fmla="*/ 0 w 1492548"/>
                <a:gd name="connsiteY0" fmla="*/ 149255 h 1492548"/>
                <a:gd name="connsiteX1" fmla="*/ 149255 w 1492548"/>
                <a:gd name="connsiteY1" fmla="*/ 0 h 1492548"/>
                <a:gd name="connsiteX2" fmla="*/ 1343293 w 1492548"/>
                <a:gd name="connsiteY2" fmla="*/ 0 h 1492548"/>
                <a:gd name="connsiteX3" fmla="*/ 1492548 w 1492548"/>
                <a:gd name="connsiteY3" fmla="*/ 149255 h 1492548"/>
                <a:gd name="connsiteX4" fmla="*/ 1492548 w 1492548"/>
                <a:gd name="connsiteY4" fmla="*/ 1343293 h 1492548"/>
                <a:gd name="connsiteX5" fmla="*/ 1343293 w 1492548"/>
                <a:gd name="connsiteY5" fmla="*/ 1492548 h 1492548"/>
                <a:gd name="connsiteX6" fmla="*/ 149255 w 1492548"/>
                <a:gd name="connsiteY6" fmla="*/ 1492548 h 1492548"/>
                <a:gd name="connsiteX7" fmla="*/ 0 w 1492548"/>
                <a:gd name="connsiteY7" fmla="*/ 1343293 h 1492548"/>
                <a:gd name="connsiteX8" fmla="*/ 0 w 1492548"/>
                <a:gd name="connsiteY8" fmla="*/ 149255 h 149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2548" h="1492548">
                  <a:moveTo>
                    <a:pt x="0" y="149255"/>
                  </a:moveTo>
                  <a:cubicBezTo>
                    <a:pt x="0" y="66824"/>
                    <a:pt x="66824" y="0"/>
                    <a:pt x="149255" y="0"/>
                  </a:cubicBezTo>
                  <a:lnTo>
                    <a:pt x="1343293" y="0"/>
                  </a:lnTo>
                  <a:cubicBezTo>
                    <a:pt x="1425724" y="0"/>
                    <a:pt x="1492548" y="66824"/>
                    <a:pt x="1492548" y="149255"/>
                  </a:cubicBezTo>
                  <a:lnTo>
                    <a:pt x="1492548" y="1343293"/>
                  </a:lnTo>
                  <a:cubicBezTo>
                    <a:pt x="1492548" y="1425724"/>
                    <a:pt x="1425724" y="1492548"/>
                    <a:pt x="1343293" y="1492548"/>
                  </a:cubicBezTo>
                  <a:lnTo>
                    <a:pt x="149255" y="1492548"/>
                  </a:lnTo>
                  <a:cubicBezTo>
                    <a:pt x="66824" y="1492548"/>
                    <a:pt x="0" y="1425724"/>
                    <a:pt x="0" y="1343293"/>
                  </a:cubicBezTo>
                  <a:lnTo>
                    <a:pt x="0" y="14925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055" tIns="97055" rIns="97055" bIns="97055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Results</a:t>
              </a:r>
              <a:endParaRPr lang="en-US" sz="1800" b="1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b="1" kern="1200" dirty="0" smtClean="0"/>
                <a:t>Compiled information</a:t>
              </a:r>
              <a:endParaRPr lang="en-US" sz="1600" b="1" kern="12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015213" y="2384312"/>
            <a:ext cx="2266383" cy="2388077"/>
            <a:chOff x="2015213" y="2384312"/>
            <a:chExt cx="2266383" cy="2388077"/>
          </a:xfrm>
        </p:grpSpPr>
        <p:sp>
          <p:nvSpPr>
            <p:cNvPr id="33" name="Freeform 32"/>
            <p:cNvSpPr/>
            <p:nvPr/>
          </p:nvSpPr>
          <p:spPr>
            <a:xfrm rot="21578936">
              <a:off x="2015213" y="2958216"/>
              <a:ext cx="285852" cy="358638"/>
            </a:xfrm>
            <a:custGeom>
              <a:avLst/>
              <a:gdLst>
                <a:gd name="connsiteX0" fmla="*/ 0 w 285852"/>
                <a:gd name="connsiteY0" fmla="*/ 71728 h 358638"/>
                <a:gd name="connsiteX1" fmla="*/ 142926 w 285852"/>
                <a:gd name="connsiteY1" fmla="*/ 71728 h 358638"/>
                <a:gd name="connsiteX2" fmla="*/ 142926 w 285852"/>
                <a:gd name="connsiteY2" fmla="*/ 0 h 358638"/>
                <a:gd name="connsiteX3" fmla="*/ 285852 w 285852"/>
                <a:gd name="connsiteY3" fmla="*/ 179319 h 358638"/>
                <a:gd name="connsiteX4" fmla="*/ 142926 w 285852"/>
                <a:gd name="connsiteY4" fmla="*/ 358638 h 358638"/>
                <a:gd name="connsiteX5" fmla="*/ 142926 w 285852"/>
                <a:gd name="connsiteY5" fmla="*/ 286910 h 358638"/>
                <a:gd name="connsiteX6" fmla="*/ 0 w 285852"/>
                <a:gd name="connsiteY6" fmla="*/ 286910 h 358638"/>
                <a:gd name="connsiteX7" fmla="*/ 0 w 285852"/>
                <a:gd name="connsiteY7" fmla="*/ 71728 h 3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852" h="358638">
                  <a:moveTo>
                    <a:pt x="0" y="71728"/>
                  </a:moveTo>
                  <a:lnTo>
                    <a:pt x="142926" y="71728"/>
                  </a:lnTo>
                  <a:lnTo>
                    <a:pt x="142926" y="0"/>
                  </a:lnTo>
                  <a:lnTo>
                    <a:pt x="285852" y="179319"/>
                  </a:lnTo>
                  <a:lnTo>
                    <a:pt x="142926" y="358638"/>
                  </a:lnTo>
                  <a:lnTo>
                    <a:pt x="142926" y="286910"/>
                  </a:lnTo>
                  <a:lnTo>
                    <a:pt x="0" y="286910"/>
                  </a:lnTo>
                  <a:lnTo>
                    <a:pt x="0" y="71728"/>
                  </a:lnTo>
                  <a:close/>
                </a:path>
              </a:pathLst>
            </a:custGeom>
          </p:spPr>
          <p:style>
            <a:lnRef idx="0">
              <a:schemeClr val="accent3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1728" rIns="85755" bIns="7172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546075" y="2384312"/>
              <a:ext cx="1492548" cy="14925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18054"/>
                <a:satOff val="-823"/>
                <a:lumOff val="3721"/>
                <a:alphaOff val="0"/>
              </a:schemeClr>
            </a:fillRef>
            <a:effectRef idx="0">
              <a:schemeClr val="accent3">
                <a:tint val="50000"/>
                <a:hueOff val="18054"/>
                <a:satOff val="-823"/>
                <a:lumOff val="372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2789048" y="3279841"/>
              <a:ext cx="1492548" cy="1492548"/>
            </a:xfrm>
            <a:custGeom>
              <a:avLst/>
              <a:gdLst>
                <a:gd name="connsiteX0" fmla="*/ 0 w 1492548"/>
                <a:gd name="connsiteY0" fmla="*/ 149255 h 1492548"/>
                <a:gd name="connsiteX1" fmla="*/ 149255 w 1492548"/>
                <a:gd name="connsiteY1" fmla="*/ 0 h 1492548"/>
                <a:gd name="connsiteX2" fmla="*/ 1343293 w 1492548"/>
                <a:gd name="connsiteY2" fmla="*/ 0 h 1492548"/>
                <a:gd name="connsiteX3" fmla="*/ 1492548 w 1492548"/>
                <a:gd name="connsiteY3" fmla="*/ 149255 h 1492548"/>
                <a:gd name="connsiteX4" fmla="*/ 1492548 w 1492548"/>
                <a:gd name="connsiteY4" fmla="*/ 1343293 h 1492548"/>
                <a:gd name="connsiteX5" fmla="*/ 1343293 w 1492548"/>
                <a:gd name="connsiteY5" fmla="*/ 1492548 h 1492548"/>
                <a:gd name="connsiteX6" fmla="*/ 149255 w 1492548"/>
                <a:gd name="connsiteY6" fmla="*/ 1492548 h 1492548"/>
                <a:gd name="connsiteX7" fmla="*/ 0 w 1492548"/>
                <a:gd name="connsiteY7" fmla="*/ 1343293 h 1492548"/>
                <a:gd name="connsiteX8" fmla="*/ 0 w 1492548"/>
                <a:gd name="connsiteY8" fmla="*/ 149255 h 149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2548" h="1492548">
                  <a:moveTo>
                    <a:pt x="0" y="149255"/>
                  </a:moveTo>
                  <a:cubicBezTo>
                    <a:pt x="0" y="66824"/>
                    <a:pt x="66824" y="0"/>
                    <a:pt x="149255" y="0"/>
                  </a:cubicBezTo>
                  <a:lnTo>
                    <a:pt x="1343293" y="0"/>
                  </a:lnTo>
                  <a:cubicBezTo>
                    <a:pt x="1425724" y="0"/>
                    <a:pt x="1492548" y="66824"/>
                    <a:pt x="1492548" y="149255"/>
                  </a:cubicBezTo>
                  <a:lnTo>
                    <a:pt x="1492548" y="1343293"/>
                  </a:lnTo>
                  <a:cubicBezTo>
                    <a:pt x="1492548" y="1425724"/>
                    <a:pt x="1425724" y="1492548"/>
                    <a:pt x="1343293" y="1492548"/>
                  </a:cubicBezTo>
                  <a:lnTo>
                    <a:pt x="149255" y="1492548"/>
                  </a:lnTo>
                  <a:cubicBezTo>
                    <a:pt x="66824" y="1492548"/>
                    <a:pt x="0" y="1425724"/>
                    <a:pt x="0" y="1343293"/>
                  </a:cubicBezTo>
                  <a:lnTo>
                    <a:pt x="0" y="14925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72969"/>
                <a:satOff val="-477"/>
                <a:lumOff val="8185"/>
                <a:alphaOff val="0"/>
              </a:schemeClr>
            </a:fillRef>
            <a:effectRef idx="0">
              <a:schemeClr val="accent3">
                <a:shade val="80000"/>
                <a:hueOff val="72969"/>
                <a:satOff val="-477"/>
                <a:lumOff val="81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055" tIns="97055" rIns="97055" bIns="97055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Projections</a:t>
              </a:r>
              <a:endParaRPr lang="en-US" sz="1800" b="1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b="1" kern="1200" dirty="0" smtClean="0"/>
                <a:t>With increased collection</a:t>
              </a:r>
              <a:endParaRPr lang="en-US" sz="1600" b="1" kern="1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26122" y="2384312"/>
            <a:ext cx="2437184" cy="2402226"/>
            <a:chOff x="4326122" y="2384312"/>
            <a:chExt cx="2437184" cy="2402226"/>
          </a:xfrm>
        </p:grpSpPr>
        <p:sp>
          <p:nvSpPr>
            <p:cNvPr id="36" name="Freeform 35"/>
            <p:cNvSpPr/>
            <p:nvPr/>
          </p:nvSpPr>
          <p:spPr>
            <a:xfrm>
              <a:off x="4326122" y="2951267"/>
              <a:ext cx="287497" cy="358638"/>
            </a:xfrm>
            <a:custGeom>
              <a:avLst/>
              <a:gdLst>
                <a:gd name="connsiteX0" fmla="*/ 0 w 287497"/>
                <a:gd name="connsiteY0" fmla="*/ 71728 h 358638"/>
                <a:gd name="connsiteX1" fmla="*/ 143749 w 287497"/>
                <a:gd name="connsiteY1" fmla="*/ 71728 h 358638"/>
                <a:gd name="connsiteX2" fmla="*/ 143749 w 287497"/>
                <a:gd name="connsiteY2" fmla="*/ 0 h 358638"/>
                <a:gd name="connsiteX3" fmla="*/ 287497 w 287497"/>
                <a:gd name="connsiteY3" fmla="*/ 179319 h 358638"/>
                <a:gd name="connsiteX4" fmla="*/ 143749 w 287497"/>
                <a:gd name="connsiteY4" fmla="*/ 358638 h 358638"/>
                <a:gd name="connsiteX5" fmla="*/ 143749 w 287497"/>
                <a:gd name="connsiteY5" fmla="*/ 286910 h 358638"/>
                <a:gd name="connsiteX6" fmla="*/ 0 w 287497"/>
                <a:gd name="connsiteY6" fmla="*/ 286910 h 358638"/>
                <a:gd name="connsiteX7" fmla="*/ 0 w 287497"/>
                <a:gd name="connsiteY7" fmla="*/ 71728 h 3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497" h="358638">
                  <a:moveTo>
                    <a:pt x="0" y="71728"/>
                  </a:moveTo>
                  <a:lnTo>
                    <a:pt x="143749" y="71728"/>
                  </a:lnTo>
                  <a:lnTo>
                    <a:pt x="143749" y="0"/>
                  </a:lnTo>
                  <a:lnTo>
                    <a:pt x="287497" y="179319"/>
                  </a:lnTo>
                  <a:lnTo>
                    <a:pt x="143749" y="358638"/>
                  </a:lnTo>
                  <a:lnTo>
                    <a:pt x="143749" y="286910"/>
                  </a:lnTo>
                  <a:lnTo>
                    <a:pt x="0" y="286910"/>
                  </a:lnTo>
                  <a:lnTo>
                    <a:pt x="0" y="71728"/>
                  </a:lnTo>
                  <a:close/>
                </a:path>
              </a:pathLst>
            </a:custGeom>
          </p:spPr>
          <p:style>
            <a:lnRef idx="0">
              <a:schemeClr val="accent3">
                <a:shade val="90000"/>
                <a:hueOff val="109447"/>
                <a:satOff val="-1766"/>
                <a:lumOff val="10911"/>
                <a:alphaOff val="0"/>
              </a:schemeClr>
            </a:lnRef>
            <a:fillRef idx="1">
              <a:schemeClr val="accent3">
                <a:shade val="90000"/>
                <a:hueOff val="109447"/>
                <a:satOff val="-1766"/>
                <a:lumOff val="10911"/>
                <a:alphaOff val="0"/>
              </a:schemeClr>
            </a:fillRef>
            <a:effectRef idx="0">
              <a:schemeClr val="accent3">
                <a:shade val="90000"/>
                <a:hueOff val="109447"/>
                <a:satOff val="-1766"/>
                <a:lumOff val="1091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1728" rIns="86249" bIns="7172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860046" y="2384312"/>
              <a:ext cx="1492548" cy="14925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36107"/>
                <a:satOff val="-1645"/>
                <a:lumOff val="7443"/>
                <a:alphaOff val="0"/>
              </a:schemeClr>
            </a:fillRef>
            <a:effectRef idx="0">
              <a:schemeClr val="accent3">
                <a:tint val="50000"/>
                <a:hueOff val="36107"/>
                <a:satOff val="-1645"/>
                <a:lumOff val="744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 37"/>
            <p:cNvSpPr/>
            <p:nvPr/>
          </p:nvSpPr>
          <p:spPr>
            <a:xfrm>
              <a:off x="5055458" y="3293990"/>
              <a:ext cx="1707848" cy="1492548"/>
            </a:xfrm>
            <a:custGeom>
              <a:avLst/>
              <a:gdLst>
                <a:gd name="connsiteX0" fmla="*/ 0 w 1492548"/>
                <a:gd name="connsiteY0" fmla="*/ 149255 h 1492548"/>
                <a:gd name="connsiteX1" fmla="*/ 149255 w 1492548"/>
                <a:gd name="connsiteY1" fmla="*/ 0 h 1492548"/>
                <a:gd name="connsiteX2" fmla="*/ 1343293 w 1492548"/>
                <a:gd name="connsiteY2" fmla="*/ 0 h 1492548"/>
                <a:gd name="connsiteX3" fmla="*/ 1492548 w 1492548"/>
                <a:gd name="connsiteY3" fmla="*/ 149255 h 1492548"/>
                <a:gd name="connsiteX4" fmla="*/ 1492548 w 1492548"/>
                <a:gd name="connsiteY4" fmla="*/ 1343293 h 1492548"/>
                <a:gd name="connsiteX5" fmla="*/ 1343293 w 1492548"/>
                <a:gd name="connsiteY5" fmla="*/ 1492548 h 1492548"/>
                <a:gd name="connsiteX6" fmla="*/ 149255 w 1492548"/>
                <a:gd name="connsiteY6" fmla="*/ 1492548 h 1492548"/>
                <a:gd name="connsiteX7" fmla="*/ 0 w 1492548"/>
                <a:gd name="connsiteY7" fmla="*/ 1343293 h 1492548"/>
                <a:gd name="connsiteX8" fmla="*/ 0 w 1492548"/>
                <a:gd name="connsiteY8" fmla="*/ 149255 h 149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2548" h="1492548">
                  <a:moveTo>
                    <a:pt x="0" y="149255"/>
                  </a:moveTo>
                  <a:cubicBezTo>
                    <a:pt x="0" y="66824"/>
                    <a:pt x="66824" y="0"/>
                    <a:pt x="149255" y="0"/>
                  </a:cubicBezTo>
                  <a:lnTo>
                    <a:pt x="1343293" y="0"/>
                  </a:lnTo>
                  <a:cubicBezTo>
                    <a:pt x="1425724" y="0"/>
                    <a:pt x="1492548" y="66824"/>
                    <a:pt x="1492548" y="149255"/>
                  </a:cubicBezTo>
                  <a:lnTo>
                    <a:pt x="1492548" y="1343293"/>
                  </a:lnTo>
                  <a:cubicBezTo>
                    <a:pt x="1492548" y="1425724"/>
                    <a:pt x="1425724" y="1492548"/>
                    <a:pt x="1343293" y="1492548"/>
                  </a:cubicBezTo>
                  <a:lnTo>
                    <a:pt x="149255" y="1492548"/>
                  </a:lnTo>
                  <a:cubicBezTo>
                    <a:pt x="66824" y="1492548"/>
                    <a:pt x="0" y="1425724"/>
                    <a:pt x="0" y="1343293"/>
                  </a:cubicBezTo>
                  <a:lnTo>
                    <a:pt x="0" y="149255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145938"/>
                <a:satOff val="-954"/>
                <a:lumOff val="16369"/>
                <a:alphaOff val="0"/>
              </a:schemeClr>
            </a:fillRef>
            <a:effectRef idx="0">
              <a:schemeClr val="accent3">
                <a:shade val="80000"/>
                <a:hueOff val="145938"/>
                <a:satOff val="-954"/>
                <a:lumOff val="163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055" tIns="97055" rIns="97055" bIns="97055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/>
                <a:t>Problem Areas</a:t>
              </a:r>
              <a:endParaRPr lang="en-US" sz="1600" b="1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b="1" kern="1200" dirty="0" smtClean="0"/>
                <a:t>The current gaps in the system</a:t>
              </a:r>
              <a:endParaRPr lang="en-US" sz="1600" b="1" kern="12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640093" y="2384312"/>
            <a:ext cx="2269445" cy="2388077"/>
            <a:chOff x="6640093" y="2384312"/>
            <a:chExt cx="2269445" cy="2388077"/>
          </a:xfrm>
        </p:grpSpPr>
        <p:sp>
          <p:nvSpPr>
            <p:cNvPr id="39" name="Freeform 38"/>
            <p:cNvSpPr/>
            <p:nvPr/>
          </p:nvSpPr>
          <p:spPr>
            <a:xfrm>
              <a:off x="6640093" y="2951267"/>
              <a:ext cx="287497" cy="358638"/>
            </a:xfrm>
            <a:custGeom>
              <a:avLst/>
              <a:gdLst>
                <a:gd name="connsiteX0" fmla="*/ 0 w 287497"/>
                <a:gd name="connsiteY0" fmla="*/ 71728 h 358638"/>
                <a:gd name="connsiteX1" fmla="*/ 143749 w 287497"/>
                <a:gd name="connsiteY1" fmla="*/ 71728 h 358638"/>
                <a:gd name="connsiteX2" fmla="*/ 143749 w 287497"/>
                <a:gd name="connsiteY2" fmla="*/ 0 h 358638"/>
                <a:gd name="connsiteX3" fmla="*/ 287497 w 287497"/>
                <a:gd name="connsiteY3" fmla="*/ 179319 h 358638"/>
                <a:gd name="connsiteX4" fmla="*/ 143749 w 287497"/>
                <a:gd name="connsiteY4" fmla="*/ 358638 h 358638"/>
                <a:gd name="connsiteX5" fmla="*/ 143749 w 287497"/>
                <a:gd name="connsiteY5" fmla="*/ 286910 h 358638"/>
                <a:gd name="connsiteX6" fmla="*/ 0 w 287497"/>
                <a:gd name="connsiteY6" fmla="*/ 286910 h 358638"/>
                <a:gd name="connsiteX7" fmla="*/ 0 w 287497"/>
                <a:gd name="connsiteY7" fmla="*/ 71728 h 3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497" h="358638">
                  <a:moveTo>
                    <a:pt x="0" y="71728"/>
                  </a:moveTo>
                  <a:lnTo>
                    <a:pt x="143749" y="71728"/>
                  </a:lnTo>
                  <a:lnTo>
                    <a:pt x="143749" y="0"/>
                  </a:lnTo>
                  <a:lnTo>
                    <a:pt x="287497" y="179319"/>
                  </a:lnTo>
                  <a:lnTo>
                    <a:pt x="143749" y="358638"/>
                  </a:lnTo>
                  <a:lnTo>
                    <a:pt x="143749" y="286910"/>
                  </a:lnTo>
                  <a:lnTo>
                    <a:pt x="0" y="286910"/>
                  </a:lnTo>
                  <a:lnTo>
                    <a:pt x="0" y="71728"/>
                  </a:lnTo>
                  <a:close/>
                </a:path>
              </a:pathLst>
            </a:custGeom>
          </p:spPr>
          <p:style>
            <a:lnRef idx="0">
              <a:schemeClr val="accent3">
                <a:shade val="90000"/>
                <a:hueOff val="218894"/>
                <a:satOff val="-3532"/>
                <a:lumOff val="21821"/>
                <a:alphaOff val="0"/>
              </a:schemeClr>
            </a:lnRef>
            <a:fillRef idx="1">
              <a:schemeClr val="accent3">
                <a:shade val="90000"/>
                <a:hueOff val="218894"/>
                <a:satOff val="-3532"/>
                <a:lumOff val="21821"/>
                <a:alphaOff val="0"/>
              </a:schemeClr>
            </a:fillRef>
            <a:effectRef idx="0">
              <a:schemeClr val="accent3">
                <a:shade val="90000"/>
                <a:hueOff val="218894"/>
                <a:satOff val="-3532"/>
                <a:lumOff val="2182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1728" rIns="86249" bIns="7172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7174017" y="2384312"/>
              <a:ext cx="1492548" cy="14925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54161"/>
                <a:satOff val="-2468"/>
                <a:lumOff val="11164"/>
                <a:alphaOff val="0"/>
              </a:schemeClr>
            </a:fillRef>
            <a:effectRef idx="0">
              <a:schemeClr val="accent3">
                <a:tint val="50000"/>
                <a:hueOff val="54161"/>
                <a:satOff val="-2468"/>
                <a:lumOff val="11164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Freeform 40"/>
            <p:cNvSpPr/>
            <p:nvPr/>
          </p:nvSpPr>
          <p:spPr>
            <a:xfrm>
              <a:off x="7416990" y="3279841"/>
              <a:ext cx="1492548" cy="1492548"/>
            </a:xfrm>
            <a:custGeom>
              <a:avLst/>
              <a:gdLst>
                <a:gd name="connsiteX0" fmla="*/ 0 w 1492548"/>
                <a:gd name="connsiteY0" fmla="*/ 149255 h 1492548"/>
                <a:gd name="connsiteX1" fmla="*/ 149255 w 1492548"/>
                <a:gd name="connsiteY1" fmla="*/ 0 h 1492548"/>
                <a:gd name="connsiteX2" fmla="*/ 1343293 w 1492548"/>
                <a:gd name="connsiteY2" fmla="*/ 0 h 1492548"/>
                <a:gd name="connsiteX3" fmla="*/ 1492548 w 1492548"/>
                <a:gd name="connsiteY3" fmla="*/ 149255 h 1492548"/>
                <a:gd name="connsiteX4" fmla="*/ 1492548 w 1492548"/>
                <a:gd name="connsiteY4" fmla="*/ 1343293 h 1492548"/>
                <a:gd name="connsiteX5" fmla="*/ 1343293 w 1492548"/>
                <a:gd name="connsiteY5" fmla="*/ 1492548 h 1492548"/>
                <a:gd name="connsiteX6" fmla="*/ 149255 w 1492548"/>
                <a:gd name="connsiteY6" fmla="*/ 1492548 h 1492548"/>
                <a:gd name="connsiteX7" fmla="*/ 0 w 1492548"/>
                <a:gd name="connsiteY7" fmla="*/ 1343293 h 1492548"/>
                <a:gd name="connsiteX8" fmla="*/ 0 w 1492548"/>
                <a:gd name="connsiteY8" fmla="*/ 149255 h 149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2548" h="1492548">
                  <a:moveTo>
                    <a:pt x="0" y="149255"/>
                  </a:moveTo>
                  <a:cubicBezTo>
                    <a:pt x="0" y="66824"/>
                    <a:pt x="66824" y="0"/>
                    <a:pt x="149255" y="0"/>
                  </a:cubicBezTo>
                  <a:lnTo>
                    <a:pt x="1343293" y="0"/>
                  </a:lnTo>
                  <a:cubicBezTo>
                    <a:pt x="1425724" y="0"/>
                    <a:pt x="1492548" y="66824"/>
                    <a:pt x="1492548" y="149255"/>
                  </a:cubicBezTo>
                  <a:lnTo>
                    <a:pt x="1492548" y="1343293"/>
                  </a:lnTo>
                  <a:cubicBezTo>
                    <a:pt x="1492548" y="1425724"/>
                    <a:pt x="1425724" y="1492548"/>
                    <a:pt x="1343293" y="1492548"/>
                  </a:cubicBezTo>
                  <a:lnTo>
                    <a:pt x="149255" y="1492548"/>
                  </a:lnTo>
                  <a:cubicBezTo>
                    <a:pt x="66824" y="1492548"/>
                    <a:pt x="0" y="1425724"/>
                    <a:pt x="0" y="1343293"/>
                  </a:cubicBezTo>
                  <a:lnTo>
                    <a:pt x="0" y="1492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218907"/>
                <a:satOff val="-1431"/>
                <a:lumOff val="24554"/>
                <a:alphaOff val="0"/>
              </a:schemeClr>
            </a:fillRef>
            <a:effectRef idx="0">
              <a:schemeClr val="accent3">
                <a:shade val="80000"/>
                <a:hueOff val="218907"/>
                <a:satOff val="-1431"/>
                <a:lumOff val="2455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055" tIns="97055" rIns="97055" bIns="97055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Workshop</a:t>
              </a:r>
              <a:endParaRPr lang="en-US" sz="1800" b="1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b="1" kern="1200" dirty="0" smtClean="0"/>
                <a:t>Come up with solutions together</a:t>
              </a:r>
              <a:endParaRPr lang="en-US" sz="16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0274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20" y="-1136098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4991" y="151095"/>
            <a:ext cx="8049130" cy="67704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Results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7113" y="1493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64" y="1274573"/>
            <a:ext cx="9144000" cy="4601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2106" y="4676042"/>
            <a:ext cx="5919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89% of those interviewed had a positive attitude towards cooperation</a:t>
            </a:r>
          </a:p>
          <a:p>
            <a:pPr algn="ctr"/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4456" y="1765468"/>
            <a:ext cx="6415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 thematic code was created in order to quantify responses from the interviews conducted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18" y="2543061"/>
            <a:ext cx="1909763" cy="1909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3" y="2473354"/>
            <a:ext cx="2412971" cy="24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30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20" y="-1136098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4991" y="151095"/>
            <a:ext cx="8049130" cy="67704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Results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1989" y="1133475"/>
            <a:ext cx="7834310" cy="521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7113" y="1493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45386"/>
              </p:ext>
            </p:extLst>
          </p:nvPr>
        </p:nvGraphicFramePr>
        <p:xfrm>
          <a:off x="835820" y="1516026"/>
          <a:ext cx="7486648" cy="4454598"/>
        </p:xfrm>
        <a:graphic>
          <a:graphicData uri="http://schemas.openxmlformats.org/drawingml/2006/table">
            <a:tbl>
              <a:tblPr/>
              <a:tblGrid>
                <a:gridCol w="2628005"/>
                <a:gridCol w="4858643"/>
              </a:tblGrid>
              <a:tr h="4160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Cost or benefit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How we will monetize and evaluate them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6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Cost to separately collect textiles that are currently being placed in bulky waste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Additional collection bins set up for humanitarian organizations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Collection bags given to households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6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Cost to sort collected textiles from different waste streams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Labor to sort textiles from recycled streams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5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Profit from selling collected textiles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Amount of collected textiles that are: reusable, recyclable, or energy recoverable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Selling price of collected textiles per ton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Price municipalities charge humanitarian organizations per ton of textiles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76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Environmental Benefits from increased collection of textiles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Percent of collected textiles that are: reusable, recyclable, or energy recoverable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CO2 savings per ton of textiles separately collected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Water savings per ton of textiles separately collected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78683" y="1973226"/>
            <a:ext cx="7386636" cy="793787"/>
          </a:xfrm>
          <a:prstGeom prst="rect">
            <a:avLst/>
          </a:prstGeom>
          <a:noFill/>
          <a:ln w="38100">
            <a:solidFill>
              <a:srgbClr val="FFCC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3954" tIns="76201" rIns="142240" bIns="76200" numCol="1" spcCol="1270" rtlCol="0" anchor="t" anchorCtr="0">
            <a:noAutofit/>
          </a:bodyPr>
          <a:lstStyle/>
          <a:p>
            <a:pPr algn="l" defTabSz="88900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2000" kern="1200" dirty="0" smtClean="0">
              <a:solidFill>
                <a:schemeClr val="tx1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8683" y="2778126"/>
            <a:ext cx="7386636" cy="674688"/>
          </a:xfrm>
          <a:prstGeom prst="rect">
            <a:avLst/>
          </a:prstGeom>
          <a:noFill/>
          <a:ln w="38100">
            <a:solidFill>
              <a:srgbClr val="FFCC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3954" tIns="76201" rIns="142240" bIns="76200" numCol="1" spcCol="1270" rtlCol="0" anchor="t" anchorCtr="0">
            <a:noAutofit/>
          </a:bodyPr>
          <a:lstStyle/>
          <a:p>
            <a:pPr algn="l" defTabSz="88900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2000" kern="1200" dirty="0" smtClean="0">
              <a:solidFill>
                <a:schemeClr val="tx1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8683" y="3450476"/>
            <a:ext cx="7386636" cy="1345362"/>
          </a:xfrm>
          <a:prstGeom prst="rect">
            <a:avLst/>
          </a:prstGeom>
          <a:noFill/>
          <a:ln w="38100">
            <a:solidFill>
              <a:srgbClr val="FFCC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3954" tIns="76201" rIns="142240" bIns="76200" numCol="1" spcCol="1270" rtlCol="0" anchor="t" anchorCtr="0">
            <a:noAutofit/>
          </a:bodyPr>
          <a:lstStyle/>
          <a:p>
            <a:pPr algn="l" defTabSz="88900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2000" kern="1200" dirty="0" smtClean="0">
              <a:solidFill>
                <a:schemeClr val="tx1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8683" y="4795838"/>
            <a:ext cx="7386636" cy="1123950"/>
          </a:xfrm>
          <a:prstGeom prst="rect">
            <a:avLst/>
          </a:prstGeom>
          <a:noFill/>
          <a:ln w="38100">
            <a:solidFill>
              <a:srgbClr val="FFCC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3954" tIns="76201" rIns="142240" bIns="76200" numCol="1" spcCol="1270" rtlCol="0" anchor="t" anchorCtr="0">
            <a:noAutofit/>
          </a:bodyPr>
          <a:lstStyle/>
          <a:p>
            <a:pPr algn="l" defTabSz="88900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2000" kern="1200" dirty="0" smtClean="0">
              <a:solidFill>
                <a:schemeClr val="tx1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5887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20" y="-1136098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4991" y="151095"/>
            <a:ext cx="8049130" cy="67704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Projections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74" y="1742969"/>
            <a:ext cx="8038254" cy="329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24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20" y="-1136098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4991" y="151095"/>
            <a:ext cx="8049130" cy="67704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Projections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00" y="1632832"/>
            <a:ext cx="6659824" cy="40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25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20" y="-1136098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4991" y="151095"/>
            <a:ext cx="8049130" cy="67704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Projections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24" y="1705745"/>
            <a:ext cx="6532553" cy="392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43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8" y="-1112531"/>
            <a:ext cx="7174563" cy="91440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11964"/>
            <a:ext cx="9144000" cy="468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Increasing Collection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8579" y="1615057"/>
            <a:ext cx="136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How?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4541" y="2520907"/>
            <a:ext cx="5014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Residents respond to convenience 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3" y="3073505"/>
            <a:ext cx="2409237" cy="16127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38181" y="3510570"/>
            <a:ext cx="4672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Dansk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Affald's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Duoflex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Times New Roman" panose="02020603050405020304" pitchFamily="18" charset="0"/>
              </a:rPr>
              <a:t>™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system is already implemented at 550 homes. When asked if they would be willing to also separate textiles, 90% responded positively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09709" y="5035662"/>
            <a:ext cx="612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https://www.google.com/maps/d/edit?mid=zmNvq02Uwj6Y.ktV4YwAisVRM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8832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Shape 14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1241570"/>
            <a:ext cx="9144000" cy="56164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46"/>
          <p:cNvSpPr txBox="1">
            <a:spLocks/>
          </p:cNvSpPr>
          <p:nvPr/>
        </p:nvSpPr>
        <p:spPr>
          <a:xfrm>
            <a:off x="515712" y="3384550"/>
            <a:ext cx="8112575" cy="6430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algn="ctr">
              <a:buClr>
                <a:srgbClr val="FFFFFF"/>
              </a:buClr>
              <a:buSzPct val="25000"/>
              <a:buFont typeface="Georgia"/>
              <a:buNone/>
            </a:pPr>
            <a:r>
              <a:rPr lang="en-US" sz="3200" smtClea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Textiles: From Waste To Resources in Denmark</a:t>
            </a:r>
            <a:endParaRPr lang="en-US" sz="32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Shape 147"/>
          <p:cNvSpPr txBox="1">
            <a:spLocks/>
          </p:cNvSpPr>
          <p:nvPr/>
        </p:nvSpPr>
        <p:spPr>
          <a:xfrm>
            <a:off x="900337" y="4622539"/>
            <a:ext cx="7772400" cy="13776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/>
            <a:endParaRPr lang="en-US" sz="2000" smtClean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spcBef>
                <a:spcPts val="400"/>
              </a:spcBef>
            </a:pPr>
            <a:endParaRPr lang="en-US" sz="2000" smtClean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spcBef>
                <a:spcPts val="400"/>
              </a:spcBef>
            </a:pPr>
            <a:endParaRPr lang="en-US" sz="2000" smtClean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spcBef>
                <a:spcPts val="400"/>
              </a:spcBef>
              <a:buSzPct val="25000"/>
              <a:buFont typeface="Georgia"/>
              <a:buNone/>
            </a:pPr>
            <a:r>
              <a:rPr lang="en-US" sz="2000" smtClea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Christine Carbone</a:t>
            </a:r>
          </a:p>
          <a:p>
            <a:pPr algn="ctr">
              <a:spcBef>
                <a:spcPts val="400"/>
              </a:spcBef>
              <a:buSzPct val="25000"/>
              <a:buFont typeface="Georgia"/>
              <a:buNone/>
            </a:pPr>
            <a:r>
              <a:rPr lang="en-US" sz="2000" smtClea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Charles Hill</a:t>
            </a:r>
          </a:p>
          <a:p>
            <a:pPr algn="ctr">
              <a:spcBef>
                <a:spcPts val="400"/>
              </a:spcBef>
              <a:buSzPct val="25000"/>
              <a:buFont typeface="Georgia"/>
              <a:buNone/>
            </a:pPr>
            <a:r>
              <a:rPr lang="en-US" sz="2000" smtClea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Caroline Meyer</a:t>
            </a:r>
          </a:p>
          <a:p>
            <a:pPr algn="ctr">
              <a:spcBef>
                <a:spcPts val="400"/>
              </a:spcBef>
              <a:buSzPct val="25000"/>
              <a:buFont typeface="Georgia"/>
              <a:buNone/>
            </a:pPr>
            <a:r>
              <a:rPr lang="en-US" sz="2000" smtClea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Leah Morales</a:t>
            </a:r>
            <a:endParaRPr lang="en-US" sz="20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37" y="63103"/>
            <a:ext cx="1976701" cy="77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86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8" y="-1112531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Increasing Collection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8654" r="9941" b="4450"/>
          <a:stretch/>
        </p:blipFill>
        <p:spPr>
          <a:xfrm>
            <a:off x="69803" y="1294645"/>
            <a:ext cx="9004392" cy="48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34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8" y="-1112531"/>
            <a:ext cx="7174563" cy="91440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11964"/>
            <a:ext cx="9144000" cy="468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Consumer Behavior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86" y="1990338"/>
            <a:ext cx="2720287" cy="2720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58180" y="4961442"/>
            <a:ext cx="5219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Denmark without Waste II reports that from 2003-2010 consumption of textiles increased 36%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2415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36000" y="13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20" y="-1136098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4991" y="151095"/>
            <a:ext cx="8049130" cy="67704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Current Flow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314" y="828137"/>
            <a:ext cx="5051373" cy="59631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52799" y="2702477"/>
            <a:ext cx="2353444" cy="3903241"/>
            <a:chOff x="3352799" y="2769151"/>
            <a:chExt cx="2353444" cy="39032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799" y="2769151"/>
              <a:ext cx="2353444" cy="122182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1680" y="5805617"/>
              <a:ext cx="1695682" cy="86677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314" y="762395"/>
            <a:ext cx="5051373" cy="596318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352799" y="2636735"/>
            <a:ext cx="2353444" cy="3903241"/>
            <a:chOff x="3352799" y="2769151"/>
            <a:chExt cx="2353444" cy="390324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799" y="2769151"/>
              <a:ext cx="2353444" cy="122182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1680" y="5805617"/>
              <a:ext cx="1695682" cy="866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66668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8" y="-1112531"/>
            <a:ext cx="7174563" cy="91440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11964"/>
            <a:ext cx="9144000" cy="468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Factors to Consider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449" y="1422981"/>
            <a:ext cx="897255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66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How can...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6600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6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Convenience increase for consumers, and correspondingly increase the volume of collected textiles?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6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Contamination be minimized?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6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Benefits be shared?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6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The humanitarian organizations be included?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6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Waste be defined, and who has ownership?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6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VAT-free status be maintained?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6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The impact of exportation on the consumer be reduced?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66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endParaRPr lang="en-US" dirty="0">
              <a:solidFill>
                <a:srgbClr val="006600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587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8" y="-1112531"/>
            <a:ext cx="7174563" cy="91440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11964"/>
            <a:ext cx="9144000" cy="468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References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52" y="1423109"/>
            <a:ext cx="896489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Ekström</a:t>
            </a:r>
            <a:r>
              <a:rPr lang="en-US" dirty="0"/>
              <a:t>, K. M., &amp; </a:t>
            </a:r>
            <a:r>
              <a:rPr lang="en-US" dirty="0" err="1"/>
              <a:t>Salomonson</a:t>
            </a:r>
            <a:r>
              <a:rPr lang="en-US" dirty="0"/>
              <a:t>, N. (2014). Reuse and Recycling of Clothing and Textiles—A Network Approach. </a:t>
            </a:r>
            <a:r>
              <a:rPr lang="en-US" i="1" dirty="0"/>
              <a:t>Journal of </a:t>
            </a:r>
            <a:r>
              <a:rPr lang="en-US" i="1" dirty="0" err="1"/>
              <a:t>Macromarketing</a:t>
            </a:r>
            <a:r>
              <a:rPr lang="en-US" i="1" dirty="0"/>
              <a:t>, 34</a:t>
            </a:r>
            <a:r>
              <a:rPr lang="en-US" dirty="0"/>
              <a:t>(3), 383-399. doi:10.1177/0276146714529658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Farrant, L., Olsen, S. I., &amp; </a:t>
            </a:r>
            <a:r>
              <a:rPr lang="en-US" dirty="0" err="1"/>
              <a:t>Wangel</a:t>
            </a:r>
            <a:r>
              <a:rPr lang="en-US" dirty="0"/>
              <a:t>, A. (2008). Environmental benefits from reusing clothes. </a:t>
            </a:r>
            <a:r>
              <a:rPr lang="en-US" i="1" dirty="0"/>
              <a:t>The International Journal of Life Cycle Assessment, 15</a:t>
            </a:r>
            <a:r>
              <a:rPr lang="en-US" dirty="0"/>
              <a:t>(7), 726-736. doi:10.1007/s11367-010-0197-y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Klepp</a:t>
            </a:r>
            <a:r>
              <a:rPr lang="en-US" dirty="0"/>
              <a:t>, I. G. L., </a:t>
            </a:r>
            <a:r>
              <a:rPr lang="en-US" dirty="0" err="1"/>
              <a:t>Kirsi</a:t>
            </a:r>
            <a:r>
              <a:rPr lang="en-US" dirty="0"/>
              <a:t> </a:t>
            </a:r>
            <a:r>
              <a:rPr lang="en-US" dirty="0" err="1"/>
              <a:t>Schragger</a:t>
            </a:r>
            <a:r>
              <a:rPr lang="en-US" dirty="0"/>
              <a:t>, Michael </a:t>
            </a:r>
            <a:r>
              <a:rPr lang="en-US" dirty="0" err="1"/>
              <a:t>Follér</a:t>
            </a:r>
            <a:r>
              <a:rPr lang="en-US" dirty="0"/>
              <a:t>, Andreas, &amp; </a:t>
            </a:r>
            <a:r>
              <a:rPr lang="en-US" dirty="0" err="1"/>
              <a:t>Paulander</a:t>
            </a:r>
            <a:r>
              <a:rPr lang="en-US" dirty="0"/>
              <a:t>, E. T., Tone </a:t>
            </a:r>
            <a:r>
              <a:rPr lang="en-US" dirty="0" err="1"/>
              <a:t>Skårdal</a:t>
            </a:r>
            <a:r>
              <a:rPr lang="en-US" dirty="0"/>
              <a:t> Eder-Hansen, Jonas Palm, David </a:t>
            </a:r>
            <a:r>
              <a:rPr lang="en-US" dirty="0" err="1"/>
              <a:t>Elander</a:t>
            </a:r>
            <a:r>
              <a:rPr lang="en-US" dirty="0"/>
              <a:t>, Maria Rydberg, Tomas Watson, David </a:t>
            </a:r>
            <a:r>
              <a:rPr lang="en-US" dirty="0" err="1"/>
              <a:t>Kiørboe</a:t>
            </a:r>
            <a:r>
              <a:rPr lang="en-US" dirty="0"/>
              <a:t>, Nikola. (2014). </a:t>
            </a:r>
            <a:r>
              <a:rPr lang="en-US" i="1" dirty="0"/>
              <a:t>Sustainable textile initiatives and suggestions for a Nordic Roadmap</a:t>
            </a:r>
            <a:r>
              <a:rPr lang="en-US" dirty="0"/>
              <a:t>: Nordisk </a:t>
            </a:r>
            <a:r>
              <a:rPr lang="en-US" dirty="0" err="1"/>
              <a:t>Ministerråd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Nielsen</a:t>
            </a:r>
            <a:r>
              <a:rPr lang="en-US" dirty="0"/>
              <a:t>, R., Schmidt, A., &amp; </a:t>
            </a:r>
            <a:r>
              <a:rPr lang="en-US" dirty="0" err="1"/>
              <a:t>Norden</a:t>
            </a:r>
            <a:r>
              <a:rPr lang="en-US" dirty="0"/>
              <a:t>, P. (2014). </a:t>
            </a:r>
            <a:r>
              <a:rPr lang="en-US" i="1" dirty="0"/>
              <a:t>Changing consumer </a:t>
            </a:r>
            <a:r>
              <a:rPr lang="en-US" i="1" dirty="0" err="1"/>
              <a:t>behaviour</a:t>
            </a:r>
            <a:r>
              <a:rPr lang="en-US" i="1" dirty="0"/>
              <a:t> towards increased prevention of textile waste: Background report</a:t>
            </a:r>
            <a:r>
              <a:rPr lang="en-US" dirty="0"/>
              <a:t>: Nordisk </a:t>
            </a:r>
            <a:r>
              <a:rPr lang="en-US" dirty="0" err="1"/>
              <a:t>Ministerråd</a:t>
            </a:r>
            <a:r>
              <a:rPr lang="en-US" dirty="0"/>
              <a:t>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Rowe</a:t>
            </a:r>
            <a:r>
              <a:rPr lang="en-US" dirty="0"/>
              <a:t>, R. G. (2000). </a:t>
            </a:r>
            <a:r>
              <a:rPr lang="en-US" i="1" dirty="0"/>
              <a:t>Textile recycling machine</a:t>
            </a:r>
            <a:r>
              <a:rPr lang="en-US" dirty="0"/>
              <a:t>. Retrieved from http://wpi.summon.serialssolutions.com/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Tojo</a:t>
            </a:r>
            <a:r>
              <a:rPr lang="en-US" dirty="0"/>
              <a:t>, N., </a:t>
            </a:r>
            <a:r>
              <a:rPr lang="en-US" dirty="0" err="1"/>
              <a:t>Kogg</a:t>
            </a:r>
            <a:r>
              <a:rPr lang="en-US" dirty="0"/>
              <a:t>, B., </a:t>
            </a:r>
            <a:r>
              <a:rPr lang="en-US" dirty="0" err="1"/>
              <a:t>Kiørboe</a:t>
            </a:r>
            <a:r>
              <a:rPr lang="en-US" dirty="0"/>
              <a:t>, N., </a:t>
            </a:r>
            <a:r>
              <a:rPr lang="en-US" dirty="0" err="1"/>
              <a:t>Kjær</a:t>
            </a:r>
            <a:r>
              <a:rPr lang="en-US" dirty="0"/>
              <a:t>, B., Aalto, K., Special, a., . . . </a:t>
            </a:r>
            <a:r>
              <a:rPr lang="en-US" dirty="0" err="1"/>
              <a:t>Särskilda</a:t>
            </a:r>
            <a:r>
              <a:rPr lang="en-US" dirty="0"/>
              <a:t>, v. (2012). </a:t>
            </a:r>
            <a:r>
              <a:rPr lang="en-US" i="1" dirty="0"/>
              <a:t>Prevention of Textile Waste. Material flows of textiles in three Nordic countries and suggestions on policy instruments.</a:t>
            </a:r>
            <a:r>
              <a:rPr lang="en-US" dirty="0"/>
              <a:t> (Dissertation/Thesis), Copenhagen.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Woolridge, A. C., Ward, G. D., Phillips, P. S., Collins, M., &amp; Gandy, S. (2006). Life cycle assessment for reuse/recycling of donated waste textiles compared to use of virgin material: An UK energy saving perspective. </a:t>
            </a:r>
            <a:r>
              <a:rPr lang="en-US" i="1" dirty="0"/>
              <a:t>Resources, Conservation &amp; Recycling, 46</a:t>
            </a:r>
            <a:r>
              <a:rPr lang="en-US" dirty="0"/>
              <a:t>(1), 94-103. </a:t>
            </a:r>
            <a:r>
              <a:rPr lang="en-US" dirty="0" smtClean="0"/>
              <a:t>doi:10.1016/j.resconrec.2005.06.006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Background image (http://</a:t>
            </a:r>
            <a:r>
              <a:rPr lang="en-US" dirty="0" smtClean="0">
                <a:solidFill>
                  <a:schemeClr val="tx1"/>
                </a:solidFill>
              </a:rPr>
              <a:t>media.progressivebusinessmedia.com/photo/122/122358-g-reilly-textiles-novatex-asia.jpg)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Title </a:t>
            </a:r>
            <a:r>
              <a:rPr lang="en-US" dirty="0">
                <a:solidFill>
                  <a:schemeClr val="tx1"/>
                </a:solidFill>
              </a:rPr>
              <a:t>slide image (http://</a:t>
            </a:r>
            <a:r>
              <a:rPr lang="en-US" dirty="0" smtClean="0">
                <a:solidFill>
                  <a:schemeClr val="tx1"/>
                </a:solidFill>
              </a:rPr>
              <a:t>www.itochu.ru/images/departments/01_textile.jpg) found </a:t>
            </a:r>
            <a:r>
              <a:rPr lang="en-US" dirty="0">
                <a:solidFill>
                  <a:schemeClr val="tx1"/>
                </a:solidFill>
              </a:rPr>
              <a:t>by googling textile 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057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8" y="-1112531"/>
            <a:ext cx="7174563" cy="91440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11964"/>
            <a:ext cx="9144000" cy="468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Appendices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869221"/>
            <a:ext cx="4568890" cy="5988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723" y="869220"/>
            <a:ext cx="4752277" cy="59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16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7" y="-1112531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Lifecycle of a Textile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297579"/>
            <a:ext cx="9144000" cy="468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3" y="1502661"/>
            <a:ext cx="1879657" cy="1569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50" y="2292499"/>
            <a:ext cx="1907892" cy="1726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79" y="3216256"/>
            <a:ext cx="1907892" cy="2012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71" y="3143309"/>
            <a:ext cx="2121673" cy="26904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425" y="3353432"/>
            <a:ext cx="3498498" cy="26238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1873" y="1310215"/>
            <a:ext cx="3642127" cy="2386691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4" name="Group 3"/>
          <p:cNvGrpSpPr/>
          <p:nvPr/>
        </p:nvGrpSpPr>
        <p:grpSpPr>
          <a:xfrm>
            <a:off x="0" y="2048244"/>
            <a:ext cx="9144000" cy="3929062"/>
            <a:chOff x="0" y="2048244"/>
            <a:chExt cx="9144000" cy="3929062"/>
          </a:xfrm>
        </p:grpSpPr>
        <p:grpSp>
          <p:nvGrpSpPr>
            <p:cNvPr id="28" name="Group 27"/>
            <p:cNvGrpSpPr/>
            <p:nvPr/>
          </p:nvGrpSpPr>
          <p:grpSpPr>
            <a:xfrm>
              <a:off x="0" y="2048244"/>
              <a:ext cx="9144000" cy="3929062"/>
              <a:chOff x="0" y="2048244"/>
              <a:chExt cx="9144000" cy="3929062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0" y="2048244"/>
                <a:ext cx="9144000" cy="3929062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88695" y="3393809"/>
                <a:ext cx="52349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accent3">
                        <a:lumMod val="50000"/>
                      </a:schemeClr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It takes 4,527 liters of water to produce 1 kg of textiles</a:t>
                </a:r>
                <a:endParaRPr lang="en-US" i="1" dirty="0">
                  <a:solidFill>
                    <a:schemeClr val="accent3">
                      <a:lumMod val="5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380674" y="3603463"/>
              <a:ext cx="18067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solidFill>
                    <a:schemeClr val="accent3">
                      <a:lumMod val="5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(</a:t>
              </a:r>
              <a:r>
                <a:rPr lang="en-US" sz="1200" i="1" dirty="0" err="1" smtClean="0">
                  <a:solidFill>
                    <a:schemeClr val="accent3">
                      <a:lumMod val="5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Neilsen</a:t>
              </a:r>
              <a:r>
                <a:rPr lang="en-US" sz="1200" i="1" dirty="0" smtClean="0">
                  <a:solidFill>
                    <a:schemeClr val="accent3">
                      <a:lumMod val="5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et al 2014)</a:t>
              </a:r>
              <a:endParaRPr lang="en-US" sz="1200" i="1" dirty="0">
                <a:solidFill>
                  <a:schemeClr val="accent3">
                    <a:lumMod val="50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525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7" y="-1112531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Lifecycle of a Textile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340442"/>
            <a:ext cx="9144000" cy="468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05" y="2624499"/>
            <a:ext cx="7576385" cy="2047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1" y="2331919"/>
            <a:ext cx="7566879" cy="26322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23947" y="5012212"/>
            <a:ext cx="6896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Overall goal for treatment of textiles to lower environmental burden (Watson, 2014).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66303" y="1316015"/>
            <a:ext cx="5411387" cy="5058305"/>
            <a:chOff x="1866303" y="1316015"/>
            <a:chExt cx="5411387" cy="50583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303" y="1316015"/>
              <a:ext cx="5411387" cy="473128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181344" y="6066543"/>
              <a:ext cx="2781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Denmark Without Waste II 2015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678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8" y="-1112531"/>
            <a:ext cx="7174563" cy="91440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5867"/>
            <a:ext cx="9144003" cy="44083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Mission Statement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8490" y="2032100"/>
            <a:ext cx="4665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Malgun Gothic Semilight" panose="020B0502040204020203" pitchFamily="34" charset="-128"/>
              </a:rPr>
              <a:t>Reduce environment footprint</a:t>
            </a:r>
            <a:endParaRPr lang="en-US" sz="2400" b="1" dirty="0">
              <a:solidFill>
                <a:srgbClr val="006600"/>
              </a:solidFill>
              <a:latin typeface="Adobe Heiti Std R" panose="020B0400000000000000" pitchFamily="34" charset="-128"/>
              <a:ea typeface="Adobe Heiti Std R" panose="020B0400000000000000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2183" y="2946238"/>
            <a:ext cx="6147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Increase reuse and subsequent recycling</a:t>
            </a:r>
            <a:endParaRPr lang="en-US" sz="2400" b="1" dirty="0">
              <a:solidFill>
                <a:srgbClr val="008000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5999" y="40521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Optimize collection methods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5067" y="4999165"/>
            <a:ext cx="6357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Improve cooperation among stakeholders</a:t>
            </a:r>
            <a:endParaRPr lang="en-US" sz="2400" b="1" dirty="0">
              <a:solidFill>
                <a:schemeClr val="accent3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7134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8" y="-1112531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Objectives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41824559"/>
              </p:ext>
            </p:extLst>
          </p:nvPr>
        </p:nvGraphicFramePr>
        <p:xfrm>
          <a:off x="623369" y="107763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66904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B3C3BD-2CD0-4CCD-8F6A-EDE2B5292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94B450-66D5-4F42-AB0A-8C95C4AE3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367C56B-A74E-45C2-B9D6-167C6495A5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90D423-805E-4001-8D1B-E0F2666D72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23BD596-8B53-46A3-8660-DA84ADA1A1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53FBBCD-0C4B-4ACB-AE14-EEE07ADE2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20" y="-1062414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095" y="145143"/>
            <a:ext cx="8828026" cy="68299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Assessing the Current System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09602" y="1252768"/>
            <a:ext cx="6401066" cy="1763805"/>
            <a:chOff x="1190249" y="1434762"/>
            <a:chExt cx="6401066" cy="1763805"/>
          </a:xfrm>
        </p:grpSpPr>
        <p:grpSp>
          <p:nvGrpSpPr>
            <p:cNvPr id="17" name="Group 16"/>
            <p:cNvGrpSpPr/>
            <p:nvPr/>
          </p:nvGrpSpPr>
          <p:grpSpPr>
            <a:xfrm flipH="1">
              <a:off x="1190249" y="1434762"/>
              <a:ext cx="6401066" cy="1763805"/>
              <a:chOff x="1474979" y="1434762"/>
              <a:chExt cx="6401066" cy="176380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688200" y="1434762"/>
                <a:ext cx="6187845" cy="1763805"/>
                <a:chOff x="1688200" y="1434762"/>
                <a:chExt cx="6187845" cy="1763805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2272748" y="1577304"/>
                  <a:ext cx="5603297" cy="1515335"/>
                </a:xfrm>
                <a:custGeom>
                  <a:avLst/>
                  <a:gdLst>
                    <a:gd name="connsiteX0" fmla="*/ 0 w 5603297"/>
                    <a:gd name="connsiteY0" fmla="*/ 0 h 2265264"/>
                    <a:gd name="connsiteX1" fmla="*/ 4470665 w 5603297"/>
                    <a:gd name="connsiteY1" fmla="*/ 0 h 2265264"/>
                    <a:gd name="connsiteX2" fmla="*/ 5603297 w 5603297"/>
                    <a:gd name="connsiteY2" fmla="*/ 1132632 h 2265264"/>
                    <a:gd name="connsiteX3" fmla="*/ 4470665 w 5603297"/>
                    <a:gd name="connsiteY3" fmla="*/ 2265264 h 2265264"/>
                    <a:gd name="connsiteX4" fmla="*/ 0 w 5603297"/>
                    <a:gd name="connsiteY4" fmla="*/ 2265264 h 2265264"/>
                    <a:gd name="connsiteX5" fmla="*/ 0 w 5603297"/>
                    <a:gd name="connsiteY5" fmla="*/ 0 h 226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03297" h="2265264">
                      <a:moveTo>
                        <a:pt x="5603297" y="2265264"/>
                      </a:moveTo>
                      <a:lnTo>
                        <a:pt x="1132632" y="2265264"/>
                      </a:lnTo>
                      <a:lnTo>
                        <a:pt x="0" y="1132632"/>
                      </a:lnTo>
                      <a:lnTo>
                        <a:pt x="1132632" y="0"/>
                      </a:lnTo>
                      <a:lnTo>
                        <a:pt x="5603297" y="0"/>
                      </a:lnTo>
                      <a:lnTo>
                        <a:pt x="5603297" y="22652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43954" tIns="76201" rIns="142240" bIns="76200" numCol="1" spcCol="1270" anchor="t" anchorCtr="0">
                  <a:noAutofit/>
                </a:bodyPr>
                <a:lstStyle/>
                <a:p>
                  <a:pPr lvl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400"/>
                    </a:spcAft>
                  </a:pPr>
                  <a:endParaRPr lang="en-US" sz="14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688200" y="1434762"/>
                  <a:ext cx="1763805" cy="1763805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1474979" y="2058421"/>
                <a:ext cx="2145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bg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Semi-structured Interviews</a:t>
                </a:r>
                <a:endParaRPr lang="en-US" sz="18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492552" y="1885887"/>
              <a:ext cx="4197047" cy="1024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err="1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Vestforbr</a:t>
              </a:r>
              <a:r>
                <a:rPr lang="en-US" sz="2400" dirty="0" err="1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æ</a:t>
              </a:r>
              <a:r>
                <a:rPr lang="en-US" sz="2000" dirty="0" err="1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nding</a:t>
              </a:r>
              <a:r>
                <a:rPr lang="en-US" sz="24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6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Spoke </a:t>
              </a:r>
              <a:r>
                <a:rPr lang="en-US" sz="1600" dirty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with </a:t>
              </a:r>
              <a:r>
                <a:rPr lang="en-US" sz="16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Morten </a:t>
              </a:r>
              <a:r>
                <a:rPr lang="en-US" sz="1600" dirty="0" err="1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Strandlod</a:t>
              </a:r>
              <a:r>
                <a:rPr lang="en-US" sz="16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at </a:t>
              </a:r>
              <a:r>
                <a:rPr lang="en-US" sz="1600" dirty="0" err="1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Vestforbr</a:t>
              </a:r>
              <a:r>
                <a:rPr lang="en-US" sz="1800" dirty="0" err="1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æ</a:t>
              </a:r>
              <a:r>
                <a:rPr lang="en-US" sz="1600" dirty="0" err="1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nding</a:t>
              </a:r>
              <a:r>
                <a:rPr lang="en-US" sz="1600" dirty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on </a:t>
              </a:r>
              <a:r>
                <a:rPr lang="en-US" sz="16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3/15/16</a:t>
              </a:r>
              <a:endParaRPr lang="en-US" sz="1600" dirty="0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33109" y="3153494"/>
            <a:ext cx="6401066" cy="1763805"/>
            <a:chOff x="1190249" y="1434762"/>
            <a:chExt cx="6401066" cy="1763805"/>
          </a:xfrm>
        </p:grpSpPr>
        <p:grpSp>
          <p:nvGrpSpPr>
            <p:cNvPr id="19" name="Group 18"/>
            <p:cNvGrpSpPr/>
            <p:nvPr/>
          </p:nvGrpSpPr>
          <p:grpSpPr>
            <a:xfrm flipH="1">
              <a:off x="1190249" y="1434762"/>
              <a:ext cx="6401066" cy="1763805"/>
              <a:chOff x="1474979" y="1434762"/>
              <a:chExt cx="6401066" cy="176380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688200" y="1434762"/>
                <a:ext cx="6187845" cy="1763805"/>
                <a:chOff x="1688200" y="1434762"/>
                <a:chExt cx="6187845" cy="1763805"/>
              </a:xfrm>
            </p:grpSpPr>
            <p:sp>
              <p:nvSpPr>
                <p:cNvPr id="23" name="Freeform 22"/>
                <p:cNvSpPr/>
                <p:nvPr/>
              </p:nvSpPr>
              <p:spPr>
                <a:xfrm>
                  <a:off x="2272748" y="1577304"/>
                  <a:ext cx="5603297" cy="1515335"/>
                </a:xfrm>
                <a:custGeom>
                  <a:avLst/>
                  <a:gdLst>
                    <a:gd name="connsiteX0" fmla="*/ 0 w 5603297"/>
                    <a:gd name="connsiteY0" fmla="*/ 0 h 2265264"/>
                    <a:gd name="connsiteX1" fmla="*/ 4470665 w 5603297"/>
                    <a:gd name="connsiteY1" fmla="*/ 0 h 2265264"/>
                    <a:gd name="connsiteX2" fmla="*/ 5603297 w 5603297"/>
                    <a:gd name="connsiteY2" fmla="*/ 1132632 h 2265264"/>
                    <a:gd name="connsiteX3" fmla="*/ 4470665 w 5603297"/>
                    <a:gd name="connsiteY3" fmla="*/ 2265264 h 2265264"/>
                    <a:gd name="connsiteX4" fmla="*/ 0 w 5603297"/>
                    <a:gd name="connsiteY4" fmla="*/ 2265264 h 2265264"/>
                    <a:gd name="connsiteX5" fmla="*/ 0 w 5603297"/>
                    <a:gd name="connsiteY5" fmla="*/ 0 h 226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03297" h="2265264">
                      <a:moveTo>
                        <a:pt x="5603297" y="2265264"/>
                      </a:moveTo>
                      <a:lnTo>
                        <a:pt x="1132632" y="2265264"/>
                      </a:lnTo>
                      <a:lnTo>
                        <a:pt x="0" y="1132632"/>
                      </a:lnTo>
                      <a:lnTo>
                        <a:pt x="1132632" y="0"/>
                      </a:lnTo>
                      <a:lnTo>
                        <a:pt x="5603297" y="0"/>
                      </a:lnTo>
                      <a:lnTo>
                        <a:pt x="5603297" y="22652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43954" tIns="76201" rIns="142240" bIns="76200" numCol="1" spcCol="1270" anchor="t" anchorCtr="0">
                  <a:noAutofit/>
                </a:bodyPr>
                <a:lstStyle/>
                <a:p>
                  <a:pPr lvl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400"/>
                    </a:spcAft>
                  </a:pPr>
                  <a:endParaRPr lang="en-US" sz="14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1688200" y="1434762"/>
                  <a:ext cx="1763805" cy="1763805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1474979" y="2058421"/>
                <a:ext cx="2145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bg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Semi-structured Interviews</a:t>
                </a:r>
                <a:endParaRPr lang="en-US" sz="18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1492552" y="1885887"/>
              <a:ext cx="4121737" cy="920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Amager</a:t>
              </a:r>
              <a:r>
                <a:rPr lang="en-US" sz="20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Resource Center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da-DK" sz="1600" dirty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Spoke with </a:t>
              </a:r>
              <a:r>
                <a:rPr lang="da-DK" sz="16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Linda Rebien at </a:t>
              </a:r>
              <a:r>
                <a:rPr lang="da-DK" sz="1600" dirty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ARC on 4/4/16</a:t>
              </a:r>
              <a:endParaRPr lang="en-US" sz="16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09602" y="5035376"/>
            <a:ext cx="6401066" cy="1763805"/>
            <a:chOff x="1190249" y="1434762"/>
            <a:chExt cx="6401066" cy="1763805"/>
          </a:xfrm>
        </p:grpSpPr>
        <p:grpSp>
          <p:nvGrpSpPr>
            <p:cNvPr id="26" name="Group 25"/>
            <p:cNvGrpSpPr/>
            <p:nvPr/>
          </p:nvGrpSpPr>
          <p:grpSpPr>
            <a:xfrm flipH="1">
              <a:off x="1190249" y="1434762"/>
              <a:ext cx="6401066" cy="1763805"/>
              <a:chOff x="1474979" y="1434762"/>
              <a:chExt cx="6401066" cy="176380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688200" y="1434762"/>
                <a:ext cx="6187845" cy="1763805"/>
                <a:chOff x="1688200" y="1434762"/>
                <a:chExt cx="6187845" cy="1763805"/>
              </a:xfrm>
            </p:grpSpPr>
            <p:sp>
              <p:nvSpPr>
                <p:cNvPr id="30" name="Freeform 29"/>
                <p:cNvSpPr/>
                <p:nvPr/>
              </p:nvSpPr>
              <p:spPr>
                <a:xfrm>
                  <a:off x="2272748" y="1577304"/>
                  <a:ext cx="5603297" cy="1515335"/>
                </a:xfrm>
                <a:custGeom>
                  <a:avLst/>
                  <a:gdLst>
                    <a:gd name="connsiteX0" fmla="*/ 0 w 5603297"/>
                    <a:gd name="connsiteY0" fmla="*/ 0 h 2265264"/>
                    <a:gd name="connsiteX1" fmla="*/ 4470665 w 5603297"/>
                    <a:gd name="connsiteY1" fmla="*/ 0 h 2265264"/>
                    <a:gd name="connsiteX2" fmla="*/ 5603297 w 5603297"/>
                    <a:gd name="connsiteY2" fmla="*/ 1132632 h 2265264"/>
                    <a:gd name="connsiteX3" fmla="*/ 4470665 w 5603297"/>
                    <a:gd name="connsiteY3" fmla="*/ 2265264 h 2265264"/>
                    <a:gd name="connsiteX4" fmla="*/ 0 w 5603297"/>
                    <a:gd name="connsiteY4" fmla="*/ 2265264 h 2265264"/>
                    <a:gd name="connsiteX5" fmla="*/ 0 w 5603297"/>
                    <a:gd name="connsiteY5" fmla="*/ 0 h 226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03297" h="2265264">
                      <a:moveTo>
                        <a:pt x="5603297" y="2265264"/>
                      </a:moveTo>
                      <a:lnTo>
                        <a:pt x="1132632" y="2265264"/>
                      </a:lnTo>
                      <a:lnTo>
                        <a:pt x="0" y="1132632"/>
                      </a:lnTo>
                      <a:lnTo>
                        <a:pt x="1132632" y="0"/>
                      </a:lnTo>
                      <a:lnTo>
                        <a:pt x="5603297" y="0"/>
                      </a:lnTo>
                      <a:lnTo>
                        <a:pt x="5603297" y="22652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43954" tIns="76201" rIns="142240" bIns="76200" numCol="1" spcCol="1270" anchor="t" anchorCtr="0">
                  <a:noAutofit/>
                </a:bodyPr>
                <a:lstStyle/>
                <a:p>
                  <a:pPr lvl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400"/>
                    </a:spcAft>
                  </a:pPr>
                  <a:endParaRPr lang="en-US" sz="14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688200" y="1434762"/>
                  <a:ext cx="1763805" cy="176380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1474979" y="2058421"/>
                <a:ext cx="2145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bg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Semi-structured Interviews</a:t>
                </a:r>
                <a:endParaRPr lang="en-US" sz="18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393372" y="1820728"/>
              <a:ext cx="4296227" cy="920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Dansk </a:t>
              </a:r>
              <a:r>
                <a:rPr lang="en-US" sz="20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Affald</a:t>
              </a:r>
              <a:endParaRPr lang="en-US" sz="20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600" dirty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Spoke with </a:t>
              </a:r>
              <a:r>
                <a:rPr lang="en-US" sz="1600" dirty="0" err="1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Jesper</a:t>
              </a:r>
              <a:r>
                <a:rPr lang="en-US" sz="16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</a:t>
              </a:r>
              <a:r>
                <a:rPr lang="en-US" sz="1600" dirty="0" err="1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Vange</a:t>
              </a:r>
              <a:r>
                <a:rPr lang="en-US" sz="16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</a:t>
              </a:r>
              <a:r>
                <a:rPr lang="en-US" sz="1600" dirty="0" err="1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Heinzl</a:t>
              </a:r>
              <a:r>
                <a:rPr lang="en-US" sz="1600" dirty="0" smtClean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at </a:t>
              </a:r>
              <a:r>
                <a:rPr lang="en-US" sz="1600" dirty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Dansk </a:t>
              </a:r>
              <a:r>
                <a:rPr lang="en-US" sz="1600" dirty="0" err="1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Affald</a:t>
              </a:r>
              <a:r>
                <a:rPr lang="en-US" sz="1600" dirty="0"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on 3/29/16</a:t>
              </a:r>
              <a:endParaRPr lang="en-US" sz="16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9907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20" y="-1065891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095" y="145143"/>
            <a:ext cx="8828026" cy="68299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Assessing the Current System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2040" y="1633663"/>
            <a:ext cx="6570405" cy="1939123"/>
            <a:chOff x="1081413" y="1337070"/>
            <a:chExt cx="6570405" cy="1939123"/>
          </a:xfrm>
        </p:grpSpPr>
        <p:grpSp>
          <p:nvGrpSpPr>
            <p:cNvPr id="17" name="Group 16"/>
            <p:cNvGrpSpPr/>
            <p:nvPr/>
          </p:nvGrpSpPr>
          <p:grpSpPr>
            <a:xfrm flipH="1">
              <a:off x="1081413" y="1337070"/>
              <a:ext cx="6570405" cy="1939123"/>
              <a:chOff x="1414476" y="1337070"/>
              <a:chExt cx="6570405" cy="193912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607184" y="1337070"/>
                <a:ext cx="6377697" cy="1939123"/>
                <a:chOff x="1607184" y="1337070"/>
                <a:chExt cx="6377697" cy="1939123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2381584" y="1337070"/>
                  <a:ext cx="5603297" cy="1824012"/>
                </a:xfrm>
                <a:custGeom>
                  <a:avLst/>
                  <a:gdLst>
                    <a:gd name="connsiteX0" fmla="*/ 0 w 5603297"/>
                    <a:gd name="connsiteY0" fmla="*/ 0 h 2265264"/>
                    <a:gd name="connsiteX1" fmla="*/ 4470665 w 5603297"/>
                    <a:gd name="connsiteY1" fmla="*/ 0 h 2265264"/>
                    <a:gd name="connsiteX2" fmla="*/ 5603297 w 5603297"/>
                    <a:gd name="connsiteY2" fmla="*/ 1132632 h 2265264"/>
                    <a:gd name="connsiteX3" fmla="*/ 4470665 w 5603297"/>
                    <a:gd name="connsiteY3" fmla="*/ 2265264 h 2265264"/>
                    <a:gd name="connsiteX4" fmla="*/ 0 w 5603297"/>
                    <a:gd name="connsiteY4" fmla="*/ 2265264 h 2265264"/>
                    <a:gd name="connsiteX5" fmla="*/ 0 w 5603297"/>
                    <a:gd name="connsiteY5" fmla="*/ 0 h 226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03297" h="2265264">
                      <a:moveTo>
                        <a:pt x="5603297" y="2265264"/>
                      </a:moveTo>
                      <a:lnTo>
                        <a:pt x="1132632" y="2265264"/>
                      </a:lnTo>
                      <a:lnTo>
                        <a:pt x="0" y="1132632"/>
                      </a:lnTo>
                      <a:lnTo>
                        <a:pt x="1132632" y="0"/>
                      </a:lnTo>
                      <a:lnTo>
                        <a:pt x="5603297" y="0"/>
                      </a:lnTo>
                      <a:lnTo>
                        <a:pt x="5603297" y="22652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43954" tIns="76201" rIns="142240" bIns="76200" numCol="1" spcCol="1270" anchor="t" anchorCtr="0">
                  <a:noAutofit/>
                </a:bodyPr>
                <a:lstStyle/>
                <a:p>
                  <a:pPr lvl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400"/>
                    </a:spcAft>
                  </a:pPr>
                  <a:endParaRPr lang="en-US" sz="14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607184" y="1407274"/>
                  <a:ext cx="1868919" cy="1868919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1414476" y="2128313"/>
                <a:ext cx="2145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bg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Semi-structured Interviews</a:t>
                </a:r>
                <a:endParaRPr lang="en-US" sz="18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492552" y="1885887"/>
              <a:ext cx="4013630" cy="1206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Arwos</a:t>
              </a:r>
              <a:endParaRPr lang="en-US" sz="2000" kern="1200" dirty="0" smtClean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Spoke with </a:t>
              </a:r>
              <a:r>
                <a:rPr lang="en-US" sz="16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Halfdan</a:t>
              </a:r>
              <a:r>
                <a:rPr lang="en-US" sz="16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Neumann at </a:t>
              </a:r>
              <a:r>
                <a:rPr lang="en-US" sz="16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Arwos</a:t>
              </a:r>
              <a:r>
                <a:rPr lang="en-US" sz="16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on 3/29/16</a:t>
              </a:r>
            </a:p>
            <a:p>
              <a:pPr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8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362040" y="3923974"/>
            <a:ext cx="6410494" cy="1924165"/>
            <a:chOff x="1180821" y="1354581"/>
            <a:chExt cx="6410494" cy="1924165"/>
          </a:xfrm>
        </p:grpSpPr>
        <p:grpSp>
          <p:nvGrpSpPr>
            <p:cNvPr id="26" name="Group 25"/>
            <p:cNvGrpSpPr/>
            <p:nvPr/>
          </p:nvGrpSpPr>
          <p:grpSpPr>
            <a:xfrm flipH="1">
              <a:off x="1180821" y="1354581"/>
              <a:ext cx="6410494" cy="1924165"/>
              <a:chOff x="1474979" y="1354581"/>
              <a:chExt cx="6410494" cy="192416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613810" y="1354581"/>
                <a:ext cx="6271663" cy="1924165"/>
                <a:chOff x="1613810" y="1354581"/>
                <a:chExt cx="6271663" cy="1924165"/>
              </a:xfrm>
            </p:grpSpPr>
            <p:sp>
              <p:nvSpPr>
                <p:cNvPr id="30" name="Freeform 29"/>
                <p:cNvSpPr/>
                <p:nvPr/>
              </p:nvSpPr>
              <p:spPr>
                <a:xfrm>
                  <a:off x="2282176" y="1354581"/>
                  <a:ext cx="5603297" cy="1924165"/>
                </a:xfrm>
                <a:custGeom>
                  <a:avLst/>
                  <a:gdLst>
                    <a:gd name="connsiteX0" fmla="*/ 0 w 5603297"/>
                    <a:gd name="connsiteY0" fmla="*/ 0 h 2265264"/>
                    <a:gd name="connsiteX1" fmla="*/ 4470665 w 5603297"/>
                    <a:gd name="connsiteY1" fmla="*/ 0 h 2265264"/>
                    <a:gd name="connsiteX2" fmla="*/ 5603297 w 5603297"/>
                    <a:gd name="connsiteY2" fmla="*/ 1132632 h 2265264"/>
                    <a:gd name="connsiteX3" fmla="*/ 4470665 w 5603297"/>
                    <a:gd name="connsiteY3" fmla="*/ 2265264 h 2265264"/>
                    <a:gd name="connsiteX4" fmla="*/ 0 w 5603297"/>
                    <a:gd name="connsiteY4" fmla="*/ 2265264 h 2265264"/>
                    <a:gd name="connsiteX5" fmla="*/ 0 w 5603297"/>
                    <a:gd name="connsiteY5" fmla="*/ 0 h 226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03297" h="2265264">
                      <a:moveTo>
                        <a:pt x="5603297" y="2265264"/>
                      </a:moveTo>
                      <a:lnTo>
                        <a:pt x="1132632" y="2265264"/>
                      </a:lnTo>
                      <a:lnTo>
                        <a:pt x="0" y="1132632"/>
                      </a:lnTo>
                      <a:lnTo>
                        <a:pt x="1132632" y="0"/>
                      </a:lnTo>
                      <a:lnTo>
                        <a:pt x="5603297" y="0"/>
                      </a:lnTo>
                      <a:lnTo>
                        <a:pt x="5603297" y="22652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43954" tIns="76201" rIns="142240" bIns="76200" numCol="1" spcCol="1270" anchor="t" anchorCtr="0">
                  <a:noAutofit/>
                </a:bodyPr>
                <a:lstStyle/>
                <a:p>
                  <a:pPr lvl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400"/>
                    </a:spcAft>
                  </a:pPr>
                  <a:endParaRPr lang="en-US" sz="14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613810" y="1413432"/>
                  <a:ext cx="1855980" cy="185598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1474979" y="2058421"/>
                <a:ext cx="2145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bg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Semi-structured Interviews</a:t>
                </a:r>
                <a:endParaRPr lang="en-US" sz="18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393372" y="1820728"/>
              <a:ext cx="4296227" cy="920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Renosyd</a:t>
              </a:r>
              <a:endParaRPr lang="en-US" sz="20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Spoke with </a:t>
              </a:r>
              <a:r>
                <a:rPr lang="en-US" sz="16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Poul</a:t>
              </a:r>
              <a:r>
                <a:rPr lang="en-US" sz="16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Pedersen at </a:t>
              </a:r>
              <a:r>
                <a:rPr lang="en-US" sz="1600" kern="1200" dirty="0" err="1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Renosyd</a:t>
              </a:r>
              <a:r>
                <a:rPr lang="en-US" sz="16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on 3/30/16</a:t>
              </a:r>
              <a:endParaRPr lang="en-US" sz="1600" kern="1200" dirty="0">
                <a:solidFill>
                  <a:schemeClr val="tx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282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2098"/>
          <a:stretch/>
        </p:blipFill>
        <p:spPr>
          <a:xfrm rot="5400000">
            <a:off x="984717" y="-1058403"/>
            <a:ext cx="7174563" cy="91440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4991" y="151095"/>
            <a:ext cx="8049130" cy="67704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Assessing the Current System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95089" y="1634265"/>
            <a:ext cx="6676116" cy="2265265"/>
            <a:chOff x="1195089" y="1634265"/>
            <a:chExt cx="6676116" cy="2265265"/>
          </a:xfrm>
        </p:grpSpPr>
        <p:grpSp>
          <p:nvGrpSpPr>
            <p:cNvPr id="12" name="Group 11"/>
            <p:cNvGrpSpPr/>
            <p:nvPr/>
          </p:nvGrpSpPr>
          <p:grpSpPr>
            <a:xfrm>
              <a:off x="1272791" y="1634265"/>
              <a:ext cx="6598414" cy="2265265"/>
              <a:chOff x="1272791" y="1634265"/>
              <a:chExt cx="6598414" cy="2265265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2267908" y="1634265"/>
                <a:ext cx="5603297" cy="2265265"/>
              </a:xfrm>
              <a:custGeom>
                <a:avLst/>
                <a:gdLst>
                  <a:gd name="connsiteX0" fmla="*/ 0 w 5603297"/>
                  <a:gd name="connsiteY0" fmla="*/ 0 h 2265264"/>
                  <a:gd name="connsiteX1" fmla="*/ 4470665 w 5603297"/>
                  <a:gd name="connsiteY1" fmla="*/ 0 h 2265264"/>
                  <a:gd name="connsiteX2" fmla="*/ 5603297 w 5603297"/>
                  <a:gd name="connsiteY2" fmla="*/ 1132632 h 2265264"/>
                  <a:gd name="connsiteX3" fmla="*/ 4470665 w 5603297"/>
                  <a:gd name="connsiteY3" fmla="*/ 2265264 h 2265264"/>
                  <a:gd name="connsiteX4" fmla="*/ 0 w 5603297"/>
                  <a:gd name="connsiteY4" fmla="*/ 2265264 h 2265264"/>
                  <a:gd name="connsiteX5" fmla="*/ 0 w 5603297"/>
                  <a:gd name="connsiteY5" fmla="*/ 0 h 226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03297" h="2265264">
                    <a:moveTo>
                      <a:pt x="5603297" y="2265264"/>
                    </a:moveTo>
                    <a:lnTo>
                      <a:pt x="1132632" y="2265264"/>
                    </a:lnTo>
                    <a:lnTo>
                      <a:pt x="0" y="1132632"/>
                    </a:lnTo>
                    <a:lnTo>
                      <a:pt x="1132632" y="0"/>
                    </a:lnTo>
                    <a:lnTo>
                      <a:pt x="5603297" y="0"/>
                    </a:lnTo>
                    <a:lnTo>
                      <a:pt x="5603297" y="2265264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43954" tIns="76201" rIns="142240" bIns="76200" numCol="1" spcCol="1270" anchor="t" anchorCtr="0">
                <a:noAutofit/>
              </a:bodyPr>
              <a:lstStyle/>
              <a:p>
                <a:pPr lvl="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</a:pPr>
                <a:r>
                  <a:rPr lang="en-US" sz="20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Danish Church Aid</a:t>
                </a:r>
                <a:endParaRPr lang="en-US" sz="2000" kern="1200" dirty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kern="1200" dirty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6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Spoke </a:t>
                </a:r>
                <a:r>
                  <a:rPr lang="en-US" sz="1600" kern="1200" dirty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with </a:t>
                </a:r>
                <a:r>
                  <a:rPr lang="en-US" sz="16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Morten </a:t>
                </a:r>
                <a:r>
                  <a:rPr lang="en-US" sz="1600" kern="1200" dirty="0" err="1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Ebbesen</a:t>
                </a:r>
                <a:r>
                  <a:rPr lang="en-US" sz="16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 at </a:t>
                </a:r>
                <a:r>
                  <a:rPr lang="en-US" sz="1600" kern="1200" dirty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Danish Church Aid on 3/30/16</a:t>
                </a:r>
                <a:endParaRPr lang="en-US" sz="1600" kern="1200" dirty="0" smtClean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272791" y="1771782"/>
                <a:ext cx="1990233" cy="1990233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14" name="TextBox 13"/>
            <p:cNvSpPr txBox="1"/>
            <p:nvPr/>
          </p:nvSpPr>
          <p:spPr>
            <a:xfrm>
              <a:off x="1195089" y="2412954"/>
              <a:ext cx="21456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Semi-structured Interviews</a:t>
              </a:r>
              <a:endParaRPr lang="en-US" sz="20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33940" y="4493629"/>
            <a:ext cx="6637265" cy="1990234"/>
            <a:chOff x="1233940" y="4493629"/>
            <a:chExt cx="6637265" cy="1990234"/>
          </a:xfrm>
        </p:grpSpPr>
        <p:grpSp>
          <p:nvGrpSpPr>
            <p:cNvPr id="13" name="Group 12"/>
            <p:cNvGrpSpPr/>
            <p:nvPr/>
          </p:nvGrpSpPr>
          <p:grpSpPr>
            <a:xfrm>
              <a:off x="1272791" y="4493629"/>
              <a:ext cx="6598414" cy="1990234"/>
              <a:chOff x="1272791" y="4493629"/>
              <a:chExt cx="6598414" cy="1990234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2267907" y="4493629"/>
                <a:ext cx="5603298" cy="1990234"/>
              </a:xfrm>
              <a:custGeom>
                <a:avLst/>
                <a:gdLst>
                  <a:gd name="connsiteX0" fmla="*/ 0 w 5603297"/>
                  <a:gd name="connsiteY0" fmla="*/ 0 h 1990233"/>
                  <a:gd name="connsiteX1" fmla="*/ 4608181 w 5603297"/>
                  <a:gd name="connsiteY1" fmla="*/ 0 h 1990233"/>
                  <a:gd name="connsiteX2" fmla="*/ 5603297 w 5603297"/>
                  <a:gd name="connsiteY2" fmla="*/ 995117 h 1990233"/>
                  <a:gd name="connsiteX3" fmla="*/ 4608181 w 5603297"/>
                  <a:gd name="connsiteY3" fmla="*/ 1990233 h 1990233"/>
                  <a:gd name="connsiteX4" fmla="*/ 0 w 5603297"/>
                  <a:gd name="connsiteY4" fmla="*/ 1990233 h 1990233"/>
                  <a:gd name="connsiteX5" fmla="*/ 0 w 5603297"/>
                  <a:gd name="connsiteY5" fmla="*/ 0 h 1990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03297" h="1990233">
                    <a:moveTo>
                      <a:pt x="5603297" y="1990232"/>
                    </a:moveTo>
                    <a:lnTo>
                      <a:pt x="995116" y="1990232"/>
                    </a:lnTo>
                    <a:lnTo>
                      <a:pt x="0" y="995116"/>
                    </a:lnTo>
                    <a:lnTo>
                      <a:pt x="995116" y="1"/>
                    </a:lnTo>
                    <a:lnTo>
                      <a:pt x="5603297" y="1"/>
                    </a:lnTo>
                    <a:lnTo>
                      <a:pt x="5603297" y="1990232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75196" tIns="80011" rIns="149353" bIns="80009" numCol="1" spcCol="1270" anchor="t" anchorCtr="0">
                <a:noAutofit/>
              </a:bodyPr>
              <a:lstStyle/>
              <a:p>
                <a:pPr lvl="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Red Cross</a:t>
                </a:r>
                <a:endParaRPr lang="en-US" sz="2000" kern="1200" dirty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  <a:p>
                <a:pPr marL="171450" lvl="1" indent="-17145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1600" kern="1200" dirty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n-US" sz="1600" kern="12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Spoke with</a:t>
                </a:r>
                <a:r>
                  <a:rPr lang="en-US" sz="1600" kern="1200" dirty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Tina </a:t>
                </a:r>
                <a:r>
                  <a:rPr lang="en-US" sz="1600" dirty="0" err="1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Donnerberg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 at Red Cross on 4/20/16</a:t>
                </a:r>
                <a:endParaRPr lang="en-US" sz="1600" dirty="0">
                  <a:solidFill>
                    <a:schemeClr val="tx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272791" y="4493630"/>
                <a:ext cx="1990233" cy="1990233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1233940" y="5213200"/>
              <a:ext cx="206793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Semi-structured Interviews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977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spcFirstLastPara="0" vert="horz" wrap="square" lIns="1443954" tIns="76201" rIns="142240" bIns="76200" numCol="1" spcCol="1270" anchor="t" anchorCtr="0">
        <a:noAutofit/>
      </a:bodyPr>
      <a:lstStyle>
        <a:defPPr algn="l" defTabSz="889000">
          <a:lnSpc>
            <a:spcPct val="90000"/>
          </a:lnSpc>
          <a:spcBef>
            <a:spcPct val="0"/>
          </a:spcBef>
          <a:spcAft>
            <a:spcPts val="400"/>
          </a:spcAft>
          <a:defRPr sz="2000" kern="1200" dirty="0" smtClean="0">
            <a:solidFill>
              <a:schemeClr val="tx1"/>
            </a:solidFill>
            <a:latin typeface="Adobe Heiti Std R" panose="020B0400000000000000" pitchFamily="34" charset="-128"/>
            <a:ea typeface="Adobe Heiti Std R" panose="020B0400000000000000" pitchFamily="34" charset="-128"/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NEW WPI PPT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8A516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15538</TotalTime>
  <Words>911</Words>
  <Application>Microsoft Office PowerPoint</Application>
  <PresentationFormat>On-screen Show (4:3)</PresentationFormat>
  <Paragraphs>145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Adobe Heiti Std R</vt:lpstr>
      <vt:lpstr>Malgun Gothic Semilight</vt:lpstr>
      <vt:lpstr>Arial</vt:lpstr>
      <vt:lpstr>Calibri</vt:lpstr>
      <vt:lpstr>Georgia</vt:lpstr>
      <vt:lpstr>Times New Roman</vt:lpstr>
      <vt:lpstr>Office Theme</vt:lpstr>
      <vt:lpstr>NEW WPI PPT</vt:lpstr>
      <vt:lpstr>PowerPoint Presentation</vt:lpstr>
      <vt:lpstr>PowerPoint Presentation</vt:lpstr>
      <vt:lpstr>Lifecycle of a Textile</vt:lpstr>
      <vt:lpstr>Lifecycle of a Textile</vt:lpstr>
      <vt:lpstr>Mission Statement</vt:lpstr>
      <vt:lpstr>Objectives</vt:lpstr>
      <vt:lpstr>Assessing the Current System</vt:lpstr>
      <vt:lpstr>Assessing the Current System</vt:lpstr>
      <vt:lpstr>Assessing the Current System</vt:lpstr>
      <vt:lpstr>Assessing the Current System</vt:lpstr>
      <vt:lpstr>Assessing the Current System</vt:lpstr>
      <vt:lpstr>Compare and Contrast Systems</vt:lpstr>
      <vt:lpstr>Facilitate Stakeholder Cooperation</vt:lpstr>
      <vt:lpstr>Results </vt:lpstr>
      <vt:lpstr>Results </vt:lpstr>
      <vt:lpstr>Projections </vt:lpstr>
      <vt:lpstr>Projections </vt:lpstr>
      <vt:lpstr>Projections </vt:lpstr>
      <vt:lpstr>Increasing Collection</vt:lpstr>
      <vt:lpstr>Increasing Collection</vt:lpstr>
      <vt:lpstr>Consumer Behavior</vt:lpstr>
      <vt:lpstr>Current Flow</vt:lpstr>
      <vt:lpstr>Factors to Consider</vt:lpstr>
      <vt:lpstr>References</vt:lpstr>
      <vt:lpstr>Appendices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Carly Giannini</dc:creator>
  <cp:lastModifiedBy>Leah Morales</cp:lastModifiedBy>
  <cp:revision>184</cp:revision>
  <dcterms:modified xsi:type="dcterms:W3CDTF">2016-04-26T17:54:18Z</dcterms:modified>
</cp:coreProperties>
</file>