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9"/>
  </p:notesMasterIdLst>
  <p:handoutMasterIdLst>
    <p:handoutMasterId r:id="rId10"/>
  </p:handoutMasterIdLst>
  <p:sldIdLst>
    <p:sldId id="256" r:id="rId5"/>
    <p:sldId id="257" r:id="rId6"/>
    <p:sldId id="258" r:id="rId7"/>
    <p:sldId id="259" r:id="rId8"/>
  </p:sldIdLst>
  <p:sldSz cx="43891200" cy="25603200"/>
  <p:notesSz cx="6858000" cy="9144000"/>
  <p:defaultTextStyle>
    <a:defPPr>
      <a:defRPr lang="en-US"/>
    </a:defPPr>
    <a:lvl1pPr algn="l" defTabSz="1369459" rtl="0" fontAlgn="base">
      <a:spcBef>
        <a:spcPct val="0"/>
      </a:spcBef>
      <a:spcAft>
        <a:spcPct val="0"/>
      </a:spcAft>
      <a:defRPr kern="1200">
        <a:solidFill>
          <a:schemeClr val="tx1"/>
        </a:solidFill>
        <a:latin typeface="Arial" charset="0"/>
        <a:ea typeface="ＭＳ Ｐゴシック" pitchFamily="34" charset="-128"/>
        <a:cs typeface="+mn-cs"/>
      </a:defRPr>
    </a:lvl1pPr>
    <a:lvl2pPr marL="1369459" algn="l" defTabSz="1369459" rtl="0" fontAlgn="base">
      <a:spcBef>
        <a:spcPct val="0"/>
      </a:spcBef>
      <a:spcAft>
        <a:spcPct val="0"/>
      </a:spcAft>
      <a:defRPr kern="1200">
        <a:solidFill>
          <a:schemeClr val="tx1"/>
        </a:solidFill>
        <a:latin typeface="Arial" charset="0"/>
        <a:ea typeface="ＭＳ Ｐゴシック" pitchFamily="34" charset="-128"/>
        <a:cs typeface="+mn-cs"/>
      </a:defRPr>
    </a:lvl2pPr>
    <a:lvl3pPr marL="2738914" algn="l" defTabSz="1369459" rtl="0" fontAlgn="base">
      <a:spcBef>
        <a:spcPct val="0"/>
      </a:spcBef>
      <a:spcAft>
        <a:spcPct val="0"/>
      </a:spcAft>
      <a:defRPr kern="1200">
        <a:solidFill>
          <a:schemeClr val="tx1"/>
        </a:solidFill>
        <a:latin typeface="Arial" charset="0"/>
        <a:ea typeface="ＭＳ Ｐゴシック" pitchFamily="34" charset="-128"/>
        <a:cs typeface="+mn-cs"/>
      </a:defRPr>
    </a:lvl3pPr>
    <a:lvl4pPr marL="4108371" algn="l" defTabSz="1369459" rtl="0" fontAlgn="base">
      <a:spcBef>
        <a:spcPct val="0"/>
      </a:spcBef>
      <a:spcAft>
        <a:spcPct val="0"/>
      </a:spcAft>
      <a:defRPr kern="1200">
        <a:solidFill>
          <a:schemeClr val="tx1"/>
        </a:solidFill>
        <a:latin typeface="Arial" charset="0"/>
        <a:ea typeface="ＭＳ Ｐゴシック" pitchFamily="34" charset="-128"/>
        <a:cs typeface="+mn-cs"/>
      </a:defRPr>
    </a:lvl4pPr>
    <a:lvl5pPr marL="5477829" algn="l" defTabSz="1369459" rtl="0" fontAlgn="base">
      <a:spcBef>
        <a:spcPct val="0"/>
      </a:spcBef>
      <a:spcAft>
        <a:spcPct val="0"/>
      </a:spcAft>
      <a:defRPr kern="1200">
        <a:solidFill>
          <a:schemeClr val="tx1"/>
        </a:solidFill>
        <a:latin typeface="Arial" charset="0"/>
        <a:ea typeface="ＭＳ Ｐゴシック" pitchFamily="34" charset="-128"/>
        <a:cs typeface="+mn-cs"/>
      </a:defRPr>
    </a:lvl5pPr>
    <a:lvl6pPr marL="6847288" algn="l" defTabSz="2738914" rtl="0" eaLnBrk="1" latinLnBrk="0" hangingPunct="1">
      <a:defRPr kern="1200">
        <a:solidFill>
          <a:schemeClr val="tx1"/>
        </a:solidFill>
        <a:latin typeface="Arial" charset="0"/>
        <a:ea typeface="ＭＳ Ｐゴシック" pitchFamily="34" charset="-128"/>
        <a:cs typeface="+mn-cs"/>
      </a:defRPr>
    </a:lvl6pPr>
    <a:lvl7pPr marL="8216743" algn="l" defTabSz="2738914" rtl="0" eaLnBrk="1" latinLnBrk="0" hangingPunct="1">
      <a:defRPr kern="1200">
        <a:solidFill>
          <a:schemeClr val="tx1"/>
        </a:solidFill>
        <a:latin typeface="Arial" charset="0"/>
        <a:ea typeface="ＭＳ Ｐゴシック" pitchFamily="34" charset="-128"/>
        <a:cs typeface="+mn-cs"/>
      </a:defRPr>
    </a:lvl7pPr>
    <a:lvl8pPr marL="9586202" algn="l" defTabSz="2738914" rtl="0" eaLnBrk="1" latinLnBrk="0" hangingPunct="1">
      <a:defRPr kern="1200">
        <a:solidFill>
          <a:schemeClr val="tx1"/>
        </a:solidFill>
        <a:latin typeface="Arial" charset="0"/>
        <a:ea typeface="ＭＳ Ｐゴシック" pitchFamily="34" charset="-128"/>
        <a:cs typeface="+mn-cs"/>
      </a:defRPr>
    </a:lvl8pPr>
    <a:lvl9pPr marL="10955655" algn="l" defTabSz="2738914"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8064" userDrawn="1">
          <p15:clr>
            <a:srgbClr val="A4A3A4"/>
          </p15:clr>
        </p15:guide>
        <p15:guide id="2" pos="13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cci, Christopher W." initials="TCW" lastIdx="1" clrIdx="0">
    <p:extLst>
      <p:ext uri="{19B8F6BF-5375-455C-9EA6-DF929625EA0E}">
        <p15:presenceInfo xmlns:p15="http://schemas.microsoft.com/office/powerpoint/2012/main" userId="S::cwtocci@wpi.edu::474dbc26-5e9d-4cbd-a511-3b8fe090f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EC"/>
    <a:srgbClr val="231F20"/>
    <a:srgbClr val="FECE2F"/>
    <a:srgbClr val="E6271F"/>
    <a:srgbClr val="F3F0EB"/>
    <a:srgbClr val="EDB500"/>
    <a:srgbClr val="E77400"/>
    <a:srgbClr val="3FB5D8"/>
    <a:srgbClr val="3AA84B"/>
    <a:srgbClr val="00D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C7FFB-3E3C-4272-B8DC-E9D1577FEBF2}" v="1410" dt="2021-04-26T02:54:09.179"/>
    <p1510:client id="{86CE74FA-858D-4C88-9D82-9FF9D066EC97}" v="14159" dt="2021-04-26T02:56:56.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654" y="66"/>
      </p:cViewPr>
      <p:guideLst>
        <p:guide orient="horz" pos="8064"/>
        <p:guide pos="1382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t>5/6/2021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5/6/2021</a:t>
            </a:fld>
            <a:endParaRPr lang="en-US"/>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1369459" rtl="0" eaLnBrk="0" fontAlgn="base" hangingPunct="0">
      <a:spcBef>
        <a:spcPct val="30000"/>
      </a:spcBef>
      <a:spcAft>
        <a:spcPct val="0"/>
      </a:spcAft>
      <a:defRPr sz="3622" kern="1200">
        <a:solidFill>
          <a:schemeClr val="tx1"/>
        </a:solidFill>
        <a:latin typeface="+mn-lt"/>
        <a:ea typeface="+mn-ea"/>
        <a:cs typeface="+mn-cs"/>
      </a:defRPr>
    </a:lvl1pPr>
    <a:lvl2pPr marL="1369459" algn="l" defTabSz="1369459" rtl="0" eaLnBrk="0" fontAlgn="base" hangingPunct="0">
      <a:spcBef>
        <a:spcPct val="30000"/>
      </a:spcBef>
      <a:spcAft>
        <a:spcPct val="0"/>
      </a:spcAft>
      <a:defRPr sz="3622" kern="1200">
        <a:solidFill>
          <a:schemeClr val="tx1"/>
        </a:solidFill>
        <a:latin typeface="+mn-lt"/>
        <a:ea typeface="+mn-ea"/>
        <a:cs typeface="+mn-cs"/>
      </a:defRPr>
    </a:lvl2pPr>
    <a:lvl3pPr marL="2738914" algn="l" defTabSz="1369459" rtl="0" eaLnBrk="0" fontAlgn="base" hangingPunct="0">
      <a:spcBef>
        <a:spcPct val="30000"/>
      </a:spcBef>
      <a:spcAft>
        <a:spcPct val="0"/>
      </a:spcAft>
      <a:defRPr sz="3622" kern="1200">
        <a:solidFill>
          <a:schemeClr val="tx1"/>
        </a:solidFill>
        <a:latin typeface="+mn-lt"/>
        <a:ea typeface="+mn-ea"/>
        <a:cs typeface="+mn-cs"/>
      </a:defRPr>
    </a:lvl3pPr>
    <a:lvl4pPr marL="4108371" algn="l" defTabSz="1369459" rtl="0" eaLnBrk="0" fontAlgn="base" hangingPunct="0">
      <a:spcBef>
        <a:spcPct val="30000"/>
      </a:spcBef>
      <a:spcAft>
        <a:spcPct val="0"/>
      </a:spcAft>
      <a:defRPr sz="3622" kern="1200">
        <a:solidFill>
          <a:schemeClr val="tx1"/>
        </a:solidFill>
        <a:latin typeface="+mn-lt"/>
        <a:ea typeface="+mn-ea"/>
        <a:cs typeface="+mn-cs"/>
      </a:defRPr>
    </a:lvl4pPr>
    <a:lvl5pPr marL="5477829" algn="l" defTabSz="1369459" rtl="0" eaLnBrk="0" fontAlgn="base" hangingPunct="0">
      <a:spcBef>
        <a:spcPct val="30000"/>
      </a:spcBef>
      <a:spcAft>
        <a:spcPct val="0"/>
      </a:spcAft>
      <a:defRPr sz="3622" kern="1200">
        <a:solidFill>
          <a:schemeClr val="tx1"/>
        </a:solidFill>
        <a:latin typeface="+mn-lt"/>
        <a:ea typeface="+mn-ea"/>
        <a:cs typeface="+mn-cs"/>
      </a:defRPr>
    </a:lvl5pPr>
    <a:lvl6pPr marL="6847288" algn="l" defTabSz="1369459" rtl="0" eaLnBrk="1" latinLnBrk="0" hangingPunct="1">
      <a:defRPr sz="3622" kern="1200">
        <a:solidFill>
          <a:schemeClr val="tx1"/>
        </a:solidFill>
        <a:latin typeface="+mn-lt"/>
        <a:ea typeface="+mn-ea"/>
        <a:cs typeface="+mn-cs"/>
      </a:defRPr>
    </a:lvl6pPr>
    <a:lvl7pPr marL="8216743" algn="l" defTabSz="1369459" rtl="0" eaLnBrk="1" latinLnBrk="0" hangingPunct="1">
      <a:defRPr sz="3622" kern="1200">
        <a:solidFill>
          <a:schemeClr val="tx1"/>
        </a:solidFill>
        <a:latin typeface="+mn-lt"/>
        <a:ea typeface="+mn-ea"/>
        <a:cs typeface="+mn-cs"/>
      </a:defRPr>
    </a:lvl7pPr>
    <a:lvl8pPr marL="9586202" algn="l" defTabSz="1369459" rtl="0" eaLnBrk="1" latinLnBrk="0" hangingPunct="1">
      <a:defRPr sz="3622" kern="1200">
        <a:solidFill>
          <a:schemeClr val="tx1"/>
        </a:solidFill>
        <a:latin typeface="+mn-lt"/>
        <a:ea typeface="+mn-ea"/>
        <a:cs typeface="+mn-cs"/>
      </a:defRPr>
    </a:lvl8pPr>
    <a:lvl9pPr marL="10955655" algn="l" defTabSz="1369459" rtl="0" eaLnBrk="1" latinLnBrk="0" hangingPunct="1">
      <a:defRPr sz="3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85800"/>
            <a:ext cx="5876925" cy="3429000"/>
          </a:xfrm>
        </p:spPr>
      </p:sp>
      <p:sp>
        <p:nvSpPr>
          <p:cNvPr id="3" name="Notes Placeholder 2"/>
          <p:cNvSpPr>
            <a:spLocks noGrp="1"/>
          </p:cNvSpPr>
          <p:nvPr>
            <p:ph type="body" idx="1"/>
          </p:nvPr>
        </p:nvSpPr>
        <p:spPr/>
        <p:txBody>
          <a:bodyPr>
            <a:normAutofit fontScale="62500" lnSpcReduction="20000"/>
          </a:bodyPr>
          <a:lstStyle/>
          <a:p>
            <a:pPr marL="0" marR="0" lvl="0" indent="0" algn="l" defTabSz="1369459" rtl="0" eaLnBrk="0" fontAlgn="base" latinLnBrk="0" hangingPunct="0">
              <a:lnSpc>
                <a:spcPct val="100000"/>
              </a:lnSpc>
              <a:spcBef>
                <a:spcPct val="30000"/>
              </a:spcBef>
              <a:spcAft>
                <a:spcPct val="0"/>
              </a:spcAft>
              <a:buClrTx/>
              <a:buSzTx/>
              <a:buFontTx/>
              <a:buNone/>
              <a:tabLst/>
              <a:defRPr/>
            </a:pPr>
            <a:r>
              <a:rPr lang="en-US"/>
              <a:t>Previous research on the gut and oral microbiomes have shown many correlations between species abundance and health-related outcomes, pathogenic proliferation, and viral infection. To better understand correlations between SARS-CoV-2’s effects on respiration and the </a:t>
            </a:r>
            <a:r>
              <a:rPr lang="en-US" err="1"/>
              <a:t>nasopbody</a:t>
            </a:r>
            <a:r>
              <a:rPr lang="en-US"/>
              <a:t>, </a:t>
            </a:r>
          </a:p>
          <a:p>
            <a:pPr marL="0" marR="0" lvl="0" indent="0" algn="l" defTabSz="1369459" rtl="0" eaLnBrk="0" fontAlgn="base" latinLnBrk="0" hangingPunct="0">
              <a:lnSpc>
                <a:spcPct val="100000"/>
              </a:lnSpc>
              <a:spcBef>
                <a:spcPct val="30000"/>
              </a:spcBef>
              <a:spcAft>
                <a:spcPct val="0"/>
              </a:spcAft>
              <a:buClrTx/>
              <a:buSzTx/>
              <a:buFontTx/>
              <a:buNone/>
              <a:tabLst/>
              <a:defRPr/>
            </a:pPr>
            <a:endParaRPr lang="en-US"/>
          </a:p>
          <a:p>
            <a:pPr marL="0" marR="0" lvl="0" indent="0" algn="l" defTabSz="1369459" rtl="0" eaLnBrk="0" fontAlgn="base" latinLnBrk="0" hangingPunct="0">
              <a:lnSpc>
                <a:spcPct val="100000"/>
              </a:lnSpc>
              <a:spcBef>
                <a:spcPct val="30000"/>
              </a:spcBef>
              <a:spcAft>
                <a:spcPct val="0"/>
              </a:spcAft>
              <a:buClrTx/>
              <a:buSzTx/>
              <a:buFontTx/>
              <a:buNone/>
              <a:tabLst/>
              <a:defRPr/>
            </a:pPr>
            <a:r>
              <a:rPr lang="en-US"/>
              <a:t>Prevalence of COVID-19 is correlated to social factors outside of the healthcare, as well as a person’s microbiome</a:t>
            </a:r>
          </a:p>
          <a:p>
            <a:endParaRPr lang="en-US"/>
          </a:p>
        </p:txBody>
      </p:sp>
      <p:sp>
        <p:nvSpPr>
          <p:cNvPr id="4" name="Slide Number Placeholder 3"/>
          <p:cNvSpPr>
            <a:spLocks noGrp="1"/>
          </p:cNvSpPr>
          <p:nvPr>
            <p:ph type="sldNum" sz="quarter" idx="10"/>
          </p:nvPr>
        </p:nvSpPr>
        <p:spPr/>
        <p:txBody>
          <a:bodyPr/>
          <a:lstStyle/>
          <a:p>
            <a:pPr>
              <a:defRPr/>
            </a:pPr>
            <a:fld id="{E535B096-6CBE-4AB3-9529-5688244F2DCE}" type="slidenum">
              <a:rPr lang="en-US" smtClean="0"/>
              <a:pPr>
                <a:defRPr/>
              </a:pPr>
              <a:t>1</a:t>
            </a:fld>
            <a:endParaRPr lang="en-US"/>
          </a:p>
        </p:txBody>
      </p:sp>
    </p:spTree>
    <p:extLst>
      <p:ext uri="{BB962C8B-B14F-4D97-AF65-F5344CB8AC3E}">
        <p14:creationId xmlns:p14="http://schemas.microsoft.com/office/powerpoint/2010/main" val="3004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9" y="7953385"/>
            <a:ext cx="37308365" cy="5487989"/>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6582850" y="14508167"/>
            <a:ext cx="30725535" cy="6543674"/>
          </a:xfrm>
          <a:prstGeom prst="rect">
            <a:avLst/>
          </a:prstGeom>
        </p:spPr>
        <p:txBody>
          <a:bodyPr lIns="120015" tIns="60008" rIns="120015" bIns="60008"/>
          <a:lstStyle>
            <a:lvl1pPr marL="0" indent="0" algn="ctr">
              <a:buNone/>
              <a:defRPr>
                <a:solidFill>
                  <a:schemeClr val="tx1">
                    <a:tint val="75000"/>
                  </a:schemeClr>
                </a:solidFill>
              </a:defRPr>
            </a:lvl1pPr>
            <a:lvl2pPr marL="337590" indent="0" algn="ctr">
              <a:buNone/>
              <a:defRPr>
                <a:solidFill>
                  <a:schemeClr val="tx1">
                    <a:tint val="75000"/>
                  </a:schemeClr>
                </a:solidFill>
              </a:defRPr>
            </a:lvl2pPr>
            <a:lvl3pPr marL="675185" indent="0" algn="ctr">
              <a:buNone/>
              <a:defRPr>
                <a:solidFill>
                  <a:schemeClr val="tx1">
                    <a:tint val="75000"/>
                  </a:schemeClr>
                </a:solidFill>
              </a:defRPr>
            </a:lvl3pPr>
            <a:lvl4pPr marL="1012770" indent="0" algn="ctr">
              <a:buNone/>
              <a:defRPr>
                <a:solidFill>
                  <a:schemeClr val="tx1">
                    <a:tint val="75000"/>
                  </a:schemeClr>
                </a:solidFill>
              </a:defRPr>
            </a:lvl4pPr>
            <a:lvl5pPr marL="1350365" indent="0" algn="ctr">
              <a:buNone/>
              <a:defRPr>
                <a:solidFill>
                  <a:schemeClr val="tx1">
                    <a:tint val="75000"/>
                  </a:schemeClr>
                </a:solidFill>
              </a:defRPr>
            </a:lvl5pPr>
            <a:lvl6pPr marL="1687950" indent="0" algn="ctr">
              <a:buNone/>
              <a:defRPr>
                <a:solidFill>
                  <a:schemeClr val="tx1">
                    <a:tint val="75000"/>
                  </a:schemeClr>
                </a:solidFill>
              </a:defRPr>
            </a:lvl6pPr>
            <a:lvl7pPr marL="2025540" indent="0" algn="ctr">
              <a:buNone/>
              <a:defRPr>
                <a:solidFill>
                  <a:schemeClr val="tx1">
                    <a:tint val="75000"/>
                  </a:schemeClr>
                </a:solidFill>
              </a:defRPr>
            </a:lvl7pPr>
            <a:lvl8pPr marL="2363126" indent="0" algn="ctr">
              <a:buNone/>
              <a:defRPr>
                <a:solidFill>
                  <a:schemeClr val="tx1">
                    <a:tint val="75000"/>
                  </a:schemeClr>
                </a:solidFill>
              </a:defRPr>
            </a:lvl8pPr>
            <a:lvl9pPr marL="270072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31F2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234602" rtl="0" fontAlgn="base">
        <a:spcBef>
          <a:spcPct val="0"/>
        </a:spcBef>
        <a:spcAft>
          <a:spcPct val="0"/>
        </a:spcAft>
        <a:defRPr sz="11871" kern="1200">
          <a:solidFill>
            <a:schemeClr val="tx1"/>
          </a:solidFill>
          <a:latin typeface="+mj-lt"/>
          <a:ea typeface="ＭＳ Ｐゴシック" pitchFamily="-111" charset="-128"/>
          <a:cs typeface="ＭＳ Ｐゴシック" pitchFamily="-111" charset="-128"/>
        </a:defRPr>
      </a:lvl1pPr>
      <a:lvl2pPr algn="ctr" defTabSz="1234602" rtl="0" fontAlgn="base">
        <a:spcBef>
          <a:spcPct val="0"/>
        </a:spcBef>
        <a:spcAft>
          <a:spcPct val="0"/>
        </a:spcAft>
        <a:defRPr sz="11871">
          <a:solidFill>
            <a:schemeClr val="tx1"/>
          </a:solidFill>
          <a:latin typeface="Arial" charset="0"/>
          <a:ea typeface="ＭＳ Ｐゴシック" pitchFamily="-111" charset="-128"/>
          <a:cs typeface="ＭＳ Ｐゴシック" pitchFamily="-111" charset="-128"/>
        </a:defRPr>
      </a:lvl2pPr>
      <a:lvl3pPr algn="ctr" defTabSz="1234602" rtl="0" fontAlgn="base">
        <a:spcBef>
          <a:spcPct val="0"/>
        </a:spcBef>
        <a:spcAft>
          <a:spcPct val="0"/>
        </a:spcAft>
        <a:defRPr sz="11871">
          <a:solidFill>
            <a:schemeClr val="tx1"/>
          </a:solidFill>
          <a:latin typeface="Arial" charset="0"/>
          <a:ea typeface="ＭＳ Ｐゴシック" pitchFamily="-111" charset="-128"/>
          <a:cs typeface="ＭＳ Ｐゴシック" pitchFamily="-111" charset="-128"/>
        </a:defRPr>
      </a:lvl3pPr>
      <a:lvl4pPr algn="ctr" defTabSz="1234602" rtl="0" fontAlgn="base">
        <a:spcBef>
          <a:spcPct val="0"/>
        </a:spcBef>
        <a:spcAft>
          <a:spcPct val="0"/>
        </a:spcAft>
        <a:defRPr sz="11871">
          <a:solidFill>
            <a:schemeClr val="tx1"/>
          </a:solidFill>
          <a:latin typeface="Arial" charset="0"/>
          <a:ea typeface="ＭＳ Ｐゴシック" pitchFamily="-111" charset="-128"/>
          <a:cs typeface="ＭＳ Ｐゴシック" pitchFamily="-111" charset="-128"/>
        </a:defRPr>
      </a:lvl4pPr>
      <a:lvl5pPr algn="ctr" defTabSz="1234602" rtl="0" fontAlgn="base">
        <a:spcBef>
          <a:spcPct val="0"/>
        </a:spcBef>
        <a:spcAft>
          <a:spcPct val="0"/>
        </a:spcAft>
        <a:defRPr sz="11871">
          <a:solidFill>
            <a:schemeClr val="tx1"/>
          </a:solidFill>
          <a:latin typeface="Arial" charset="0"/>
          <a:ea typeface="ＭＳ Ｐゴシック" pitchFamily="-111" charset="-128"/>
          <a:cs typeface="ＭＳ Ｐゴシック" pitchFamily="-111" charset="-128"/>
        </a:defRPr>
      </a:lvl5pPr>
      <a:lvl6pPr marL="1234602" algn="ctr" defTabSz="1234602" rtl="0" eaLnBrk="1" fontAlgn="base" hangingPunct="1">
        <a:spcBef>
          <a:spcPct val="0"/>
        </a:spcBef>
        <a:spcAft>
          <a:spcPct val="0"/>
        </a:spcAft>
        <a:defRPr sz="11871">
          <a:solidFill>
            <a:schemeClr val="tx1"/>
          </a:solidFill>
          <a:latin typeface="Calibri" pitchFamily="-111" charset="0"/>
          <a:ea typeface="ＭＳ Ｐゴシック" pitchFamily="-111" charset="-128"/>
          <a:cs typeface="ＭＳ Ｐゴシック" pitchFamily="-111" charset="-128"/>
        </a:defRPr>
      </a:lvl6pPr>
      <a:lvl7pPr marL="2469195" algn="ctr" defTabSz="1234602" rtl="0" eaLnBrk="1" fontAlgn="base" hangingPunct="1">
        <a:spcBef>
          <a:spcPct val="0"/>
        </a:spcBef>
        <a:spcAft>
          <a:spcPct val="0"/>
        </a:spcAft>
        <a:defRPr sz="11871">
          <a:solidFill>
            <a:schemeClr val="tx1"/>
          </a:solidFill>
          <a:latin typeface="Calibri" pitchFamily="-111" charset="0"/>
          <a:ea typeface="ＭＳ Ｐゴシック" pitchFamily="-111" charset="-128"/>
          <a:cs typeface="ＭＳ Ｐゴシック" pitchFamily="-111" charset="-128"/>
        </a:defRPr>
      </a:lvl7pPr>
      <a:lvl8pPr marL="3703797" algn="ctr" defTabSz="1234602" rtl="0" eaLnBrk="1" fontAlgn="base" hangingPunct="1">
        <a:spcBef>
          <a:spcPct val="0"/>
        </a:spcBef>
        <a:spcAft>
          <a:spcPct val="0"/>
        </a:spcAft>
        <a:defRPr sz="11871">
          <a:solidFill>
            <a:schemeClr val="tx1"/>
          </a:solidFill>
          <a:latin typeface="Calibri" pitchFamily="-111" charset="0"/>
          <a:ea typeface="ＭＳ Ｐゴシック" pitchFamily="-111" charset="-128"/>
          <a:cs typeface="ＭＳ Ｐゴシック" pitchFamily="-111" charset="-128"/>
        </a:defRPr>
      </a:lvl8pPr>
      <a:lvl9pPr marL="4938395" algn="ctr" defTabSz="1234602" rtl="0" eaLnBrk="1" fontAlgn="base" hangingPunct="1">
        <a:spcBef>
          <a:spcPct val="0"/>
        </a:spcBef>
        <a:spcAft>
          <a:spcPct val="0"/>
        </a:spcAft>
        <a:defRPr sz="11871">
          <a:solidFill>
            <a:schemeClr val="tx1"/>
          </a:solidFill>
          <a:latin typeface="Calibri" pitchFamily="-111" charset="0"/>
          <a:ea typeface="ＭＳ Ｐゴシック" pitchFamily="-111" charset="-128"/>
          <a:cs typeface="ＭＳ Ｐゴシック" pitchFamily="-111" charset="-128"/>
        </a:defRPr>
      </a:lvl9pPr>
    </p:titleStyle>
    <p:bodyStyle>
      <a:lvl1pPr marL="925952" indent="-925952" algn="l" defTabSz="1234602" rtl="0" fontAlgn="base">
        <a:spcBef>
          <a:spcPct val="20000"/>
        </a:spcBef>
        <a:spcAft>
          <a:spcPct val="0"/>
        </a:spcAft>
        <a:buFont typeface="Arial" charset="0"/>
        <a:buChar char="•"/>
        <a:defRPr sz="8663" kern="1200">
          <a:solidFill>
            <a:schemeClr val="tx1"/>
          </a:solidFill>
          <a:latin typeface="+mn-lt"/>
          <a:ea typeface="ＭＳ Ｐゴシック" pitchFamily="-111" charset="-128"/>
          <a:cs typeface="ＭＳ Ｐゴシック" pitchFamily="-111" charset="-128"/>
        </a:defRPr>
      </a:lvl1pPr>
      <a:lvl2pPr marL="2006222" indent="-771624" algn="l" defTabSz="1234602" rtl="0" fontAlgn="base">
        <a:spcBef>
          <a:spcPct val="20000"/>
        </a:spcBef>
        <a:spcAft>
          <a:spcPct val="0"/>
        </a:spcAft>
        <a:buFont typeface="Arial" charset="0"/>
        <a:buChar char="–"/>
        <a:defRPr sz="7538" kern="1200">
          <a:solidFill>
            <a:schemeClr val="tx1"/>
          </a:solidFill>
          <a:latin typeface="+mn-lt"/>
          <a:ea typeface="ＭＳ Ｐゴシック" pitchFamily="-111" charset="-128"/>
          <a:cs typeface="+mn-cs"/>
        </a:defRPr>
      </a:lvl2pPr>
      <a:lvl3pPr marL="3086501" indent="-617301" algn="l" defTabSz="1234602" rtl="0" fontAlgn="base">
        <a:spcBef>
          <a:spcPct val="20000"/>
        </a:spcBef>
        <a:spcAft>
          <a:spcPct val="0"/>
        </a:spcAft>
        <a:buFont typeface="Arial" charset="0"/>
        <a:buChar char="•"/>
        <a:defRPr sz="6525" kern="1200">
          <a:solidFill>
            <a:schemeClr val="tx1"/>
          </a:solidFill>
          <a:latin typeface="+mn-lt"/>
          <a:ea typeface="ＭＳ Ｐゴシック" pitchFamily="-111" charset="-128"/>
          <a:cs typeface="+mn-cs"/>
        </a:defRPr>
      </a:lvl3pPr>
      <a:lvl4pPr marL="4321094" indent="-617301" algn="l" defTabSz="1234602" rtl="0" fontAlgn="base">
        <a:spcBef>
          <a:spcPct val="20000"/>
        </a:spcBef>
        <a:spcAft>
          <a:spcPct val="0"/>
        </a:spcAft>
        <a:buFont typeface="Arial" charset="0"/>
        <a:buChar char="–"/>
        <a:defRPr sz="5400" kern="1200">
          <a:solidFill>
            <a:schemeClr val="tx1"/>
          </a:solidFill>
          <a:latin typeface="+mn-lt"/>
          <a:ea typeface="ＭＳ Ｐゴシック" pitchFamily="-111" charset="-128"/>
          <a:cs typeface="+mn-cs"/>
        </a:defRPr>
      </a:lvl4pPr>
      <a:lvl5pPr marL="5555696" indent="-617301" algn="l" defTabSz="1234602" rtl="0" fontAlgn="base">
        <a:spcBef>
          <a:spcPct val="20000"/>
        </a:spcBef>
        <a:spcAft>
          <a:spcPct val="0"/>
        </a:spcAft>
        <a:buFont typeface="Arial" charset="0"/>
        <a:buChar char="»"/>
        <a:defRPr sz="5400" kern="1200">
          <a:solidFill>
            <a:schemeClr val="tx1"/>
          </a:solidFill>
          <a:latin typeface="+mn-lt"/>
          <a:ea typeface="ＭＳ Ｐゴシック" pitchFamily="-111" charset="-128"/>
          <a:cs typeface="+mn-cs"/>
        </a:defRPr>
      </a:lvl5pPr>
      <a:lvl6pPr marL="6790293" indent="-617301" algn="l" defTabSz="1234602" rtl="0" eaLnBrk="1" latinLnBrk="0" hangingPunct="1">
        <a:spcBef>
          <a:spcPct val="20000"/>
        </a:spcBef>
        <a:buFont typeface="Arial"/>
        <a:buChar char="•"/>
        <a:defRPr sz="5400" kern="1200">
          <a:solidFill>
            <a:schemeClr val="tx1"/>
          </a:solidFill>
          <a:latin typeface="+mn-lt"/>
          <a:ea typeface="+mn-ea"/>
          <a:cs typeface="+mn-cs"/>
        </a:defRPr>
      </a:lvl6pPr>
      <a:lvl7pPr marL="8024891" indent="-617301" algn="l" defTabSz="1234602" rtl="0" eaLnBrk="1" latinLnBrk="0" hangingPunct="1">
        <a:spcBef>
          <a:spcPct val="20000"/>
        </a:spcBef>
        <a:buFont typeface="Arial"/>
        <a:buChar char="•"/>
        <a:defRPr sz="5400" kern="1200">
          <a:solidFill>
            <a:schemeClr val="tx1"/>
          </a:solidFill>
          <a:latin typeface="+mn-lt"/>
          <a:ea typeface="+mn-ea"/>
          <a:cs typeface="+mn-cs"/>
        </a:defRPr>
      </a:lvl7pPr>
      <a:lvl8pPr marL="9259493" indent="-617301" algn="l" defTabSz="1234602" rtl="0" eaLnBrk="1" latinLnBrk="0" hangingPunct="1">
        <a:spcBef>
          <a:spcPct val="20000"/>
        </a:spcBef>
        <a:buFont typeface="Arial"/>
        <a:buChar char="•"/>
        <a:defRPr sz="5400" kern="1200">
          <a:solidFill>
            <a:schemeClr val="tx1"/>
          </a:solidFill>
          <a:latin typeface="+mn-lt"/>
          <a:ea typeface="+mn-ea"/>
          <a:cs typeface="+mn-cs"/>
        </a:defRPr>
      </a:lvl8pPr>
      <a:lvl9pPr marL="10494090" indent="-617301" algn="l" defTabSz="1234602" rtl="0" eaLnBrk="1" latinLnBrk="0" hangingPunct="1">
        <a:spcBef>
          <a:spcPct val="20000"/>
        </a:spcBef>
        <a:buFont typeface="Arial"/>
        <a:buChar char="•"/>
        <a:defRPr sz="5400" kern="1200">
          <a:solidFill>
            <a:schemeClr val="tx1"/>
          </a:solidFill>
          <a:latin typeface="+mn-lt"/>
          <a:ea typeface="+mn-ea"/>
          <a:cs typeface="+mn-cs"/>
        </a:defRPr>
      </a:lvl9pPr>
    </p:bodyStyle>
    <p:otherStyle>
      <a:defPPr>
        <a:defRPr lang="en-US"/>
      </a:defPPr>
      <a:lvl1pPr marL="0" algn="l" defTabSz="1234602" rtl="0" eaLnBrk="1" latinLnBrk="0" hangingPunct="1">
        <a:defRPr sz="4896" kern="1200">
          <a:solidFill>
            <a:schemeClr val="tx1"/>
          </a:solidFill>
          <a:latin typeface="+mn-lt"/>
          <a:ea typeface="+mn-ea"/>
          <a:cs typeface="+mn-cs"/>
        </a:defRPr>
      </a:lvl1pPr>
      <a:lvl2pPr marL="1234602" algn="l" defTabSz="1234602" rtl="0" eaLnBrk="1" latinLnBrk="0" hangingPunct="1">
        <a:defRPr sz="4896" kern="1200">
          <a:solidFill>
            <a:schemeClr val="tx1"/>
          </a:solidFill>
          <a:latin typeface="+mn-lt"/>
          <a:ea typeface="+mn-ea"/>
          <a:cs typeface="+mn-cs"/>
        </a:defRPr>
      </a:lvl2pPr>
      <a:lvl3pPr marL="2469195" algn="l" defTabSz="1234602" rtl="0" eaLnBrk="1" latinLnBrk="0" hangingPunct="1">
        <a:defRPr sz="4896" kern="1200">
          <a:solidFill>
            <a:schemeClr val="tx1"/>
          </a:solidFill>
          <a:latin typeface="+mn-lt"/>
          <a:ea typeface="+mn-ea"/>
          <a:cs typeface="+mn-cs"/>
        </a:defRPr>
      </a:lvl3pPr>
      <a:lvl4pPr marL="3703797" algn="l" defTabSz="1234602" rtl="0" eaLnBrk="1" latinLnBrk="0" hangingPunct="1">
        <a:defRPr sz="4896" kern="1200">
          <a:solidFill>
            <a:schemeClr val="tx1"/>
          </a:solidFill>
          <a:latin typeface="+mn-lt"/>
          <a:ea typeface="+mn-ea"/>
          <a:cs typeface="+mn-cs"/>
        </a:defRPr>
      </a:lvl4pPr>
      <a:lvl5pPr marL="4938395" algn="l" defTabSz="1234602" rtl="0" eaLnBrk="1" latinLnBrk="0" hangingPunct="1">
        <a:defRPr sz="4896" kern="1200">
          <a:solidFill>
            <a:schemeClr val="tx1"/>
          </a:solidFill>
          <a:latin typeface="+mn-lt"/>
          <a:ea typeface="+mn-ea"/>
          <a:cs typeface="+mn-cs"/>
        </a:defRPr>
      </a:lvl5pPr>
      <a:lvl6pPr marL="6172992" algn="l" defTabSz="1234602" rtl="0" eaLnBrk="1" latinLnBrk="0" hangingPunct="1">
        <a:defRPr sz="4896" kern="1200">
          <a:solidFill>
            <a:schemeClr val="tx1"/>
          </a:solidFill>
          <a:latin typeface="+mn-lt"/>
          <a:ea typeface="+mn-ea"/>
          <a:cs typeface="+mn-cs"/>
        </a:defRPr>
      </a:lvl6pPr>
      <a:lvl7pPr marL="7407594" algn="l" defTabSz="1234602" rtl="0" eaLnBrk="1" latinLnBrk="0" hangingPunct="1">
        <a:defRPr sz="4896" kern="1200">
          <a:solidFill>
            <a:schemeClr val="tx1"/>
          </a:solidFill>
          <a:latin typeface="+mn-lt"/>
          <a:ea typeface="+mn-ea"/>
          <a:cs typeface="+mn-cs"/>
        </a:defRPr>
      </a:lvl7pPr>
      <a:lvl8pPr marL="8642192" algn="l" defTabSz="1234602" rtl="0" eaLnBrk="1" latinLnBrk="0" hangingPunct="1">
        <a:defRPr sz="4896" kern="1200">
          <a:solidFill>
            <a:schemeClr val="tx1"/>
          </a:solidFill>
          <a:latin typeface="+mn-lt"/>
          <a:ea typeface="+mn-ea"/>
          <a:cs typeface="+mn-cs"/>
        </a:defRPr>
      </a:lvl8pPr>
      <a:lvl9pPr marL="9876789" algn="l" defTabSz="1234602" rtl="0" eaLnBrk="1" latinLnBrk="0" hangingPunct="1">
        <a:defRPr sz="48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CF29C582-0C62-4A74-84F8-872BBE6F0ACB}"/>
              </a:ext>
            </a:extLst>
          </p:cNvPr>
          <p:cNvGrpSpPr/>
          <p:nvPr/>
        </p:nvGrpSpPr>
        <p:grpSpPr>
          <a:xfrm>
            <a:off x="1" y="1605"/>
            <a:ext cx="43891199" cy="25601596"/>
            <a:chOff x="0" y="7221"/>
            <a:chExt cx="41155210" cy="25601596"/>
          </a:xfrm>
        </p:grpSpPr>
        <p:sp>
          <p:nvSpPr>
            <p:cNvPr id="42" name="Rectangle 41">
              <a:extLst>
                <a:ext uri="{FF2B5EF4-FFF2-40B4-BE49-F238E27FC236}">
                  <a16:creationId xmlns:a16="http://schemas.microsoft.com/office/drawing/2014/main" id="{32B48A1C-4472-440C-B5F6-13026244E255}"/>
                </a:ext>
              </a:extLst>
            </p:cNvPr>
            <p:cNvSpPr/>
            <p:nvPr/>
          </p:nvSpPr>
          <p:spPr>
            <a:xfrm>
              <a:off x="37702469" y="7221"/>
              <a:ext cx="3445533" cy="2468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72770DC-2C16-4775-9B14-5D7DAE958AA8}"/>
                </a:ext>
              </a:extLst>
            </p:cNvPr>
            <p:cNvSpPr/>
            <p:nvPr/>
          </p:nvSpPr>
          <p:spPr>
            <a:xfrm>
              <a:off x="0" y="7221"/>
              <a:ext cx="3441929" cy="2468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B1EA8D1-9541-46E1-944B-D674A95E5DE1}"/>
                </a:ext>
              </a:extLst>
            </p:cNvPr>
            <p:cNvSpPr/>
            <p:nvPr/>
          </p:nvSpPr>
          <p:spPr>
            <a:xfrm>
              <a:off x="40690800" y="2497412"/>
              <a:ext cx="464410" cy="231114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7DC019E-EEED-47C1-B156-65B2CD1371A1}"/>
                </a:ext>
              </a:extLst>
            </p:cNvPr>
            <p:cNvSpPr/>
            <p:nvPr/>
          </p:nvSpPr>
          <p:spPr>
            <a:xfrm>
              <a:off x="0" y="2476101"/>
              <a:ext cx="457200" cy="23132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 Box 7"/>
          <p:cNvSpPr txBox="1">
            <a:spLocks noChangeArrowheads="1"/>
          </p:cNvSpPr>
          <p:nvPr/>
        </p:nvSpPr>
        <p:spPr bwMode="auto">
          <a:xfrm>
            <a:off x="3644537" y="1601"/>
            <a:ext cx="36568228" cy="2345909"/>
          </a:xfrm>
          <a:prstGeom prst="rect">
            <a:avLst/>
          </a:prstGeom>
          <a:solidFill>
            <a:schemeClr val="bg1"/>
          </a:solidFill>
          <a:ln>
            <a:noFill/>
          </a:ln>
          <a:effectLst/>
        </p:spPr>
        <p:txBody>
          <a:bodyPr wrap="square" lIns="67509" tIns="33755" rIns="67509" bIns="33755">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401" b="1" dirty="0">
                <a:solidFill>
                  <a:srgbClr val="231F20"/>
                </a:solidFill>
                <a:latin typeface="Helvetica" pitchFamily="2" charset="0"/>
                <a:ea typeface="Verdana" panose="020B0604030504040204" pitchFamily="34" charset="0"/>
              </a:rPr>
              <a:t>From Macro to Micro: Social Determinants of COVID-19 &amp; Nasopharyngeal Features Associated with Disease Progression</a:t>
            </a:r>
          </a:p>
          <a:p>
            <a:pPr algn="ctr"/>
            <a:r>
              <a:rPr lang="en-US" sz="3200" b="1" dirty="0">
                <a:solidFill>
                  <a:srgbClr val="231F20"/>
                </a:solidFill>
                <a:latin typeface="Helvetica" pitchFamily="2" charset="0"/>
                <a:ea typeface="Verdana" panose="020B0604030504040204" pitchFamily="34" charset="0"/>
              </a:rPr>
              <a:t>A Study of COVID-19 in </a:t>
            </a:r>
            <a:r>
              <a:rPr lang="en-US" sz="3200" b="1">
                <a:solidFill>
                  <a:srgbClr val="231F20"/>
                </a:solidFill>
                <a:latin typeface="Helvetica" pitchFamily="2" charset="0"/>
                <a:ea typeface="Verdana" panose="020B0604030504040204" pitchFamily="34" charset="0"/>
              </a:rPr>
              <a:t>Worcester, Massachusetts</a:t>
            </a:r>
            <a:endParaRPr lang="en-US" sz="3200" b="1" dirty="0">
              <a:solidFill>
                <a:srgbClr val="231F20"/>
              </a:solidFill>
              <a:latin typeface="Helvetica" pitchFamily="2" charset="0"/>
              <a:ea typeface="Verdana" panose="020B0604030504040204" pitchFamily="34" charset="0"/>
            </a:endParaRPr>
          </a:p>
          <a:p>
            <a:pPr algn="ctr"/>
            <a:endParaRPr lang="en-US" sz="1602" b="1" dirty="0">
              <a:solidFill>
                <a:srgbClr val="231F20"/>
              </a:solidFill>
              <a:latin typeface="Helvetica" pitchFamily="2" charset="0"/>
              <a:ea typeface="Verdana" panose="020B0604030504040204" pitchFamily="34" charset="0"/>
            </a:endParaRPr>
          </a:p>
          <a:p>
            <a:pPr algn="ctr"/>
            <a:r>
              <a:rPr lang="en-US" sz="2799" b="1" dirty="0">
                <a:solidFill>
                  <a:srgbClr val="231F20"/>
                </a:solidFill>
                <a:latin typeface="Helvetica" pitchFamily="2" charset="0"/>
                <a:ea typeface="Verdana" panose="020B0604030504040204" pitchFamily="34" charset="0"/>
              </a:rPr>
              <a:t>Christopher Tocci (Biology/Biotechnology &amp; Professional Writing)</a:t>
            </a:r>
          </a:p>
          <a:p>
            <a:pPr algn="ctr"/>
            <a:r>
              <a:rPr lang="en-US" sz="2799" b="1" dirty="0">
                <a:solidFill>
                  <a:srgbClr val="231F20"/>
                </a:solidFill>
                <a:latin typeface="Helvetica" pitchFamily="2" charset="0"/>
                <a:ea typeface="Verdana" panose="020B0604030504040204" pitchFamily="34" charset="0"/>
              </a:rPr>
              <a:t>Advisors: Brenton Faber (WPI), Reeta Rao (WPI), John Haran (UMass), Evan Bradley (UMass)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3829" y="205081"/>
            <a:ext cx="2637329" cy="2037938"/>
          </a:xfrm>
          <a:prstGeom prst="rect">
            <a:avLst/>
          </a:prstGeom>
        </p:spPr>
      </p:pic>
      <p:pic>
        <p:nvPicPr>
          <p:cNvPr id="50" name="Picture 49" descr="Text&#10;&#10;Description automatically generated">
            <a:extLst>
              <a:ext uri="{FF2B5EF4-FFF2-40B4-BE49-F238E27FC236}">
                <a16:creationId xmlns:a16="http://schemas.microsoft.com/office/drawing/2014/main" id="{9964C45D-09C0-427F-8568-82E07E11F6EC}"/>
              </a:ext>
            </a:extLst>
          </p:cNvPr>
          <p:cNvPicPr>
            <a:picLocks noChangeAspect="1"/>
          </p:cNvPicPr>
          <p:nvPr/>
        </p:nvPicPr>
        <p:blipFill>
          <a:blip r:embed="rId4"/>
          <a:stretch>
            <a:fillRect/>
          </a:stretch>
        </p:blipFill>
        <p:spPr>
          <a:xfrm>
            <a:off x="40013667" y="635774"/>
            <a:ext cx="2637329" cy="1045953"/>
          </a:xfrm>
          <a:prstGeom prst="rect">
            <a:avLst/>
          </a:prstGeom>
        </p:spPr>
      </p:pic>
      <p:sp>
        <p:nvSpPr>
          <p:cNvPr id="19" name="TextBox 18">
            <a:extLst>
              <a:ext uri="{FF2B5EF4-FFF2-40B4-BE49-F238E27FC236}">
                <a16:creationId xmlns:a16="http://schemas.microsoft.com/office/drawing/2014/main" id="{316F88FF-CAB8-4F6C-8F8F-94683909EF9C}"/>
              </a:ext>
            </a:extLst>
          </p:cNvPr>
          <p:cNvSpPr txBox="1"/>
          <p:nvPr/>
        </p:nvSpPr>
        <p:spPr>
          <a:xfrm>
            <a:off x="697780" y="6200311"/>
            <a:ext cx="466458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Genetics</a:t>
            </a:r>
          </a:p>
        </p:txBody>
      </p:sp>
      <p:sp>
        <p:nvSpPr>
          <p:cNvPr id="38" name="TextBox 37">
            <a:extLst>
              <a:ext uri="{FF2B5EF4-FFF2-40B4-BE49-F238E27FC236}">
                <a16:creationId xmlns:a16="http://schemas.microsoft.com/office/drawing/2014/main" id="{61361E34-0147-4B2E-977C-B31558B41FCB}"/>
              </a:ext>
            </a:extLst>
          </p:cNvPr>
          <p:cNvSpPr txBox="1"/>
          <p:nvPr/>
        </p:nvSpPr>
        <p:spPr>
          <a:xfrm>
            <a:off x="698950" y="16647534"/>
            <a:ext cx="466344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Behavior</a:t>
            </a:r>
          </a:p>
        </p:txBody>
      </p:sp>
      <p:sp>
        <p:nvSpPr>
          <p:cNvPr id="27" name="TextBox 26">
            <a:extLst>
              <a:ext uri="{FF2B5EF4-FFF2-40B4-BE49-F238E27FC236}">
                <a16:creationId xmlns:a16="http://schemas.microsoft.com/office/drawing/2014/main" id="{B6A1FE1A-2202-4F52-B270-5D114A218FEC}"/>
              </a:ext>
            </a:extLst>
          </p:cNvPr>
          <p:cNvSpPr txBox="1"/>
          <p:nvPr/>
        </p:nvSpPr>
        <p:spPr>
          <a:xfrm>
            <a:off x="698950" y="13127649"/>
            <a:ext cx="466344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Environment</a:t>
            </a:r>
          </a:p>
        </p:txBody>
      </p:sp>
      <p:sp>
        <p:nvSpPr>
          <p:cNvPr id="30" name="TextBox 29">
            <a:extLst>
              <a:ext uri="{FF2B5EF4-FFF2-40B4-BE49-F238E27FC236}">
                <a16:creationId xmlns:a16="http://schemas.microsoft.com/office/drawing/2014/main" id="{A27E1B06-BF4D-4E6F-A089-5447F666FB72}"/>
              </a:ext>
            </a:extLst>
          </p:cNvPr>
          <p:cNvSpPr txBox="1"/>
          <p:nvPr/>
        </p:nvSpPr>
        <p:spPr>
          <a:xfrm>
            <a:off x="698950" y="20438161"/>
            <a:ext cx="466344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Medical Care</a:t>
            </a:r>
          </a:p>
        </p:txBody>
      </p:sp>
      <p:sp>
        <p:nvSpPr>
          <p:cNvPr id="34" name="TextBox 33">
            <a:extLst>
              <a:ext uri="{FF2B5EF4-FFF2-40B4-BE49-F238E27FC236}">
                <a16:creationId xmlns:a16="http://schemas.microsoft.com/office/drawing/2014/main" id="{73F997D1-AB98-4955-AEBB-F135CB4B95F5}"/>
              </a:ext>
            </a:extLst>
          </p:cNvPr>
          <p:cNvSpPr txBox="1"/>
          <p:nvPr/>
        </p:nvSpPr>
        <p:spPr>
          <a:xfrm>
            <a:off x="698919" y="23759429"/>
            <a:ext cx="466344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Social Factors</a:t>
            </a:r>
          </a:p>
        </p:txBody>
      </p:sp>
      <p:pic>
        <p:nvPicPr>
          <p:cNvPr id="16" name="Picture 15" descr="A picture containing text, clipart&#10;&#10;Description automatically generated">
            <a:extLst>
              <a:ext uri="{FF2B5EF4-FFF2-40B4-BE49-F238E27FC236}">
                <a16:creationId xmlns:a16="http://schemas.microsoft.com/office/drawing/2014/main" id="{7F32EB29-B603-4FCB-9BBB-802B5EF883C9}"/>
              </a:ext>
            </a:extLst>
          </p:cNvPr>
          <p:cNvPicPr>
            <a:picLocks noChangeAspect="1"/>
          </p:cNvPicPr>
          <p:nvPr/>
        </p:nvPicPr>
        <p:blipFill>
          <a:blip r:embed="rId5"/>
          <a:stretch>
            <a:fillRect/>
          </a:stretch>
        </p:blipFill>
        <p:spPr>
          <a:xfrm rot="5400000">
            <a:off x="2514746" y="3593074"/>
            <a:ext cx="1104044" cy="3162848"/>
          </a:xfrm>
          <a:prstGeom prst="rect">
            <a:avLst/>
          </a:prstGeom>
        </p:spPr>
      </p:pic>
      <p:pic>
        <p:nvPicPr>
          <p:cNvPr id="51" name="Picture 50" descr="Logo&#10;&#10;Description automatically generated">
            <a:extLst>
              <a:ext uri="{FF2B5EF4-FFF2-40B4-BE49-F238E27FC236}">
                <a16:creationId xmlns:a16="http://schemas.microsoft.com/office/drawing/2014/main" id="{324FFB82-62B5-4F1E-BC66-C5EE0047DA82}"/>
              </a:ext>
            </a:extLst>
          </p:cNvPr>
          <p:cNvPicPr>
            <a:picLocks noChangeAspect="1"/>
          </p:cNvPicPr>
          <p:nvPr/>
        </p:nvPicPr>
        <p:blipFill>
          <a:blip r:embed="rId6"/>
          <a:stretch>
            <a:fillRect/>
          </a:stretch>
        </p:blipFill>
        <p:spPr>
          <a:xfrm>
            <a:off x="1063317" y="17494802"/>
            <a:ext cx="4006903" cy="2671269"/>
          </a:xfrm>
          <a:prstGeom prst="rect">
            <a:avLst/>
          </a:prstGeom>
        </p:spPr>
      </p:pic>
      <p:sp>
        <p:nvSpPr>
          <p:cNvPr id="55" name="Rectangle 54">
            <a:extLst>
              <a:ext uri="{FF2B5EF4-FFF2-40B4-BE49-F238E27FC236}">
                <a16:creationId xmlns:a16="http://schemas.microsoft.com/office/drawing/2014/main" id="{20CDD3DC-AB4B-4D1B-B1FC-B80CAC2F7378}"/>
              </a:ext>
            </a:extLst>
          </p:cNvPr>
          <p:cNvSpPr/>
          <p:nvPr/>
        </p:nvSpPr>
        <p:spPr>
          <a:xfrm>
            <a:off x="698919" y="4191735"/>
            <a:ext cx="4663440" cy="20089783"/>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4B71722-4F67-40EF-B383-B6A0B4A7C6A7}"/>
              </a:ext>
            </a:extLst>
          </p:cNvPr>
          <p:cNvSpPr/>
          <p:nvPr/>
        </p:nvSpPr>
        <p:spPr>
          <a:xfrm>
            <a:off x="11211737" y="2637602"/>
            <a:ext cx="31903089" cy="3088347"/>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9C37711-710A-481B-973B-C5CBC726ABC3}"/>
              </a:ext>
            </a:extLst>
          </p:cNvPr>
          <p:cNvSpPr/>
          <p:nvPr/>
        </p:nvSpPr>
        <p:spPr>
          <a:xfrm>
            <a:off x="11211737" y="2637569"/>
            <a:ext cx="4114800" cy="914400"/>
          </a:xfrm>
          <a:prstGeom prst="rect">
            <a:avLst/>
          </a:prstGeom>
          <a:solidFill>
            <a:srgbClr val="E6271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chemeClr val="bg1"/>
                </a:solidFill>
                <a:latin typeface="Helvetica" pitchFamily="2" charset="0"/>
                <a:ea typeface="Verdana" panose="020B0604030504040204" pitchFamily="34" charset="0"/>
              </a:rPr>
              <a:t>METHODOLOGY</a:t>
            </a:r>
          </a:p>
        </p:txBody>
      </p:sp>
      <p:sp>
        <p:nvSpPr>
          <p:cNvPr id="69" name="Rectangle 68">
            <a:extLst>
              <a:ext uri="{FF2B5EF4-FFF2-40B4-BE49-F238E27FC236}">
                <a16:creationId xmlns:a16="http://schemas.microsoft.com/office/drawing/2014/main" id="{89D98D2D-0133-4566-BBAE-C16F2521287E}"/>
              </a:ext>
            </a:extLst>
          </p:cNvPr>
          <p:cNvSpPr/>
          <p:nvPr/>
        </p:nvSpPr>
        <p:spPr>
          <a:xfrm>
            <a:off x="35206680" y="5944288"/>
            <a:ext cx="7908147" cy="18351881"/>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813122-8B46-4049-9FA1-D89A8F6904CF}"/>
              </a:ext>
            </a:extLst>
          </p:cNvPr>
          <p:cNvSpPr/>
          <p:nvPr/>
        </p:nvSpPr>
        <p:spPr>
          <a:xfrm>
            <a:off x="35204147" y="5945982"/>
            <a:ext cx="4114800" cy="914400"/>
          </a:xfrm>
          <a:prstGeom prst="rect">
            <a:avLst/>
          </a:prstGeom>
          <a:solidFill>
            <a:srgbClr val="E6271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chemeClr val="bg1"/>
                </a:solidFill>
                <a:latin typeface="Helvetica" pitchFamily="2" charset="0"/>
                <a:ea typeface="Verdana" panose="020B0604030504040204" pitchFamily="34" charset="0"/>
              </a:rPr>
              <a:t>DISCUSSION</a:t>
            </a:r>
          </a:p>
        </p:txBody>
      </p:sp>
      <p:grpSp>
        <p:nvGrpSpPr>
          <p:cNvPr id="1025" name="Group 1024">
            <a:extLst>
              <a:ext uri="{FF2B5EF4-FFF2-40B4-BE49-F238E27FC236}">
                <a16:creationId xmlns:a16="http://schemas.microsoft.com/office/drawing/2014/main" id="{D169D5FE-1803-4C4A-9A6A-A9BFD69B3D9C}"/>
              </a:ext>
            </a:extLst>
          </p:cNvPr>
          <p:cNvGrpSpPr/>
          <p:nvPr/>
        </p:nvGrpSpPr>
        <p:grpSpPr>
          <a:xfrm>
            <a:off x="5610161" y="8107807"/>
            <a:ext cx="7340342" cy="13835880"/>
            <a:chOff x="6005162" y="7181633"/>
            <a:chExt cx="6620290" cy="14350688"/>
          </a:xfrm>
        </p:grpSpPr>
        <p:pic>
          <p:nvPicPr>
            <p:cNvPr id="1024" name="Picture 1023" descr="Less than high school education">
              <a:extLst>
                <a:ext uri="{FF2B5EF4-FFF2-40B4-BE49-F238E27FC236}">
                  <a16:creationId xmlns:a16="http://schemas.microsoft.com/office/drawing/2014/main" id="{23BF9F4D-AA85-42E5-A127-D52436AC3BE4}"/>
                </a:ext>
              </a:extLst>
            </p:cNvPr>
            <p:cNvPicPr>
              <a:picLocks noChangeAspect="1"/>
            </p:cNvPicPr>
            <p:nvPr/>
          </p:nvPicPr>
          <p:blipFill>
            <a:blip r:embed="rId7"/>
            <a:stretch>
              <a:fillRect/>
            </a:stretch>
          </p:blipFill>
          <p:spPr>
            <a:xfrm>
              <a:off x="9315560" y="17884045"/>
              <a:ext cx="3302366" cy="3648276"/>
            </a:xfrm>
            <a:prstGeom prst="rect">
              <a:avLst/>
            </a:prstGeom>
          </p:spPr>
        </p:pic>
        <p:grpSp>
          <p:nvGrpSpPr>
            <p:cNvPr id="57" name="Group 56">
              <a:extLst>
                <a:ext uri="{FF2B5EF4-FFF2-40B4-BE49-F238E27FC236}">
                  <a16:creationId xmlns:a16="http://schemas.microsoft.com/office/drawing/2014/main" id="{31E5E991-1A0C-4F43-90C6-20CB8BC0E008}"/>
                </a:ext>
              </a:extLst>
            </p:cNvPr>
            <p:cNvGrpSpPr/>
            <p:nvPr/>
          </p:nvGrpSpPr>
          <p:grpSpPr>
            <a:xfrm>
              <a:off x="6005162" y="7181633"/>
              <a:ext cx="6620290" cy="14321902"/>
              <a:chOff x="6005162" y="7181633"/>
              <a:chExt cx="6620290" cy="14321902"/>
            </a:xfrm>
          </p:grpSpPr>
          <p:pic>
            <p:nvPicPr>
              <p:cNvPr id="28" name="Picture 27" descr="A picture containing diagram&#10;&#10;Description automatically generated">
                <a:extLst>
                  <a:ext uri="{FF2B5EF4-FFF2-40B4-BE49-F238E27FC236}">
                    <a16:creationId xmlns:a16="http://schemas.microsoft.com/office/drawing/2014/main" id="{B98D12C7-1E71-4268-A240-4B253693BEB6}"/>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005168" y="7181633"/>
                <a:ext cx="6600650" cy="7054173"/>
              </a:xfrm>
              <a:prstGeom prst="rect">
                <a:avLst/>
              </a:prstGeom>
            </p:spPr>
          </p:pic>
          <p:pic>
            <p:nvPicPr>
              <p:cNvPr id="62" name="Picture 61" descr="Hispanics - Alone&#10;">
                <a:extLst>
                  <a:ext uri="{FF2B5EF4-FFF2-40B4-BE49-F238E27FC236}">
                    <a16:creationId xmlns:a16="http://schemas.microsoft.com/office/drawing/2014/main" id="{BFF54FE1-612F-4D1D-B9B2-F368A387BBFC}"/>
                  </a:ext>
                </a:extLst>
              </p:cNvPr>
              <p:cNvPicPr>
                <a:picLocks noChangeAspect="1"/>
              </p:cNvPicPr>
              <p:nvPr/>
            </p:nvPicPr>
            <p:blipFill>
              <a:blip r:embed="rId9"/>
              <a:stretch>
                <a:fillRect/>
              </a:stretch>
            </p:blipFill>
            <p:spPr>
              <a:xfrm>
                <a:off x="6005166" y="14235801"/>
                <a:ext cx="3294270" cy="3648276"/>
              </a:xfrm>
              <a:prstGeom prst="rect">
                <a:avLst/>
              </a:prstGeom>
            </p:spPr>
          </p:pic>
          <p:pic>
            <p:nvPicPr>
              <p:cNvPr id="66" name="Picture 65" descr="Whites - Alone&#10;">
                <a:extLst>
                  <a:ext uri="{FF2B5EF4-FFF2-40B4-BE49-F238E27FC236}">
                    <a16:creationId xmlns:a16="http://schemas.microsoft.com/office/drawing/2014/main" id="{279032CE-F98A-4BD4-BEBF-95A36E29E70E}"/>
                  </a:ext>
                </a:extLst>
              </p:cNvPr>
              <p:cNvPicPr>
                <a:picLocks noChangeAspect="1"/>
              </p:cNvPicPr>
              <p:nvPr/>
            </p:nvPicPr>
            <p:blipFill>
              <a:blip r:embed="rId10"/>
              <a:stretch>
                <a:fillRect/>
              </a:stretch>
            </p:blipFill>
            <p:spPr>
              <a:xfrm>
                <a:off x="9331182" y="14235801"/>
                <a:ext cx="3294270" cy="3648276"/>
              </a:xfrm>
              <a:prstGeom prst="rect">
                <a:avLst/>
              </a:prstGeom>
            </p:spPr>
          </p:pic>
          <p:pic>
            <p:nvPicPr>
              <p:cNvPr id="68" name="Picture 67" descr="Income Below Poverty">
                <a:extLst>
                  <a:ext uri="{FF2B5EF4-FFF2-40B4-BE49-F238E27FC236}">
                    <a16:creationId xmlns:a16="http://schemas.microsoft.com/office/drawing/2014/main" id="{50C7C99E-B3B4-4643-AA03-897FD7AD3C2A}"/>
                  </a:ext>
                </a:extLst>
              </p:cNvPr>
              <p:cNvPicPr>
                <a:picLocks noChangeAspect="1"/>
              </p:cNvPicPr>
              <p:nvPr/>
            </p:nvPicPr>
            <p:blipFill>
              <a:blip r:embed="rId11"/>
              <a:stretch>
                <a:fillRect/>
              </a:stretch>
            </p:blipFill>
            <p:spPr>
              <a:xfrm>
                <a:off x="6005162" y="17884045"/>
                <a:ext cx="3294270" cy="3619490"/>
              </a:xfrm>
              <a:prstGeom prst="rect">
                <a:avLst/>
              </a:prstGeom>
            </p:spPr>
          </p:pic>
          <p:sp>
            <p:nvSpPr>
              <p:cNvPr id="78" name="Rectangle 77">
                <a:extLst>
                  <a:ext uri="{FF2B5EF4-FFF2-40B4-BE49-F238E27FC236}">
                    <a16:creationId xmlns:a16="http://schemas.microsoft.com/office/drawing/2014/main" id="{530A9056-A2D8-430E-B22C-44437FA720D3}"/>
                  </a:ext>
                </a:extLst>
              </p:cNvPr>
              <p:cNvSpPr/>
              <p:nvPr/>
            </p:nvSpPr>
            <p:spPr>
              <a:xfrm>
                <a:off x="6082872" y="7276841"/>
                <a:ext cx="512496" cy="666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1</a:t>
                </a:r>
              </a:p>
            </p:txBody>
          </p:sp>
          <p:sp>
            <p:nvSpPr>
              <p:cNvPr id="79" name="Rectangle 78">
                <a:extLst>
                  <a:ext uri="{FF2B5EF4-FFF2-40B4-BE49-F238E27FC236}">
                    <a16:creationId xmlns:a16="http://schemas.microsoft.com/office/drawing/2014/main" id="{D6959456-F7AC-4DBB-88C2-48FFF5740A87}"/>
                  </a:ext>
                </a:extLst>
              </p:cNvPr>
              <p:cNvSpPr/>
              <p:nvPr/>
            </p:nvSpPr>
            <p:spPr>
              <a:xfrm>
                <a:off x="6082906" y="14314569"/>
                <a:ext cx="486608" cy="627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2</a:t>
                </a:r>
              </a:p>
            </p:txBody>
          </p:sp>
          <p:sp>
            <p:nvSpPr>
              <p:cNvPr id="80" name="Rectangle 79">
                <a:extLst>
                  <a:ext uri="{FF2B5EF4-FFF2-40B4-BE49-F238E27FC236}">
                    <a16:creationId xmlns:a16="http://schemas.microsoft.com/office/drawing/2014/main" id="{088FF71F-AE75-4C84-B6FB-5B1DE7A81669}"/>
                  </a:ext>
                </a:extLst>
              </p:cNvPr>
              <p:cNvSpPr/>
              <p:nvPr/>
            </p:nvSpPr>
            <p:spPr>
              <a:xfrm>
                <a:off x="9449779" y="14314569"/>
                <a:ext cx="486608" cy="627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3</a:t>
                </a:r>
              </a:p>
            </p:txBody>
          </p:sp>
          <p:sp>
            <p:nvSpPr>
              <p:cNvPr id="81" name="Rectangle 80">
                <a:extLst>
                  <a:ext uri="{FF2B5EF4-FFF2-40B4-BE49-F238E27FC236}">
                    <a16:creationId xmlns:a16="http://schemas.microsoft.com/office/drawing/2014/main" id="{2CC8D405-6A8A-449E-B265-3BED1C0627BE}"/>
                  </a:ext>
                </a:extLst>
              </p:cNvPr>
              <p:cNvSpPr/>
              <p:nvPr/>
            </p:nvSpPr>
            <p:spPr>
              <a:xfrm>
                <a:off x="6082906" y="17962840"/>
                <a:ext cx="486608" cy="627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4</a:t>
                </a:r>
              </a:p>
            </p:txBody>
          </p:sp>
          <p:sp>
            <p:nvSpPr>
              <p:cNvPr id="82" name="Rectangle 81">
                <a:extLst>
                  <a:ext uri="{FF2B5EF4-FFF2-40B4-BE49-F238E27FC236}">
                    <a16:creationId xmlns:a16="http://schemas.microsoft.com/office/drawing/2014/main" id="{CD00D3B4-E3C7-4359-8F0A-2E6159DED1A8}"/>
                  </a:ext>
                </a:extLst>
              </p:cNvPr>
              <p:cNvSpPr/>
              <p:nvPr/>
            </p:nvSpPr>
            <p:spPr>
              <a:xfrm>
                <a:off x="9449770" y="17962840"/>
                <a:ext cx="486608" cy="627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5</a:t>
                </a:r>
              </a:p>
            </p:txBody>
          </p:sp>
        </p:grpSp>
      </p:grpSp>
      <p:sp>
        <p:nvSpPr>
          <p:cNvPr id="85" name="Rectangle 84">
            <a:extLst>
              <a:ext uri="{FF2B5EF4-FFF2-40B4-BE49-F238E27FC236}">
                <a16:creationId xmlns:a16="http://schemas.microsoft.com/office/drawing/2014/main" id="{D4771167-2837-4CAC-80FC-BD550D3A859A}"/>
              </a:ext>
            </a:extLst>
          </p:cNvPr>
          <p:cNvSpPr/>
          <p:nvPr/>
        </p:nvSpPr>
        <p:spPr>
          <a:xfrm>
            <a:off x="700160" y="2638128"/>
            <a:ext cx="4662198" cy="1560222"/>
          </a:xfrm>
          <a:prstGeom prst="rect">
            <a:avLst/>
          </a:prstGeom>
          <a:solidFill>
            <a:srgbClr val="E6271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24D6D1A0-07D6-496B-804E-C389F1A5F547}"/>
              </a:ext>
            </a:extLst>
          </p:cNvPr>
          <p:cNvSpPr txBox="1"/>
          <p:nvPr/>
        </p:nvSpPr>
        <p:spPr>
          <a:xfrm>
            <a:off x="705467" y="2843796"/>
            <a:ext cx="4650417" cy="1200329"/>
          </a:xfrm>
          <a:prstGeom prst="rect">
            <a:avLst/>
          </a:prstGeom>
          <a:noFill/>
          <a:ln>
            <a:noFill/>
          </a:ln>
        </p:spPr>
        <p:txBody>
          <a:bodyPr wrap="square" rtlCol="0" anchor="ctr">
            <a:spAutoFit/>
          </a:bodyPr>
          <a:lstStyle/>
          <a:p>
            <a:pPr algn="ctr"/>
            <a:r>
              <a:rPr lang="en-US" sz="3600" b="1">
                <a:solidFill>
                  <a:schemeClr val="bg1"/>
                </a:solidFill>
                <a:latin typeface="Helvetica" pitchFamily="2" charset="0"/>
                <a:ea typeface="Verdana" panose="020B0604030504040204" pitchFamily="34" charset="0"/>
              </a:rPr>
              <a:t>IS YOUR HEALTH</a:t>
            </a:r>
            <a:br>
              <a:rPr lang="en-US" sz="3600" b="1">
                <a:solidFill>
                  <a:schemeClr val="bg1"/>
                </a:solidFill>
                <a:latin typeface="Helvetica" pitchFamily="2" charset="0"/>
                <a:ea typeface="Verdana" panose="020B0604030504040204" pitchFamily="34" charset="0"/>
              </a:rPr>
            </a:br>
            <a:r>
              <a:rPr lang="en-US" sz="3600" b="1">
                <a:solidFill>
                  <a:schemeClr val="bg1"/>
                </a:solidFill>
                <a:latin typeface="Helvetica" pitchFamily="2" charset="0"/>
                <a:ea typeface="Verdana" panose="020B0604030504040204" pitchFamily="34" charset="0"/>
              </a:rPr>
              <a:t>IN YOUR HANDS?</a:t>
            </a:r>
          </a:p>
        </p:txBody>
      </p:sp>
      <p:sp>
        <p:nvSpPr>
          <p:cNvPr id="86" name="TextBox 85">
            <a:extLst>
              <a:ext uri="{FF2B5EF4-FFF2-40B4-BE49-F238E27FC236}">
                <a16:creationId xmlns:a16="http://schemas.microsoft.com/office/drawing/2014/main" id="{ADEBE08C-A247-495A-9608-BF95ED1D7AE1}"/>
              </a:ext>
            </a:extLst>
          </p:cNvPr>
          <p:cNvSpPr txBox="1"/>
          <p:nvPr/>
        </p:nvSpPr>
        <p:spPr>
          <a:xfrm>
            <a:off x="698919" y="9341142"/>
            <a:ext cx="4663440" cy="523092"/>
          </a:xfrm>
          <a:prstGeom prst="rect">
            <a:avLst/>
          </a:prstGeom>
          <a:solidFill>
            <a:schemeClr val="bg1"/>
          </a:solidFill>
          <a:ln w="28575">
            <a:solidFill>
              <a:srgbClr val="231F20"/>
            </a:solidFill>
          </a:ln>
        </p:spPr>
        <p:txBody>
          <a:bodyPr wrap="square" rtlCol="0">
            <a:spAutoFit/>
          </a:bodyPr>
          <a:lstStyle/>
          <a:p>
            <a:pPr algn="ctr"/>
            <a:r>
              <a:rPr lang="en-US" sz="2799">
                <a:latin typeface="Helvetica" pitchFamily="2" charset="0"/>
                <a:ea typeface="Verdana" panose="020B0604030504040204" pitchFamily="34" charset="0"/>
              </a:rPr>
              <a:t>Microbiome</a:t>
            </a:r>
          </a:p>
        </p:txBody>
      </p:sp>
      <p:pic>
        <p:nvPicPr>
          <p:cNvPr id="87" name="Picture 86" descr="Icon&#10;&#10;Description automatically generated with medium confidence">
            <a:extLst>
              <a:ext uri="{FF2B5EF4-FFF2-40B4-BE49-F238E27FC236}">
                <a16:creationId xmlns:a16="http://schemas.microsoft.com/office/drawing/2014/main" id="{85437061-5891-4F48-929A-98074B5CF084}"/>
              </a:ext>
            </a:extLst>
          </p:cNvPr>
          <p:cNvPicPr>
            <a:picLocks noChangeAspect="1"/>
          </p:cNvPicPr>
          <p:nvPr/>
        </p:nvPicPr>
        <p:blipFill>
          <a:blip r:embed="rId12"/>
          <a:stretch>
            <a:fillRect/>
          </a:stretch>
        </p:blipFill>
        <p:spPr>
          <a:xfrm>
            <a:off x="1451090" y="9971241"/>
            <a:ext cx="3045281" cy="3045281"/>
          </a:xfrm>
          <a:prstGeom prst="rect">
            <a:avLst/>
          </a:prstGeom>
        </p:spPr>
      </p:pic>
      <p:pic>
        <p:nvPicPr>
          <p:cNvPr id="89" name="Picture 88" descr="Icon&#10;&#10;Description automatically generated with medium confidence">
            <a:extLst>
              <a:ext uri="{FF2B5EF4-FFF2-40B4-BE49-F238E27FC236}">
                <a16:creationId xmlns:a16="http://schemas.microsoft.com/office/drawing/2014/main" id="{BC76BDD9-574A-465E-A47D-B535E39FEAD7}"/>
              </a:ext>
            </a:extLst>
          </p:cNvPr>
          <p:cNvPicPr>
            <a:picLocks noChangeAspect="1"/>
          </p:cNvPicPr>
          <p:nvPr/>
        </p:nvPicPr>
        <p:blipFill>
          <a:blip r:embed="rId13"/>
          <a:stretch>
            <a:fillRect/>
          </a:stretch>
        </p:blipFill>
        <p:spPr>
          <a:xfrm>
            <a:off x="1580699" y="14176872"/>
            <a:ext cx="2916801" cy="1944531"/>
          </a:xfrm>
          <a:prstGeom prst="rect">
            <a:avLst/>
          </a:prstGeom>
        </p:spPr>
      </p:pic>
      <p:pic>
        <p:nvPicPr>
          <p:cNvPr id="91" name="Picture 90" descr="Logo&#10;&#10;Description automatically generated">
            <a:extLst>
              <a:ext uri="{FF2B5EF4-FFF2-40B4-BE49-F238E27FC236}">
                <a16:creationId xmlns:a16="http://schemas.microsoft.com/office/drawing/2014/main" id="{5A9F87AF-9ACF-4844-BFA2-CFF0F9FD3A7B}"/>
              </a:ext>
            </a:extLst>
          </p:cNvPr>
          <p:cNvPicPr>
            <a:picLocks noChangeAspect="1"/>
          </p:cNvPicPr>
          <p:nvPr/>
        </p:nvPicPr>
        <p:blipFill>
          <a:blip r:embed="rId14"/>
          <a:stretch>
            <a:fillRect/>
          </a:stretch>
        </p:blipFill>
        <p:spPr>
          <a:xfrm>
            <a:off x="1944023" y="21252894"/>
            <a:ext cx="2245490" cy="2245490"/>
          </a:xfrm>
          <a:prstGeom prst="rect">
            <a:avLst/>
          </a:prstGeom>
        </p:spPr>
      </p:pic>
      <p:sp>
        <p:nvSpPr>
          <p:cNvPr id="53" name="TextBox 52">
            <a:extLst>
              <a:ext uri="{FF2B5EF4-FFF2-40B4-BE49-F238E27FC236}">
                <a16:creationId xmlns:a16="http://schemas.microsoft.com/office/drawing/2014/main" id="{0880BD30-78E9-4030-B90C-DE6FEDC9D811}"/>
              </a:ext>
            </a:extLst>
          </p:cNvPr>
          <p:cNvSpPr txBox="1"/>
          <p:nvPr/>
        </p:nvSpPr>
        <p:spPr>
          <a:xfrm>
            <a:off x="12955263" y="13600499"/>
            <a:ext cx="21991011" cy="1200329"/>
          </a:xfrm>
          <a:prstGeom prst="rect">
            <a:avLst/>
          </a:prstGeom>
          <a:noFill/>
        </p:spPr>
        <p:txBody>
          <a:bodyPr wrap="square" rtlCol="0">
            <a:spAutoFit/>
          </a:bodyPr>
          <a:lstStyle/>
          <a:p>
            <a:r>
              <a:rPr lang="en-US" b="1">
                <a:latin typeface="Helvetica" pitchFamily="2" charset="0"/>
                <a:cs typeface="Helvetica" panose="020B0604020202020204" pitchFamily="34" charset="0"/>
              </a:rPr>
              <a:t>Figure 2: Predictor (Y) vs. Median Importance Graphs (X)</a:t>
            </a:r>
            <a:r>
              <a:rPr lang="en-US">
                <a:latin typeface="Helvetica" pitchFamily="2" charset="0"/>
                <a:cs typeface="Helvetica" panose="020B0604020202020204" pitchFamily="34" charset="0"/>
              </a:rPr>
              <a:t> – Represents the relative importance of each health-related feature with respect to a dichotomous outcome: </a:t>
            </a:r>
            <a:r>
              <a:rPr lang="en-US" i="1">
                <a:latin typeface="Helvetica" pitchFamily="2" charset="0"/>
                <a:cs typeface="Helvetica" panose="020B0604020202020204" pitchFamily="34" charset="0"/>
              </a:rPr>
              <a:t>Need for respiratory/oxygen support or not. Graph 1 </a:t>
            </a:r>
            <a:r>
              <a:rPr lang="en-US">
                <a:latin typeface="Helvetica" pitchFamily="2" charset="0"/>
                <a:cs typeface="Helvetica" panose="020B0604020202020204" pitchFamily="34" charset="0"/>
              </a:rPr>
              <a:t>includes race in the series of predictors; graph 2 does not include race. </a:t>
            </a:r>
            <a:r>
              <a:rPr lang="en-US" i="1" err="1">
                <a:latin typeface="Helvetica" pitchFamily="2" charset="0"/>
                <a:cs typeface="Helvetica" panose="020B0604020202020204" pitchFamily="34" charset="0"/>
              </a:rPr>
              <a:t>Prevotella</a:t>
            </a:r>
            <a:r>
              <a:rPr lang="en-US" i="1">
                <a:latin typeface="Helvetica" pitchFamily="2" charset="0"/>
                <a:cs typeface="Helvetica" panose="020B0604020202020204" pitchFamily="34" charset="0"/>
              </a:rPr>
              <a:t> </a:t>
            </a:r>
            <a:r>
              <a:rPr lang="en-US" i="1" err="1">
                <a:latin typeface="Helvetica" pitchFamily="2" charset="0"/>
                <a:cs typeface="Helvetica" panose="020B0604020202020204" pitchFamily="34" charset="0"/>
              </a:rPr>
              <a:t>salivae</a:t>
            </a:r>
            <a:r>
              <a:rPr lang="en-US" i="1">
                <a:latin typeface="Helvetica" pitchFamily="2" charset="0"/>
                <a:cs typeface="Helvetica" panose="020B0604020202020204" pitchFamily="34" charset="0"/>
              </a:rPr>
              <a:t> </a:t>
            </a:r>
            <a:r>
              <a:rPr lang="en-US">
                <a:latin typeface="Helvetica" pitchFamily="2" charset="0"/>
                <a:cs typeface="Helvetica" panose="020B0604020202020204" pitchFamily="34" charset="0"/>
              </a:rPr>
              <a:t>was the best predictor of the need for respiratory support or not in both bins. Following </a:t>
            </a:r>
            <a:r>
              <a:rPr lang="en-US" i="1">
                <a:latin typeface="Helvetica" pitchFamily="2" charset="0"/>
                <a:cs typeface="Helvetica" panose="020B0604020202020204" pitchFamily="34" charset="0"/>
              </a:rPr>
              <a:t>P. </a:t>
            </a:r>
            <a:r>
              <a:rPr lang="en-US" i="1" err="1">
                <a:latin typeface="Helvetica" pitchFamily="2" charset="0"/>
                <a:cs typeface="Helvetica" panose="020B0604020202020204" pitchFamily="34" charset="0"/>
              </a:rPr>
              <a:t>salivae</a:t>
            </a:r>
            <a:r>
              <a:rPr lang="en-US" i="1">
                <a:latin typeface="Helvetica" pitchFamily="2" charset="0"/>
                <a:cs typeface="Helvetica" panose="020B0604020202020204" pitchFamily="34" charset="0"/>
              </a:rPr>
              <a:t> </a:t>
            </a:r>
            <a:r>
              <a:rPr lang="en-US">
                <a:latin typeface="Helvetica" pitchFamily="2" charset="0"/>
                <a:cs typeface="Helvetica" panose="020B0604020202020204" pitchFamily="34" charset="0"/>
              </a:rPr>
              <a:t>were age, BMI, and several other microbes. In </a:t>
            </a:r>
            <a:r>
              <a:rPr lang="en-US" i="1">
                <a:latin typeface="Helvetica" pitchFamily="2" charset="0"/>
                <a:cs typeface="Helvetica" panose="020B0604020202020204" pitchFamily="34" charset="0"/>
              </a:rPr>
              <a:t>Graph 1</a:t>
            </a:r>
            <a:r>
              <a:rPr lang="en-US">
                <a:latin typeface="Helvetica" pitchFamily="2" charset="0"/>
                <a:cs typeface="Helvetica" panose="020B0604020202020204" pitchFamily="34" charset="0"/>
              </a:rPr>
              <a:t>, when race was accounted for, it acted as a better predictor than more than half of the microbial features. In both </a:t>
            </a:r>
            <a:r>
              <a:rPr lang="en-US" i="1">
                <a:latin typeface="Helvetica" pitchFamily="2" charset="0"/>
                <a:cs typeface="Helvetica" panose="020B0604020202020204" pitchFamily="34" charset="0"/>
              </a:rPr>
              <a:t>Graphs 1-2, </a:t>
            </a:r>
            <a:r>
              <a:rPr lang="en-US">
                <a:latin typeface="Helvetica" pitchFamily="2" charset="0"/>
                <a:cs typeface="Helvetica" panose="020B0604020202020204" pitchFamily="34" charset="0"/>
              </a:rPr>
              <a:t>the Charles Comorbidity Index (CCI) was ranked below several microbial features, age, and BMI. In </a:t>
            </a:r>
            <a:r>
              <a:rPr lang="en-US" i="1">
                <a:latin typeface="Helvetica" pitchFamily="2" charset="0"/>
                <a:cs typeface="Helvetica" panose="020B0604020202020204" pitchFamily="34" charset="0"/>
              </a:rPr>
              <a:t>Graph 2</a:t>
            </a:r>
            <a:r>
              <a:rPr lang="en-US">
                <a:latin typeface="Helvetica" pitchFamily="2" charset="0"/>
                <a:cs typeface="Helvetica" panose="020B0604020202020204" pitchFamily="34" charset="0"/>
              </a:rPr>
              <a:t>, a higher number of microbial features acted as better predictors of the need for respiratory support or not over CCI than when race was accounted for.</a:t>
            </a:r>
          </a:p>
        </p:txBody>
      </p:sp>
      <p:sp>
        <p:nvSpPr>
          <p:cNvPr id="106" name="TextBox 105">
            <a:extLst>
              <a:ext uri="{FF2B5EF4-FFF2-40B4-BE49-F238E27FC236}">
                <a16:creationId xmlns:a16="http://schemas.microsoft.com/office/drawing/2014/main" id="{2773B830-3424-4025-9F73-42450DFA36C4}"/>
              </a:ext>
            </a:extLst>
          </p:cNvPr>
          <p:cNvSpPr txBox="1"/>
          <p:nvPr/>
        </p:nvSpPr>
        <p:spPr>
          <a:xfrm>
            <a:off x="5599681" y="21954149"/>
            <a:ext cx="7355582" cy="2308324"/>
          </a:xfrm>
          <a:prstGeom prst="rect">
            <a:avLst/>
          </a:prstGeom>
          <a:noFill/>
        </p:spPr>
        <p:txBody>
          <a:bodyPr wrap="square" rtlCol="0">
            <a:spAutoFit/>
          </a:bodyPr>
          <a:lstStyle/>
          <a:p>
            <a:r>
              <a:rPr lang="en-US" b="1">
                <a:latin typeface="Helvetica" pitchFamily="2" charset="0"/>
                <a:cs typeface="Helvetica" panose="020B0604020202020204" pitchFamily="34" charset="0"/>
              </a:rPr>
              <a:t>Figure 1: Social Determinants Correlated to COVID-19 Density in Worcester Massachusetts </a:t>
            </a:r>
            <a:r>
              <a:rPr lang="en-US">
                <a:latin typeface="Helvetica" pitchFamily="2" charset="0"/>
                <a:cs typeface="Helvetica" panose="020B0604020202020204" pitchFamily="34" charset="0"/>
              </a:rPr>
              <a:t>– Represents different social factors relevant to the spread of disease and poor health. Darker regions represent higher prevalence of the associated determinant. </a:t>
            </a:r>
            <a:r>
              <a:rPr lang="en-US" i="1">
                <a:latin typeface="Helvetica" pitchFamily="2" charset="0"/>
                <a:cs typeface="Helvetica" panose="020B0604020202020204" pitchFamily="34" charset="0"/>
              </a:rPr>
              <a:t>Graph 1</a:t>
            </a:r>
            <a:r>
              <a:rPr lang="en-US">
                <a:latin typeface="Helvetica" pitchFamily="2" charset="0"/>
                <a:cs typeface="Helvetica" panose="020B0604020202020204" pitchFamily="34" charset="0"/>
              </a:rPr>
              <a:t> represents </a:t>
            </a:r>
            <a:r>
              <a:rPr lang="en-US" i="1">
                <a:latin typeface="Helvetica" pitchFamily="2" charset="0"/>
                <a:cs typeface="Helvetica" panose="020B0604020202020204" pitchFamily="34" charset="0"/>
              </a:rPr>
              <a:t>COVID-19 density/prevalence</a:t>
            </a:r>
            <a:r>
              <a:rPr lang="en-US">
                <a:latin typeface="Helvetica" pitchFamily="2" charset="0"/>
                <a:cs typeface="Helvetica" panose="020B0604020202020204" pitchFamily="34" charset="0"/>
              </a:rPr>
              <a:t>. </a:t>
            </a:r>
            <a:r>
              <a:rPr lang="en-US" i="1">
                <a:latin typeface="Helvetica" pitchFamily="2" charset="0"/>
                <a:cs typeface="Helvetica" panose="020B0604020202020204" pitchFamily="34" charset="0"/>
              </a:rPr>
              <a:t>Graph 2 </a:t>
            </a:r>
            <a:r>
              <a:rPr lang="en-US">
                <a:latin typeface="Helvetica" pitchFamily="2" charset="0"/>
                <a:cs typeface="Helvetica" panose="020B0604020202020204" pitchFamily="34" charset="0"/>
              </a:rPr>
              <a:t>represents </a:t>
            </a:r>
            <a:r>
              <a:rPr lang="en-US" i="1">
                <a:latin typeface="Helvetica" pitchFamily="2" charset="0"/>
                <a:cs typeface="Helvetica" panose="020B0604020202020204" pitchFamily="34" charset="0"/>
              </a:rPr>
              <a:t>Hispanics Alone;</a:t>
            </a:r>
            <a:r>
              <a:rPr lang="en-US">
                <a:latin typeface="Helvetica" pitchFamily="2" charset="0"/>
                <a:cs typeface="Helvetica" panose="020B0604020202020204" pitchFamily="34" charset="0"/>
              </a:rPr>
              <a:t> </a:t>
            </a:r>
            <a:r>
              <a:rPr lang="en-US" i="1">
                <a:latin typeface="Helvetica" pitchFamily="2" charset="0"/>
                <a:cs typeface="Helvetica" panose="020B0604020202020204" pitchFamily="34" charset="0"/>
              </a:rPr>
              <a:t>Graph 3 </a:t>
            </a:r>
            <a:r>
              <a:rPr lang="en-US">
                <a:latin typeface="Helvetica" pitchFamily="2" charset="0"/>
                <a:cs typeface="Helvetica" panose="020B0604020202020204" pitchFamily="34" charset="0"/>
              </a:rPr>
              <a:t>represents </a:t>
            </a:r>
            <a:r>
              <a:rPr lang="en-US" i="1">
                <a:latin typeface="Helvetica" pitchFamily="2" charset="0"/>
                <a:cs typeface="Helvetica" panose="020B0604020202020204" pitchFamily="34" charset="0"/>
              </a:rPr>
              <a:t>Whites Alone; Graph 4</a:t>
            </a:r>
            <a:r>
              <a:rPr lang="en-US">
                <a:latin typeface="Helvetica" pitchFamily="2" charset="0"/>
                <a:cs typeface="Helvetica" panose="020B0604020202020204" pitchFamily="34" charset="0"/>
              </a:rPr>
              <a:t> represents </a:t>
            </a:r>
            <a:r>
              <a:rPr lang="en-US" i="1">
                <a:latin typeface="Helvetica" pitchFamily="2" charset="0"/>
                <a:cs typeface="Helvetica" panose="020B0604020202020204" pitchFamily="34" charset="0"/>
              </a:rPr>
              <a:t>Income Below Poverty</a:t>
            </a:r>
            <a:r>
              <a:rPr lang="en-US">
                <a:latin typeface="Helvetica" pitchFamily="2" charset="0"/>
                <a:cs typeface="Helvetica" panose="020B0604020202020204" pitchFamily="34" charset="0"/>
              </a:rPr>
              <a:t>; </a:t>
            </a:r>
            <a:r>
              <a:rPr lang="en-US" i="1">
                <a:latin typeface="Helvetica" pitchFamily="2" charset="0"/>
                <a:cs typeface="Helvetica" panose="020B0604020202020204" pitchFamily="34" charset="0"/>
              </a:rPr>
              <a:t>Graph 5 </a:t>
            </a:r>
            <a:r>
              <a:rPr lang="en-US">
                <a:latin typeface="Helvetica" pitchFamily="2" charset="0"/>
                <a:cs typeface="Helvetica" panose="020B0604020202020204" pitchFamily="34" charset="0"/>
              </a:rPr>
              <a:t>represents </a:t>
            </a:r>
            <a:r>
              <a:rPr lang="en-US" i="1">
                <a:latin typeface="Helvetica" pitchFamily="2" charset="0"/>
                <a:cs typeface="Helvetica" panose="020B0604020202020204" pitchFamily="34" charset="0"/>
              </a:rPr>
              <a:t>Less Than High School Education. </a:t>
            </a:r>
            <a:endParaRPr lang="en-US">
              <a:latin typeface="Helvetica" pitchFamily="2" charset="0"/>
              <a:cs typeface="Helvetica" panose="020B0604020202020204" pitchFamily="34" charset="0"/>
            </a:endParaRPr>
          </a:p>
        </p:txBody>
      </p:sp>
      <p:sp>
        <p:nvSpPr>
          <p:cNvPr id="107" name="TextBox 106">
            <a:extLst>
              <a:ext uri="{FF2B5EF4-FFF2-40B4-BE49-F238E27FC236}">
                <a16:creationId xmlns:a16="http://schemas.microsoft.com/office/drawing/2014/main" id="{39B2E8EA-ADBA-4F3D-9C78-79111C99C733}"/>
              </a:ext>
            </a:extLst>
          </p:cNvPr>
          <p:cNvSpPr txBox="1"/>
          <p:nvPr/>
        </p:nvSpPr>
        <p:spPr>
          <a:xfrm>
            <a:off x="12973014" y="22737077"/>
            <a:ext cx="21974385" cy="1477328"/>
          </a:xfrm>
          <a:prstGeom prst="rect">
            <a:avLst/>
          </a:prstGeom>
          <a:noFill/>
        </p:spPr>
        <p:txBody>
          <a:bodyPr wrap="square" rtlCol="0">
            <a:spAutoFit/>
          </a:bodyPr>
          <a:lstStyle/>
          <a:p>
            <a:r>
              <a:rPr lang="en-US" b="1">
                <a:latin typeface="Helvetica" pitchFamily="2" charset="0"/>
                <a:cs typeface="Helvetica" panose="020B0604020202020204" pitchFamily="34" charset="0"/>
              </a:rPr>
              <a:t>Figure 3: Microbial Feature Abundance (Y) vs. Dichotomous Outcome (X): </a:t>
            </a:r>
            <a:r>
              <a:rPr lang="en-US" b="1" i="1">
                <a:latin typeface="Helvetica" pitchFamily="2" charset="0"/>
                <a:cs typeface="Helvetica" panose="020B0604020202020204" pitchFamily="34" charset="0"/>
              </a:rPr>
              <a:t>Need for respiratory support or not – </a:t>
            </a:r>
            <a:r>
              <a:rPr lang="en-US">
                <a:latin typeface="Helvetica" pitchFamily="2" charset="0"/>
                <a:cs typeface="Helvetica" panose="020B0604020202020204" pitchFamily="34" charset="0"/>
              </a:rPr>
              <a:t>Represents the relative abundance of particular microbial features associated with either no need for respiratory support (0, blue), or the need for respiratory support (1, red). Box-and-whisker plots should not be compared within the same graphs, as there is no statistical significance in their differences. Additionally, each graph is associated with its own relative scale. Rather, each relative abundance and outcome should be viewed independently of one another. </a:t>
            </a:r>
            <a:r>
              <a:rPr lang="en-US" i="1">
                <a:latin typeface="Helvetica" pitchFamily="2" charset="0"/>
                <a:cs typeface="Helvetica" panose="020B0604020202020204" pitchFamily="34" charset="0"/>
              </a:rPr>
              <a:t>Graph 1 </a:t>
            </a:r>
            <a:r>
              <a:rPr lang="en-US">
                <a:latin typeface="Helvetica" pitchFamily="2" charset="0"/>
                <a:cs typeface="Helvetica" panose="020B0604020202020204" pitchFamily="34" charset="0"/>
              </a:rPr>
              <a:t>(</a:t>
            </a:r>
            <a:r>
              <a:rPr lang="en-US" i="1">
                <a:latin typeface="Helvetica" pitchFamily="2" charset="0"/>
                <a:cs typeface="Helvetica" panose="020B0604020202020204" pitchFamily="34" charset="0"/>
              </a:rPr>
              <a:t>P. </a:t>
            </a:r>
            <a:r>
              <a:rPr lang="en-US" i="1" err="1">
                <a:latin typeface="Helvetica" pitchFamily="2" charset="0"/>
                <a:cs typeface="Helvetica" panose="020B0604020202020204" pitchFamily="34" charset="0"/>
              </a:rPr>
              <a:t>salivae</a:t>
            </a:r>
            <a:r>
              <a:rPr lang="en-US">
                <a:latin typeface="Helvetica" pitchFamily="2" charset="0"/>
                <a:cs typeface="Helvetica" panose="020B0604020202020204" pitchFamily="34" charset="0"/>
              </a:rPr>
              <a:t>) shows that a higher abundance of microbe in patients is associated with an absence of the need for respiratory support. Similar findings are also seen for the microbial species in </a:t>
            </a:r>
            <a:r>
              <a:rPr lang="en-US" i="1">
                <a:latin typeface="Helvetica" pitchFamily="2" charset="0"/>
                <a:cs typeface="Helvetica" panose="020B0604020202020204" pitchFamily="34" charset="0"/>
              </a:rPr>
              <a:t>Graphs 2-6, 8.</a:t>
            </a:r>
            <a:r>
              <a:rPr lang="en-US">
                <a:latin typeface="Helvetica" pitchFamily="2" charset="0"/>
                <a:cs typeface="Helvetica" panose="020B0604020202020204" pitchFamily="34" charset="0"/>
              </a:rPr>
              <a:t> In </a:t>
            </a:r>
            <a:r>
              <a:rPr lang="en-US" i="1">
                <a:latin typeface="Helvetica" pitchFamily="2" charset="0"/>
                <a:cs typeface="Helvetica" panose="020B0604020202020204" pitchFamily="34" charset="0"/>
              </a:rPr>
              <a:t>Graph 7 </a:t>
            </a:r>
            <a:r>
              <a:rPr lang="en-US">
                <a:latin typeface="Helvetica" pitchFamily="2" charset="0"/>
                <a:cs typeface="Helvetica" panose="020B0604020202020204" pitchFamily="34" charset="0"/>
              </a:rPr>
              <a:t>differences in abundances of bacteria were poorly associated with both the need or the absence of the need for respiratory support.</a:t>
            </a:r>
            <a:endParaRPr lang="en-US" b="1">
              <a:latin typeface="Helvetica" pitchFamily="2" charset="0"/>
              <a:cs typeface="Helvetica" panose="020B0604020202020204" pitchFamily="34" charset="0"/>
            </a:endParaRPr>
          </a:p>
        </p:txBody>
      </p:sp>
      <p:grpSp>
        <p:nvGrpSpPr>
          <p:cNvPr id="56" name="Group 55">
            <a:extLst>
              <a:ext uri="{FF2B5EF4-FFF2-40B4-BE49-F238E27FC236}">
                <a16:creationId xmlns:a16="http://schemas.microsoft.com/office/drawing/2014/main" id="{A410378D-7CD0-482F-8CEC-4AC3B3BA52A6}"/>
              </a:ext>
            </a:extLst>
          </p:cNvPr>
          <p:cNvGrpSpPr/>
          <p:nvPr/>
        </p:nvGrpSpPr>
        <p:grpSpPr>
          <a:xfrm>
            <a:off x="12953903" y="7679430"/>
            <a:ext cx="21993497" cy="5895441"/>
            <a:chOff x="12913524" y="6136070"/>
            <a:chExt cx="21916073" cy="5418361"/>
          </a:xfrm>
        </p:grpSpPr>
        <p:pic>
          <p:nvPicPr>
            <p:cNvPr id="59" name="Picture 58" descr="Diagram, schematic&#10;&#10;Description automatically generated">
              <a:extLst>
                <a:ext uri="{FF2B5EF4-FFF2-40B4-BE49-F238E27FC236}">
                  <a16:creationId xmlns:a16="http://schemas.microsoft.com/office/drawing/2014/main" id="{6D9F65F2-08FB-450D-87F4-D1BDC91F929C}"/>
                </a:ext>
              </a:extLst>
            </p:cNvPr>
            <p:cNvPicPr>
              <a:picLocks noChangeAspect="1"/>
            </p:cNvPicPr>
            <p:nvPr/>
          </p:nvPicPr>
          <p:blipFill rotWithShape="1">
            <a:blip r:embed="rId15">
              <a:extLst>
                <a:ext uri="{28A0092B-C50C-407E-A947-70E740481C1C}">
                  <a14:useLocalDpi xmlns:a14="http://schemas.microsoft.com/office/drawing/2010/main"/>
                </a:ext>
              </a:extLst>
            </a:blip>
            <a:srcRect l="1175" t="3007" r="49739" b="50000"/>
            <a:stretch/>
          </p:blipFill>
          <p:spPr>
            <a:xfrm>
              <a:off x="12913524" y="6136070"/>
              <a:ext cx="10957703" cy="5418361"/>
            </a:xfrm>
            <a:prstGeom prst="rect">
              <a:avLst/>
            </a:prstGeom>
          </p:spPr>
        </p:pic>
        <p:pic>
          <p:nvPicPr>
            <p:cNvPr id="60" name="Picture 59" descr="Diagram, schematic&#10;&#10;Description automatically generated">
              <a:extLst>
                <a:ext uri="{FF2B5EF4-FFF2-40B4-BE49-F238E27FC236}">
                  <a16:creationId xmlns:a16="http://schemas.microsoft.com/office/drawing/2014/main" id="{F915ADE9-4E15-4B6B-B4F0-D9966EB7BD1E}"/>
                </a:ext>
              </a:extLst>
            </p:cNvPr>
            <p:cNvPicPr>
              <a:picLocks noChangeAspect="1"/>
            </p:cNvPicPr>
            <p:nvPr/>
          </p:nvPicPr>
          <p:blipFill rotWithShape="1">
            <a:blip r:embed="rId15">
              <a:extLst>
                <a:ext uri="{28A0092B-C50C-407E-A947-70E740481C1C}">
                  <a14:useLocalDpi xmlns:a14="http://schemas.microsoft.com/office/drawing/2010/main"/>
                </a:ext>
              </a:extLst>
            </a:blip>
            <a:srcRect l="50306" t="3007" r="699" b="50000"/>
            <a:stretch/>
          </p:blipFill>
          <p:spPr>
            <a:xfrm>
              <a:off x="23871230" y="6136070"/>
              <a:ext cx="10958367" cy="5418361"/>
            </a:xfrm>
            <a:prstGeom prst="rect">
              <a:avLst/>
            </a:prstGeom>
          </p:spPr>
        </p:pic>
        <p:sp>
          <p:nvSpPr>
            <p:cNvPr id="109" name="Rectangle 108">
              <a:extLst>
                <a:ext uri="{FF2B5EF4-FFF2-40B4-BE49-F238E27FC236}">
                  <a16:creationId xmlns:a16="http://schemas.microsoft.com/office/drawing/2014/main" id="{327F96F7-5ACE-47A8-9965-D95C18C5585B}"/>
                </a:ext>
              </a:extLst>
            </p:cNvPr>
            <p:cNvSpPr/>
            <p:nvPr/>
          </p:nvSpPr>
          <p:spPr>
            <a:xfrm>
              <a:off x="13006394" y="6202483"/>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1</a:t>
              </a:r>
            </a:p>
          </p:txBody>
        </p:sp>
        <p:sp>
          <p:nvSpPr>
            <p:cNvPr id="110" name="Rectangle 109">
              <a:extLst>
                <a:ext uri="{FF2B5EF4-FFF2-40B4-BE49-F238E27FC236}">
                  <a16:creationId xmlns:a16="http://schemas.microsoft.com/office/drawing/2014/main" id="{86EB5E95-FB81-4316-BCD6-0DE331F5F023}"/>
                </a:ext>
              </a:extLst>
            </p:cNvPr>
            <p:cNvSpPr/>
            <p:nvPr/>
          </p:nvSpPr>
          <p:spPr>
            <a:xfrm>
              <a:off x="23964097" y="6197103"/>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2</a:t>
              </a:r>
            </a:p>
          </p:txBody>
        </p:sp>
      </p:grpSp>
      <p:grpSp>
        <p:nvGrpSpPr>
          <p:cNvPr id="54" name="Group 53">
            <a:extLst>
              <a:ext uri="{FF2B5EF4-FFF2-40B4-BE49-F238E27FC236}">
                <a16:creationId xmlns:a16="http://schemas.microsoft.com/office/drawing/2014/main" id="{61B6AB68-A0A4-47BE-A4F7-BE36EF5ADC47}"/>
              </a:ext>
            </a:extLst>
          </p:cNvPr>
          <p:cNvGrpSpPr/>
          <p:nvPr/>
        </p:nvGrpSpPr>
        <p:grpSpPr>
          <a:xfrm>
            <a:off x="12973014" y="15648430"/>
            <a:ext cx="21993497" cy="6980848"/>
            <a:chOff x="12905838" y="14235801"/>
            <a:chExt cx="21904829" cy="6453543"/>
          </a:xfrm>
        </p:grpSpPr>
        <p:pic>
          <p:nvPicPr>
            <p:cNvPr id="116" name="Picture 115" descr="A picture containing diagram&#10;&#10;Description automatically generated">
              <a:extLst>
                <a:ext uri="{FF2B5EF4-FFF2-40B4-BE49-F238E27FC236}">
                  <a16:creationId xmlns:a16="http://schemas.microsoft.com/office/drawing/2014/main" id="{0A1DB93B-AB46-4AEC-A7D5-59BF56705F2B}"/>
                </a:ext>
              </a:extLst>
            </p:cNvPr>
            <p:cNvPicPr>
              <a:picLocks noChangeAspect="1"/>
            </p:cNvPicPr>
            <p:nvPr/>
          </p:nvPicPr>
          <p:blipFill rotWithShape="1">
            <a:blip r:embed="rId16">
              <a:extLst>
                <a:ext uri="{28A0092B-C50C-407E-A947-70E740481C1C}">
                  <a14:useLocalDpi xmlns:a14="http://schemas.microsoft.com/office/drawing/2010/main"/>
                </a:ext>
              </a:extLst>
            </a:blip>
            <a:srcRect l="64251" t="19590" r="19596" b="65311"/>
            <a:stretch/>
          </p:blipFill>
          <p:spPr>
            <a:xfrm>
              <a:off x="12905838" y="17462573"/>
              <a:ext cx="5476206" cy="3226739"/>
            </a:xfrm>
            <a:prstGeom prst="rect">
              <a:avLst/>
            </a:prstGeom>
          </p:spPr>
        </p:pic>
        <p:pic>
          <p:nvPicPr>
            <p:cNvPr id="117" name="Picture 116" descr="A picture containing diagram&#10;&#10;Description automatically generated">
              <a:extLst>
                <a:ext uri="{FF2B5EF4-FFF2-40B4-BE49-F238E27FC236}">
                  <a16:creationId xmlns:a16="http://schemas.microsoft.com/office/drawing/2014/main" id="{4D23F095-758A-4DC2-B3D2-97696B44EAF1}"/>
                </a:ext>
              </a:extLst>
            </p:cNvPr>
            <p:cNvPicPr>
              <a:picLocks noChangeAspect="1"/>
            </p:cNvPicPr>
            <p:nvPr/>
          </p:nvPicPr>
          <p:blipFill rotWithShape="1">
            <a:blip r:embed="rId16">
              <a:extLst>
                <a:ext uri="{28A0092B-C50C-407E-A947-70E740481C1C}">
                  <a14:useLocalDpi xmlns:a14="http://schemas.microsoft.com/office/drawing/2010/main"/>
                </a:ext>
              </a:extLst>
            </a:blip>
            <a:srcRect l="64315" t="4111" r="19640" b="80563"/>
            <a:stretch/>
          </p:blipFill>
          <p:spPr>
            <a:xfrm>
              <a:off x="29334460" y="14235801"/>
              <a:ext cx="5476206" cy="3226739"/>
            </a:xfrm>
            <a:prstGeom prst="rect">
              <a:avLst/>
            </a:prstGeom>
          </p:spPr>
        </p:pic>
        <p:pic>
          <p:nvPicPr>
            <p:cNvPr id="118" name="Picture 117" descr="A picture containing diagram&#10;&#10;Description automatically generated">
              <a:extLst>
                <a:ext uri="{FF2B5EF4-FFF2-40B4-BE49-F238E27FC236}">
                  <a16:creationId xmlns:a16="http://schemas.microsoft.com/office/drawing/2014/main" id="{A10BE95E-69F5-4118-8FC4-3DD779903533}"/>
                </a:ext>
              </a:extLst>
            </p:cNvPr>
            <p:cNvPicPr>
              <a:picLocks noChangeAspect="1"/>
            </p:cNvPicPr>
            <p:nvPr/>
          </p:nvPicPr>
          <p:blipFill rotWithShape="1">
            <a:blip r:embed="rId16">
              <a:extLst>
                <a:ext uri="{28A0092B-C50C-407E-A947-70E740481C1C}">
                  <a14:useLocalDpi xmlns:a14="http://schemas.microsoft.com/office/drawing/2010/main"/>
                </a:ext>
              </a:extLst>
            </a:blip>
            <a:srcRect l="2368" t="81772" r="82415" b="3100"/>
            <a:stretch/>
          </p:blipFill>
          <p:spPr>
            <a:xfrm>
              <a:off x="23858253" y="14235867"/>
              <a:ext cx="5476207" cy="3226739"/>
            </a:xfrm>
            <a:prstGeom prst="rect">
              <a:avLst/>
            </a:prstGeom>
          </p:spPr>
        </p:pic>
        <p:pic>
          <p:nvPicPr>
            <p:cNvPr id="119" name="Picture 118" descr="A picture containing diagram&#10;&#10;Description automatically generated">
              <a:extLst>
                <a:ext uri="{FF2B5EF4-FFF2-40B4-BE49-F238E27FC236}">
                  <a16:creationId xmlns:a16="http://schemas.microsoft.com/office/drawing/2014/main" id="{6CA4D56B-2E54-442B-AD10-6681A89E6E43}"/>
                </a:ext>
              </a:extLst>
            </p:cNvPr>
            <p:cNvPicPr>
              <a:picLocks noChangeAspect="1"/>
            </p:cNvPicPr>
            <p:nvPr/>
          </p:nvPicPr>
          <p:blipFill rotWithShape="1">
            <a:blip r:embed="rId16">
              <a:extLst>
                <a:ext uri="{28A0092B-C50C-407E-A947-70E740481C1C}">
                  <a14:useLocalDpi xmlns:a14="http://schemas.microsoft.com/office/drawing/2010/main"/>
                </a:ext>
              </a:extLst>
            </a:blip>
            <a:srcRect l="2604" t="19196" r="82628" b="65312"/>
            <a:stretch/>
          </p:blipFill>
          <p:spPr>
            <a:xfrm>
              <a:off x="18382047" y="14235801"/>
              <a:ext cx="5476206" cy="3226740"/>
            </a:xfrm>
            <a:prstGeom prst="rect">
              <a:avLst/>
            </a:prstGeom>
          </p:spPr>
        </p:pic>
        <p:pic>
          <p:nvPicPr>
            <p:cNvPr id="120" name="Picture 119" descr="A picture containing diagram&#10;&#10;Description automatically generated">
              <a:extLst>
                <a:ext uri="{FF2B5EF4-FFF2-40B4-BE49-F238E27FC236}">
                  <a16:creationId xmlns:a16="http://schemas.microsoft.com/office/drawing/2014/main" id="{9D32190F-66DB-47A3-B564-5D80E74759D3}"/>
                </a:ext>
              </a:extLst>
            </p:cNvPr>
            <p:cNvPicPr>
              <a:picLocks noChangeAspect="1"/>
            </p:cNvPicPr>
            <p:nvPr/>
          </p:nvPicPr>
          <p:blipFill rotWithShape="1">
            <a:blip r:embed="rId16">
              <a:extLst>
                <a:ext uri="{28A0092B-C50C-407E-A947-70E740481C1C}">
                  <a14:useLocalDpi xmlns:a14="http://schemas.microsoft.com/office/drawing/2010/main"/>
                </a:ext>
              </a:extLst>
            </a:blip>
            <a:srcRect l="80647" t="50780" r="4448" b="34286"/>
            <a:stretch/>
          </p:blipFill>
          <p:spPr>
            <a:xfrm>
              <a:off x="12905843" y="14235867"/>
              <a:ext cx="5476205" cy="3226739"/>
            </a:xfrm>
            <a:prstGeom prst="rect">
              <a:avLst/>
            </a:prstGeom>
          </p:spPr>
        </p:pic>
        <p:pic>
          <p:nvPicPr>
            <p:cNvPr id="121" name="Picture 120" descr="A picture containing diagram&#10;&#10;Description automatically generated">
              <a:extLst>
                <a:ext uri="{FF2B5EF4-FFF2-40B4-BE49-F238E27FC236}">
                  <a16:creationId xmlns:a16="http://schemas.microsoft.com/office/drawing/2014/main" id="{C170189D-2E2F-4DFD-889D-B9022FD04367}"/>
                </a:ext>
              </a:extLst>
            </p:cNvPr>
            <p:cNvPicPr>
              <a:picLocks noChangeAspect="1"/>
            </p:cNvPicPr>
            <p:nvPr/>
          </p:nvPicPr>
          <p:blipFill rotWithShape="1">
            <a:blip r:embed="rId16">
              <a:extLst>
                <a:ext uri="{28A0092B-C50C-407E-A947-70E740481C1C}">
                  <a14:useLocalDpi xmlns:a14="http://schemas.microsoft.com/office/drawing/2010/main"/>
                </a:ext>
              </a:extLst>
            </a:blip>
            <a:srcRect l="2024" t="34789" r="82503" b="49305"/>
            <a:stretch/>
          </p:blipFill>
          <p:spPr>
            <a:xfrm>
              <a:off x="29334461" y="17462604"/>
              <a:ext cx="5476206" cy="3226738"/>
            </a:xfrm>
            <a:prstGeom prst="rect">
              <a:avLst/>
            </a:prstGeom>
          </p:spPr>
        </p:pic>
        <p:pic>
          <p:nvPicPr>
            <p:cNvPr id="122" name="Picture 121" descr="A picture containing diagram&#10;&#10;Description automatically generated">
              <a:extLst>
                <a:ext uri="{FF2B5EF4-FFF2-40B4-BE49-F238E27FC236}">
                  <a16:creationId xmlns:a16="http://schemas.microsoft.com/office/drawing/2014/main" id="{D3AC5DCB-18CD-4A84-8AAC-8CCB5D0BAC89}"/>
                </a:ext>
              </a:extLst>
            </p:cNvPr>
            <p:cNvPicPr>
              <a:picLocks noChangeAspect="1"/>
            </p:cNvPicPr>
            <p:nvPr/>
          </p:nvPicPr>
          <p:blipFill rotWithShape="1">
            <a:blip r:embed="rId16">
              <a:extLst>
                <a:ext uri="{28A0092B-C50C-407E-A947-70E740481C1C}">
                  <a14:useLocalDpi xmlns:a14="http://schemas.microsoft.com/office/drawing/2010/main"/>
                </a:ext>
              </a:extLst>
            </a:blip>
            <a:srcRect l="32923" t="50211" r="51393" b="33828"/>
            <a:stretch/>
          </p:blipFill>
          <p:spPr>
            <a:xfrm>
              <a:off x="23858253" y="17462540"/>
              <a:ext cx="5476206" cy="3226738"/>
            </a:xfrm>
            <a:prstGeom prst="rect">
              <a:avLst/>
            </a:prstGeom>
          </p:spPr>
        </p:pic>
        <p:pic>
          <p:nvPicPr>
            <p:cNvPr id="123" name="Picture 122" descr="A picture containing diagram&#10;&#10;Description automatically generated">
              <a:extLst>
                <a:ext uri="{FF2B5EF4-FFF2-40B4-BE49-F238E27FC236}">
                  <a16:creationId xmlns:a16="http://schemas.microsoft.com/office/drawing/2014/main" id="{3DB2A97E-FAA9-45AC-B83E-81B836C00FDC}"/>
                </a:ext>
              </a:extLst>
            </p:cNvPr>
            <p:cNvPicPr>
              <a:picLocks noChangeAspect="1"/>
            </p:cNvPicPr>
            <p:nvPr/>
          </p:nvPicPr>
          <p:blipFill rotWithShape="1">
            <a:blip r:embed="rId16">
              <a:extLst>
                <a:ext uri="{28A0092B-C50C-407E-A947-70E740481C1C}">
                  <a14:useLocalDpi xmlns:a14="http://schemas.microsoft.com/office/drawing/2010/main"/>
                </a:ext>
              </a:extLst>
            </a:blip>
            <a:srcRect l="80067" t="3973" r="4164" b="80461"/>
            <a:stretch/>
          </p:blipFill>
          <p:spPr>
            <a:xfrm>
              <a:off x="18382048" y="17462605"/>
              <a:ext cx="5476206" cy="3226739"/>
            </a:xfrm>
            <a:prstGeom prst="rect">
              <a:avLst/>
            </a:prstGeom>
          </p:spPr>
        </p:pic>
        <p:sp>
          <p:nvSpPr>
            <p:cNvPr id="111" name="Rectangle 110">
              <a:extLst>
                <a:ext uri="{FF2B5EF4-FFF2-40B4-BE49-F238E27FC236}">
                  <a16:creationId xmlns:a16="http://schemas.microsoft.com/office/drawing/2014/main" id="{EF64BD93-7703-4894-BFB8-252BD2EFB1E0}"/>
                </a:ext>
              </a:extLst>
            </p:cNvPr>
            <p:cNvSpPr/>
            <p:nvPr/>
          </p:nvSpPr>
          <p:spPr>
            <a:xfrm>
              <a:off x="17753849" y="1429541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1</a:t>
              </a:r>
            </a:p>
          </p:txBody>
        </p:sp>
        <p:sp>
          <p:nvSpPr>
            <p:cNvPr id="127" name="Rectangle 126">
              <a:extLst>
                <a:ext uri="{FF2B5EF4-FFF2-40B4-BE49-F238E27FC236}">
                  <a16:creationId xmlns:a16="http://schemas.microsoft.com/office/drawing/2014/main" id="{DEFE0797-D4AE-412D-8993-E5C8778E29E5}"/>
                </a:ext>
              </a:extLst>
            </p:cNvPr>
            <p:cNvSpPr/>
            <p:nvPr/>
          </p:nvSpPr>
          <p:spPr>
            <a:xfrm>
              <a:off x="23205212" y="1429541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2</a:t>
              </a:r>
            </a:p>
          </p:txBody>
        </p:sp>
        <p:sp>
          <p:nvSpPr>
            <p:cNvPr id="128" name="Rectangle 127">
              <a:extLst>
                <a:ext uri="{FF2B5EF4-FFF2-40B4-BE49-F238E27FC236}">
                  <a16:creationId xmlns:a16="http://schemas.microsoft.com/office/drawing/2014/main" id="{A7D8675A-95ED-41C9-AD76-01AD3EDAC703}"/>
                </a:ext>
              </a:extLst>
            </p:cNvPr>
            <p:cNvSpPr/>
            <p:nvPr/>
          </p:nvSpPr>
          <p:spPr>
            <a:xfrm>
              <a:off x="28681417" y="1429541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3</a:t>
              </a:r>
            </a:p>
          </p:txBody>
        </p:sp>
        <p:sp>
          <p:nvSpPr>
            <p:cNvPr id="129" name="Rectangle 128">
              <a:extLst>
                <a:ext uri="{FF2B5EF4-FFF2-40B4-BE49-F238E27FC236}">
                  <a16:creationId xmlns:a16="http://schemas.microsoft.com/office/drawing/2014/main" id="{01EA0B17-384B-4C82-8036-240CEE9E854D}"/>
                </a:ext>
              </a:extLst>
            </p:cNvPr>
            <p:cNvSpPr/>
            <p:nvPr/>
          </p:nvSpPr>
          <p:spPr>
            <a:xfrm>
              <a:off x="34152412" y="1429541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4</a:t>
              </a:r>
            </a:p>
          </p:txBody>
        </p:sp>
        <p:sp>
          <p:nvSpPr>
            <p:cNvPr id="130" name="Rectangle 129">
              <a:extLst>
                <a:ext uri="{FF2B5EF4-FFF2-40B4-BE49-F238E27FC236}">
                  <a16:creationId xmlns:a16="http://schemas.microsoft.com/office/drawing/2014/main" id="{9B391076-0C3C-44D7-9138-24D95213EACF}"/>
                </a:ext>
              </a:extLst>
            </p:cNvPr>
            <p:cNvSpPr/>
            <p:nvPr/>
          </p:nvSpPr>
          <p:spPr>
            <a:xfrm>
              <a:off x="17753845" y="17943681"/>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5</a:t>
              </a:r>
            </a:p>
          </p:txBody>
        </p:sp>
        <p:sp>
          <p:nvSpPr>
            <p:cNvPr id="131" name="Rectangle 130">
              <a:extLst>
                <a:ext uri="{FF2B5EF4-FFF2-40B4-BE49-F238E27FC236}">
                  <a16:creationId xmlns:a16="http://schemas.microsoft.com/office/drawing/2014/main" id="{851EAF9E-5587-4471-92D8-E71F55B64BFB}"/>
                </a:ext>
              </a:extLst>
            </p:cNvPr>
            <p:cNvSpPr/>
            <p:nvPr/>
          </p:nvSpPr>
          <p:spPr>
            <a:xfrm>
              <a:off x="23205212" y="17943681"/>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6</a:t>
              </a:r>
            </a:p>
          </p:txBody>
        </p:sp>
        <p:sp>
          <p:nvSpPr>
            <p:cNvPr id="132" name="Rectangle 131">
              <a:extLst>
                <a:ext uri="{FF2B5EF4-FFF2-40B4-BE49-F238E27FC236}">
                  <a16:creationId xmlns:a16="http://schemas.microsoft.com/office/drawing/2014/main" id="{40C5778E-98EB-414D-B1F4-84A104968219}"/>
                </a:ext>
              </a:extLst>
            </p:cNvPr>
            <p:cNvSpPr/>
            <p:nvPr/>
          </p:nvSpPr>
          <p:spPr>
            <a:xfrm>
              <a:off x="28681417" y="1796284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7</a:t>
              </a:r>
            </a:p>
          </p:txBody>
        </p:sp>
        <p:sp>
          <p:nvSpPr>
            <p:cNvPr id="133" name="Rectangle 132">
              <a:extLst>
                <a:ext uri="{FF2B5EF4-FFF2-40B4-BE49-F238E27FC236}">
                  <a16:creationId xmlns:a16="http://schemas.microsoft.com/office/drawing/2014/main" id="{AC936665-F570-4466-8EFD-8158AF1D4216}"/>
                </a:ext>
              </a:extLst>
            </p:cNvPr>
            <p:cNvSpPr/>
            <p:nvPr/>
          </p:nvSpPr>
          <p:spPr>
            <a:xfrm>
              <a:off x="34152412" y="17962840"/>
              <a:ext cx="512496" cy="666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rgbClr val="231F20"/>
                  </a:solidFill>
                  <a:latin typeface="Helvetica" pitchFamily="2" charset="0"/>
                  <a:ea typeface="Verdana" panose="020B0604030504040204" pitchFamily="34" charset="0"/>
                </a:rPr>
                <a:t>8</a:t>
              </a:r>
            </a:p>
          </p:txBody>
        </p:sp>
      </p:grpSp>
      <p:sp>
        <p:nvSpPr>
          <p:cNvPr id="83" name="Rectangle 82">
            <a:extLst>
              <a:ext uri="{FF2B5EF4-FFF2-40B4-BE49-F238E27FC236}">
                <a16:creationId xmlns:a16="http://schemas.microsoft.com/office/drawing/2014/main" id="{B36ED0F1-764F-40B8-8768-CB7C625D3C9E}"/>
              </a:ext>
            </a:extLst>
          </p:cNvPr>
          <p:cNvSpPr/>
          <p:nvPr/>
        </p:nvSpPr>
        <p:spPr>
          <a:xfrm>
            <a:off x="5594127" y="2638421"/>
            <a:ext cx="5398807" cy="3092306"/>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0147F55-B267-4564-B8FE-C2BDE060A073}"/>
              </a:ext>
            </a:extLst>
          </p:cNvPr>
          <p:cNvSpPr/>
          <p:nvPr/>
        </p:nvSpPr>
        <p:spPr>
          <a:xfrm>
            <a:off x="5596398" y="2637791"/>
            <a:ext cx="4114800" cy="914400"/>
          </a:xfrm>
          <a:prstGeom prst="rect">
            <a:avLst/>
          </a:prstGeom>
          <a:solidFill>
            <a:srgbClr val="E6271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chemeClr val="bg1"/>
                </a:solidFill>
                <a:latin typeface="Helvetica" pitchFamily="2" charset="0"/>
                <a:ea typeface="Verdana" panose="020B0604030504040204" pitchFamily="34" charset="0"/>
              </a:rPr>
              <a:t>HYPOTHESES</a:t>
            </a:r>
          </a:p>
        </p:txBody>
      </p:sp>
      <p:sp>
        <p:nvSpPr>
          <p:cNvPr id="5" name="TextBox 4">
            <a:extLst>
              <a:ext uri="{FF2B5EF4-FFF2-40B4-BE49-F238E27FC236}">
                <a16:creationId xmlns:a16="http://schemas.microsoft.com/office/drawing/2014/main" id="{2D3F72E2-36EB-4F1A-809F-6983A100F55D}"/>
              </a:ext>
            </a:extLst>
          </p:cNvPr>
          <p:cNvSpPr txBox="1"/>
          <p:nvPr/>
        </p:nvSpPr>
        <p:spPr>
          <a:xfrm>
            <a:off x="5641721" y="3644578"/>
            <a:ext cx="5243520" cy="2031325"/>
          </a:xfrm>
          <a:prstGeom prst="rect">
            <a:avLst/>
          </a:prstGeom>
          <a:noFill/>
        </p:spPr>
        <p:txBody>
          <a:bodyPr wrap="square" rtlCol="0">
            <a:spAutoFit/>
          </a:bodyPr>
          <a:lstStyle/>
          <a:p>
            <a:pPr marL="342900" indent="-342900">
              <a:buFont typeface="+mj-lt"/>
              <a:buAutoNum type="arabicParenR"/>
            </a:pPr>
            <a:r>
              <a:rPr lang="en-US">
                <a:latin typeface="Helvetica" pitchFamily="2" charset="0"/>
                <a:cs typeface="Helvetica" panose="020B0604020202020204" pitchFamily="34" charset="0"/>
              </a:rPr>
              <a:t>There are oral microbiome signatures associated with the need for respiratory support.</a:t>
            </a:r>
          </a:p>
          <a:p>
            <a:pPr marL="342900" indent="-342900">
              <a:buFont typeface="+mj-lt"/>
              <a:buAutoNum type="arabicParenR"/>
            </a:pPr>
            <a:endParaRPr lang="en-US">
              <a:latin typeface="Helvetica" pitchFamily="2" charset="0"/>
              <a:cs typeface="Helvetica" panose="020B0604020202020204" pitchFamily="34" charset="0"/>
            </a:endParaRPr>
          </a:p>
          <a:p>
            <a:pPr marL="342900" indent="-342900">
              <a:buFont typeface="+mj-lt"/>
              <a:buAutoNum type="arabicParenR"/>
            </a:pPr>
            <a:r>
              <a:rPr lang="en-US">
                <a:latin typeface="Helvetica" pitchFamily="2" charset="0"/>
                <a:cs typeface="Helvetica" panose="020B0604020202020204" pitchFamily="34" charset="0"/>
              </a:rPr>
              <a:t>Social determinants of health correlate with COVID-19 prevalence and density in Worcester Massachusetts.</a:t>
            </a:r>
          </a:p>
        </p:txBody>
      </p:sp>
      <p:sp>
        <p:nvSpPr>
          <p:cNvPr id="7" name="TextBox 6">
            <a:extLst>
              <a:ext uri="{FF2B5EF4-FFF2-40B4-BE49-F238E27FC236}">
                <a16:creationId xmlns:a16="http://schemas.microsoft.com/office/drawing/2014/main" id="{BF4612BD-9A62-4291-BC81-791690246790}"/>
              </a:ext>
            </a:extLst>
          </p:cNvPr>
          <p:cNvSpPr txBox="1"/>
          <p:nvPr/>
        </p:nvSpPr>
        <p:spPr>
          <a:xfrm>
            <a:off x="33500447" y="3633305"/>
            <a:ext cx="9203979" cy="2031325"/>
          </a:xfrm>
          <a:prstGeom prst="rect">
            <a:avLst/>
          </a:prstGeom>
          <a:noFill/>
        </p:spPr>
        <p:txBody>
          <a:bodyPr wrap="square" rtlCol="0">
            <a:spAutoFit/>
          </a:bodyPr>
          <a:lstStyle/>
          <a:p>
            <a:r>
              <a:rPr lang="en-US">
                <a:latin typeface="Helvetica" pitchFamily="2" charset="0"/>
                <a:cs typeface="Helvetica" panose="020B0604020202020204" pitchFamily="34" charset="0"/>
              </a:rPr>
              <a:t>In order to determine what social factors may be correlated to COVID-19, an analysis of the most abundantly cited factors related to general health outcomes was performed. Following this, data collected from local and state agencies, and the U.S. Census survey were aggregated and overlayed over maps of Worcester, MA (These maps came from various private data collecting sites). To draw correlations between these social factors and COVID-19 prevalence, these maps were compared to a COVID-19 density map provided by the Worcester Department of Public Health.</a:t>
            </a:r>
            <a:endParaRPr lang="en-US" b="1">
              <a:latin typeface="Helvetica" pitchFamily="2" charset="0"/>
              <a:cs typeface="Helvetica" panose="020B0604020202020204" pitchFamily="34" charset="0"/>
            </a:endParaRPr>
          </a:p>
        </p:txBody>
      </p:sp>
      <p:sp>
        <p:nvSpPr>
          <p:cNvPr id="99" name="Rectangle 98">
            <a:extLst>
              <a:ext uri="{FF2B5EF4-FFF2-40B4-BE49-F238E27FC236}">
                <a16:creationId xmlns:a16="http://schemas.microsoft.com/office/drawing/2014/main" id="{99712C06-18CC-498D-817A-123B8DC9943E}"/>
              </a:ext>
            </a:extLst>
          </p:cNvPr>
          <p:cNvSpPr/>
          <p:nvPr/>
        </p:nvSpPr>
        <p:spPr>
          <a:xfrm>
            <a:off x="12953905" y="6858616"/>
            <a:ext cx="21993497" cy="808502"/>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BA4C802-24AB-456B-ADB2-6C46281E0572}"/>
              </a:ext>
            </a:extLst>
          </p:cNvPr>
          <p:cNvSpPr txBox="1"/>
          <p:nvPr/>
        </p:nvSpPr>
        <p:spPr>
          <a:xfrm>
            <a:off x="12973019" y="6984494"/>
            <a:ext cx="21974376" cy="584775"/>
          </a:xfrm>
          <a:prstGeom prst="rect">
            <a:avLst/>
          </a:prstGeom>
          <a:noFill/>
        </p:spPr>
        <p:txBody>
          <a:bodyPr wrap="square" rtlCol="0">
            <a:spAutoFit/>
          </a:bodyPr>
          <a:lstStyle/>
          <a:p>
            <a:pPr algn="ctr"/>
            <a:r>
              <a:rPr lang="en-US" sz="3100" b="1">
                <a:latin typeface="Helvetica" panose="020B0604020202020204" pitchFamily="34" charset="0"/>
                <a:cs typeface="Helvetica" panose="020B0604020202020204" pitchFamily="34" charset="0"/>
              </a:rPr>
              <a:t>Differences in Microbial Species’ Abundancies May Act as Better Health Predictors Than Age, BMI, and CCI</a:t>
            </a:r>
          </a:p>
        </p:txBody>
      </p:sp>
      <p:sp>
        <p:nvSpPr>
          <p:cNvPr id="100" name="Rectangle 99">
            <a:extLst>
              <a:ext uri="{FF2B5EF4-FFF2-40B4-BE49-F238E27FC236}">
                <a16:creationId xmlns:a16="http://schemas.microsoft.com/office/drawing/2014/main" id="{97214DD9-A459-4EE4-B808-A8988DAB29B1}"/>
              </a:ext>
            </a:extLst>
          </p:cNvPr>
          <p:cNvSpPr/>
          <p:nvPr/>
        </p:nvSpPr>
        <p:spPr>
          <a:xfrm>
            <a:off x="12952306" y="14805278"/>
            <a:ext cx="21997367" cy="808502"/>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19397EE3-C9C8-4CB3-A50E-394E0CBD76F4}"/>
              </a:ext>
            </a:extLst>
          </p:cNvPr>
          <p:cNvSpPr txBox="1"/>
          <p:nvPr/>
        </p:nvSpPr>
        <p:spPr>
          <a:xfrm>
            <a:off x="12973010" y="14919792"/>
            <a:ext cx="21952581" cy="584775"/>
          </a:xfrm>
          <a:prstGeom prst="rect">
            <a:avLst/>
          </a:prstGeom>
          <a:noFill/>
        </p:spPr>
        <p:txBody>
          <a:bodyPr wrap="square" rtlCol="0">
            <a:spAutoFit/>
          </a:bodyPr>
          <a:lstStyle/>
          <a:p>
            <a:pPr algn="ctr"/>
            <a:r>
              <a:rPr lang="en-US" sz="3100" b="1">
                <a:latin typeface="Helvetica" panose="020B0604020202020204" pitchFamily="34" charset="0"/>
                <a:cs typeface="Helvetica" panose="020B0604020202020204" pitchFamily="34" charset="0"/>
              </a:rPr>
              <a:t>Certain Microbial Species May Exhibit Protective Attributes Within The Nasopharynx</a:t>
            </a:r>
          </a:p>
        </p:txBody>
      </p:sp>
      <p:sp>
        <p:nvSpPr>
          <p:cNvPr id="67" name="Rectangle 66">
            <a:extLst>
              <a:ext uri="{FF2B5EF4-FFF2-40B4-BE49-F238E27FC236}">
                <a16:creationId xmlns:a16="http://schemas.microsoft.com/office/drawing/2014/main" id="{129BFC1C-04D7-4FB9-AAEE-A8D62C3C106E}"/>
              </a:ext>
            </a:extLst>
          </p:cNvPr>
          <p:cNvSpPr/>
          <p:nvPr/>
        </p:nvSpPr>
        <p:spPr>
          <a:xfrm>
            <a:off x="5599681" y="5944288"/>
            <a:ext cx="29347721" cy="18337230"/>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BC1A2F7-1FC7-415F-827B-74E25F9E9C5C}"/>
              </a:ext>
            </a:extLst>
          </p:cNvPr>
          <p:cNvSpPr/>
          <p:nvPr/>
        </p:nvSpPr>
        <p:spPr>
          <a:xfrm>
            <a:off x="5601727" y="5945982"/>
            <a:ext cx="4114800" cy="914400"/>
          </a:xfrm>
          <a:prstGeom prst="rect">
            <a:avLst/>
          </a:prstGeom>
          <a:solidFill>
            <a:srgbClr val="E6271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a:solidFill>
                  <a:schemeClr val="bg1"/>
                </a:solidFill>
                <a:latin typeface="Helvetica" pitchFamily="2" charset="0"/>
                <a:ea typeface="Verdana" panose="020B0604030504040204" pitchFamily="34" charset="0"/>
              </a:rPr>
              <a:t>RESULTS</a:t>
            </a:r>
          </a:p>
        </p:txBody>
      </p:sp>
      <p:sp>
        <p:nvSpPr>
          <p:cNvPr id="102" name="Rectangle 101">
            <a:extLst>
              <a:ext uri="{FF2B5EF4-FFF2-40B4-BE49-F238E27FC236}">
                <a16:creationId xmlns:a16="http://schemas.microsoft.com/office/drawing/2014/main" id="{FB122360-4FEA-4036-9DAE-566EA02518C6}"/>
              </a:ext>
            </a:extLst>
          </p:cNvPr>
          <p:cNvSpPr/>
          <p:nvPr/>
        </p:nvSpPr>
        <p:spPr>
          <a:xfrm>
            <a:off x="5599649" y="6860382"/>
            <a:ext cx="7353231" cy="1247424"/>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C8329EA-CDCF-4CEB-B6A1-3084462AE5AD}"/>
              </a:ext>
            </a:extLst>
          </p:cNvPr>
          <p:cNvSpPr txBox="1"/>
          <p:nvPr/>
        </p:nvSpPr>
        <p:spPr>
          <a:xfrm>
            <a:off x="5599681" y="6965917"/>
            <a:ext cx="7361589" cy="1046440"/>
          </a:xfrm>
          <a:prstGeom prst="rect">
            <a:avLst/>
          </a:prstGeom>
          <a:noFill/>
        </p:spPr>
        <p:txBody>
          <a:bodyPr wrap="square" rtlCol="0">
            <a:spAutoFit/>
          </a:bodyPr>
          <a:lstStyle/>
          <a:p>
            <a:pPr algn="ctr"/>
            <a:r>
              <a:rPr lang="en-US" sz="3100" b="1">
                <a:latin typeface="Helvetica" panose="020B0604020202020204" pitchFamily="34" charset="0"/>
                <a:cs typeface="Helvetica" panose="020B0604020202020204" pitchFamily="34" charset="0"/>
              </a:rPr>
              <a:t>Multiple Social Factors Are Correlated With COVID-19 Prevalence</a:t>
            </a:r>
          </a:p>
        </p:txBody>
      </p:sp>
      <p:sp>
        <p:nvSpPr>
          <p:cNvPr id="95" name="TextBox 94">
            <a:extLst>
              <a:ext uri="{FF2B5EF4-FFF2-40B4-BE49-F238E27FC236}">
                <a16:creationId xmlns:a16="http://schemas.microsoft.com/office/drawing/2014/main" id="{1445201E-D602-4890-9B2C-5D70E9FA98DC}"/>
              </a:ext>
            </a:extLst>
          </p:cNvPr>
          <p:cNvSpPr txBox="1"/>
          <p:nvPr/>
        </p:nvSpPr>
        <p:spPr>
          <a:xfrm>
            <a:off x="13099726" y="3624196"/>
            <a:ext cx="18324411" cy="2031325"/>
          </a:xfrm>
          <a:prstGeom prst="rect">
            <a:avLst/>
          </a:prstGeom>
          <a:noFill/>
        </p:spPr>
        <p:txBody>
          <a:bodyPr wrap="square" rtlCol="0">
            <a:spAutoFit/>
          </a:bodyPr>
          <a:lstStyle/>
          <a:p>
            <a:r>
              <a:rPr lang="en-US">
                <a:latin typeface="Helvetica" pitchFamily="2" charset="0"/>
                <a:cs typeface="Helvetica" panose="020B0604020202020204" pitchFamily="34" charset="0"/>
              </a:rPr>
              <a:t>Patients with COVID-19 or those exhibiting symptoms had a nasopharyngeal swab ordered upon admission to the UMass Memorial Hospital Emergency Department. Following this, patients were prompted by research staff to enroll in the study. To map the microbiota of each participant, whole DNA/RNA extraction using </a:t>
            </a:r>
            <a:r>
              <a:rPr lang="en-US" err="1">
                <a:latin typeface="Helvetica" pitchFamily="2" charset="0"/>
                <a:cs typeface="Helvetica" panose="020B0604020202020204" pitchFamily="34" charset="0"/>
              </a:rPr>
              <a:t>ZymoBIOMICS</a:t>
            </a:r>
            <a:r>
              <a:rPr lang="en-US">
                <a:latin typeface="Helvetica" pitchFamily="2" charset="0"/>
                <a:cs typeface="Helvetica" panose="020B0604020202020204" pitchFamily="34" charset="0"/>
              </a:rPr>
              <a:t> DNA/RNA Miniprep Kits was carried out, followed by Illumina sequencing. Illumina reads generated were used by the bioinformatics core at UMass to build a model for determining differences in microbial abundance as a predictor of respiratory support. The model generated used a machine learning algorithm and was trained using half the data collected. The other half of the data was used to generate an F1 score. With a relatively high F1 score of 0.85 the model was used to generate median importance values for a series of clinical factors, and microbial features found in the patients. To discern how specific microbes predicted the need for respiratory support or not, the model was also used to measure differences in abundancy levels of each microbe.</a:t>
            </a:r>
          </a:p>
        </p:txBody>
      </p:sp>
      <p:sp>
        <p:nvSpPr>
          <p:cNvPr id="4" name="Rectangle 3">
            <a:extLst>
              <a:ext uri="{FF2B5EF4-FFF2-40B4-BE49-F238E27FC236}">
                <a16:creationId xmlns:a16="http://schemas.microsoft.com/office/drawing/2014/main" id="{10A4E6C3-5F28-4037-8279-A416B52DDD0D}"/>
              </a:ext>
            </a:extLst>
          </p:cNvPr>
          <p:cNvSpPr/>
          <p:nvPr/>
        </p:nvSpPr>
        <p:spPr>
          <a:xfrm>
            <a:off x="9711198" y="2638421"/>
            <a:ext cx="1281736" cy="914400"/>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A7946AE-B857-45AF-BA2F-A356504DA9AA}"/>
              </a:ext>
            </a:extLst>
          </p:cNvPr>
          <p:cNvSpPr/>
          <p:nvPr/>
        </p:nvSpPr>
        <p:spPr>
          <a:xfrm>
            <a:off x="15326536" y="2637535"/>
            <a:ext cx="27788289" cy="914400"/>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06088-78F8-41DC-824B-3CC789459D46}"/>
              </a:ext>
            </a:extLst>
          </p:cNvPr>
          <p:cNvSpPr/>
          <p:nvPr/>
        </p:nvSpPr>
        <p:spPr>
          <a:xfrm>
            <a:off x="9711198" y="5945982"/>
            <a:ext cx="25236203" cy="914400"/>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8383CE7-ADA7-40C7-AAF4-D2EF19C2636B}"/>
              </a:ext>
            </a:extLst>
          </p:cNvPr>
          <p:cNvSpPr/>
          <p:nvPr/>
        </p:nvSpPr>
        <p:spPr>
          <a:xfrm>
            <a:off x="39325297" y="5944288"/>
            <a:ext cx="3789528" cy="914400"/>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4666F8FE-FC0B-4928-80DF-F2FA8AA07213}"/>
              </a:ext>
            </a:extLst>
          </p:cNvPr>
          <p:cNvSpPr/>
          <p:nvPr/>
        </p:nvSpPr>
        <p:spPr>
          <a:xfrm>
            <a:off x="12953902" y="6858687"/>
            <a:ext cx="21993497" cy="17422831"/>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picture containing text, vector graphics&#10;&#10;Description automatically generated">
            <a:extLst>
              <a:ext uri="{FF2B5EF4-FFF2-40B4-BE49-F238E27FC236}">
                <a16:creationId xmlns:a16="http://schemas.microsoft.com/office/drawing/2014/main" id="{3E890A83-37A2-4D20-98FE-E2DB7AA97CF2}"/>
              </a:ext>
            </a:extLst>
          </p:cNvPr>
          <p:cNvPicPr>
            <a:picLocks noChangeAspect="1"/>
          </p:cNvPicPr>
          <p:nvPr/>
        </p:nvPicPr>
        <p:blipFill>
          <a:blip r:embed="rId17"/>
          <a:stretch>
            <a:fillRect/>
          </a:stretch>
        </p:blipFill>
        <p:spPr>
          <a:xfrm>
            <a:off x="1144928" y="6206926"/>
            <a:ext cx="3657607" cy="3657607"/>
          </a:xfrm>
          <a:prstGeom prst="rect">
            <a:avLst/>
          </a:prstGeom>
        </p:spPr>
      </p:pic>
      <p:sp>
        <p:nvSpPr>
          <p:cNvPr id="104" name="Rectangle 103">
            <a:extLst>
              <a:ext uri="{FF2B5EF4-FFF2-40B4-BE49-F238E27FC236}">
                <a16:creationId xmlns:a16="http://schemas.microsoft.com/office/drawing/2014/main" id="{FFA0685F-0983-4A23-AF0B-142BBA0C2C57}"/>
              </a:ext>
            </a:extLst>
          </p:cNvPr>
          <p:cNvSpPr/>
          <p:nvPr/>
        </p:nvSpPr>
        <p:spPr>
          <a:xfrm>
            <a:off x="11211737" y="3551969"/>
            <a:ext cx="1828800" cy="2173980"/>
          </a:xfrm>
          <a:prstGeom prst="rect">
            <a:avLst/>
          </a:prstGeom>
          <a:solidFill>
            <a:schemeClr val="bg1"/>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5BCF917-CCD2-45AF-9B14-BB17CA964216}"/>
              </a:ext>
            </a:extLst>
          </p:cNvPr>
          <p:cNvSpPr/>
          <p:nvPr/>
        </p:nvSpPr>
        <p:spPr>
          <a:xfrm>
            <a:off x="31606135" y="3551935"/>
            <a:ext cx="1828800" cy="2174014"/>
          </a:xfrm>
          <a:prstGeom prst="rect">
            <a:avLst/>
          </a:prstGeom>
          <a:solidFill>
            <a:schemeClr val="bg1"/>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0CD62A-289C-49E4-8620-EA1A72B6206B}"/>
              </a:ext>
            </a:extLst>
          </p:cNvPr>
          <p:cNvSpPr txBox="1"/>
          <p:nvPr/>
        </p:nvSpPr>
        <p:spPr>
          <a:xfrm>
            <a:off x="11805407" y="4125896"/>
            <a:ext cx="641460" cy="1015663"/>
          </a:xfrm>
          <a:prstGeom prst="rect">
            <a:avLst/>
          </a:prstGeom>
          <a:noFill/>
        </p:spPr>
        <p:txBody>
          <a:bodyPr wrap="square" rtlCol="0">
            <a:spAutoFit/>
          </a:bodyPr>
          <a:lstStyle/>
          <a:p>
            <a:pPr algn="ctr"/>
            <a:r>
              <a:rPr lang="en-US" sz="6000" b="1">
                <a:latin typeface="Helvetica" pitchFamily="2" charset="0"/>
              </a:rPr>
              <a:t>1</a:t>
            </a:r>
          </a:p>
        </p:txBody>
      </p:sp>
      <p:sp>
        <p:nvSpPr>
          <p:cNvPr id="108" name="TextBox 107">
            <a:extLst>
              <a:ext uri="{FF2B5EF4-FFF2-40B4-BE49-F238E27FC236}">
                <a16:creationId xmlns:a16="http://schemas.microsoft.com/office/drawing/2014/main" id="{5FC94341-37C1-4B58-8713-BE2DB0682518}"/>
              </a:ext>
            </a:extLst>
          </p:cNvPr>
          <p:cNvSpPr txBox="1"/>
          <p:nvPr/>
        </p:nvSpPr>
        <p:spPr>
          <a:xfrm>
            <a:off x="32199805" y="4152408"/>
            <a:ext cx="641460" cy="1015663"/>
          </a:xfrm>
          <a:prstGeom prst="rect">
            <a:avLst/>
          </a:prstGeom>
          <a:noFill/>
        </p:spPr>
        <p:txBody>
          <a:bodyPr wrap="square" rtlCol="0">
            <a:spAutoFit/>
          </a:bodyPr>
          <a:lstStyle/>
          <a:p>
            <a:pPr algn="ctr"/>
            <a:r>
              <a:rPr lang="en-US" sz="6000" b="1">
                <a:latin typeface="Helvetica" pitchFamily="2" charset="0"/>
              </a:rPr>
              <a:t>2</a:t>
            </a:r>
          </a:p>
        </p:txBody>
      </p:sp>
      <p:sp>
        <p:nvSpPr>
          <p:cNvPr id="112" name="Rectangle 111">
            <a:extLst>
              <a:ext uri="{FF2B5EF4-FFF2-40B4-BE49-F238E27FC236}">
                <a16:creationId xmlns:a16="http://schemas.microsoft.com/office/drawing/2014/main" id="{61D916DC-17E4-4FB5-834C-6A4665C48EDC}"/>
              </a:ext>
            </a:extLst>
          </p:cNvPr>
          <p:cNvSpPr/>
          <p:nvPr/>
        </p:nvSpPr>
        <p:spPr>
          <a:xfrm rot="16200000">
            <a:off x="21697959" y="3911910"/>
            <a:ext cx="487595" cy="42908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DEB277B-9F2F-48FB-95DD-96E815EB487F}"/>
              </a:ext>
            </a:extLst>
          </p:cNvPr>
          <p:cNvGrpSpPr/>
          <p:nvPr/>
        </p:nvGrpSpPr>
        <p:grpSpPr>
          <a:xfrm>
            <a:off x="-179812" y="24576282"/>
            <a:ext cx="44883482" cy="1346829"/>
            <a:chOff x="-1061884" y="17953891"/>
            <a:chExt cx="42792234" cy="1284076"/>
          </a:xfrm>
        </p:grpSpPr>
        <p:pic>
          <p:nvPicPr>
            <p:cNvPr id="23" name="Picture 22" descr="Text&#10;&#10;Description automatically generated">
              <a:extLst>
                <a:ext uri="{FF2B5EF4-FFF2-40B4-BE49-F238E27FC236}">
                  <a16:creationId xmlns:a16="http://schemas.microsoft.com/office/drawing/2014/main" id="{963FF0F2-3783-450C-8C79-584FE4F56560}"/>
                </a:ext>
              </a:extLst>
            </p:cNvPr>
            <p:cNvPicPr>
              <a:picLocks noChangeAspect="1"/>
            </p:cNvPicPr>
            <p:nvPr/>
          </p:nvPicPr>
          <p:blipFill rotWithShape="1">
            <a:blip r:embed="rId18">
              <a:extLst>
                <a:ext uri="{28A0092B-C50C-407E-A947-70E740481C1C}">
                  <a14:useLocalDpi xmlns:a14="http://schemas.microsoft.com/office/drawing/2010/main"/>
                </a:ext>
              </a:extLst>
            </a:blip>
            <a:srcRect/>
            <a:stretch/>
          </p:blipFill>
          <p:spPr>
            <a:xfrm>
              <a:off x="-1061884" y="17953891"/>
              <a:ext cx="9898929" cy="1284076"/>
            </a:xfrm>
            <a:prstGeom prst="rect">
              <a:avLst/>
            </a:prstGeom>
          </p:spPr>
        </p:pic>
        <p:pic>
          <p:nvPicPr>
            <p:cNvPr id="33" name="Picture 32" descr="Text&#10;&#10;Description automatically generated">
              <a:extLst>
                <a:ext uri="{FF2B5EF4-FFF2-40B4-BE49-F238E27FC236}">
                  <a16:creationId xmlns:a16="http://schemas.microsoft.com/office/drawing/2014/main" id="{B94C1FDB-074B-4090-81CC-9D9CC56FC132}"/>
                </a:ext>
              </a:extLst>
            </p:cNvPr>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6719480" y="17953891"/>
              <a:ext cx="9461552" cy="1284076"/>
            </a:xfrm>
            <a:prstGeom prst="rect">
              <a:avLst/>
            </a:prstGeom>
          </p:spPr>
        </p:pic>
        <p:pic>
          <p:nvPicPr>
            <p:cNvPr id="35" name="Picture 34" descr="Text&#10;&#10;Description automatically generated">
              <a:extLst>
                <a:ext uri="{FF2B5EF4-FFF2-40B4-BE49-F238E27FC236}">
                  <a16:creationId xmlns:a16="http://schemas.microsoft.com/office/drawing/2014/main" id="{FCAD056E-09D2-4D92-BD95-E4976B54B5F4}"/>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4644281" y="17953891"/>
              <a:ext cx="3173506" cy="1284076"/>
            </a:xfrm>
            <a:prstGeom prst="rect">
              <a:avLst/>
            </a:prstGeom>
          </p:spPr>
        </p:pic>
        <p:pic>
          <p:nvPicPr>
            <p:cNvPr id="36" name="Picture 35" descr="Text&#10;&#10;Description automatically generated">
              <a:extLst>
                <a:ext uri="{FF2B5EF4-FFF2-40B4-BE49-F238E27FC236}">
                  <a16:creationId xmlns:a16="http://schemas.microsoft.com/office/drawing/2014/main" id="{2AF2EB36-7926-4D37-A41C-F932D59A768A}"/>
                </a:ext>
              </a:extLst>
            </p:cNvPr>
            <p:cNvPicPr>
              <a:picLocks noChangeAspect="1"/>
            </p:cNvPicPr>
            <p:nvPr/>
          </p:nvPicPr>
          <p:blipFill rotWithShape="1">
            <a:blip r:embed="rId21">
              <a:extLst>
                <a:ext uri="{28A0092B-C50C-407E-A947-70E740481C1C}">
                  <a14:useLocalDpi xmlns:a14="http://schemas.microsoft.com/office/drawing/2010/main"/>
                </a:ext>
              </a:extLst>
            </a:blip>
            <a:srcRect/>
            <a:stretch/>
          </p:blipFill>
          <p:spPr>
            <a:xfrm>
              <a:off x="17817787" y="17953891"/>
              <a:ext cx="3426412" cy="1284076"/>
            </a:xfrm>
            <a:prstGeom prst="rect">
              <a:avLst/>
            </a:prstGeom>
          </p:spPr>
        </p:pic>
        <p:pic>
          <p:nvPicPr>
            <p:cNvPr id="37" name="Picture 36" descr="Text&#10;&#10;Description automatically generated">
              <a:extLst>
                <a:ext uri="{FF2B5EF4-FFF2-40B4-BE49-F238E27FC236}">
                  <a16:creationId xmlns:a16="http://schemas.microsoft.com/office/drawing/2014/main" id="{2201F48A-800C-49D5-9C39-42252B8FC1C2}"/>
                </a:ext>
              </a:extLst>
            </p:cNvPr>
            <p:cNvPicPr>
              <a:picLocks noChangeAspect="1"/>
            </p:cNvPicPr>
            <p:nvPr/>
          </p:nvPicPr>
          <p:blipFill rotWithShape="1">
            <a:blip r:embed="rId18">
              <a:extLst>
                <a:ext uri="{28A0092B-C50C-407E-A947-70E740481C1C}">
                  <a14:useLocalDpi xmlns:a14="http://schemas.microsoft.com/office/drawing/2010/main"/>
                </a:ext>
              </a:extLst>
            </a:blip>
            <a:srcRect/>
            <a:stretch/>
          </p:blipFill>
          <p:spPr>
            <a:xfrm>
              <a:off x="31831421" y="17953891"/>
              <a:ext cx="9898929" cy="1284076"/>
            </a:xfrm>
            <a:prstGeom prst="rect">
              <a:avLst/>
            </a:prstGeom>
          </p:spPr>
        </p:pic>
        <p:pic>
          <p:nvPicPr>
            <p:cNvPr id="40" name="Picture 39" descr="Text&#10;&#10;Description automatically generated">
              <a:extLst>
                <a:ext uri="{FF2B5EF4-FFF2-40B4-BE49-F238E27FC236}">
                  <a16:creationId xmlns:a16="http://schemas.microsoft.com/office/drawing/2014/main" id="{6E499DC6-4796-467B-BE88-C86C7E2E823C}"/>
                </a:ext>
              </a:extLst>
            </p:cNvPr>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a:off x="23691563" y="17953891"/>
              <a:ext cx="8139858" cy="1284076"/>
            </a:xfrm>
            <a:prstGeom prst="rect">
              <a:avLst/>
            </a:prstGeom>
          </p:spPr>
        </p:pic>
        <p:pic>
          <p:nvPicPr>
            <p:cNvPr id="41" name="Picture 40" descr="Text&#10;&#10;Description automatically generated">
              <a:extLst>
                <a:ext uri="{FF2B5EF4-FFF2-40B4-BE49-F238E27FC236}">
                  <a16:creationId xmlns:a16="http://schemas.microsoft.com/office/drawing/2014/main" id="{17F9CE7C-B014-4EE4-9064-81EC159D109B}"/>
                </a:ext>
              </a:extLst>
            </p:cNvPr>
            <p:cNvPicPr>
              <a:picLocks noChangeAspect="1"/>
            </p:cNvPicPr>
            <p:nvPr/>
          </p:nvPicPr>
          <p:blipFill rotWithShape="1">
            <a:blip r:embed="rId23">
              <a:extLst>
                <a:ext uri="{28A0092B-C50C-407E-A947-70E740481C1C}">
                  <a14:useLocalDpi xmlns:a14="http://schemas.microsoft.com/office/drawing/2010/main"/>
                </a:ext>
              </a:extLst>
            </a:blip>
            <a:srcRect/>
            <a:stretch/>
          </p:blipFill>
          <p:spPr>
            <a:xfrm>
              <a:off x="21244199" y="17953891"/>
              <a:ext cx="2447364" cy="1284076"/>
            </a:xfrm>
            <a:prstGeom prst="rect">
              <a:avLst/>
            </a:prstGeom>
          </p:spPr>
        </p:pic>
      </p:grpSp>
      <p:sp>
        <p:nvSpPr>
          <p:cNvPr id="113" name="Rectangle 112">
            <a:extLst>
              <a:ext uri="{FF2B5EF4-FFF2-40B4-BE49-F238E27FC236}">
                <a16:creationId xmlns:a16="http://schemas.microsoft.com/office/drawing/2014/main" id="{13CDFAFD-169C-4E58-92D0-6B3D5FA9DCF5}"/>
              </a:ext>
            </a:extLst>
          </p:cNvPr>
          <p:cNvSpPr/>
          <p:nvPr/>
        </p:nvSpPr>
        <p:spPr>
          <a:xfrm>
            <a:off x="35206681" y="22676851"/>
            <a:ext cx="7911406" cy="1627617"/>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C3C2953-7E40-471E-8CC1-A6F077D45300}"/>
              </a:ext>
            </a:extLst>
          </p:cNvPr>
          <p:cNvSpPr txBox="1"/>
          <p:nvPr/>
        </p:nvSpPr>
        <p:spPr>
          <a:xfrm>
            <a:off x="35210497" y="22946328"/>
            <a:ext cx="7904328" cy="1046440"/>
          </a:xfrm>
          <a:prstGeom prst="rect">
            <a:avLst/>
          </a:prstGeom>
          <a:noFill/>
        </p:spPr>
        <p:txBody>
          <a:bodyPr wrap="square" rtlCol="0">
            <a:spAutoFit/>
          </a:bodyPr>
          <a:lstStyle/>
          <a:p>
            <a:pPr algn="ctr"/>
            <a:r>
              <a:rPr lang="en-US" sz="3100" b="1">
                <a:solidFill>
                  <a:srgbClr val="231F20"/>
                </a:solidFill>
              </a:rPr>
              <a:t>COVID-19 Update: April 22, 2021</a:t>
            </a:r>
            <a:br>
              <a:rPr lang="en-US" sz="3100" b="1">
                <a:solidFill>
                  <a:srgbClr val="231F20"/>
                </a:solidFill>
              </a:rPr>
            </a:br>
            <a:r>
              <a:rPr lang="en-US" sz="3100" b="1">
                <a:solidFill>
                  <a:srgbClr val="231F20"/>
                </a:solidFill>
              </a:rPr>
              <a:t>23,047 Cases</a:t>
            </a:r>
          </a:p>
        </p:txBody>
      </p:sp>
      <p:sp>
        <p:nvSpPr>
          <p:cNvPr id="114" name="Rectangle 113">
            <a:extLst>
              <a:ext uri="{FF2B5EF4-FFF2-40B4-BE49-F238E27FC236}">
                <a16:creationId xmlns:a16="http://schemas.microsoft.com/office/drawing/2014/main" id="{5758A090-1BCA-4A3E-8275-A13E95919B72}"/>
              </a:ext>
            </a:extLst>
          </p:cNvPr>
          <p:cNvSpPr/>
          <p:nvPr/>
        </p:nvSpPr>
        <p:spPr>
          <a:xfrm>
            <a:off x="5599546" y="21915932"/>
            <a:ext cx="7353231" cy="2366589"/>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F28F93C7-F909-4629-9501-E2D8DABF6483}"/>
              </a:ext>
            </a:extLst>
          </p:cNvPr>
          <p:cNvSpPr/>
          <p:nvPr/>
        </p:nvSpPr>
        <p:spPr>
          <a:xfrm>
            <a:off x="12952777" y="13574870"/>
            <a:ext cx="21998492" cy="1236325"/>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2A34A4F5-A777-40F6-90AF-DD920FAA92F5}"/>
              </a:ext>
            </a:extLst>
          </p:cNvPr>
          <p:cNvSpPr/>
          <p:nvPr/>
        </p:nvSpPr>
        <p:spPr>
          <a:xfrm>
            <a:off x="12952778" y="22606417"/>
            <a:ext cx="21998441" cy="1676103"/>
          </a:xfrm>
          <a:prstGeom prst="rect">
            <a:avLst/>
          </a:prstGeom>
          <a:no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DD6F38A-A750-4A81-A69C-0222D6844331}"/>
              </a:ext>
            </a:extLst>
          </p:cNvPr>
          <p:cNvSpPr/>
          <p:nvPr/>
        </p:nvSpPr>
        <p:spPr>
          <a:xfrm>
            <a:off x="35205734" y="6849044"/>
            <a:ext cx="7908147" cy="1627617"/>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D40B950D-90B3-49BF-8B1B-37F149E32436}"/>
              </a:ext>
            </a:extLst>
          </p:cNvPr>
          <p:cNvSpPr txBox="1"/>
          <p:nvPr/>
        </p:nvSpPr>
        <p:spPr>
          <a:xfrm>
            <a:off x="35210498" y="7118521"/>
            <a:ext cx="7904330" cy="1046440"/>
          </a:xfrm>
          <a:prstGeom prst="rect">
            <a:avLst/>
          </a:prstGeom>
          <a:noFill/>
        </p:spPr>
        <p:txBody>
          <a:bodyPr wrap="square" rtlCol="0">
            <a:spAutoFit/>
          </a:bodyPr>
          <a:lstStyle/>
          <a:p>
            <a:pPr algn="ctr"/>
            <a:r>
              <a:rPr lang="en-US" sz="3100" b="1">
                <a:solidFill>
                  <a:srgbClr val="231F20"/>
                </a:solidFill>
              </a:rPr>
              <a:t>COVID-19 Update: March 14, 2020</a:t>
            </a:r>
            <a:br>
              <a:rPr lang="en-US" sz="3100" b="1">
                <a:solidFill>
                  <a:srgbClr val="231F20"/>
                </a:solidFill>
              </a:rPr>
            </a:br>
            <a:r>
              <a:rPr lang="en-US" sz="3100" b="1">
                <a:solidFill>
                  <a:srgbClr val="231F20"/>
                </a:solidFill>
              </a:rPr>
              <a:t>First Case</a:t>
            </a:r>
          </a:p>
        </p:txBody>
      </p:sp>
      <p:grpSp>
        <p:nvGrpSpPr>
          <p:cNvPr id="8" name="Group 7">
            <a:extLst>
              <a:ext uri="{FF2B5EF4-FFF2-40B4-BE49-F238E27FC236}">
                <a16:creationId xmlns:a16="http://schemas.microsoft.com/office/drawing/2014/main" id="{423D1374-7DDF-48AE-88CA-54C52A466805}"/>
              </a:ext>
            </a:extLst>
          </p:cNvPr>
          <p:cNvGrpSpPr/>
          <p:nvPr/>
        </p:nvGrpSpPr>
        <p:grpSpPr>
          <a:xfrm>
            <a:off x="35294851" y="8860714"/>
            <a:ext cx="7845334" cy="4217316"/>
            <a:chOff x="35294612" y="8526838"/>
            <a:chExt cx="7812838" cy="4217316"/>
          </a:xfrm>
        </p:grpSpPr>
        <p:pic>
          <p:nvPicPr>
            <p:cNvPr id="161" name="Picture 2" descr="Bacteria, corona, disease, science, structure, virus, outbreak icon - Free  download">
              <a:extLst>
                <a:ext uri="{FF2B5EF4-FFF2-40B4-BE49-F238E27FC236}">
                  <a16:creationId xmlns:a16="http://schemas.microsoft.com/office/drawing/2014/main" id="{27FB0C10-BE70-4882-B853-3FB6E8B3603E}"/>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7641457" y="9017911"/>
              <a:ext cx="3060400" cy="3312393"/>
            </a:xfrm>
            <a:prstGeom prst="rect">
              <a:avLst/>
            </a:prstGeom>
            <a:noFill/>
            <a:extLst>
              <a:ext uri="{909E8E84-426E-40DD-AFC4-6F175D3DCCD1}">
                <a14:hiddenFill xmlns:a14="http://schemas.microsoft.com/office/drawing/2010/main">
                  <a:solidFill>
                    <a:srgbClr val="FFFFFF"/>
                  </a:solidFill>
                </a14:hiddenFill>
              </a:ext>
            </a:extLst>
          </p:spPr>
        </p:pic>
        <p:sp>
          <p:nvSpPr>
            <p:cNvPr id="162" name="TextBox 161">
              <a:extLst>
                <a:ext uri="{FF2B5EF4-FFF2-40B4-BE49-F238E27FC236}">
                  <a16:creationId xmlns:a16="http://schemas.microsoft.com/office/drawing/2014/main" id="{BEA03EA8-08E4-4765-AC40-3827E6997787}"/>
                </a:ext>
              </a:extLst>
            </p:cNvPr>
            <p:cNvSpPr txBox="1"/>
            <p:nvPr/>
          </p:nvSpPr>
          <p:spPr>
            <a:xfrm>
              <a:off x="40756848" y="11258953"/>
              <a:ext cx="2350602" cy="491072"/>
            </a:xfrm>
            <a:prstGeom prst="rect">
              <a:avLst/>
            </a:prstGeom>
            <a:noFill/>
          </p:spPr>
          <p:txBody>
            <a:bodyPr wrap="square" rtlCol="0">
              <a:spAutoFit/>
            </a:bodyPr>
            <a:lstStyle/>
            <a:p>
              <a:r>
                <a:rPr lang="en-US" sz="2400" b="1">
                  <a:latin typeface="Helvetica" panose="020B0604020202020204" pitchFamily="34" charset="0"/>
                  <a:cs typeface="Helvetica" panose="020B0604020202020204" pitchFamily="34" charset="0"/>
                </a:rPr>
                <a:t>Nutrition</a:t>
              </a:r>
            </a:p>
          </p:txBody>
        </p:sp>
        <p:sp>
          <p:nvSpPr>
            <p:cNvPr id="163" name="TextBox 162">
              <a:extLst>
                <a:ext uri="{FF2B5EF4-FFF2-40B4-BE49-F238E27FC236}">
                  <a16:creationId xmlns:a16="http://schemas.microsoft.com/office/drawing/2014/main" id="{79A85B88-E89D-4B3A-8130-865E0E0F938D}"/>
                </a:ext>
              </a:extLst>
            </p:cNvPr>
            <p:cNvSpPr txBox="1"/>
            <p:nvPr/>
          </p:nvSpPr>
          <p:spPr>
            <a:xfrm>
              <a:off x="40756847" y="9599671"/>
              <a:ext cx="2318005" cy="461665"/>
            </a:xfrm>
            <a:prstGeom prst="rect">
              <a:avLst/>
            </a:prstGeom>
            <a:noFill/>
          </p:spPr>
          <p:txBody>
            <a:bodyPr wrap="square" rtlCol="0">
              <a:spAutoFit/>
            </a:bodyPr>
            <a:lstStyle/>
            <a:p>
              <a:r>
                <a:rPr lang="en-US" sz="2400" b="1">
                  <a:latin typeface="Helvetica" panose="020B0604020202020204" pitchFamily="34" charset="0"/>
                  <a:cs typeface="Helvetica" panose="020B0604020202020204" pitchFamily="34" charset="0"/>
                </a:rPr>
                <a:t>Education</a:t>
              </a:r>
            </a:p>
          </p:txBody>
        </p:sp>
        <p:sp>
          <p:nvSpPr>
            <p:cNvPr id="164" name="TextBox 163">
              <a:extLst>
                <a:ext uri="{FF2B5EF4-FFF2-40B4-BE49-F238E27FC236}">
                  <a16:creationId xmlns:a16="http://schemas.microsoft.com/office/drawing/2014/main" id="{8C4A00E6-091D-4FFD-B6DB-46FC78B25198}"/>
                </a:ext>
              </a:extLst>
            </p:cNvPr>
            <p:cNvSpPr txBox="1"/>
            <p:nvPr/>
          </p:nvSpPr>
          <p:spPr>
            <a:xfrm>
              <a:off x="35581499" y="11258951"/>
              <a:ext cx="2004967" cy="413850"/>
            </a:xfrm>
            <a:prstGeom prst="rect">
              <a:avLst/>
            </a:prstGeom>
            <a:noFill/>
          </p:spPr>
          <p:txBody>
            <a:bodyPr wrap="square" rtlCol="0">
              <a:spAutoFit/>
            </a:bodyPr>
            <a:lstStyle/>
            <a:p>
              <a:pPr algn="r"/>
              <a:r>
                <a:rPr lang="en-US" sz="2400" b="1">
                  <a:latin typeface="Helvetica" panose="020B0604020202020204" pitchFamily="34" charset="0"/>
                  <a:cs typeface="Helvetica" panose="020B0604020202020204" pitchFamily="34" charset="0"/>
                </a:rPr>
                <a:t>Crime</a:t>
              </a:r>
            </a:p>
          </p:txBody>
        </p:sp>
        <p:sp>
          <p:nvSpPr>
            <p:cNvPr id="165" name="TextBox 164">
              <a:extLst>
                <a:ext uri="{FF2B5EF4-FFF2-40B4-BE49-F238E27FC236}">
                  <a16:creationId xmlns:a16="http://schemas.microsoft.com/office/drawing/2014/main" id="{7ADD49F2-E393-402D-B21D-E1138AB18542}"/>
                </a:ext>
              </a:extLst>
            </p:cNvPr>
            <p:cNvSpPr txBox="1"/>
            <p:nvPr/>
          </p:nvSpPr>
          <p:spPr>
            <a:xfrm>
              <a:off x="35294612" y="9599670"/>
              <a:ext cx="2350603" cy="491073"/>
            </a:xfrm>
            <a:prstGeom prst="rect">
              <a:avLst/>
            </a:prstGeom>
            <a:noFill/>
          </p:spPr>
          <p:txBody>
            <a:bodyPr wrap="square" rtlCol="0">
              <a:spAutoFit/>
            </a:bodyPr>
            <a:lstStyle/>
            <a:p>
              <a:pPr algn="r"/>
              <a:r>
                <a:rPr lang="en-US" sz="2400" b="1">
                  <a:latin typeface="Helvetica" panose="020B0604020202020204" pitchFamily="34" charset="0"/>
                  <a:cs typeface="Helvetica" panose="020B0604020202020204" pitchFamily="34" charset="0"/>
                </a:rPr>
                <a:t>Transportation</a:t>
              </a:r>
            </a:p>
          </p:txBody>
        </p:sp>
        <p:sp>
          <p:nvSpPr>
            <p:cNvPr id="166" name="TextBox 165">
              <a:extLst>
                <a:ext uri="{FF2B5EF4-FFF2-40B4-BE49-F238E27FC236}">
                  <a16:creationId xmlns:a16="http://schemas.microsoft.com/office/drawing/2014/main" id="{E1724337-55FE-4E81-A721-3E1142F70E62}"/>
                </a:ext>
              </a:extLst>
            </p:cNvPr>
            <p:cNvSpPr txBox="1"/>
            <p:nvPr/>
          </p:nvSpPr>
          <p:spPr>
            <a:xfrm>
              <a:off x="38279350" y="12330304"/>
              <a:ext cx="1784611" cy="413850"/>
            </a:xfrm>
            <a:prstGeom prst="rect">
              <a:avLst/>
            </a:prstGeom>
            <a:noFill/>
          </p:spPr>
          <p:txBody>
            <a:bodyPr wrap="square" rtlCol="0">
              <a:spAutoFit/>
            </a:bodyPr>
            <a:lstStyle/>
            <a:p>
              <a:pPr algn="ctr"/>
              <a:r>
                <a:rPr lang="en-US" sz="2400" b="1">
                  <a:latin typeface="Helvetica" panose="020B0604020202020204" pitchFamily="34" charset="0"/>
                  <a:cs typeface="Helvetica" panose="020B0604020202020204" pitchFamily="34" charset="0"/>
                </a:rPr>
                <a:t>Income</a:t>
              </a:r>
            </a:p>
          </p:txBody>
        </p:sp>
        <p:sp>
          <p:nvSpPr>
            <p:cNvPr id="167" name="TextBox 166">
              <a:extLst>
                <a:ext uri="{FF2B5EF4-FFF2-40B4-BE49-F238E27FC236}">
                  <a16:creationId xmlns:a16="http://schemas.microsoft.com/office/drawing/2014/main" id="{9D2CD263-F69C-4B1E-BFFF-37AA2F3701C0}"/>
                </a:ext>
              </a:extLst>
            </p:cNvPr>
            <p:cNvSpPr txBox="1"/>
            <p:nvPr/>
          </p:nvSpPr>
          <p:spPr>
            <a:xfrm>
              <a:off x="38147217" y="8526838"/>
              <a:ext cx="2048878" cy="491073"/>
            </a:xfrm>
            <a:prstGeom prst="rect">
              <a:avLst/>
            </a:prstGeom>
            <a:noFill/>
          </p:spPr>
          <p:txBody>
            <a:bodyPr wrap="square" rtlCol="0">
              <a:spAutoFit/>
            </a:bodyPr>
            <a:lstStyle/>
            <a:p>
              <a:pPr algn="ctr"/>
              <a:r>
                <a:rPr lang="en-US" sz="2400" b="1">
                  <a:latin typeface="Helvetica" panose="020B0604020202020204" pitchFamily="34" charset="0"/>
                  <a:cs typeface="Helvetica" panose="020B0604020202020204" pitchFamily="34" charset="0"/>
                </a:rPr>
                <a:t>Microbiome</a:t>
              </a:r>
            </a:p>
          </p:txBody>
        </p:sp>
      </p:grpSp>
      <p:sp>
        <p:nvSpPr>
          <p:cNvPr id="169" name="TextBox 168">
            <a:extLst>
              <a:ext uri="{FF2B5EF4-FFF2-40B4-BE49-F238E27FC236}">
                <a16:creationId xmlns:a16="http://schemas.microsoft.com/office/drawing/2014/main" id="{1714B5FB-0DC2-4685-AA6C-6F15F188990D}"/>
              </a:ext>
            </a:extLst>
          </p:cNvPr>
          <p:cNvSpPr txBox="1"/>
          <p:nvPr/>
        </p:nvSpPr>
        <p:spPr>
          <a:xfrm>
            <a:off x="35313615" y="13542238"/>
            <a:ext cx="7710012" cy="1200329"/>
          </a:xfrm>
          <a:prstGeom prst="rect">
            <a:avLst/>
          </a:prstGeom>
          <a:noFill/>
        </p:spPr>
        <p:txBody>
          <a:bodyPr wrap="square" rtlCol="0">
            <a:spAutoFit/>
          </a:bodyPr>
          <a:lstStyle/>
          <a:p>
            <a:r>
              <a:rPr lang="en-US"/>
              <a:t>In addition to behaviors, genetics, the environment, and medical care, </a:t>
            </a:r>
            <a:r>
              <a:rPr lang="en-US" b="1"/>
              <a:t>COVID-19 prevalence (as shown from Spring 2020 to present) in Worcester is correlated to multiple social factors as well as patients’ microbiomes.</a:t>
            </a:r>
          </a:p>
        </p:txBody>
      </p:sp>
      <p:sp>
        <p:nvSpPr>
          <p:cNvPr id="20" name="TextBox 19">
            <a:extLst>
              <a:ext uri="{FF2B5EF4-FFF2-40B4-BE49-F238E27FC236}">
                <a16:creationId xmlns:a16="http://schemas.microsoft.com/office/drawing/2014/main" id="{A6EDD0DD-3E12-44D0-9649-65BBB2949D58}"/>
              </a:ext>
            </a:extLst>
          </p:cNvPr>
          <p:cNvSpPr txBox="1"/>
          <p:nvPr/>
        </p:nvSpPr>
        <p:spPr>
          <a:xfrm>
            <a:off x="35313615" y="19319942"/>
            <a:ext cx="7710012" cy="3139321"/>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How do some microbes protect the individual from worsening COVID-19-associated respiratory distress?</a:t>
            </a:r>
          </a:p>
          <a:p>
            <a:endParaRPr lang="en-US">
              <a:latin typeface="Helvetica" panose="020B0604020202020204" pitchFamily="34" charset="0"/>
              <a:cs typeface="Helvetica" panose="020B0604020202020204" pitchFamily="34" charset="0"/>
            </a:endParaRPr>
          </a:p>
          <a:p>
            <a:r>
              <a:rPr lang="en-US">
                <a:latin typeface="Helvetica" panose="020B0604020202020204" pitchFamily="34" charset="0"/>
                <a:cs typeface="Helvetica" panose="020B0604020202020204" pitchFamily="34" charset="0"/>
              </a:rPr>
              <a:t>Are there some microbes not found in this population that are highly associated with the need for respiratory support following COVID-19?</a:t>
            </a:r>
          </a:p>
          <a:p>
            <a:endParaRPr lang="en-US">
              <a:latin typeface="Helvetica" panose="020B0604020202020204" pitchFamily="34" charset="0"/>
              <a:cs typeface="Helvetica" panose="020B0604020202020204" pitchFamily="34" charset="0"/>
            </a:endParaRPr>
          </a:p>
          <a:p>
            <a:r>
              <a:rPr lang="en-US">
                <a:latin typeface="Helvetica" panose="020B0604020202020204" pitchFamily="34" charset="0"/>
                <a:cs typeface="Helvetica" panose="020B0604020202020204" pitchFamily="34" charset="0"/>
              </a:rPr>
              <a:t>Can we detect causal relationships between social factors and the spread of infectious disease? Chronic disease?</a:t>
            </a:r>
          </a:p>
          <a:p>
            <a:endParaRPr lang="en-US">
              <a:latin typeface="Helvetica" panose="020B0604020202020204" pitchFamily="34" charset="0"/>
              <a:cs typeface="Helvetica" panose="020B0604020202020204" pitchFamily="34" charset="0"/>
            </a:endParaRPr>
          </a:p>
          <a:p>
            <a:r>
              <a:rPr lang="en-US">
                <a:latin typeface="Helvetica" panose="020B0604020202020204" pitchFamily="34" charset="0"/>
                <a:cs typeface="Helvetica" panose="020B0604020202020204" pitchFamily="34" charset="0"/>
              </a:rPr>
              <a:t>What can we do to ensure health-related decisions take into account social factors such as those described in this study?</a:t>
            </a:r>
          </a:p>
        </p:txBody>
      </p:sp>
      <p:sp>
        <p:nvSpPr>
          <p:cNvPr id="172" name="Rectangle 171">
            <a:extLst>
              <a:ext uri="{FF2B5EF4-FFF2-40B4-BE49-F238E27FC236}">
                <a16:creationId xmlns:a16="http://schemas.microsoft.com/office/drawing/2014/main" id="{7E1E4811-0B7B-4073-9805-1CF90A5121E0}"/>
              </a:ext>
            </a:extLst>
          </p:cNvPr>
          <p:cNvSpPr/>
          <p:nvPr/>
        </p:nvSpPr>
        <p:spPr>
          <a:xfrm>
            <a:off x="35206678" y="17066447"/>
            <a:ext cx="7908147" cy="838864"/>
          </a:xfrm>
          <a:prstGeom prst="rect">
            <a:avLst/>
          </a:prstGeom>
          <a:solidFill>
            <a:srgbClr val="FECE2F"/>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7447DCDD-562F-4B9B-A538-0FCD29654453}"/>
              </a:ext>
            </a:extLst>
          </p:cNvPr>
          <p:cNvSpPr txBox="1"/>
          <p:nvPr/>
        </p:nvSpPr>
        <p:spPr>
          <a:xfrm>
            <a:off x="35235862" y="17237177"/>
            <a:ext cx="7900908" cy="569387"/>
          </a:xfrm>
          <a:prstGeom prst="rect">
            <a:avLst/>
          </a:prstGeom>
          <a:noFill/>
        </p:spPr>
        <p:txBody>
          <a:bodyPr wrap="square" rtlCol="0">
            <a:spAutoFit/>
          </a:bodyPr>
          <a:lstStyle/>
          <a:p>
            <a:pPr algn="ctr"/>
            <a:r>
              <a:rPr lang="en-US" sz="3100" b="1">
                <a:solidFill>
                  <a:srgbClr val="231F20"/>
                </a:solidFill>
              </a:rPr>
              <a:t>Further Research</a:t>
            </a:r>
          </a:p>
        </p:txBody>
      </p:sp>
      <p:sp>
        <p:nvSpPr>
          <p:cNvPr id="174" name="TextBox 173">
            <a:extLst>
              <a:ext uri="{FF2B5EF4-FFF2-40B4-BE49-F238E27FC236}">
                <a16:creationId xmlns:a16="http://schemas.microsoft.com/office/drawing/2014/main" id="{7B323C1E-DDD9-40E1-97B0-886E802BBE67}"/>
              </a:ext>
            </a:extLst>
          </p:cNvPr>
          <p:cNvSpPr txBox="1"/>
          <p:nvPr/>
        </p:nvSpPr>
        <p:spPr>
          <a:xfrm>
            <a:off x="35313615" y="14807298"/>
            <a:ext cx="7710012" cy="923330"/>
          </a:xfrm>
          <a:prstGeom prst="rect">
            <a:avLst/>
          </a:prstGeom>
          <a:noFill/>
        </p:spPr>
        <p:txBody>
          <a:bodyPr wrap="square" rtlCol="0">
            <a:spAutoFit/>
          </a:bodyPr>
          <a:lstStyle/>
          <a:p>
            <a:r>
              <a:rPr lang="en-US"/>
              <a:t>This supports previous studies that highlight the effects of the microbiome on disease progression. Additionally, this supports epidemiological findings that correlate individual life circumstances with health outcomes.</a:t>
            </a:r>
          </a:p>
        </p:txBody>
      </p:sp>
      <p:sp>
        <p:nvSpPr>
          <p:cNvPr id="175" name="TextBox 174">
            <a:extLst>
              <a:ext uri="{FF2B5EF4-FFF2-40B4-BE49-F238E27FC236}">
                <a16:creationId xmlns:a16="http://schemas.microsoft.com/office/drawing/2014/main" id="{44B74457-9333-481C-A35F-1B43B9FA0316}"/>
              </a:ext>
            </a:extLst>
          </p:cNvPr>
          <p:cNvSpPr txBox="1"/>
          <p:nvPr/>
        </p:nvSpPr>
        <p:spPr>
          <a:xfrm>
            <a:off x="35313615" y="15840949"/>
            <a:ext cx="7710012" cy="923330"/>
          </a:xfrm>
          <a:prstGeom prst="rect">
            <a:avLst/>
          </a:prstGeom>
          <a:noFill/>
        </p:spPr>
        <p:txBody>
          <a:bodyPr wrap="square" rtlCol="0">
            <a:spAutoFit/>
          </a:bodyPr>
          <a:lstStyle/>
          <a:p>
            <a:r>
              <a:rPr lang="en-US"/>
              <a:t>It is important to fund research for new and innovative treatment options, medications, and technologies. It is equally as important to understand how </a:t>
            </a:r>
            <a:r>
              <a:rPr lang="en-US" i="1"/>
              <a:t>the world</a:t>
            </a:r>
            <a:r>
              <a:rPr lang="en-US"/>
              <a:t> within and outside of us determine our health. </a:t>
            </a:r>
          </a:p>
        </p:txBody>
      </p:sp>
      <p:sp>
        <p:nvSpPr>
          <p:cNvPr id="176" name="TextBox 175">
            <a:extLst>
              <a:ext uri="{FF2B5EF4-FFF2-40B4-BE49-F238E27FC236}">
                <a16:creationId xmlns:a16="http://schemas.microsoft.com/office/drawing/2014/main" id="{6290539E-DF0A-4301-B52D-110782D464D8}"/>
              </a:ext>
            </a:extLst>
          </p:cNvPr>
          <p:cNvSpPr txBox="1"/>
          <p:nvPr/>
        </p:nvSpPr>
        <p:spPr>
          <a:xfrm>
            <a:off x="35313615" y="18152324"/>
            <a:ext cx="7710012" cy="923330"/>
          </a:xfrm>
          <a:prstGeom prst="rect">
            <a:avLst/>
          </a:prstGeom>
          <a:noFill/>
        </p:spPr>
        <p:txBody>
          <a:bodyPr wrap="square">
            <a:spAutoFit/>
          </a:bodyPr>
          <a:lstStyle/>
          <a:p>
            <a:r>
              <a:rPr lang="en-US" b="1"/>
              <a:t>Further investigations in microbiology and epidemiology are needed to fully understand the role that both the microbiome and social determinants of health play within people’s lives.</a:t>
            </a:r>
          </a:p>
        </p:txBody>
      </p:sp>
      <p:sp>
        <p:nvSpPr>
          <p:cNvPr id="144" name="Rectangle 143">
            <a:extLst>
              <a:ext uri="{FF2B5EF4-FFF2-40B4-BE49-F238E27FC236}">
                <a16:creationId xmlns:a16="http://schemas.microsoft.com/office/drawing/2014/main" id="{3742E685-D71B-4CA0-A66E-D289B473D0D9}"/>
              </a:ext>
            </a:extLst>
          </p:cNvPr>
          <p:cNvSpPr/>
          <p:nvPr/>
        </p:nvSpPr>
        <p:spPr>
          <a:xfrm>
            <a:off x="10627077" y="2634701"/>
            <a:ext cx="365760" cy="914400"/>
          </a:xfrm>
          <a:prstGeom prst="rect">
            <a:avLst/>
          </a:prstGeom>
          <a:solidFill>
            <a:srgbClr val="231F20"/>
          </a:solidFill>
          <a:ln w="12700">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8C00AB5-8B81-41BD-A1D8-D8A2F7BD2807}"/>
              </a:ext>
            </a:extLst>
          </p:cNvPr>
          <p:cNvSpPr/>
          <p:nvPr/>
        </p:nvSpPr>
        <p:spPr>
          <a:xfrm>
            <a:off x="34565959" y="5939510"/>
            <a:ext cx="365760" cy="914400"/>
          </a:xfrm>
          <a:prstGeom prst="rect">
            <a:avLst/>
          </a:prstGeom>
          <a:solidFill>
            <a:srgbClr val="231F20"/>
          </a:solidFill>
          <a:ln w="12700">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602609D0-A61C-435B-A1A1-22024F1B53BD}"/>
              </a:ext>
            </a:extLst>
          </p:cNvPr>
          <p:cNvSpPr/>
          <p:nvPr/>
        </p:nvSpPr>
        <p:spPr>
          <a:xfrm>
            <a:off x="42740249" y="2641051"/>
            <a:ext cx="365760" cy="914400"/>
          </a:xfrm>
          <a:prstGeom prst="rect">
            <a:avLst/>
          </a:prstGeom>
          <a:solidFill>
            <a:srgbClr val="231F20"/>
          </a:solidFill>
          <a:ln w="12700">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9A2E3FD-B5CD-43C5-9E75-E8F86E274B2F}"/>
              </a:ext>
            </a:extLst>
          </p:cNvPr>
          <p:cNvSpPr/>
          <p:nvPr/>
        </p:nvSpPr>
        <p:spPr>
          <a:xfrm>
            <a:off x="42745976" y="5943600"/>
            <a:ext cx="365760" cy="908796"/>
          </a:xfrm>
          <a:prstGeom prst="rect">
            <a:avLst/>
          </a:prstGeom>
          <a:solidFill>
            <a:srgbClr val="231F20"/>
          </a:solidFill>
          <a:ln w="28575">
            <a:solidFill>
              <a:srgbClr val="231F2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10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8F8434-7DD0-4AA5-8541-19C588E8C38C}"/>
              </a:ext>
            </a:extLst>
          </p:cNvPr>
          <p:cNvPicPr>
            <a:picLocks noChangeAspect="1"/>
          </p:cNvPicPr>
          <p:nvPr/>
        </p:nvPicPr>
        <p:blipFill>
          <a:blip r:embed="rId2"/>
          <a:stretch>
            <a:fillRect/>
          </a:stretch>
        </p:blipFill>
        <p:spPr>
          <a:xfrm>
            <a:off x="27702791" y="14733644"/>
            <a:ext cx="15220949" cy="5200650"/>
          </a:xfrm>
          <a:prstGeom prst="rect">
            <a:avLst/>
          </a:prstGeom>
        </p:spPr>
      </p:pic>
      <p:sp>
        <p:nvSpPr>
          <p:cNvPr id="6" name="Rectangle 5">
            <a:extLst>
              <a:ext uri="{FF2B5EF4-FFF2-40B4-BE49-F238E27FC236}">
                <a16:creationId xmlns:a16="http://schemas.microsoft.com/office/drawing/2014/main" id="{B80A607E-EE14-4D97-87C3-5B83908A0ADD}"/>
              </a:ext>
            </a:extLst>
          </p:cNvPr>
          <p:cNvSpPr/>
          <p:nvPr/>
        </p:nvSpPr>
        <p:spPr>
          <a:xfrm>
            <a:off x="3495376" y="3024412"/>
            <a:ext cx="2890683" cy="2507225"/>
          </a:xfrm>
          <a:prstGeom prst="rect">
            <a:avLst/>
          </a:prstGeom>
          <a:solidFill>
            <a:srgbClr val="F4F4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9F778C-B9A5-4BEA-B200-426643EB1388}"/>
              </a:ext>
            </a:extLst>
          </p:cNvPr>
          <p:cNvSpPr/>
          <p:nvPr/>
        </p:nvSpPr>
        <p:spPr>
          <a:xfrm>
            <a:off x="3495376" y="6612199"/>
            <a:ext cx="2890683" cy="2507225"/>
          </a:xfrm>
          <a:prstGeom prst="rect">
            <a:avLst/>
          </a:prstGeom>
          <a:solidFill>
            <a:srgbClr val="FEC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FAD307-D70C-4D3B-BC09-AB11BC607811}"/>
              </a:ext>
            </a:extLst>
          </p:cNvPr>
          <p:cNvSpPr/>
          <p:nvPr/>
        </p:nvSpPr>
        <p:spPr>
          <a:xfrm>
            <a:off x="3495376" y="10127235"/>
            <a:ext cx="2890683" cy="2507225"/>
          </a:xfrm>
          <a:prstGeom prst="rect">
            <a:avLst/>
          </a:prstGeom>
          <a:solidFill>
            <a:srgbClr val="3AA8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458FF370-F08E-4C2A-A0B8-1946F0BDB928}"/>
              </a:ext>
            </a:extLst>
          </p:cNvPr>
          <p:cNvSpPr/>
          <p:nvPr/>
        </p:nvSpPr>
        <p:spPr>
          <a:xfrm>
            <a:off x="3495376" y="13480032"/>
            <a:ext cx="2890683" cy="2507225"/>
          </a:xfrm>
          <a:prstGeom prst="rect">
            <a:avLst/>
          </a:prstGeom>
          <a:solidFill>
            <a:srgbClr val="3FB5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18BDF8-B21A-4597-B4CD-C74C5680526F}"/>
              </a:ext>
            </a:extLst>
          </p:cNvPr>
          <p:cNvSpPr/>
          <p:nvPr/>
        </p:nvSpPr>
        <p:spPr>
          <a:xfrm>
            <a:off x="3495376" y="16832833"/>
            <a:ext cx="2890683" cy="2507225"/>
          </a:xfrm>
          <a:prstGeom prst="rect">
            <a:avLst/>
          </a:prstGeom>
          <a:solidFill>
            <a:srgbClr val="E77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0F8321-D6D9-4EF3-BEFE-FBA164CED36E}"/>
              </a:ext>
            </a:extLst>
          </p:cNvPr>
          <p:cNvSpPr/>
          <p:nvPr/>
        </p:nvSpPr>
        <p:spPr>
          <a:xfrm>
            <a:off x="3495376" y="20185635"/>
            <a:ext cx="2890683" cy="2507225"/>
          </a:xfrm>
          <a:prstGeom prst="rect">
            <a:avLst/>
          </a:prstGeom>
          <a:solidFill>
            <a:srgbClr val="E6271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7A7391-4AB9-4A88-AF93-A49AC38505F2}"/>
              </a:ext>
            </a:extLst>
          </p:cNvPr>
          <p:cNvPicPr>
            <a:picLocks noChangeAspect="1"/>
          </p:cNvPicPr>
          <p:nvPr/>
        </p:nvPicPr>
        <p:blipFill>
          <a:blip r:embed="rId3"/>
          <a:stretch>
            <a:fillRect/>
          </a:stretch>
        </p:blipFill>
        <p:spPr>
          <a:xfrm>
            <a:off x="27998066" y="5096023"/>
            <a:ext cx="14630400" cy="6753227"/>
          </a:xfrm>
          <a:prstGeom prst="rect">
            <a:avLst/>
          </a:prstGeom>
        </p:spPr>
      </p:pic>
      <p:sp>
        <p:nvSpPr>
          <p:cNvPr id="14" name="Rectangle 13">
            <a:extLst>
              <a:ext uri="{FF2B5EF4-FFF2-40B4-BE49-F238E27FC236}">
                <a16:creationId xmlns:a16="http://schemas.microsoft.com/office/drawing/2014/main" id="{B84FF8EB-66AC-42D6-977B-97F9A70E0450}"/>
              </a:ext>
            </a:extLst>
          </p:cNvPr>
          <p:cNvSpPr/>
          <p:nvPr/>
        </p:nvSpPr>
        <p:spPr>
          <a:xfrm>
            <a:off x="7183454" y="3024412"/>
            <a:ext cx="2890683" cy="2507225"/>
          </a:xfrm>
          <a:prstGeom prst="rect">
            <a:avLst/>
          </a:prstGeom>
          <a:solidFill>
            <a:srgbClr val="231F2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0C94745-3A11-4D33-B872-7BCC524679C4}"/>
              </a:ext>
            </a:extLst>
          </p:cNvPr>
          <p:cNvPicPr>
            <a:picLocks noChangeAspect="1"/>
          </p:cNvPicPr>
          <p:nvPr/>
        </p:nvPicPr>
        <p:blipFill>
          <a:blip r:embed="rId4"/>
          <a:stretch>
            <a:fillRect/>
          </a:stretch>
        </p:blipFill>
        <p:spPr>
          <a:xfrm>
            <a:off x="9102458" y="3024412"/>
            <a:ext cx="17841509" cy="20148882"/>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36662A28-8446-4C19-858E-50FF0D11F503}"/>
              </a:ext>
            </a:extLst>
          </p:cNvPr>
          <p:cNvPicPr>
            <a:picLocks noChangeAspect="1"/>
          </p:cNvPicPr>
          <p:nvPr/>
        </p:nvPicPr>
        <p:blipFill>
          <a:blip r:embed="rId5"/>
          <a:stretch>
            <a:fillRect/>
          </a:stretch>
        </p:blipFill>
        <p:spPr>
          <a:xfrm>
            <a:off x="28194000" y="0"/>
            <a:ext cx="5251057" cy="5251057"/>
          </a:xfrm>
          <a:prstGeom prst="rect">
            <a:avLst/>
          </a:prstGeom>
        </p:spPr>
      </p:pic>
    </p:spTree>
    <p:extLst>
      <p:ext uri="{BB962C8B-B14F-4D97-AF65-F5344CB8AC3E}">
        <p14:creationId xmlns:p14="http://schemas.microsoft.com/office/powerpoint/2010/main" val="188177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AF40141-2A45-41DE-AA8B-5321647C5003}"/>
              </a:ext>
            </a:extLst>
          </p:cNvPr>
          <p:cNvGrpSpPr/>
          <p:nvPr/>
        </p:nvGrpSpPr>
        <p:grpSpPr>
          <a:xfrm>
            <a:off x="15653652" y="1339933"/>
            <a:ext cx="22468120" cy="6619499"/>
            <a:chOff x="11761301" y="6259687"/>
            <a:chExt cx="22468120" cy="6619499"/>
          </a:xfrm>
        </p:grpSpPr>
        <p:pic>
          <p:nvPicPr>
            <p:cNvPr id="21" name="Picture 20" descr="A picture containing diagram&#10;&#10;Description automatically generated">
              <a:extLst>
                <a:ext uri="{FF2B5EF4-FFF2-40B4-BE49-F238E27FC236}">
                  <a16:creationId xmlns:a16="http://schemas.microsoft.com/office/drawing/2014/main" id="{6C8AC2B5-003F-4D07-9C76-13DA256E6F9F}"/>
                </a:ext>
              </a:extLst>
            </p:cNvPr>
            <p:cNvPicPr>
              <a:picLocks noChangeAspect="1"/>
            </p:cNvPicPr>
            <p:nvPr/>
          </p:nvPicPr>
          <p:blipFill rotWithShape="1">
            <a:blip r:embed="rId2">
              <a:extLst>
                <a:ext uri="{28A0092B-C50C-407E-A947-70E740481C1C}">
                  <a14:useLocalDpi xmlns:a14="http://schemas.microsoft.com/office/drawing/2010/main"/>
                </a:ext>
              </a:extLst>
            </a:blip>
            <a:srcRect l="64251" t="19590" r="19596" b="65311"/>
            <a:stretch/>
          </p:blipFill>
          <p:spPr>
            <a:xfrm>
              <a:off x="11761301" y="9569437"/>
              <a:ext cx="5617029" cy="3309716"/>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FACB296C-E135-4237-99AC-9778343A0155}"/>
                </a:ext>
              </a:extLst>
            </p:cNvPr>
            <p:cNvPicPr>
              <a:picLocks noChangeAspect="1"/>
            </p:cNvPicPr>
            <p:nvPr/>
          </p:nvPicPr>
          <p:blipFill rotWithShape="1">
            <a:blip r:embed="rId2">
              <a:extLst>
                <a:ext uri="{28A0092B-C50C-407E-A947-70E740481C1C}">
                  <a14:useLocalDpi xmlns:a14="http://schemas.microsoft.com/office/drawing/2010/main"/>
                </a:ext>
              </a:extLst>
            </a:blip>
            <a:srcRect l="64315" t="4111" r="19640" b="80563"/>
            <a:stretch/>
          </p:blipFill>
          <p:spPr>
            <a:xfrm>
              <a:off x="28612391" y="6259687"/>
              <a:ext cx="5617029" cy="3309716"/>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1B35E30E-0D13-4757-A13C-29B581CA7A6C}"/>
                </a:ext>
              </a:extLst>
            </p:cNvPr>
            <p:cNvPicPr>
              <a:picLocks noChangeAspect="1"/>
            </p:cNvPicPr>
            <p:nvPr/>
          </p:nvPicPr>
          <p:blipFill rotWithShape="1">
            <a:blip r:embed="rId2">
              <a:extLst>
                <a:ext uri="{28A0092B-C50C-407E-A947-70E740481C1C}">
                  <a14:useLocalDpi xmlns:a14="http://schemas.microsoft.com/office/drawing/2010/main"/>
                </a:ext>
              </a:extLst>
            </a:blip>
            <a:srcRect l="2368" t="81772" r="82415" b="3100"/>
            <a:stretch/>
          </p:blipFill>
          <p:spPr>
            <a:xfrm>
              <a:off x="22995362" y="6259755"/>
              <a:ext cx="5617030" cy="3309716"/>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76B1666C-03FD-4132-ACD0-1B04E021A648}"/>
                </a:ext>
              </a:extLst>
            </p:cNvPr>
            <p:cNvPicPr>
              <a:picLocks noChangeAspect="1"/>
            </p:cNvPicPr>
            <p:nvPr/>
          </p:nvPicPr>
          <p:blipFill rotWithShape="1">
            <a:blip r:embed="rId2">
              <a:extLst>
                <a:ext uri="{28A0092B-C50C-407E-A947-70E740481C1C}">
                  <a14:useLocalDpi xmlns:a14="http://schemas.microsoft.com/office/drawing/2010/main"/>
                </a:ext>
              </a:extLst>
            </a:blip>
            <a:srcRect l="2604" t="19196" r="82628" b="65312"/>
            <a:stretch/>
          </p:blipFill>
          <p:spPr>
            <a:xfrm>
              <a:off x="17378333" y="6259687"/>
              <a:ext cx="5617029" cy="3309717"/>
            </a:xfrm>
            <a:prstGeom prst="rect">
              <a:avLst/>
            </a:prstGeom>
          </p:spPr>
        </p:pic>
        <p:pic>
          <p:nvPicPr>
            <p:cNvPr id="25" name="Picture 24" descr="A picture containing diagram&#10;&#10;Description automatically generated">
              <a:extLst>
                <a:ext uri="{FF2B5EF4-FFF2-40B4-BE49-F238E27FC236}">
                  <a16:creationId xmlns:a16="http://schemas.microsoft.com/office/drawing/2014/main" id="{DFF80895-C165-4CE7-A4E4-EE32393876BE}"/>
                </a:ext>
              </a:extLst>
            </p:cNvPr>
            <p:cNvPicPr>
              <a:picLocks noChangeAspect="1"/>
            </p:cNvPicPr>
            <p:nvPr/>
          </p:nvPicPr>
          <p:blipFill rotWithShape="1">
            <a:blip r:embed="rId2">
              <a:extLst>
                <a:ext uri="{28A0092B-C50C-407E-A947-70E740481C1C}">
                  <a14:useLocalDpi xmlns:a14="http://schemas.microsoft.com/office/drawing/2010/main"/>
                </a:ext>
              </a:extLst>
            </a:blip>
            <a:srcRect l="80647" t="50780" r="4448" b="34286"/>
            <a:stretch/>
          </p:blipFill>
          <p:spPr>
            <a:xfrm>
              <a:off x="11761306" y="6259755"/>
              <a:ext cx="5617028" cy="3309716"/>
            </a:xfrm>
            <a:prstGeom prst="rect">
              <a:avLst/>
            </a:prstGeom>
          </p:spPr>
        </p:pic>
        <p:pic>
          <p:nvPicPr>
            <p:cNvPr id="26" name="Picture 25" descr="A picture containing diagram&#10;&#10;Description automatically generated">
              <a:extLst>
                <a:ext uri="{FF2B5EF4-FFF2-40B4-BE49-F238E27FC236}">
                  <a16:creationId xmlns:a16="http://schemas.microsoft.com/office/drawing/2014/main" id="{43482267-5F7B-46DC-BD35-7B8DA030DA9D}"/>
                </a:ext>
              </a:extLst>
            </p:cNvPr>
            <p:cNvPicPr>
              <a:picLocks noChangeAspect="1"/>
            </p:cNvPicPr>
            <p:nvPr/>
          </p:nvPicPr>
          <p:blipFill rotWithShape="1">
            <a:blip r:embed="rId2">
              <a:extLst>
                <a:ext uri="{28A0092B-C50C-407E-A947-70E740481C1C}">
                  <a14:useLocalDpi xmlns:a14="http://schemas.microsoft.com/office/drawing/2010/main"/>
                </a:ext>
              </a:extLst>
            </a:blip>
            <a:srcRect l="2024" t="34789" r="82503" b="49305"/>
            <a:stretch/>
          </p:blipFill>
          <p:spPr>
            <a:xfrm>
              <a:off x="28612392" y="9569469"/>
              <a:ext cx="5617029" cy="3309715"/>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64EB39A2-6159-450F-971C-F3F5AE921E34}"/>
                </a:ext>
              </a:extLst>
            </p:cNvPr>
            <p:cNvPicPr>
              <a:picLocks noChangeAspect="1"/>
            </p:cNvPicPr>
            <p:nvPr/>
          </p:nvPicPr>
          <p:blipFill rotWithShape="1">
            <a:blip r:embed="rId2">
              <a:extLst>
                <a:ext uri="{28A0092B-C50C-407E-A947-70E740481C1C}">
                  <a14:useLocalDpi xmlns:a14="http://schemas.microsoft.com/office/drawing/2010/main"/>
                </a:ext>
              </a:extLst>
            </a:blip>
            <a:srcRect l="32923" t="50211" r="51393" b="33828"/>
            <a:stretch/>
          </p:blipFill>
          <p:spPr>
            <a:xfrm>
              <a:off x="22995362" y="9569403"/>
              <a:ext cx="5617029" cy="3309715"/>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177EFAD6-6967-436F-8056-2EE3A6B448BB}"/>
                </a:ext>
              </a:extLst>
            </p:cNvPr>
            <p:cNvPicPr>
              <a:picLocks noChangeAspect="1"/>
            </p:cNvPicPr>
            <p:nvPr/>
          </p:nvPicPr>
          <p:blipFill rotWithShape="1">
            <a:blip r:embed="rId2">
              <a:extLst>
                <a:ext uri="{28A0092B-C50C-407E-A947-70E740481C1C}">
                  <a14:useLocalDpi xmlns:a14="http://schemas.microsoft.com/office/drawing/2010/main"/>
                </a:ext>
              </a:extLst>
            </a:blip>
            <a:srcRect l="80067" t="3973" r="4164" b="80461"/>
            <a:stretch/>
          </p:blipFill>
          <p:spPr>
            <a:xfrm>
              <a:off x="17378334" y="9569470"/>
              <a:ext cx="5617029" cy="3309716"/>
            </a:xfrm>
            <a:prstGeom prst="rect">
              <a:avLst/>
            </a:prstGeom>
          </p:spPr>
        </p:pic>
      </p:grpSp>
      <p:grpSp>
        <p:nvGrpSpPr>
          <p:cNvPr id="18" name="Group 17">
            <a:extLst>
              <a:ext uri="{FF2B5EF4-FFF2-40B4-BE49-F238E27FC236}">
                <a16:creationId xmlns:a16="http://schemas.microsoft.com/office/drawing/2014/main" id="{F12CC9B5-CB6B-40E0-932B-4DF94167A6DC}"/>
              </a:ext>
            </a:extLst>
          </p:cNvPr>
          <p:cNvGrpSpPr/>
          <p:nvPr/>
        </p:nvGrpSpPr>
        <p:grpSpPr>
          <a:xfrm>
            <a:off x="141520" y="9830058"/>
            <a:ext cx="11234061" cy="13238864"/>
            <a:chOff x="29913941" y="0"/>
            <a:chExt cx="11234059" cy="13238864"/>
          </a:xfrm>
        </p:grpSpPr>
        <p:pic>
          <p:nvPicPr>
            <p:cNvPr id="6" name="Picture 5" descr="A picture containing diagram&#10;&#10;Description automatically generated">
              <a:extLst>
                <a:ext uri="{FF2B5EF4-FFF2-40B4-BE49-F238E27FC236}">
                  <a16:creationId xmlns:a16="http://schemas.microsoft.com/office/drawing/2014/main" id="{664B4BF8-D29D-4F9D-9CB1-066031644C28}"/>
                </a:ext>
              </a:extLst>
            </p:cNvPr>
            <p:cNvPicPr>
              <a:picLocks noChangeAspect="1"/>
            </p:cNvPicPr>
            <p:nvPr/>
          </p:nvPicPr>
          <p:blipFill rotWithShape="1">
            <a:blip r:embed="rId2">
              <a:extLst>
                <a:ext uri="{28A0092B-C50C-407E-A947-70E740481C1C}">
                  <a14:useLocalDpi xmlns:a14="http://schemas.microsoft.com/office/drawing/2010/main"/>
                </a:ext>
              </a:extLst>
            </a:blip>
            <a:srcRect l="64251" t="19590" r="19596" b="65311"/>
            <a:stretch/>
          </p:blipFill>
          <p:spPr>
            <a:xfrm>
              <a:off x="35530971" y="0"/>
              <a:ext cx="5617029" cy="3309716"/>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6E1879B0-F279-4E0B-AC30-9B6A8BEF6A08}"/>
                </a:ext>
              </a:extLst>
            </p:cNvPr>
            <p:cNvPicPr>
              <a:picLocks noChangeAspect="1"/>
            </p:cNvPicPr>
            <p:nvPr/>
          </p:nvPicPr>
          <p:blipFill rotWithShape="1">
            <a:blip r:embed="rId2">
              <a:extLst>
                <a:ext uri="{28A0092B-C50C-407E-A947-70E740481C1C}">
                  <a14:useLocalDpi xmlns:a14="http://schemas.microsoft.com/office/drawing/2010/main"/>
                </a:ext>
              </a:extLst>
            </a:blip>
            <a:srcRect l="64315" t="4111" r="19640" b="80563"/>
            <a:stretch/>
          </p:blipFill>
          <p:spPr>
            <a:xfrm>
              <a:off x="29913941" y="9929148"/>
              <a:ext cx="5617029" cy="3309716"/>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6A7702AA-E318-4811-B6F0-4B1F66FA601A}"/>
                </a:ext>
              </a:extLst>
            </p:cNvPr>
            <p:cNvPicPr>
              <a:picLocks noChangeAspect="1"/>
            </p:cNvPicPr>
            <p:nvPr/>
          </p:nvPicPr>
          <p:blipFill rotWithShape="1">
            <a:blip r:embed="rId2">
              <a:extLst>
                <a:ext uri="{28A0092B-C50C-407E-A947-70E740481C1C}">
                  <a14:useLocalDpi xmlns:a14="http://schemas.microsoft.com/office/drawing/2010/main"/>
                </a:ext>
              </a:extLst>
            </a:blip>
            <a:srcRect l="2368" t="81772" r="82415" b="3100"/>
            <a:stretch/>
          </p:blipFill>
          <p:spPr>
            <a:xfrm>
              <a:off x="29913941" y="6619432"/>
              <a:ext cx="5617030" cy="3309716"/>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07F80242-396F-4487-A2BB-5A8D50858168}"/>
                </a:ext>
              </a:extLst>
            </p:cNvPr>
            <p:cNvPicPr>
              <a:picLocks noChangeAspect="1"/>
            </p:cNvPicPr>
            <p:nvPr/>
          </p:nvPicPr>
          <p:blipFill rotWithShape="1">
            <a:blip r:embed="rId2">
              <a:extLst>
                <a:ext uri="{28A0092B-C50C-407E-A947-70E740481C1C}">
                  <a14:useLocalDpi xmlns:a14="http://schemas.microsoft.com/office/drawing/2010/main"/>
                </a:ext>
              </a:extLst>
            </a:blip>
            <a:srcRect l="2604" t="19196" r="82628" b="65312"/>
            <a:stretch/>
          </p:blipFill>
          <p:spPr>
            <a:xfrm>
              <a:off x="29913942" y="3309716"/>
              <a:ext cx="5617029" cy="3309717"/>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3D5E0997-CDBF-4450-88E6-48FF1852ED8C}"/>
                </a:ext>
              </a:extLst>
            </p:cNvPr>
            <p:cNvPicPr>
              <a:picLocks noChangeAspect="1"/>
            </p:cNvPicPr>
            <p:nvPr/>
          </p:nvPicPr>
          <p:blipFill rotWithShape="1">
            <a:blip r:embed="rId2">
              <a:extLst>
                <a:ext uri="{28A0092B-C50C-407E-A947-70E740481C1C}">
                  <a14:useLocalDpi xmlns:a14="http://schemas.microsoft.com/office/drawing/2010/main"/>
                </a:ext>
              </a:extLst>
            </a:blip>
            <a:srcRect l="80647" t="50780" r="4448" b="34286"/>
            <a:stretch/>
          </p:blipFill>
          <p:spPr>
            <a:xfrm>
              <a:off x="29913943" y="0"/>
              <a:ext cx="5617028" cy="3309716"/>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D06BB69F-5595-4278-B4A5-37FDF1D86913}"/>
                </a:ext>
              </a:extLst>
            </p:cNvPr>
            <p:cNvPicPr>
              <a:picLocks noChangeAspect="1"/>
            </p:cNvPicPr>
            <p:nvPr/>
          </p:nvPicPr>
          <p:blipFill rotWithShape="1">
            <a:blip r:embed="rId2">
              <a:extLst>
                <a:ext uri="{28A0092B-C50C-407E-A947-70E740481C1C}">
                  <a14:useLocalDpi xmlns:a14="http://schemas.microsoft.com/office/drawing/2010/main"/>
                </a:ext>
              </a:extLst>
            </a:blip>
            <a:srcRect l="2024" t="34789" r="82503" b="49305"/>
            <a:stretch/>
          </p:blipFill>
          <p:spPr>
            <a:xfrm>
              <a:off x="35530971" y="9929146"/>
              <a:ext cx="5617029" cy="3309715"/>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293969D3-92C3-4467-B342-BD0DCED1BA5A}"/>
                </a:ext>
              </a:extLst>
            </p:cNvPr>
            <p:cNvPicPr>
              <a:picLocks noChangeAspect="1"/>
            </p:cNvPicPr>
            <p:nvPr/>
          </p:nvPicPr>
          <p:blipFill rotWithShape="1">
            <a:blip r:embed="rId2">
              <a:extLst>
                <a:ext uri="{28A0092B-C50C-407E-A947-70E740481C1C}">
                  <a14:useLocalDpi xmlns:a14="http://schemas.microsoft.com/office/drawing/2010/main"/>
                </a:ext>
              </a:extLst>
            </a:blip>
            <a:srcRect l="32923" t="50211" r="51393" b="33828"/>
            <a:stretch/>
          </p:blipFill>
          <p:spPr>
            <a:xfrm>
              <a:off x="35530968" y="6619432"/>
              <a:ext cx="5617029" cy="3309715"/>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2124D002-2F55-431F-BFFF-6A045FACB47C}"/>
                </a:ext>
              </a:extLst>
            </p:cNvPr>
            <p:cNvPicPr>
              <a:picLocks noChangeAspect="1"/>
            </p:cNvPicPr>
            <p:nvPr/>
          </p:nvPicPr>
          <p:blipFill rotWithShape="1">
            <a:blip r:embed="rId2">
              <a:extLst>
                <a:ext uri="{28A0092B-C50C-407E-A947-70E740481C1C}">
                  <a14:useLocalDpi xmlns:a14="http://schemas.microsoft.com/office/drawing/2010/main"/>
                </a:ext>
              </a:extLst>
            </a:blip>
            <a:srcRect l="80067" t="3973" r="4164" b="80461"/>
            <a:stretch/>
          </p:blipFill>
          <p:spPr>
            <a:xfrm>
              <a:off x="35530971" y="3309715"/>
              <a:ext cx="5617029" cy="3309716"/>
            </a:xfrm>
            <a:prstGeom prst="rect">
              <a:avLst/>
            </a:prstGeom>
          </p:spPr>
        </p:pic>
      </p:grpSp>
      <p:pic>
        <p:nvPicPr>
          <p:cNvPr id="2" name="Picture 1">
            <a:extLst>
              <a:ext uri="{FF2B5EF4-FFF2-40B4-BE49-F238E27FC236}">
                <a16:creationId xmlns:a16="http://schemas.microsoft.com/office/drawing/2014/main" id="{ACB93AA6-AC71-4059-BFE2-DE42707731A2}"/>
              </a:ext>
            </a:extLst>
          </p:cNvPr>
          <p:cNvPicPr>
            <a:picLocks noChangeAspect="1"/>
          </p:cNvPicPr>
          <p:nvPr/>
        </p:nvPicPr>
        <p:blipFill>
          <a:blip r:embed="rId3"/>
          <a:stretch>
            <a:fillRect/>
          </a:stretch>
        </p:blipFill>
        <p:spPr>
          <a:xfrm>
            <a:off x="14169898" y="9984355"/>
            <a:ext cx="28952344" cy="13898902"/>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EAB1D4D3-0CB3-43AD-BB58-9B870DDAA119}"/>
              </a:ext>
            </a:extLst>
          </p:cNvPr>
          <p:cNvPicPr>
            <a:picLocks noChangeAspect="1"/>
          </p:cNvPicPr>
          <p:nvPr/>
        </p:nvPicPr>
        <p:blipFill>
          <a:blip r:embed="rId2"/>
          <a:stretch>
            <a:fillRect/>
          </a:stretch>
        </p:blipFill>
        <p:spPr>
          <a:xfrm>
            <a:off x="1719952" y="1187534"/>
            <a:ext cx="8077199" cy="4405748"/>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7BB5FA32-2B42-4671-96DC-8A9265E556F7}"/>
              </a:ext>
            </a:extLst>
          </p:cNvPr>
          <p:cNvPicPr>
            <a:picLocks noChangeAspect="1"/>
          </p:cNvPicPr>
          <p:nvPr/>
        </p:nvPicPr>
        <p:blipFill>
          <a:blip r:embed="rId2"/>
          <a:stretch>
            <a:fillRect/>
          </a:stretch>
        </p:blipFill>
        <p:spPr>
          <a:xfrm>
            <a:off x="1872349" y="1339936"/>
            <a:ext cx="8077199" cy="4405748"/>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BCD23587-A7F7-4250-B3FE-462FE7719C1A}"/>
              </a:ext>
            </a:extLst>
          </p:cNvPr>
          <p:cNvPicPr>
            <a:picLocks noChangeAspect="1"/>
          </p:cNvPicPr>
          <p:nvPr/>
        </p:nvPicPr>
        <p:blipFill>
          <a:blip r:embed="rId2"/>
          <a:stretch>
            <a:fillRect/>
          </a:stretch>
        </p:blipFill>
        <p:spPr>
          <a:xfrm>
            <a:off x="2481943" y="1339933"/>
            <a:ext cx="8077199" cy="4405748"/>
          </a:xfrm>
          <a:prstGeom prst="rect">
            <a:avLst/>
          </a:prstGeom>
        </p:spPr>
      </p:pic>
    </p:spTree>
    <p:extLst>
      <p:ext uri="{BB962C8B-B14F-4D97-AF65-F5344CB8AC3E}">
        <p14:creationId xmlns:p14="http://schemas.microsoft.com/office/powerpoint/2010/main" val="74286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B41BB90-DFBA-45DD-BF80-FB6909523660}"/>
              </a:ext>
            </a:extLst>
          </p:cNvPr>
          <p:cNvPicPr/>
          <p:nvPr/>
        </p:nvPicPr>
        <p:blipFill>
          <a:blip r:embed="rId2" cstate="print">
            <a:extLst>
              <a:ext uri="{28A0092B-C50C-407E-A947-70E740481C1C}">
                <a14:useLocalDpi xmlns:a14="http://schemas.microsoft.com/office/drawing/2010/main"/>
              </a:ext>
            </a:extLst>
          </a:blip>
          <a:stretch>
            <a:fillRect/>
          </a:stretch>
        </p:blipFill>
        <p:spPr>
          <a:xfrm>
            <a:off x="-1557068" y="6233662"/>
            <a:ext cx="22531450" cy="19823669"/>
          </a:xfrm>
          <a:prstGeom prst="rect">
            <a:avLst/>
          </a:prstGeom>
        </p:spPr>
      </p:pic>
      <p:pic>
        <p:nvPicPr>
          <p:cNvPr id="5" name="Picture 4" descr="Diagram&#10;&#10;Description automatically generated">
            <a:extLst>
              <a:ext uri="{FF2B5EF4-FFF2-40B4-BE49-F238E27FC236}">
                <a16:creationId xmlns:a16="http://schemas.microsoft.com/office/drawing/2014/main" id="{F4320083-1285-48E8-B3BE-5B9560FA895C}"/>
              </a:ext>
            </a:extLst>
          </p:cNvPr>
          <p:cNvPicPr/>
          <p:nvPr/>
        </p:nvPicPr>
        <p:blipFill>
          <a:blip r:embed="rId3">
            <a:extLst>
              <a:ext uri="{28A0092B-C50C-407E-A947-70E740481C1C}">
                <a14:useLocalDpi xmlns:a14="http://schemas.microsoft.com/office/drawing/2010/main"/>
              </a:ext>
            </a:extLst>
          </a:blip>
          <a:stretch>
            <a:fillRect/>
          </a:stretch>
        </p:blipFill>
        <p:spPr>
          <a:xfrm>
            <a:off x="16905780" y="1247973"/>
            <a:ext cx="31481399" cy="11052885"/>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21DE9CAD-4682-4110-9057-B6D2793D3DCA}"/>
              </a:ext>
            </a:extLst>
          </p:cNvPr>
          <p:cNvPicPr>
            <a:picLocks noChangeAspect="1"/>
          </p:cNvPicPr>
          <p:nvPr/>
        </p:nvPicPr>
        <p:blipFill>
          <a:blip r:embed="rId4"/>
          <a:stretch>
            <a:fillRect/>
          </a:stretch>
        </p:blipFill>
        <p:spPr>
          <a:xfrm>
            <a:off x="22109151" y="16145496"/>
            <a:ext cx="18668734" cy="4942291"/>
          </a:xfrm>
          <a:prstGeom prst="rect">
            <a:avLst/>
          </a:prstGeom>
        </p:spPr>
      </p:pic>
    </p:spTree>
    <p:extLst>
      <p:ext uri="{BB962C8B-B14F-4D97-AF65-F5344CB8AC3E}">
        <p14:creationId xmlns:p14="http://schemas.microsoft.com/office/powerpoint/2010/main" val="283032069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C2D7DA28E4041B6A7A0BDF497E88B" ma:contentTypeVersion="10" ma:contentTypeDescription="Create a new document." ma:contentTypeScope="" ma:versionID="0c31f963064629bea22e3450b7e3c533">
  <xsd:schema xmlns:xsd="http://www.w3.org/2001/XMLSchema" xmlns:xs="http://www.w3.org/2001/XMLSchema" xmlns:p="http://schemas.microsoft.com/office/2006/metadata/properties" xmlns:ns3="4c05dffc-2138-45e1-a49a-5c7c267e2aeb" xmlns:ns4="d7186fe4-49aa-4e1d-ab17-9e2ac446a68f" targetNamespace="http://schemas.microsoft.com/office/2006/metadata/properties" ma:root="true" ma:fieldsID="0177083351f5df9397979d9cc5960e2e" ns3:_="" ns4:_="">
    <xsd:import namespace="4c05dffc-2138-45e1-a49a-5c7c267e2aeb"/>
    <xsd:import namespace="d7186fe4-49aa-4e1d-ab17-9e2ac446a6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5dffc-2138-45e1-a49a-5c7c267e2a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186fe4-49aa-4e1d-ab17-9e2ac446a6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7F608C-812C-4EF2-8B46-F1E331BC31EC}">
  <ds:schemaRefs>
    <ds:schemaRef ds:uri="http://schemas.microsoft.com/sharepoint/v3/contenttype/forms"/>
  </ds:schemaRefs>
</ds:datastoreItem>
</file>

<file path=customXml/itemProps2.xml><?xml version="1.0" encoding="utf-8"?>
<ds:datastoreItem xmlns:ds="http://schemas.openxmlformats.org/officeDocument/2006/customXml" ds:itemID="{6882F5E7-52CC-473E-92C7-5649563A6FA3}">
  <ds:schemaRefs>
    <ds:schemaRef ds:uri="4c05dffc-2138-45e1-a49a-5c7c267e2aeb"/>
    <ds:schemaRef ds:uri="d7186fe4-49aa-4e1d-ab17-9e2ac446a6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720D8B-7FD4-4EF8-8075-CFF14094CAA4}">
  <ds:schemaRefs>
    <ds:schemaRef ds:uri="http://purl.org/dc/elements/1.1/"/>
    <ds:schemaRef ds:uri="d7186fe4-49aa-4e1d-ab17-9e2ac446a68f"/>
    <ds:schemaRef ds:uri="http://purl.org/dc/dcmitype/"/>
    <ds:schemaRef ds:uri="http://schemas.openxmlformats.org/package/2006/metadata/core-properties"/>
    <ds:schemaRef ds:uri="http://schemas.microsoft.com/office/2006/documentManagement/types"/>
    <ds:schemaRef ds:uri="http://schemas.microsoft.com/office/2006/metadata/properties"/>
    <ds:schemaRef ds:uri="4c05dffc-2138-45e1-a49a-5c7c267e2aeb"/>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TotalTime>
  <Words>1149</Words>
  <Application>Microsoft Office PowerPoint</Application>
  <PresentationFormat>Custom</PresentationFormat>
  <Paragraphs>68</Paragraphs>
  <Slides>4</Slides>
  <Notes>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Cambria</vt:lpstr>
      <vt:lpstr>Helvetica</vt:lpstr>
      <vt:lpstr>wpi_ppt</vt:lpstr>
      <vt:lpstr>PowerPoint Presentation</vt:lpstr>
      <vt:lpstr>PowerPoint Presentation</vt:lpstr>
      <vt:lpstr>PowerPoint Presentation</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Tocci, Christopher W.</cp:lastModifiedBy>
  <cp:revision>4</cp:revision>
  <dcterms:created xsi:type="dcterms:W3CDTF">2009-11-05T19:41:53Z</dcterms:created>
  <dcterms:modified xsi:type="dcterms:W3CDTF">2021-05-06T20:25:38Z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0x010100877C2D7DA28E4041B6A7A0BDF497E88B</vt:lpwstr>
  </property>
</Properties>
</file>