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Roboto"/>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CAC62CC-A240-4514-8614-FD153024210D}">
  <a:tblStyle styleId="{0CAC62CC-A240-4514-8614-FD153024210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047816df3_4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7047816df3_4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047816df3_4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047816df3_4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0156282b3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0156282b3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Sebastian</a:t>
            </a:r>
            <a:endParaRPr/>
          </a:p>
          <a:p>
            <a:pPr indent="457200" lvl="0" marL="0" rtl="0" algn="just">
              <a:lnSpc>
                <a:spcPct val="150000"/>
              </a:lnSpc>
              <a:spcBef>
                <a:spcPts val="0"/>
              </a:spcBef>
              <a:spcAft>
                <a:spcPts val="0"/>
              </a:spcAft>
              <a:buNone/>
            </a:pPr>
            <a:r>
              <a:rPr lang="en" sz="1200">
                <a:latin typeface="Times"/>
                <a:ea typeface="Times"/>
                <a:cs typeface="Times"/>
                <a:sym typeface="Times"/>
              </a:rPr>
              <a:t>Of the shrimp imported to Costa Rica, 94% of that from the top three countries is cultivated. For the top three countries Costa Rica exports shrimp to, over 99% of these exports in the last two years have been cultivated. </a:t>
            </a:r>
            <a:endParaRPr sz="1200">
              <a:latin typeface="Times"/>
              <a:ea typeface="Times"/>
              <a:cs typeface="Times"/>
              <a:sym typeface="Times"/>
            </a:endParaRPr>
          </a:p>
          <a:p>
            <a:pPr indent="0" lvl="0" marL="457200" rtl="0" algn="l">
              <a:lnSpc>
                <a:spcPct val="115000"/>
              </a:lnSpc>
              <a:spcBef>
                <a:spcPts val="0"/>
              </a:spcBef>
              <a:spcAft>
                <a:spcPts val="0"/>
              </a:spcAft>
              <a:buNone/>
            </a:pPr>
            <a:r>
              <a:t/>
            </a:r>
            <a:endParaRPr sz="1800">
              <a:solidFill>
                <a:schemeClr val="dk2"/>
              </a:solidFill>
              <a:latin typeface="Times"/>
              <a:ea typeface="Times"/>
              <a:cs typeface="Times"/>
              <a:sym typeface="Times"/>
            </a:endParaRPr>
          </a:p>
          <a:p>
            <a:pPr indent="0" lvl="0" marL="457200" rtl="0" algn="l">
              <a:lnSpc>
                <a:spcPct val="115000"/>
              </a:lnSpc>
              <a:spcBef>
                <a:spcPts val="1600"/>
              </a:spcBef>
              <a:spcAft>
                <a:spcPts val="1600"/>
              </a:spcAft>
              <a:buNone/>
            </a:pPr>
            <a:r>
              <a:t/>
            </a:r>
            <a:endParaRPr sz="1200">
              <a:latin typeface="Times"/>
              <a:ea typeface="Times"/>
              <a:cs typeface="Times"/>
              <a:sym typeface="Time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0156282b3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70156282b3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David</a:t>
            </a:r>
            <a:endParaRPr b="1"/>
          </a:p>
          <a:p>
            <a:pPr indent="0" lvl="0" marL="0" rtl="0" algn="l">
              <a:spcBef>
                <a:spcPts val="0"/>
              </a:spcBef>
              <a:spcAft>
                <a:spcPts val="0"/>
              </a:spcAft>
              <a:buNone/>
            </a:pPr>
            <a:r>
              <a:rPr b="1" lang="en"/>
              <a:t>Go briefly into results of consumer surveys, interviews with restaurants and interviews with local supermarkets and what thier opinions were on how shrimp were caught, what  </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0156282b3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70156282b3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Angela</a:t>
            </a:r>
            <a:endParaRPr b="1"/>
          </a:p>
          <a:p>
            <a:pPr indent="0" lvl="0" marL="0" rtl="0" algn="just">
              <a:lnSpc>
                <a:spcPct val="150000"/>
              </a:lnSpc>
              <a:spcBef>
                <a:spcPts val="0"/>
              </a:spcBef>
              <a:spcAft>
                <a:spcPts val="0"/>
              </a:spcAft>
              <a:buNone/>
            </a:pPr>
            <a:r>
              <a:rPr lang="en" sz="1200">
                <a:latin typeface="Times"/>
                <a:ea typeface="Times"/>
                <a:cs typeface="Times"/>
                <a:sym typeface="Times"/>
              </a:rPr>
              <a:t>-interviews with fishermen in the Gulf of Nicoya: environmental impacts of various methods of shrimp fishing. </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-preferred method gillnetting, which is known to be somewhat more sustainable and less damaging</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-effects are insignificant especially compared to bottom trawling. </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-bycatch - commercial purposes, ensuring nothing goes to waste. </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-the majority of the fishermen stated that they would be open to improving their methods even further. This attitude contributes greatly to the steps away from bottom trawling and those towards a more environmentally sustainable future for the marine industry. </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-San Jose and Heredia - shrimp distributors.</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-One restaurant, though most of their purchased shrimp comes from the ocean, buys all of their tuna - farms that are clean, sustainable, efficient, and overall as natural as possible.</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-raised in large ponds where they are able to swim freely, and are fed live bait, removed from the ponds in a very humane and sustainable way - health of the fish - a more desirable product</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-not usually the case with shrimp farms - Many are densely packed with shrimp, heavy feeding rates, feeding the shrimp various chemicals</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-Knowing this, steps can be taken to address the discrepancies between farms to raise the standard for cultivated marine organisms is sustainable and overall ecological.</a:t>
            </a:r>
            <a:endParaRPr sz="1200">
              <a:latin typeface="Times"/>
              <a:ea typeface="Times"/>
              <a:cs typeface="Times"/>
              <a:sym typeface="Times"/>
            </a:endParaRPr>
          </a:p>
          <a:p>
            <a:pPr indent="0" lvl="0" marL="0" rtl="0" algn="just">
              <a:lnSpc>
                <a:spcPct val="150000"/>
              </a:lnSpc>
              <a:spcBef>
                <a:spcPts val="0"/>
              </a:spcBef>
              <a:spcAft>
                <a:spcPts val="0"/>
              </a:spcAft>
              <a:buNone/>
            </a:pPr>
            <a:r>
              <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Sebastian: shrimp farm </a:t>
            </a:r>
            <a:endParaRPr sz="1200">
              <a:latin typeface="Times"/>
              <a:ea typeface="Times"/>
              <a:cs typeface="Times"/>
              <a:sym typeface="Times"/>
            </a:endParaRPr>
          </a:p>
          <a:p>
            <a:pPr indent="0" lvl="0" marL="0" rtl="0" algn="l">
              <a:spcBef>
                <a:spcPts val="0"/>
              </a:spcBef>
              <a:spcAft>
                <a:spcPts val="0"/>
              </a:spcAft>
              <a:buNone/>
            </a:pPr>
            <a:r>
              <a:rPr lang="en"/>
              <a:t>Shrimp Farm owner along with 4 workers harvest shrimp when they weigh 17-18 grams which takes up to 90 days</a:t>
            </a:r>
            <a:endParaRPr/>
          </a:p>
          <a:p>
            <a:pPr indent="0" lvl="0" marL="0" rtl="0" algn="l">
              <a:spcBef>
                <a:spcPts val="0"/>
              </a:spcBef>
              <a:spcAft>
                <a:spcPts val="0"/>
              </a:spcAft>
              <a:buNone/>
            </a:pPr>
            <a:r>
              <a:rPr lang="en"/>
              <a:t>Process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1" name="Shape 231"/>
        <p:cNvGrpSpPr/>
        <p:nvPr/>
      </p:nvGrpSpPr>
      <p:grpSpPr>
        <a:xfrm>
          <a:off x="0" y="0"/>
          <a:ext cx="0" cy="0"/>
          <a:chOff x="0" y="0"/>
          <a:chExt cx="0" cy="0"/>
        </a:xfrm>
      </p:grpSpPr>
      <p:sp>
        <p:nvSpPr>
          <p:cNvPr id="232" name="Google Shape;232;g701e49dc2d_3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701e49dc2d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701586151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701586151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David and Laura</a:t>
            </a:r>
            <a:endParaRPr b="1"/>
          </a:p>
          <a:p>
            <a:pPr indent="0" lvl="0" marL="0" rtl="0" algn="l">
              <a:spcBef>
                <a:spcPts val="0"/>
              </a:spcBef>
              <a:spcAft>
                <a:spcPts val="0"/>
              </a:spcAft>
              <a:buNone/>
            </a:pPr>
            <a:r>
              <a:rPr b="1" lang="en"/>
              <a:t>Work with authorities to push a ban on importations on bottom trawled shrimp</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70156282b3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70156282b3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David</a:t>
            </a:r>
            <a:endParaRPr b="1"/>
          </a:p>
          <a:p>
            <a:pPr indent="0" lvl="0" marL="0" rtl="0" algn="l">
              <a:spcBef>
                <a:spcPts val="0"/>
              </a:spcBef>
              <a:spcAft>
                <a:spcPts val="0"/>
              </a:spcAft>
              <a:buNone/>
            </a:pPr>
            <a:r>
              <a:rPr b="1" lang="en"/>
              <a:t>Write down everyone to </a:t>
            </a:r>
            <a:r>
              <a:rPr b="1" lang="en"/>
              <a:t>acknowledge:</a:t>
            </a:r>
            <a:endParaRPr b="1"/>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-thank our sponsor, MarViva,</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-MarViva Advocacy Manager Katherine Arroyo Arce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-Social Science Professional Felix Alberto Fonseca</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-Science Program Manager Gustavo Arias Godinez</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-Project Monitoring Manager Andres Santana </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-MarViva Market Program Manager Hellen Arroyo</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-Previous Shrimp farmer Juan Torres</a:t>
            </a:r>
            <a:endParaRPr sz="1200">
              <a:latin typeface="Times New Roman"/>
              <a:ea typeface="Times New Roman"/>
              <a:cs typeface="Times New Roman"/>
              <a:sym typeface="Times New Roman"/>
            </a:endParaRPr>
          </a:p>
          <a:p>
            <a:pPr indent="0" lvl="0" marL="0" rtl="0" algn="l">
              <a:lnSpc>
                <a:spcPct val="150000"/>
              </a:lnSpc>
              <a:spcBef>
                <a:spcPts val="0"/>
              </a:spcBef>
              <a:spcAft>
                <a:spcPts val="0"/>
              </a:spcAft>
              <a:buNone/>
            </a:pPr>
            <a:r>
              <a:rPr lang="en" sz="1200">
                <a:latin typeface="Times New Roman"/>
                <a:ea typeface="Times New Roman"/>
                <a:cs typeface="Times New Roman"/>
                <a:sym typeface="Times New Roman"/>
              </a:rPr>
              <a:t>-Additional gratitude to Professor James Chiarelli and Professor Darko Volkov</a:t>
            </a:r>
            <a:endParaRPr sz="1200">
              <a:latin typeface="Times New Roman"/>
              <a:ea typeface="Times New Roman"/>
              <a:cs typeface="Times New Roman"/>
              <a:sym typeface="Times New Roman"/>
            </a:endParaRPr>
          </a:p>
          <a:p>
            <a:pPr indent="0" lvl="0" marL="0" rtl="0" algn="l">
              <a:spcBef>
                <a:spcPts val="0"/>
              </a:spcBef>
              <a:spcAft>
                <a:spcPts val="0"/>
              </a:spcAft>
              <a:buNone/>
            </a:pPr>
            <a:r>
              <a:rPr b="1" lang="en"/>
              <a:t> </a:t>
            </a:r>
            <a:endParaRPr b="1"/>
          </a:p>
          <a:p>
            <a:pPr indent="0" lvl="0" marL="0" rtl="0" algn="l">
              <a:spcBef>
                <a:spcPts val="0"/>
              </a:spcBef>
              <a:spcAft>
                <a:spcPts val="0"/>
              </a:spcAft>
              <a:buNone/>
            </a:pPr>
            <a:r>
              <a:t/>
            </a:r>
            <a:endParaRPr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0156282b3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70156282b3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70156282b3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0156282b3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Angela</a:t>
            </a:r>
            <a:endParaRPr b="1"/>
          </a:p>
          <a:p>
            <a:pPr indent="0" lvl="0" marL="0" rtl="0" algn="l">
              <a:spcBef>
                <a:spcPts val="0"/>
              </a:spcBef>
              <a:spcAft>
                <a:spcPts val="0"/>
              </a:spcAft>
              <a:buNone/>
            </a:pPr>
            <a:r>
              <a:rPr lang="en"/>
              <a:t>-IQP stands for Interactive Qualifying project, and it is a required part of the WPI curriculum</a:t>
            </a:r>
            <a:endParaRPr/>
          </a:p>
          <a:p>
            <a:pPr indent="0" lvl="0" marL="0" rtl="0" algn="l">
              <a:spcBef>
                <a:spcPts val="0"/>
              </a:spcBef>
              <a:spcAft>
                <a:spcPts val="0"/>
              </a:spcAft>
              <a:buNone/>
            </a:pPr>
            <a:r>
              <a:rPr lang="en"/>
              <a:t>-Students from all majors are grouped into interdisciplinary teams and travel to various locations around the world to not old broaden our experience with hands on project work, but also with our exposure to different cultures and working environments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70156282b3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70156282b3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LAURA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70156282b3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70156282b3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Angela</a:t>
            </a:r>
            <a:endParaRPr b="1"/>
          </a:p>
          <a:p>
            <a:pPr indent="0" lvl="0" marL="0" rtl="0" algn="l">
              <a:spcBef>
                <a:spcPts val="0"/>
              </a:spcBef>
              <a:spcAft>
                <a:spcPts val="0"/>
              </a:spcAft>
              <a:buNone/>
            </a:pPr>
            <a:r>
              <a:rPr lang="en">
                <a:latin typeface="Times"/>
                <a:ea typeface="Times"/>
                <a:cs typeface="Times"/>
                <a:sym typeface="Times"/>
              </a:rPr>
              <a:t>Through independent research completed before arriving to Costa Rica, learned about one of the main alternatives to shrimp fishing aka shrimp farming:</a:t>
            </a:r>
            <a:endParaRPr>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-3 methods: stocking density and yield</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-Though the terminology may vary over different regions, the methods are identified as extensive, semi-intensive, and intensive. </a:t>
            </a:r>
            <a:endParaRPr sz="1200">
              <a:latin typeface="Times"/>
              <a:ea typeface="Times"/>
              <a:cs typeface="Times"/>
              <a:sym typeface="Times"/>
            </a:endParaRPr>
          </a:p>
          <a:p>
            <a:pPr indent="0" lvl="0" marL="0" rtl="0" algn="just">
              <a:lnSpc>
                <a:spcPct val="150000"/>
              </a:lnSpc>
              <a:spcBef>
                <a:spcPts val="0"/>
              </a:spcBef>
              <a:spcAft>
                <a:spcPts val="0"/>
              </a:spcAft>
              <a:buNone/>
            </a:pPr>
            <a:r>
              <a:rPr b="1" lang="en" sz="1200">
                <a:latin typeface="Times"/>
                <a:ea typeface="Times"/>
                <a:cs typeface="Times"/>
                <a:sym typeface="Times"/>
              </a:rPr>
              <a:t>-extensive shrimp farming.</a:t>
            </a:r>
            <a:r>
              <a:rPr lang="en" sz="1200">
                <a:latin typeface="Times"/>
                <a:ea typeface="Times"/>
                <a:cs typeface="Times"/>
                <a:sym typeface="Times"/>
              </a:rPr>
              <a:t> This process traditionally relies on the natural obtainment of shrimp postlarvae, gathered from wild sources. </a:t>
            </a:r>
            <a:endParaRPr sz="1200">
              <a:latin typeface="Times"/>
              <a:ea typeface="Times"/>
              <a:cs typeface="Times"/>
              <a:sym typeface="Times"/>
            </a:endParaRPr>
          </a:p>
          <a:p>
            <a:pPr indent="0" lvl="0" marL="0" rtl="0" algn="just">
              <a:lnSpc>
                <a:spcPct val="150000"/>
              </a:lnSpc>
              <a:spcBef>
                <a:spcPts val="0"/>
              </a:spcBef>
              <a:spcAft>
                <a:spcPts val="0"/>
              </a:spcAft>
              <a:buNone/>
            </a:pPr>
            <a:r>
              <a:rPr b="1" lang="en" sz="1200">
                <a:latin typeface="Times"/>
                <a:ea typeface="Times"/>
                <a:cs typeface="Times"/>
                <a:sym typeface="Times"/>
              </a:rPr>
              <a:t>-semi-intensive.</a:t>
            </a:r>
            <a:r>
              <a:rPr lang="en" sz="1200">
                <a:latin typeface="Times"/>
                <a:ea typeface="Times"/>
                <a:cs typeface="Times"/>
                <a:sym typeface="Times"/>
              </a:rPr>
              <a:t> Semi-intensive shrimp farming tends to involve some shrimp postlarvae being stocked from a hatchery during the first stage</a:t>
            </a:r>
            <a:endParaRPr sz="1200">
              <a:latin typeface="Times"/>
              <a:ea typeface="Times"/>
              <a:cs typeface="Times"/>
              <a:sym typeface="Times"/>
            </a:endParaRPr>
          </a:p>
          <a:p>
            <a:pPr indent="0" lvl="0" marL="0" rtl="0" algn="just">
              <a:lnSpc>
                <a:spcPct val="150000"/>
              </a:lnSpc>
              <a:spcBef>
                <a:spcPts val="0"/>
              </a:spcBef>
              <a:spcAft>
                <a:spcPts val="0"/>
              </a:spcAft>
              <a:buNone/>
            </a:pPr>
            <a:r>
              <a:rPr b="1" lang="en" sz="1200">
                <a:latin typeface="Times"/>
                <a:ea typeface="Times"/>
                <a:cs typeface="Times"/>
                <a:sym typeface="Times"/>
              </a:rPr>
              <a:t>-intensive shrimp farming.</a:t>
            </a:r>
            <a:r>
              <a:rPr lang="en" sz="1200">
                <a:latin typeface="Times"/>
                <a:ea typeface="Times"/>
                <a:cs typeface="Times"/>
                <a:sym typeface="Times"/>
              </a:rPr>
              <a:t> more advanced systems; it relies on a heavy feeding rate of many shrimp (high density), artificially stocked, mechanical aeration and sometimes utilizes water recirculation and treatment. usually stationed above high-tide level, produces the most shrimp</a:t>
            </a:r>
            <a:endParaRPr sz="1200">
              <a:latin typeface="Times"/>
              <a:ea typeface="Times"/>
              <a:cs typeface="Times"/>
              <a:sym typeface="Times"/>
            </a:endParaRPr>
          </a:p>
          <a:p>
            <a:pPr indent="0" lvl="0" marL="0" rtl="0" algn="just">
              <a:lnSpc>
                <a:spcPct val="150000"/>
              </a:lnSpc>
              <a:spcBef>
                <a:spcPts val="0"/>
              </a:spcBef>
              <a:spcAft>
                <a:spcPts val="0"/>
              </a:spcAft>
              <a:buNone/>
            </a:pPr>
            <a:r>
              <a:rPr lang="en" sz="1200">
                <a:latin typeface="Times"/>
                <a:ea typeface="Times"/>
                <a:cs typeface="Times"/>
                <a:sym typeface="Times"/>
              </a:rPr>
              <a:t>-With this information we had a general understanding of shrimp farming that prepared us for when we personally interacted with any shrimp farmers while completing our studies here</a:t>
            </a:r>
            <a:endParaRPr sz="1200">
              <a:latin typeface="Times"/>
              <a:ea typeface="Times"/>
              <a:cs typeface="Times"/>
              <a:sym typeface="Time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0156282b3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0156282b3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David</a:t>
            </a:r>
            <a:endParaRPr b="1"/>
          </a:p>
          <a:p>
            <a:pPr indent="0" lvl="0" marL="0" rtl="0" algn="l">
              <a:spcBef>
                <a:spcPts val="0"/>
              </a:spcBef>
              <a:spcAft>
                <a:spcPts val="0"/>
              </a:spcAft>
              <a:buNone/>
            </a:pPr>
            <a:r>
              <a:rPr b="1" lang="en"/>
              <a:t>Set and drift gill nets</a:t>
            </a:r>
            <a:endParaRPr b="1"/>
          </a:p>
          <a:p>
            <a:pPr indent="0" lvl="0" marL="0" rtl="0" algn="l">
              <a:spcBef>
                <a:spcPts val="0"/>
              </a:spcBef>
              <a:spcAft>
                <a:spcPts val="0"/>
              </a:spcAft>
              <a:buNone/>
            </a:pPr>
            <a:r>
              <a:rPr b="1" lang="en"/>
              <a:t>TED and FED</a:t>
            </a:r>
            <a:endParaRPr b="1"/>
          </a:p>
          <a:p>
            <a:pPr indent="0" lvl="0" marL="0" rtl="0" algn="l">
              <a:spcBef>
                <a:spcPts val="0"/>
              </a:spcBef>
              <a:spcAft>
                <a:spcPts val="0"/>
              </a:spcAft>
              <a:buNone/>
            </a:pPr>
            <a:r>
              <a:rPr b="1" lang="en"/>
              <a:t>Was the dominant fishing method until 2013, outlawed </a:t>
            </a:r>
            <a:endParaRPr b="1"/>
          </a:p>
          <a:p>
            <a:pPr indent="0" lvl="0" marL="0" rtl="0" algn="l">
              <a:spcBef>
                <a:spcPts val="0"/>
              </a:spcBef>
              <a:spcAft>
                <a:spcPts val="0"/>
              </a:spcAft>
              <a:buNone/>
            </a:pPr>
            <a:r>
              <a:t/>
            </a:r>
            <a:endParaRPr b="1"/>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70156282b3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70156282b3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Sebastian</a:t>
            </a:r>
            <a:endParaRPr b="1"/>
          </a:p>
          <a:p>
            <a:pPr indent="457200" lvl="0" marL="0" rtl="0" algn="just">
              <a:lnSpc>
                <a:spcPct val="150000"/>
              </a:lnSpc>
              <a:spcBef>
                <a:spcPts val="0"/>
              </a:spcBef>
              <a:spcAft>
                <a:spcPts val="0"/>
              </a:spcAft>
              <a:buNone/>
            </a:pPr>
            <a:r>
              <a:rPr lang="en" sz="1200">
                <a:latin typeface="Times"/>
                <a:ea typeface="Times"/>
                <a:cs typeface="Times"/>
                <a:sym typeface="Times"/>
              </a:rPr>
              <a:t>Between the years of 2012 and 2014, Costa Rica exported 293.65 more kilograms of shrimp than it imported.</a:t>
            </a: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0156282b3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0156282b3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Laura</a:t>
            </a:r>
            <a:endParaRPr b="1"/>
          </a:p>
          <a:p>
            <a:pPr indent="0" lvl="0" marL="0" rtl="0" algn="l">
              <a:spcBef>
                <a:spcPts val="0"/>
              </a:spcBef>
              <a:spcAft>
                <a:spcPts val="0"/>
              </a:spcAft>
              <a:buNone/>
            </a:pPr>
            <a:r>
              <a:rPr lang="en"/>
              <a:t>Overall, methodology mostly involved interviews with those directly involved with the industry. In this section, we’ll explain our methods and reasoning for the data we collected over the course of our time here to address the following points as they relate to our project: economic impact, public opinion and preference, and environmental impact. Finally, we analyzed this data and used our findings to determine a set of recommendations.</a:t>
            </a:r>
            <a:endParaRPr sz="1200">
              <a:latin typeface="Times"/>
              <a:ea typeface="Times"/>
              <a:cs typeface="Times"/>
              <a:sym typeface="Times"/>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047816df3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047816df3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7047816df3_4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047816df3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1.jpg"/><Relationship Id="rId4" Type="http://schemas.openxmlformats.org/officeDocument/2006/relationships/image" Target="../media/image3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0.jpg"/><Relationship Id="rId4" Type="http://schemas.openxmlformats.org/officeDocument/2006/relationships/image" Target="../media/image27.jpg"/><Relationship Id="rId5" Type="http://schemas.openxmlformats.org/officeDocument/2006/relationships/image" Target="../media/image38.png"/><Relationship Id="rId6" Type="http://schemas.openxmlformats.org/officeDocument/2006/relationships/image" Target="../media/image33.png"/><Relationship Id="rId7" Type="http://schemas.openxmlformats.org/officeDocument/2006/relationships/image" Target="../media/image25.jpg"/><Relationship Id="rId8" Type="http://schemas.openxmlformats.org/officeDocument/2006/relationships/image" Target="../media/image3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9.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32.jpg"/><Relationship Id="rId9" Type="http://schemas.openxmlformats.org/officeDocument/2006/relationships/image" Target="../media/image35.jpg"/><Relationship Id="rId5" Type="http://schemas.openxmlformats.org/officeDocument/2006/relationships/image" Target="../media/image30.jpg"/><Relationship Id="rId6" Type="http://schemas.openxmlformats.org/officeDocument/2006/relationships/image" Target="../media/image37.jpg"/><Relationship Id="rId7" Type="http://schemas.openxmlformats.org/officeDocument/2006/relationships/image" Target="../media/image7.png"/><Relationship Id="rId8"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31.png"/><Relationship Id="rId5"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11.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2.jpg"/><Relationship Id="rId4" Type="http://schemas.openxmlformats.org/officeDocument/2006/relationships/image" Target="../media/image9.jpg"/><Relationship Id="rId5"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14.jpg"/><Relationship Id="rId5" Type="http://schemas.openxmlformats.org/officeDocument/2006/relationships/image" Target="../media/image20.jpg"/><Relationship Id="rId6"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328625" y="500075"/>
            <a:ext cx="8653500" cy="1299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                          </a:t>
            </a:r>
            <a:r>
              <a:rPr lang="en">
                <a:latin typeface="Times"/>
                <a:ea typeface="Times"/>
                <a:cs typeface="Times"/>
                <a:sym typeface="Times"/>
              </a:rPr>
              <a:t>MarViva: </a:t>
            </a:r>
            <a:endParaRPr>
              <a:latin typeface="Times"/>
              <a:ea typeface="Times"/>
              <a:cs typeface="Times"/>
              <a:sym typeface="Times"/>
            </a:endParaRPr>
          </a:p>
          <a:p>
            <a:pPr indent="0" lvl="0" marL="0" rtl="0" algn="l">
              <a:spcBef>
                <a:spcPts val="0"/>
              </a:spcBef>
              <a:spcAft>
                <a:spcPts val="0"/>
              </a:spcAft>
              <a:buNone/>
            </a:pPr>
            <a:r>
              <a:rPr lang="en" sz="3600">
                <a:latin typeface="Times"/>
                <a:ea typeface="Times"/>
                <a:cs typeface="Times"/>
                <a:sym typeface="Times"/>
              </a:rPr>
              <a:t>  </a:t>
            </a:r>
            <a:r>
              <a:rPr lang="en" sz="3600">
                <a:latin typeface="Times"/>
                <a:ea typeface="Times"/>
                <a:cs typeface="Times"/>
                <a:sym typeface="Times"/>
              </a:rPr>
              <a:t>Designing a Sustainable Shrimping Policy</a:t>
            </a:r>
            <a:endParaRPr sz="3600">
              <a:latin typeface="Times"/>
              <a:ea typeface="Times"/>
              <a:cs typeface="Times"/>
              <a:sym typeface="Times"/>
            </a:endParaRPr>
          </a:p>
        </p:txBody>
      </p:sp>
      <p:sp>
        <p:nvSpPr>
          <p:cNvPr id="86" name="Google Shape;86;p13"/>
          <p:cNvSpPr txBox="1"/>
          <p:nvPr>
            <p:ph idx="1" type="subTitle"/>
          </p:nvPr>
        </p:nvSpPr>
        <p:spPr>
          <a:xfrm>
            <a:off x="942975" y="4130375"/>
            <a:ext cx="80391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a:ea typeface="Times"/>
                <a:cs typeface="Times"/>
                <a:sym typeface="Times"/>
              </a:rPr>
              <a:t>David Burgos, </a:t>
            </a:r>
            <a:r>
              <a:rPr lang="en">
                <a:latin typeface="Times"/>
                <a:ea typeface="Times"/>
                <a:cs typeface="Times"/>
                <a:sym typeface="Times"/>
              </a:rPr>
              <a:t>Laura Bünger, Angela Haith, and Sebastian Royo</a:t>
            </a:r>
            <a:endParaRPr>
              <a:latin typeface="Times"/>
              <a:ea typeface="Times"/>
              <a:cs typeface="Times"/>
              <a:sym typeface="Times"/>
            </a:endParaRPr>
          </a:p>
        </p:txBody>
      </p:sp>
      <p:pic>
        <p:nvPicPr>
          <p:cNvPr id="87" name="Google Shape;87;p13"/>
          <p:cNvPicPr preferRelativeResize="0"/>
          <p:nvPr/>
        </p:nvPicPr>
        <p:blipFill>
          <a:blip r:embed="rId3">
            <a:alphaModFix/>
          </a:blip>
          <a:stretch>
            <a:fillRect/>
          </a:stretch>
        </p:blipFill>
        <p:spPr>
          <a:xfrm>
            <a:off x="640950" y="2087908"/>
            <a:ext cx="3256300" cy="1298867"/>
          </a:xfrm>
          <a:prstGeom prst="rect">
            <a:avLst/>
          </a:prstGeom>
          <a:noFill/>
          <a:ln>
            <a:noFill/>
          </a:ln>
        </p:spPr>
      </p:pic>
      <p:pic>
        <p:nvPicPr>
          <p:cNvPr id="88" name="Google Shape;88;p13"/>
          <p:cNvPicPr preferRelativeResize="0"/>
          <p:nvPr/>
        </p:nvPicPr>
        <p:blipFill>
          <a:blip r:embed="rId4">
            <a:alphaModFix/>
          </a:blip>
          <a:stretch>
            <a:fillRect/>
          </a:stretch>
        </p:blipFill>
        <p:spPr>
          <a:xfrm>
            <a:off x="4918889" y="2087901"/>
            <a:ext cx="3461535" cy="1332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22"/>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Methodology: Environmental Impact</a:t>
            </a:r>
            <a:endParaRPr>
              <a:latin typeface="Times New Roman"/>
              <a:ea typeface="Times New Roman"/>
              <a:cs typeface="Times New Roman"/>
              <a:sym typeface="Times New Roman"/>
            </a:endParaRPr>
          </a:p>
        </p:txBody>
      </p:sp>
      <p:sp>
        <p:nvSpPr>
          <p:cNvPr id="189" name="Google Shape;189;p22"/>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1" marL="914400" rtl="0" algn="just">
              <a:lnSpc>
                <a:spcPct val="150000"/>
              </a:lnSpc>
              <a:spcBef>
                <a:spcPts val="0"/>
              </a:spcBef>
              <a:spcAft>
                <a:spcPts val="0"/>
              </a:spcAft>
              <a:buSzPts val="1800"/>
              <a:buFont typeface="Times New Roman"/>
              <a:buChar char="○"/>
            </a:pPr>
            <a:r>
              <a:rPr lang="en" sz="1800">
                <a:latin typeface="Times"/>
                <a:ea typeface="Times"/>
                <a:cs typeface="Times"/>
                <a:sym typeface="Times"/>
              </a:rPr>
              <a:t>Sought to further investigate shrimp farming </a:t>
            </a:r>
            <a:endParaRPr sz="1800">
              <a:latin typeface="Times"/>
              <a:ea typeface="Times"/>
              <a:cs typeface="Times"/>
              <a:sym typeface="Times"/>
            </a:endParaRPr>
          </a:p>
          <a:p>
            <a:pPr indent="-342900" lvl="1" marL="914400" rtl="0" algn="just">
              <a:lnSpc>
                <a:spcPct val="150000"/>
              </a:lnSpc>
              <a:spcBef>
                <a:spcPts val="0"/>
              </a:spcBef>
              <a:spcAft>
                <a:spcPts val="0"/>
              </a:spcAft>
              <a:buSzPts val="1800"/>
              <a:buFont typeface="Times"/>
              <a:buChar char="○"/>
            </a:pPr>
            <a:r>
              <a:rPr lang="en" sz="1800">
                <a:latin typeface="Times"/>
                <a:ea typeface="Times"/>
                <a:cs typeface="Times"/>
                <a:sym typeface="Times"/>
              </a:rPr>
              <a:t>Interviewed shrimping businesses, consumers, and distributors around San Jose</a:t>
            </a:r>
            <a:endParaRPr sz="1800">
              <a:latin typeface="Times"/>
              <a:ea typeface="Times"/>
              <a:cs typeface="Times"/>
              <a:sym typeface="Times"/>
            </a:endParaRPr>
          </a:p>
          <a:p>
            <a:pPr indent="-342900" lvl="1" marL="914400" rtl="0" algn="just">
              <a:lnSpc>
                <a:spcPct val="150000"/>
              </a:lnSpc>
              <a:spcBef>
                <a:spcPts val="0"/>
              </a:spcBef>
              <a:spcAft>
                <a:spcPts val="0"/>
              </a:spcAft>
              <a:buSzPts val="1800"/>
              <a:buFont typeface="Times"/>
              <a:buChar char="○"/>
            </a:pPr>
            <a:r>
              <a:rPr lang="en" sz="1800">
                <a:latin typeface="Times"/>
                <a:ea typeface="Times"/>
                <a:cs typeface="Times"/>
                <a:sym typeface="Times"/>
              </a:rPr>
              <a:t>Interviews with fishermen in Puntarenas</a:t>
            </a:r>
            <a:endParaRPr sz="1800">
              <a:latin typeface="Times"/>
              <a:ea typeface="Times"/>
              <a:cs typeface="Times"/>
              <a:sym typeface="Times"/>
            </a:endParaRPr>
          </a:p>
          <a:p>
            <a:pPr indent="0" lvl="0" marL="0" rtl="0" algn="l">
              <a:spcBef>
                <a:spcPts val="0"/>
              </a:spcBef>
              <a:spcAft>
                <a:spcPts val="1600"/>
              </a:spcAft>
              <a:buNone/>
            </a:pPr>
            <a:r>
              <a:t/>
            </a:r>
            <a:endParaRPr/>
          </a:p>
        </p:txBody>
      </p:sp>
      <p:pic>
        <p:nvPicPr>
          <p:cNvPr id="190" name="Google Shape;190;p22"/>
          <p:cNvPicPr preferRelativeResize="0"/>
          <p:nvPr/>
        </p:nvPicPr>
        <p:blipFill>
          <a:blip r:embed="rId3">
            <a:alphaModFix/>
          </a:blip>
          <a:stretch>
            <a:fillRect/>
          </a:stretch>
        </p:blipFill>
        <p:spPr>
          <a:xfrm>
            <a:off x="699475" y="2923900"/>
            <a:ext cx="2262851" cy="1536624"/>
          </a:xfrm>
          <a:prstGeom prst="rect">
            <a:avLst/>
          </a:prstGeom>
          <a:noFill/>
          <a:ln>
            <a:noFill/>
          </a:ln>
        </p:spPr>
      </p:pic>
      <p:pic>
        <p:nvPicPr>
          <p:cNvPr id="191" name="Google Shape;191;p22"/>
          <p:cNvPicPr preferRelativeResize="0"/>
          <p:nvPr/>
        </p:nvPicPr>
        <p:blipFill>
          <a:blip r:embed="rId4">
            <a:alphaModFix/>
          </a:blip>
          <a:stretch>
            <a:fillRect/>
          </a:stretch>
        </p:blipFill>
        <p:spPr>
          <a:xfrm>
            <a:off x="3736825" y="2923900"/>
            <a:ext cx="2048391" cy="153662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Methodology: Data Analysis/Recommendations</a:t>
            </a:r>
            <a:endParaRPr>
              <a:latin typeface="Times New Roman"/>
              <a:ea typeface="Times New Roman"/>
              <a:cs typeface="Times New Roman"/>
              <a:sym typeface="Times New Roman"/>
            </a:endParaRPr>
          </a:p>
        </p:txBody>
      </p:sp>
      <p:sp>
        <p:nvSpPr>
          <p:cNvPr id="197" name="Google Shape;197;p23"/>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Analyzed data collected using the described methods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Used key findings to develop a set of recommendations to address our project goal</a:t>
            </a:r>
            <a:endParaRPr>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4"/>
          <p:cNvSpPr/>
          <p:nvPr/>
        </p:nvSpPr>
        <p:spPr>
          <a:xfrm>
            <a:off x="68925" y="1098000"/>
            <a:ext cx="6737400" cy="31989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4"/>
          <p:cNvSpPr txBox="1"/>
          <p:nvPr>
            <p:ph type="title"/>
          </p:nvPr>
        </p:nvSpPr>
        <p:spPr>
          <a:xfrm>
            <a:off x="311700" y="23972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Findings: Economic</a:t>
            </a:r>
            <a:endParaRPr sz="3600">
              <a:latin typeface="Times"/>
              <a:ea typeface="Times"/>
              <a:cs typeface="Times"/>
              <a:sym typeface="Times"/>
            </a:endParaRPr>
          </a:p>
        </p:txBody>
      </p:sp>
      <p:pic>
        <p:nvPicPr>
          <p:cNvPr id="204" name="Google Shape;204;p24"/>
          <p:cNvPicPr preferRelativeResize="0"/>
          <p:nvPr/>
        </p:nvPicPr>
        <p:blipFill>
          <a:blip r:embed="rId3">
            <a:alphaModFix/>
          </a:blip>
          <a:stretch>
            <a:fillRect/>
          </a:stretch>
        </p:blipFill>
        <p:spPr>
          <a:xfrm>
            <a:off x="6922092" y="737300"/>
            <a:ext cx="2100159" cy="2800200"/>
          </a:xfrm>
          <a:prstGeom prst="rect">
            <a:avLst/>
          </a:prstGeom>
          <a:noFill/>
          <a:ln>
            <a:noFill/>
          </a:ln>
        </p:spPr>
      </p:pic>
      <p:graphicFrame>
        <p:nvGraphicFramePr>
          <p:cNvPr id="205" name="Google Shape;205;p24"/>
          <p:cNvGraphicFramePr/>
          <p:nvPr/>
        </p:nvGraphicFramePr>
        <p:xfrm>
          <a:off x="112675" y="1297350"/>
          <a:ext cx="3000000" cy="3000000"/>
        </p:xfrm>
        <a:graphic>
          <a:graphicData uri="http://schemas.openxmlformats.org/drawingml/2006/table">
            <a:tbl>
              <a:tblPr>
                <a:noFill/>
                <a:tableStyleId>{0CAC62CC-A240-4514-8614-FD153024210D}</a:tableStyleId>
              </a:tblPr>
              <a:tblGrid>
                <a:gridCol w="1911450"/>
                <a:gridCol w="2413000"/>
                <a:gridCol w="2325450"/>
              </a:tblGrid>
              <a:tr h="381000">
                <a:tc>
                  <a:txBody>
                    <a:bodyPr/>
                    <a:lstStyle/>
                    <a:p>
                      <a:pPr indent="0" lvl="0" marL="0" rtl="0" algn="l">
                        <a:spcBef>
                          <a:spcPts val="0"/>
                        </a:spcBef>
                        <a:spcAft>
                          <a:spcPts val="0"/>
                        </a:spcAft>
                        <a:buNone/>
                      </a:pPr>
                      <a:r>
                        <a:t/>
                      </a:r>
                      <a:endParaRPr b="1"/>
                    </a:p>
                  </a:txBody>
                  <a:tcPr marT="91425" marB="91425" marR="91425" marL="91425"/>
                </a:tc>
                <a:tc>
                  <a:txBody>
                    <a:bodyPr/>
                    <a:lstStyle/>
                    <a:p>
                      <a:pPr indent="0" lvl="0" marL="0" rtl="0" algn="ctr">
                        <a:spcBef>
                          <a:spcPts val="0"/>
                        </a:spcBef>
                        <a:spcAft>
                          <a:spcPts val="0"/>
                        </a:spcAft>
                        <a:buNone/>
                      </a:pPr>
                      <a:r>
                        <a:rPr b="1" lang="en">
                          <a:solidFill>
                            <a:srgbClr val="FFFFFF"/>
                          </a:solidFill>
                          <a:latin typeface="Times"/>
                          <a:ea typeface="Times"/>
                          <a:cs typeface="Times"/>
                          <a:sym typeface="Times"/>
                        </a:rPr>
                        <a:t>Ocean Caught Shrimp</a:t>
                      </a:r>
                      <a:endParaRPr b="1">
                        <a:solidFill>
                          <a:srgbClr val="FFFFFF"/>
                        </a:solidFill>
                        <a:latin typeface="Times"/>
                        <a:ea typeface="Times"/>
                        <a:cs typeface="Times"/>
                        <a:sym typeface="Times"/>
                      </a:endParaRPr>
                    </a:p>
                  </a:txBody>
                  <a:tcPr marT="91425" marB="91425" marR="91425" marL="91425"/>
                </a:tc>
                <a:tc>
                  <a:txBody>
                    <a:bodyPr/>
                    <a:lstStyle/>
                    <a:p>
                      <a:pPr indent="0" lvl="0" marL="0" rtl="0" algn="ctr">
                        <a:spcBef>
                          <a:spcPts val="0"/>
                        </a:spcBef>
                        <a:spcAft>
                          <a:spcPts val="0"/>
                        </a:spcAft>
                        <a:buNone/>
                      </a:pPr>
                      <a:r>
                        <a:rPr b="1" lang="en">
                          <a:solidFill>
                            <a:srgbClr val="FFFFFF"/>
                          </a:solidFill>
                          <a:latin typeface="Times"/>
                          <a:ea typeface="Times"/>
                          <a:cs typeface="Times"/>
                          <a:sym typeface="Times"/>
                        </a:rPr>
                        <a:t>Shrimp Farms</a:t>
                      </a:r>
                      <a:endParaRPr b="1">
                        <a:solidFill>
                          <a:srgbClr val="FFFFFF"/>
                        </a:solidFill>
                        <a:latin typeface="Times"/>
                        <a:ea typeface="Times"/>
                        <a:cs typeface="Times"/>
                        <a:sym typeface="Times"/>
                      </a:endParaRPr>
                    </a:p>
                    <a:p>
                      <a:pPr indent="0" lvl="0" marL="0" rtl="0" algn="ctr">
                        <a:spcBef>
                          <a:spcPts val="0"/>
                        </a:spcBef>
                        <a:spcAft>
                          <a:spcPts val="0"/>
                        </a:spcAft>
                        <a:buNone/>
                      </a:pPr>
                      <a:r>
                        <a:t/>
                      </a:r>
                      <a:endParaRPr b="1">
                        <a:solidFill>
                          <a:srgbClr val="FFFFFF"/>
                        </a:solidFill>
                        <a:latin typeface="Times"/>
                        <a:ea typeface="Times"/>
                        <a:cs typeface="Times"/>
                        <a:sym typeface="Times"/>
                      </a:endParaRPr>
                    </a:p>
                  </a:txBody>
                  <a:tcPr marT="91425" marB="91425" marR="91425" marL="91425"/>
                </a:tc>
              </a:tr>
              <a:tr h="381000">
                <a:tc>
                  <a:txBody>
                    <a:bodyPr/>
                    <a:lstStyle/>
                    <a:p>
                      <a:pPr indent="0" lvl="0" marL="0" rtl="0" algn="ctr">
                        <a:spcBef>
                          <a:spcPts val="0"/>
                        </a:spcBef>
                        <a:spcAft>
                          <a:spcPts val="0"/>
                        </a:spcAft>
                        <a:buNone/>
                      </a:pPr>
                      <a:r>
                        <a:rPr lang="en">
                          <a:solidFill>
                            <a:srgbClr val="FFFFFF"/>
                          </a:solidFill>
                          <a:latin typeface="Times"/>
                          <a:ea typeface="Times"/>
                          <a:cs typeface="Times"/>
                          <a:sym typeface="Times"/>
                        </a:rPr>
                        <a:t>Costs to Produce</a:t>
                      </a:r>
                      <a:endParaRPr>
                        <a:solidFill>
                          <a:srgbClr val="FFFFFF"/>
                        </a:solidFill>
                        <a:latin typeface="Times"/>
                        <a:ea typeface="Times"/>
                        <a:cs typeface="Times"/>
                        <a:sym typeface="Times"/>
                      </a:endParaRPr>
                    </a:p>
                  </a:txBody>
                  <a:tcPr marT="91425" marB="91425" marR="91425" marL="91425"/>
                </a:tc>
                <a:tc>
                  <a:txBody>
                    <a:bodyPr/>
                    <a:lstStyle/>
                    <a:p>
                      <a:pPr indent="0" lvl="0" marL="0" rtl="0" algn="ctr">
                        <a:spcBef>
                          <a:spcPts val="0"/>
                        </a:spcBef>
                        <a:spcAft>
                          <a:spcPts val="0"/>
                        </a:spcAft>
                        <a:buNone/>
                      </a:pPr>
                      <a:r>
                        <a:rPr lang="en" sz="1200">
                          <a:solidFill>
                            <a:srgbClr val="FFFFFF"/>
                          </a:solidFill>
                          <a:latin typeface="Times"/>
                          <a:ea typeface="Times"/>
                          <a:cs typeface="Times"/>
                          <a:sym typeface="Times"/>
                        </a:rPr>
                        <a:t>₡</a:t>
                      </a:r>
                      <a:r>
                        <a:rPr lang="en">
                          <a:solidFill>
                            <a:srgbClr val="FFFFFF"/>
                          </a:solidFill>
                          <a:latin typeface="Times"/>
                          <a:ea typeface="Times"/>
                          <a:cs typeface="Times"/>
                          <a:sym typeface="Times"/>
                        </a:rPr>
                        <a:t>15,941.18 per trip</a:t>
                      </a:r>
                      <a:endParaRPr>
                        <a:solidFill>
                          <a:srgbClr val="FFFFFF"/>
                        </a:solidFill>
                        <a:latin typeface="Times"/>
                        <a:ea typeface="Times"/>
                        <a:cs typeface="Times"/>
                        <a:sym typeface="Times"/>
                      </a:endParaRPr>
                    </a:p>
                  </a:txBody>
                  <a:tcPr marT="91425" marB="91425" marR="91425" marL="91425"/>
                </a:tc>
                <a:tc>
                  <a:txBody>
                    <a:bodyPr/>
                    <a:lstStyle/>
                    <a:p>
                      <a:pPr indent="0" lvl="0" marL="0" rtl="0" algn="ctr">
                        <a:spcBef>
                          <a:spcPts val="0"/>
                        </a:spcBef>
                        <a:spcAft>
                          <a:spcPts val="0"/>
                        </a:spcAft>
                        <a:buNone/>
                      </a:pPr>
                      <a:r>
                        <a:rPr lang="en" sz="1200">
                          <a:solidFill>
                            <a:srgbClr val="FFFFFF"/>
                          </a:solidFill>
                          <a:latin typeface="Times"/>
                          <a:ea typeface="Times"/>
                          <a:cs typeface="Times"/>
                          <a:sym typeface="Times"/>
                        </a:rPr>
                        <a:t>₡</a:t>
                      </a:r>
                      <a:r>
                        <a:rPr lang="en">
                          <a:solidFill>
                            <a:srgbClr val="FFFFFF"/>
                          </a:solidFill>
                          <a:latin typeface="Times"/>
                          <a:ea typeface="Times"/>
                          <a:cs typeface="Times"/>
                          <a:sym typeface="Times"/>
                        </a:rPr>
                        <a:t>5,600,000 per harvest (90 days)</a:t>
                      </a:r>
                      <a:endParaRPr>
                        <a:solidFill>
                          <a:srgbClr val="FFFFFF"/>
                        </a:solidFill>
                        <a:latin typeface="Times"/>
                        <a:ea typeface="Times"/>
                        <a:cs typeface="Times"/>
                        <a:sym typeface="Times"/>
                      </a:endParaRPr>
                    </a:p>
                  </a:txBody>
                  <a:tcPr marT="91425" marB="91425" marR="91425" marL="91425"/>
                </a:tc>
              </a:tr>
              <a:tr h="381000">
                <a:tc>
                  <a:txBody>
                    <a:bodyPr/>
                    <a:lstStyle/>
                    <a:p>
                      <a:pPr indent="0" lvl="0" marL="0" rtl="0" algn="ctr">
                        <a:spcBef>
                          <a:spcPts val="0"/>
                        </a:spcBef>
                        <a:spcAft>
                          <a:spcPts val="0"/>
                        </a:spcAft>
                        <a:buNone/>
                      </a:pPr>
                      <a:r>
                        <a:rPr lang="en">
                          <a:solidFill>
                            <a:srgbClr val="FFFFFF"/>
                          </a:solidFill>
                          <a:latin typeface="Times"/>
                          <a:ea typeface="Times"/>
                          <a:cs typeface="Times"/>
                          <a:sym typeface="Times"/>
                        </a:rPr>
                        <a:t>Production</a:t>
                      </a:r>
                      <a:endParaRPr>
                        <a:solidFill>
                          <a:srgbClr val="FFFFFF"/>
                        </a:solidFill>
                        <a:latin typeface="Times"/>
                        <a:ea typeface="Times"/>
                        <a:cs typeface="Times"/>
                        <a:sym typeface="Times"/>
                      </a:endParaRPr>
                    </a:p>
                  </a:txBody>
                  <a:tcPr marT="91425" marB="91425" marR="91425" marL="91425"/>
                </a:tc>
                <a:tc>
                  <a:txBody>
                    <a:bodyPr/>
                    <a:lstStyle/>
                    <a:p>
                      <a:pPr indent="0" lvl="0" marL="0" rtl="0" algn="ctr">
                        <a:spcBef>
                          <a:spcPts val="0"/>
                        </a:spcBef>
                        <a:spcAft>
                          <a:spcPts val="0"/>
                        </a:spcAft>
                        <a:buNone/>
                      </a:pPr>
                      <a:r>
                        <a:rPr lang="en">
                          <a:solidFill>
                            <a:srgbClr val="FFFFFF"/>
                          </a:solidFill>
                          <a:latin typeface="Times"/>
                          <a:ea typeface="Times"/>
                          <a:cs typeface="Times"/>
                          <a:sym typeface="Times"/>
                        </a:rPr>
                        <a:t>60</a:t>
                      </a:r>
                      <a:r>
                        <a:rPr lang="en">
                          <a:solidFill>
                            <a:srgbClr val="FFFFFF"/>
                          </a:solidFill>
                          <a:latin typeface="Times"/>
                          <a:ea typeface="Times"/>
                          <a:cs typeface="Times"/>
                          <a:sym typeface="Times"/>
                        </a:rPr>
                        <a:t> kilograms per 90 days</a:t>
                      </a:r>
                      <a:endParaRPr>
                        <a:solidFill>
                          <a:srgbClr val="FFFFFF"/>
                        </a:solidFill>
                        <a:latin typeface="Times"/>
                        <a:ea typeface="Times"/>
                        <a:cs typeface="Times"/>
                        <a:sym typeface="Times"/>
                      </a:endParaRPr>
                    </a:p>
                  </a:txBody>
                  <a:tcPr marT="91425" marB="91425" marR="91425" marL="91425"/>
                </a:tc>
                <a:tc>
                  <a:txBody>
                    <a:bodyPr/>
                    <a:lstStyle/>
                    <a:p>
                      <a:pPr indent="0" lvl="0" marL="0" rtl="0" algn="ctr">
                        <a:spcBef>
                          <a:spcPts val="0"/>
                        </a:spcBef>
                        <a:spcAft>
                          <a:spcPts val="0"/>
                        </a:spcAft>
                        <a:buNone/>
                      </a:pPr>
                      <a:r>
                        <a:rPr lang="en">
                          <a:solidFill>
                            <a:srgbClr val="FFFFFF"/>
                          </a:solidFill>
                          <a:latin typeface="Times"/>
                          <a:ea typeface="Times"/>
                          <a:cs typeface="Times"/>
                          <a:sym typeface="Times"/>
                        </a:rPr>
                        <a:t>4</a:t>
                      </a:r>
                      <a:r>
                        <a:rPr lang="en">
                          <a:solidFill>
                            <a:srgbClr val="FFFFFF"/>
                          </a:solidFill>
                          <a:latin typeface="Times"/>
                          <a:ea typeface="Times"/>
                          <a:cs typeface="Times"/>
                          <a:sym typeface="Times"/>
                        </a:rPr>
                        <a:t>,000 Kilos per harvest (90 days)</a:t>
                      </a:r>
                      <a:endParaRPr>
                        <a:solidFill>
                          <a:srgbClr val="FFFFFF"/>
                        </a:solidFill>
                        <a:latin typeface="Times"/>
                        <a:ea typeface="Times"/>
                        <a:cs typeface="Times"/>
                        <a:sym typeface="Times"/>
                      </a:endParaRPr>
                    </a:p>
                  </a:txBody>
                  <a:tcPr marT="91425" marB="91425" marR="91425" marL="91425"/>
                </a:tc>
              </a:tr>
              <a:tr h="381000">
                <a:tc>
                  <a:txBody>
                    <a:bodyPr/>
                    <a:lstStyle/>
                    <a:p>
                      <a:pPr indent="0" lvl="0" marL="0" rtl="0" algn="ctr">
                        <a:spcBef>
                          <a:spcPts val="0"/>
                        </a:spcBef>
                        <a:spcAft>
                          <a:spcPts val="0"/>
                        </a:spcAft>
                        <a:buNone/>
                      </a:pPr>
                      <a:r>
                        <a:rPr lang="en">
                          <a:solidFill>
                            <a:srgbClr val="FFFFFF"/>
                          </a:solidFill>
                          <a:latin typeface="Times"/>
                          <a:ea typeface="Times"/>
                          <a:cs typeface="Times"/>
                          <a:sym typeface="Times"/>
                        </a:rPr>
                        <a:t>Fisherman/Farmer Selling Price</a:t>
                      </a:r>
                      <a:endParaRPr>
                        <a:solidFill>
                          <a:srgbClr val="FFFFFF"/>
                        </a:solidFill>
                        <a:latin typeface="Times"/>
                        <a:ea typeface="Times"/>
                        <a:cs typeface="Times"/>
                        <a:sym typeface="Times"/>
                      </a:endParaRPr>
                    </a:p>
                  </a:txBody>
                  <a:tcPr marT="91425" marB="91425" marR="91425" marL="91425"/>
                </a:tc>
                <a:tc>
                  <a:txBody>
                    <a:bodyPr/>
                    <a:lstStyle/>
                    <a:p>
                      <a:pPr indent="0" lvl="0" marL="0" rtl="0" algn="ctr">
                        <a:spcBef>
                          <a:spcPts val="0"/>
                        </a:spcBef>
                        <a:spcAft>
                          <a:spcPts val="0"/>
                        </a:spcAft>
                        <a:buNone/>
                      </a:pPr>
                      <a:r>
                        <a:rPr lang="en" sz="1200">
                          <a:solidFill>
                            <a:srgbClr val="FFFFFF"/>
                          </a:solidFill>
                          <a:latin typeface="Times"/>
                          <a:ea typeface="Times"/>
                          <a:cs typeface="Times"/>
                          <a:sym typeface="Times"/>
                        </a:rPr>
                        <a:t>₡</a:t>
                      </a:r>
                      <a:r>
                        <a:rPr lang="en">
                          <a:solidFill>
                            <a:srgbClr val="FFFFFF"/>
                          </a:solidFill>
                          <a:latin typeface="Times"/>
                          <a:ea typeface="Times"/>
                          <a:cs typeface="Times"/>
                          <a:sym typeface="Times"/>
                        </a:rPr>
                        <a:t>9,909 per kilogram</a:t>
                      </a:r>
                      <a:endParaRPr>
                        <a:solidFill>
                          <a:srgbClr val="FFFFFF"/>
                        </a:solidFill>
                        <a:latin typeface="Times"/>
                        <a:ea typeface="Times"/>
                        <a:cs typeface="Times"/>
                        <a:sym typeface="Times"/>
                      </a:endParaRPr>
                    </a:p>
                  </a:txBody>
                  <a:tcPr marT="91425" marB="91425" marR="91425" marL="91425"/>
                </a:tc>
                <a:tc>
                  <a:txBody>
                    <a:bodyPr/>
                    <a:lstStyle/>
                    <a:p>
                      <a:pPr indent="0" lvl="0" marL="0" rtl="0" algn="ctr">
                        <a:spcBef>
                          <a:spcPts val="0"/>
                        </a:spcBef>
                        <a:spcAft>
                          <a:spcPts val="0"/>
                        </a:spcAft>
                        <a:buNone/>
                      </a:pPr>
                      <a:r>
                        <a:rPr lang="en" sz="1200">
                          <a:solidFill>
                            <a:srgbClr val="FFFFFF"/>
                          </a:solidFill>
                          <a:latin typeface="Times"/>
                          <a:ea typeface="Times"/>
                          <a:cs typeface="Times"/>
                          <a:sym typeface="Times"/>
                        </a:rPr>
                        <a:t>₡</a:t>
                      </a:r>
                      <a:r>
                        <a:rPr lang="en">
                          <a:solidFill>
                            <a:srgbClr val="FFFFFF"/>
                          </a:solidFill>
                          <a:latin typeface="Times"/>
                          <a:ea typeface="Times"/>
                          <a:cs typeface="Times"/>
                          <a:sym typeface="Times"/>
                        </a:rPr>
                        <a:t>2,000-</a:t>
                      </a:r>
                      <a:r>
                        <a:rPr lang="en" sz="1200">
                          <a:solidFill>
                            <a:srgbClr val="FFFFFF"/>
                          </a:solidFill>
                          <a:latin typeface="Times"/>
                          <a:ea typeface="Times"/>
                          <a:cs typeface="Times"/>
                          <a:sym typeface="Times"/>
                        </a:rPr>
                        <a:t>₡</a:t>
                      </a:r>
                      <a:r>
                        <a:rPr lang="en">
                          <a:solidFill>
                            <a:srgbClr val="FFFFFF"/>
                          </a:solidFill>
                          <a:latin typeface="Times"/>
                          <a:ea typeface="Times"/>
                          <a:cs typeface="Times"/>
                          <a:sym typeface="Times"/>
                        </a:rPr>
                        <a:t>2,500 per kilogram</a:t>
                      </a:r>
                      <a:endParaRPr>
                        <a:solidFill>
                          <a:srgbClr val="FFFFFF"/>
                        </a:solidFill>
                        <a:latin typeface="Times"/>
                        <a:ea typeface="Times"/>
                        <a:cs typeface="Times"/>
                        <a:sym typeface="Times"/>
                      </a:endParaRPr>
                    </a:p>
                  </a:txBody>
                  <a:tcPr marT="91425" marB="91425" marR="91425" marL="91425"/>
                </a:tc>
              </a:tr>
              <a:tr h="381000">
                <a:tc>
                  <a:txBody>
                    <a:bodyPr/>
                    <a:lstStyle/>
                    <a:p>
                      <a:pPr indent="0" lvl="0" marL="0" rtl="0" algn="ctr">
                        <a:spcBef>
                          <a:spcPts val="0"/>
                        </a:spcBef>
                        <a:spcAft>
                          <a:spcPts val="0"/>
                        </a:spcAft>
                        <a:buNone/>
                      </a:pPr>
                      <a:r>
                        <a:rPr lang="en">
                          <a:solidFill>
                            <a:srgbClr val="FFFFFF"/>
                          </a:solidFill>
                          <a:latin typeface="Times"/>
                          <a:ea typeface="Times"/>
                          <a:cs typeface="Times"/>
                          <a:sym typeface="Times"/>
                        </a:rPr>
                        <a:t>Consumer Value</a:t>
                      </a:r>
                      <a:endParaRPr>
                        <a:solidFill>
                          <a:srgbClr val="FFFFFF"/>
                        </a:solidFill>
                        <a:latin typeface="Times"/>
                        <a:ea typeface="Times"/>
                        <a:cs typeface="Times"/>
                        <a:sym typeface="Times"/>
                      </a:endParaRPr>
                    </a:p>
                  </a:txBody>
                  <a:tcPr marT="91425" marB="91425" marR="91425" marL="91425"/>
                </a:tc>
                <a:tc>
                  <a:txBody>
                    <a:bodyPr/>
                    <a:lstStyle/>
                    <a:p>
                      <a:pPr indent="0" lvl="0" marL="0" rtl="0" algn="ctr">
                        <a:spcBef>
                          <a:spcPts val="0"/>
                        </a:spcBef>
                        <a:spcAft>
                          <a:spcPts val="0"/>
                        </a:spcAft>
                        <a:buNone/>
                      </a:pPr>
                      <a:r>
                        <a:rPr lang="en" sz="1200">
                          <a:solidFill>
                            <a:srgbClr val="FFFFFF"/>
                          </a:solidFill>
                          <a:latin typeface="Times"/>
                          <a:ea typeface="Times"/>
                          <a:cs typeface="Times"/>
                          <a:sym typeface="Times"/>
                        </a:rPr>
                        <a:t>₡</a:t>
                      </a:r>
                      <a:r>
                        <a:rPr lang="en">
                          <a:solidFill>
                            <a:srgbClr val="FFFFFF"/>
                          </a:solidFill>
                          <a:latin typeface="Times"/>
                          <a:ea typeface="Times"/>
                          <a:cs typeface="Times"/>
                          <a:sym typeface="Times"/>
                        </a:rPr>
                        <a:t>12,000-</a:t>
                      </a:r>
                      <a:r>
                        <a:rPr lang="en" sz="1200">
                          <a:solidFill>
                            <a:srgbClr val="FFFFFF"/>
                          </a:solidFill>
                          <a:latin typeface="Times"/>
                          <a:ea typeface="Times"/>
                          <a:cs typeface="Times"/>
                          <a:sym typeface="Times"/>
                        </a:rPr>
                        <a:t>₡</a:t>
                      </a:r>
                      <a:r>
                        <a:rPr lang="en">
                          <a:solidFill>
                            <a:srgbClr val="FFFFFF"/>
                          </a:solidFill>
                          <a:latin typeface="Times"/>
                          <a:ea typeface="Times"/>
                          <a:cs typeface="Times"/>
                          <a:sym typeface="Times"/>
                        </a:rPr>
                        <a:t>15,000 per kilogram</a:t>
                      </a:r>
                      <a:endParaRPr>
                        <a:solidFill>
                          <a:srgbClr val="FFFFFF"/>
                        </a:solidFill>
                        <a:latin typeface="Times"/>
                        <a:ea typeface="Times"/>
                        <a:cs typeface="Times"/>
                        <a:sym typeface="Times"/>
                      </a:endParaRPr>
                    </a:p>
                  </a:txBody>
                  <a:tcPr marT="91425" marB="91425" marR="91425" marL="91425"/>
                </a:tc>
                <a:tc>
                  <a:txBody>
                    <a:bodyPr/>
                    <a:lstStyle/>
                    <a:p>
                      <a:pPr indent="0" lvl="0" marL="0" rtl="0" algn="ctr">
                        <a:spcBef>
                          <a:spcPts val="0"/>
                        </a:spcBef>
                        <a:spcAft>
                          <a:spcPts val="0"/>
                        </a:spcAft>
                        <a:buNone/>
                      </a:pPr>
                      <a:r>
                        <a:rPr lang="en" sz="1200">
                          <a:solidFill>
                            <a:srgbClr val="FFFFFF"/>
                          </a:solidFill>
                          <a:latin typeface="Times"/>
                          <a:ea typeface="Times"/>
                          <a:cs typeface="Times"/>
                          <a:sym typeface="Times"/>
                        </a:rPr>
                        <a:t>₡</a:t>
                      </a:r>
                      <a:r>
                        <a:rPr lang="en">
                          <a:solidFill>
                            <a:srgbClr val="FFFFFF"/>
                          </a:solidFill>
                          <a:latin typeface="Times"/>
                          <a:ea typeface="Times"/>
                          <a:cs typeface="Times"/>
                          <a:sym typeface="Times"/>
                        </a:rPr>
                        <a:t>4,500 per kilogram</a:t>
                      </a:r>
                      <a:endParaRPr>
                        <a:solidFill>
                          <a:srgbClr val="FFFFFF"/>
                        </a:solidFill>
                        <a:latin typeface="Times"/>
                        <a:ea typeface="Times"/>
                        <a:cs typeface="Times"/>
                        <a:sym typeface="Times"/>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5"/>
          <p:cNvSpPr/>
          <p:nvPr/>
        </p:nvSpPr>
        <p:spPr>
          <a:xfrm>
            <a:off x="248875" y="1088850"/>
            <a:ext cx="3826500" cy="37434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txBox="1"/>
          <p:nvPr>
            <p:ph type="title"/>
          </p:nvPr>
        </p:nvSpPr>
        <p:spPr>
          <a:xfrm>
            <a:off x="259850" y="24045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Findings: Public Opinion</a:t>
            </a:r>
            <a:endParaRPr sz="3600">
              <a:latin typeface="Times"/>
              <a:ea typeface="Times"/>
              <a:cs typeface="Times"/>
              <a:sym typeface="Times"/>
            </a:endParaRPr>
          </a:p>
        </p:txBody>
      </p:sp>
      <p:pic>
        <p:nvPicPr>
          <p:cNvPr id="212" name="Google Shape;212;p25"/>
          <p:cNvPicPr preferRelativeResize="0"/>
          <p:nvPr/>
        </p:nvPicPr>
        <p:blipFill>
          <a:blip r:embed="rId3">
            <a:alphaModFix/>
          </a:blip>
          <a:stretch>
            <a:fillRect/>
          </a:stretch>
        </p:blipFill>
        <p:spPr>
          <a:xfrm>
            <a:off x="6241125" y="791075"/>
            <a:ext cx="2664699" cy="2890276"/>
          </a:xfrm>
          <a:prstGeom prst="rect">
            <a:avLst/>
          </a:prstGeom>
          <a:noFill/>
          <a:ln>
            <a:noFill/>
          </a:ln>
        </p:spPr>
      </p:pic>
      <p:pic>
        <p:nvPicPr>
          <p:cNvPr id="213" name="Google Shape;213;p25"/>
          <p:cNvPicPr preferRelativeResize="0"/>
          <p:nvPr/>
        </p:nvPicPr>
        <p:blipFill rotWithShape="1">
          <a:blip r:embed="rId4">
            <a:alphaModFix/>
          </a:blip>
          <a:srcRect b="0" l="10730" r="-10729" t="0"/>
          <a:stretch/>
        </p:blipFill>
        <p:spPr>
          <a:xfrm>
            <a:off x="4167382" y="1449338"/>
            <a:ext cx="2126949" cy="2835932"/>
          </a:xfrm>
          <a:prstGeom prst="rect">
            <a:avLst/>
          </a:prstGeom>
          <a:noFill/>
          <a:ln>
            <a:noFill/>
          </a:ln>
        </p:spPr>
      </p:pic>
      <p:sp>
        <p:nvSpPr>
          <p:cNvPr id="214" name="Google Shape;214;p25"/>
          <p:cNvSpPr txBox="1"/>
          <p:nvPr/>
        </p:nvSpPr>
        <p:spPr>
          <a:xfrm>
            <a:off x="342225" y="1037000"/>
            <a:ext cx="3390900" cy="366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rgbClr val="FFFFFF"/>
                </a:solidFill>
                <a:latin typeface="Times"/>
                <a:ea typeface="Times"/>
                <a:cs typeface="Times"/>
                <a:sym typeface="Times"/>
              </a:rPr>
              <a:t>Restaurants</a:t>
            </a:r>
            <a:endParaRPr sz="1300">
              <a:solidFill>
                <a:srgbClr val="FFFFFF"/>
              </a:solidFill>
              <a:latin typeface="Times"/>
              <a:ea typeface="Times"/>
              <a:cs typeface="Times"/>
              <a:sym typeface="Times"/>
            </a:endParaRPr>
          </a:p>
          <a:p>
            <a:pPr indent="-311150" lvl="0" marL="457200" rtl="0" algn="l">
              <a:spcBef>
                <a:spcPts val="0"/>
              </a:spcBef>
              <a:spcAft>
                <a:spcPts val="0"/>
              </a:spcAft>
              <a:buClr>
                <a:srgbClr val="FFFFFF"/>
              </a:buClr>
              <a:buSzPts val="1300"/>
              <a:buFont typeface="Times"/>
              <a:buChar char="●"/>
            </a:pPr>
            <a:r>
              <a:rPr lang="en" sz="1300">
                <a:solidFill>
                  <a:srgbClr val="FFFFFF"/>
                </a:solidFill>
                <a:latin typeface="Times"/>
                <a:ea typeface="Times"/>
                <a:cs typeface="Times"/>
                <a:sym typeface="Times"/>
              </a:rPr>
              <a:t>Preferred shrimp caught from ocean that cultivated shrimp, due to the quality</a:t>
            </a:r>
            <a:endParaRPr sz="1300">
              <a:solidFill>
                <a:srgbClr val="FFFFFF"/>
              </a:solidFill>
              <a:latin typeface="Times"/>
              <a:ea typeface="Times"/>
              <a:cs typeface="Times"/>
              <a:sym typeface="Times"/>
            </a:endParaRPr>
          </a:p>
          <a:p>
            <a:pPr indent="-311150" lvl="0" marL="457200" rtl="0" algn="l">
              <a:spcBef>
                <a:spcPts val="0"/>
              </a:spcBef>
              <a:spcAft>
                <a:spcPts val="0"/>
              </a:spcAft>
              <a:buClr>
                <a:srgbClr val="FFFFFF"/>
              </a:buClr>
              <a:buSzPts val="1300"/>
              <a:buFont typeface="Times"/>
              <a:buChar char="●"/>
            </a:pPr>
            <a:r>
              <a:rPr lang="en" sz="1300">
                <a:solidFill>
                  <a:srgbClr val="FFFFFF"/>
                </a:solidFill>
                <a:latin typeface="Times"/>
                <a:ea typeface="Times"/>
                <a:cs typeface="Times"/>
                <a:sym typeface="Times"/>
              </a:rPr>
              <a:t>Bacchus got tuna from a fish farm, this could lead to better sustainable farming practices</a:t>
            </a:r>
            <a:endParaRPr sz="1300">
              <a:solidFill>
                <a:srgbClr val="FFFFFF"/>
              </a:solidFill>
              <a:latin typeface="Times"/>
              <a:ea typeface="Times"/>
              <a:cs typeface="Times"/>
              <a:sym typeface="Times"/>
            </a:endParaRPr>
          </a:p>
          <a:p>
            <a:pPr indent="0" lvl="0" marL="0" rtl="0" algn="l">
              <a:spcBef>
                <a:spcPts val="0"/>
              </a:spcBef>
              <a:spcAft>
                <a:spcPts val="0"/>
              </a:spcAft>
              <a:buNone/>
            </a:pPr>
            <a:r>
              <a:rPr lang="en" sz="1300">
                <a:solidFill>
                  <a:srgbClr val="FFFFFF"/>
                </a:solidFill>
                <a:latin typeface="Times"/>
                <a:ea typeface="Times"/>
                <a:cs typeface="Times"/>
                <a:sym typeface="Times"/>
              </a:rPr>
              <a:t>Grocery Stores</a:t>
            </a:r>
            <a:endParaRPr sz="1300">
              <a:solidFill>
                <a:srgbClr val="FFFFFF"/>
              </a:solidFill>
              <a:latin typeface="Times"/>
              <a:ea typeface="Times"/>
              <a:cs typeface="Times"/>
              <a:sym typeface="Times"/>
            </a:endParaRPr>
          </a:p>
          <a:p>
            <a:pPr indent="-311150" lvl="0" marL="457200" rtl="0" algn="l">
              <a:spcBef>
                <a:spcPts val="0"/>
              </a:spcBef>
              <a:spcAft>
                <a:spcPts val="0"/>
              </a:spcAft>
              <a:buClr>
                <a:srgbClr val="FFFFFF"/>
              </a:buClr>
              <a:buSzPts val="1300"/>
              <a:buFont typeface="Times"/>
              <a:buChar char="●"/>
            </a:pPr>
            <a:r>
              <a:rPr lang="en" sz="1300">
                <a:solidFill>
                  <a:srgbClr val="FFFFFF"/>
                </a:solidFill>
                <a:latin typeface="Times"/>
                <a:ea typeface="Times"/>
                <a:cs typeface="Times"/>
                <a:sym typeface="Times"/>
              </a:rPr>
              <a:t>Willing to spend more money for sustainably caught shrimp</a:t>
            </a:r>
            <a:endParaRPr sz="1300">
              <a:solidFill>
                <a:srgbClr val="FFFFFF"/>
              </a:solidFill>
              <a:latin typeface="Times"/>
              <a:ea typeface="Times"/>
              <a:cs typeface="Times"/>
              <a:sym typeface="Times"/>
            </a:endParaRPr>
          </a:p>
          <a:p>
            <a:pPr indent="0" lvl="0" marL="0" rtl="0" algn="l">
              <a:spcBef>
                <a:spcPts val="0"/>
              </a:spcBef>
              <a:spcAft>
                <a:spcPts val="0"/>
              </a:spcAft>
              <a:buNone/>
            </a:pPr>
            <a:r>
              <a:rPr lang="en" sz="1300">
                <a:solidFill>
                  <a:srgbClr val="FFFFFF"/>
                </a:solidFill>
                <a:latin typeface="Times"/>
                <a:ea typeface="Times"/>
                <a:cs typeface="Times"/>
                <a:sym typeface="Times"/>
              </a:rPr>
              <a:t>Fishermen</a:t>
            </a:r>
            <a:endParaRPr sz="1300">
              <a:solidFill>
                <a:srgbClr val="FFFFFF"/>
              </a:solidFill>
              <a:latin typeface="Times"/>
              <a:ea typeface="Times"/>
              <a:cs typeface="Times"/>
              <a:sym typeface="Times"/>
            </a:endParaRPr>
          </a:p>
          <a:p>
            <a:pPr indent="-311150" lvl="0" marL="457200" rtl="0" algn="l">
              <a:spcBef>
                <a:spcPts val="0"/>
              </a:spcBef>
              <a:spcAft>
                <a:spcPts val="0"/>
              </a:spcAft>
              <a:buClr>
                <a:srgbClr val="FFFFFF"/>
              </a:buClr>
              <a:buSzPts val="1300"/>
              <a:buFont typeface="Times"/>
              <a:buChar char="●"/>
            </a:pPr>
            <a:r>
              <a:rPr lang="en" sz="1300">
                <a:solidFill>
                  <a:srgbClr val="FFFFFF"/>
                </a:solidFill>
                <a:latin typeface="Times"/>
                <a:ea typeface="Times"/>
                <a:cs typeface="Times"/>
                <a:sym typeface="Times"/>
              </a:rPr>
              <a:t>Open to changes in capturing shrimp</a:t>
            </a:r>
            <a:endParaRPr sz="1300">
              <a:solidFill>
                <a:srgbClr val="FFFFFF"/>
              </a:solidFill>
              <a:latin typeface="Times"/>
              <a:ea typeface="Times"/>
              <a:cs typeface="Times"/>
              <a:sym typeface="Times"/>
            </a:endParaRPr>
          </a:p>
          <a:p>
            <a:pPr indent="-311150" lvl="0" marL="457200" rtl="0" algn="l">
              <a:spcBef>
                <a:spcPts val="0"/>
              </a:spcBef>
              <a:spcAft>
                <a:spcPts val="0"/>
              </a:spcAft>
              <a:buClr>
                <a:srgbClr val="FFFFFF"/>
              </a:buClr>
              <a:buSzPts val="1300"/>
              <a:buFont typeface="Times"/>
              <a:buChar char="●"/>
            </a:pPr>
            <a:r>
              <a:rPr lang="en" sz="1300">
                <a:solidFill>
                  <a:srgbClr val="FFFFFF"/>
                </a:solidFill>
                <a:latin typeface="Times"/>
                <a:ea typeface="Times"/>
                <a:cs typeface="Times"/>
                <a:sym typeface="Times"/>
              </a:rPr>
              <a:t>Main issue is financial investment</a:t>
            </a:r>
            <a:endParaRPr sz="1300">
              <a:solidFill>
                <a:srgbClr val="FFFFFF"/>
              </a:solidFill>
              <a:latin typeface="Times"/>
              <a:ea typeface="Times"/>
              <a:cs typeface="Times"/>
              <a:sym typeface="Times"/>
            </a:endParaRPr>
          </a:p>
          <a:p>
            <a:pPr indent="0" lvl="0" marL="0" rtl="0" algn="l">
              <a:spcBef>
                <a:spcPts val="0"/>
              </a:spcBef>
              <a:spcAft>
                <a:spcPts val="0"/>
              </a:spcAft>
              <a:buNone/>
            </a:pPr>
            <a:r>
              <a:rPr lang="en" sz="1300">
                <a:solidFill>
                  <a:srgbClr val="FFFFFF"/>
                </a:solidFill>
                <a:latin typeface="Times"/>
                <a:ea typeface="Times"/>
                <a:cs typeface="Times"/>
                <a:sym typeface="Times"/>
              </a:rPr>
              <a:t>Consumer surveys</a:t>
            </a:r>
            <a:endParaRPr sz="1300">
              <a:solidFill>
                <a:srgbClr val="FFFFFF"/>
              </a:solidFill>
              <a:latin typeface="Times"/>
              <a:ea typeface="Times"/>
              <a:cs typeface="Times"/>
              <a:sym typeface="Times"/>
            </a:endParaRPr>
          </a:p>
          <a:p>
            <a:pPr indent="-311150" lvl="0" marL="457200" rtl="0" algn="l">
              <a:spcBef>
                <a:spcPts val="0"/>
              </a:spcBef>
              <a:spcAft>
                <a:spcPts val="0"/>
              </a:spcAft>
              <a:buClr>
                <a:srgbClr val="FFFFFF"/>
              </a:buClr>
              <a:buSzPts val="1300"/>
              <a:buFont typeface="Times"/>
              <a:buChar char="●"/>
            </a:pPr>
            <a:r>
              <a:rPr lang="en" sz="1300">
                <a:solidFill>
                  <a:srgbClr val="FFFFFF"/>
                </a:solidFill>
                <a:latin typeface="Times"/>
                <a:ea typeface="Times"/>
                <a:cs typeface="Times"/>
                <a:sym typeface="Times"/>
              </a:rPr>
              <a:t>63% stated that they were informed on how shrimp was caught</a:t>
            </a:r>
            <a:endParaRPr sz="1300">
              <a:solidFill>
                <a:srgbClr val="FFFFFF"/>
              </a:solidFill>
              <a:latin typeface="Times"/>
              <a:ea typeface="Times"/>
              <a:cs typeface="Times"/>
              <a:sym typeface="Times"/>
            </a:endParaRPr>
          </a:p>
          <a:p>
            <a:pPr indent="-311150" lvl="0" marL="457200" rtl="0" algn="l">
              <a:spcBef>
                <a:spcPts val="0"/>
              </a:spcBef>
              <a:spcAft>
                <a:spcPts val="0"/>
              </a:spcAft>
              <a:buClr>
                <a:srgbClr val="FFFFFF"/>
              </a:buClr>
              <a:buSzPts val="1300"/>
              <a:buFont typeface="Times"/>
              <a:buChar char="●"/>
            </a:pPr>
            <a:r>
              <a:rPr lang="en" sz="1300">
                <a:solidFill>
                  <a:srgbClr val="FFFFFF"/>
                </a:solidFill>
                <a:latin typeface="Times"/>
                <a:ea typeface="Times"/>
                <a:cs typeface="Times"/>
                <a:sym typeface="Times"/>
              </a:rPr>
              <a:t>81% stated that they would buy sustainably caught shrimp even for an increase in price</a:t>
            </a:r>
            <a:endParaRPr sz="1300">
              <a:solidFill>
                <a:srgbClr val="FFFFFF"/>
              </a:solidFill>
              <a:latin typeface="Times"/>
              <a:ea typeface="Times"/>
              <a:cs typeface="Times"/>
              <a:sym typeface="Time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Google Shape;219;p26"/>
          <p:cNvSpPr txBox="1"/>
          <p:nvPr>
            <p:ph type="title"/>
          </p:nvPr>
        </p:nvSpPr>
        <p:spPr>
          <a:xfrm>
            <a:off x="311700" y="22797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Findings: Environmental</a:t>
            </a:r>
            <a:endParaRPr sz="3600">
              <a:latin typeface="Times"/>
              <a:ea typeface="Times"/>
              <a:cs typeface="Times"/>
              <a:sym typeface="Times"/>
            </a:endParaRPr>
          </a:p>
        </p:txBody>
      </p:sp>
      <p:sp>
        <p:nvSpPr>
          <p:cNvPr id="220" name="Google Shape;220;p26"/>
          <p:cNvSpPr txBox="1"/>
          <p:nvPr>
            <p:ph idx="1" type="body"/>
          </p:nvPr>
        </p:nvSpPr>
        <p:spPr>
          <a:xfrm>
            <a:off x="311700" y="1238850"/>
            <a:ext cx="8520600" cy="33390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t/>
            </a:r>
            <a:endParaRPr sz="1200">
              <a:solidFill>
                <a:srgbClr val="000000"/>
              </a:solidFill>
              <a:latin typeface="Times"/>
              <a:ea typeface="Times"/>
              <a:cs typeface="Times"/>
              <a:sym typeface="Times"/>
            </a:endParaRPr>
          </a:p>
          <a:p>
            <a:pPr indent="0" lvl="0" marL="0" rtl="0" algn="just">
              <a:lnSpc>
                <a:spcPct val="150000"/>
              </a:lnSpc>
              <a:spcBef>
                <a:spcPts val="0"/>
              </a:spcBef>
              <a:spcAft>
                <a:spcPts val="0"/>
              </a:spcAft>
              <a:buNone/>
            </a:pPr>
            <a:r>
              <a:t/>
            </a:r>
            <a:endParaRPr sz="1200">
              <a:solidFill>
                <a:srgbClr val="000000"/>
              </a:solidFill>
              <a:latin typeface="Times"/>
              <a:ea typeface="Times"/>
              <a:cs typeface="Times"/>
              <a:sym typeface="Times"/>
            </a:endParaRPr>
          </a:p>
          <a:p>
            <a:pPr indent="0" lvl="0" marL="0" rtl="0" algn="just">
              <a:lnSpc>
                <a:spcPct val="150000"/>
              </a:lnSpc>
              <a:spcBef>
                <a:spcPts val="0"/>
              </a:spcBef>
              <a:spcAft>
                <a:spcPts val="0"/>
              </a:spcAft>
              <a:buNone/>
            </a:pPr>
            <a:r>
              <a:t/>
            </a:r>
            <a:endParaRPr sz="1200">
              <a:solidFill>
                <a:srgbClr val="000000"/>
              </a:solidFill>
              <a:latin typeface="Times"/>
              <a:ea typeface="Times"/>
              <a:cs typeface="Times"/>
              <a:sym typeface="Times"/>
            </a:endParaRPr>
          </a:p>
          <a:p>
            <a:pPr indent="0" lvl="0" marL="0" rtl="0" algn="just">
              <a:lnSpc>
                <a:spcPct val="150000"/>
              </a:lnSpc>
              <a:spcBef>
                <a:spcPts val="0"/>
              </a:spcBef>
              <a:spcAft>
                <a:spcPts val="0"/>
              </a:spcAft>
              <a:buNone/>
            </a:pPr>
            <a:r>
              <a:t/>
            </a:r>
            <a:endParaRPr sz="1200">
              <a:solidFill>
                <a:srgbClr val="000000"/>
              </a:solidFill>
              <a:latin typeface="Times"/>
              <a:ea typeface="Times"/>
              <a:cs typeface="Times"/>
              <a:sym typeface="Times"/>
            </a:endParaRPr>
          </a:p>
          <a:p>
            <a:pPr indent="0" lvl="0" marL="0" rtl="0" algn="just">
              <a:lnSpc>
                <a:spcPct val="150000"/>
              </a:lnSpc>
              <a:spcBef>
                <a:spcPts val="0"/>
              </a:spcBef>
              <a:spcAft>
                <a:spcPts val="0"/>
              </a:spcAft>
              <a:buNone/>
            </a:pPr>
            <a:r>
              <a:t/>
            </a:r>
            <a:endParaRPr sz="1200">
              <a:solidFill>
                <a:srgbClr val="000000"/>
              </a:solidFill>
              <a:latin typeface="Times"/>
              <a:ea typeface="Times"/>
              <a:cs typeface="Times"/>
              <a:sym typeface="Times"/>
            </a:endParaRPr>
          </a:p>
          <a:p>
            <a:pPr indent="0" lvl="0" marL="0" rtl="0" algn="just">
              <a:lnSpc>
                <a:spcPct val="150000"/>
              </a:lnSpc>
              <a:spcBef>
                <a:spcPts val="0"/>
              </a:spcBef>
              <a:spcAft>
                <a:spcPts val="0"/>
              </a:spcAft>
              <a:buNone/>
            </a:pPr>
            <a:r>
              <a:t/>
            </a:r>
            <a:endParaRPr sz="1200">
              <a:solidFill>
                <a:srgbClr val="000000"/>
              </a:solidFill>
              <a:latin typeface="Times"/>
              <a:ea typeface="Times"/>
              <a:cs typeface="Times"/>
              <a:sym typeface="Times"/>
            </a:endParaRPr>
          </a:p>
          <a:p>
            <a:pPr indent="0" lvl="0" marL="0" rtl="0" algn="just">
              <a:lnSpc>
                <a:spcPct val="150000"/>
              </a:lnSpc>
              <a:spcBef>
                <a:spcPts val="0"/>
              </a:spcBef>
              <a:spcAft>
                <a:spcPts val="0"/>
              </a:spcAft>
              <a:buNone/>
            </a:pPr>
            <a:r>
              <a:t/>
            </a:r>
            <a:endParaRPr sz="1200">
              <a:solidFill>
                <a:srgbClr val="000000"/>
              </a:solidFill>
              <a:latin typeface="Times"/>
              <a:ea typeface="Times"/>
              <a:cs typeface="Times"/>
              <a:sym typeface="Times"/>
            </a:endParaRPr>
          </a:p>
          <a:p>
            <a:pPr indent="0" lvl="0" marL="0" rtl="0" algn="just">
              <a:lnSpc>
                <a:spcPct val="150000"/>
              </a:lnSpc>
              <a:spcBef>
                <a:spcPts val="0"/>
              </a:spcBef>
              <a:spcAft>
                <a:spcPts val="0"/>
              </a:spcAft>
              <a:buNone/>
            </a:pPr>
            <a:r>
              <a:t/>
            </a:r>
            <a:endParaRPr sz="1200">
              <a:solidFill>
                <a:srgbClr val="000000"/>
              </a:solidFill>
              <a:latin typeface="Times"/>
              <a:ea typeface="Times"/>
              <a:cs typeface="Times"/>
              <a:sym typeface="Times"/>
            </a:endParaRPr>
          </a:p>
          <a:p>
            <a:pPr indent="0" lvl="0" marL="0" rtl="0" algn="just">
              <a:lnSpc>
                <a:spcPct val="150000"/>
              </a:lnSpc>
              <a:spcBef>
                <a:spcPts val="0"/>
              </a:spcBef>
              <a:spcAft>
                <a:spcPts val="0"/>
              </a:spcAft>
              <a:buNone/>
            </a:pPr>
            <a:r>
              <a:t/>
            </a:r>
            <a:endParaRPr sz="1200">
              <a:solidFill>
                <a:srgbClr val="000000"/>
              </a:solidFill>
              <a:latin typeface="Times"/>
              <a:ea typeface="Times"/>
              <a:cs typeface="Times"/>
              <a:sym typeface="Times"/>
            </a:endParaRPr>
          </a:p>
          <a:p>
            <a:pPr indent="0" lvl="0" marL="0" rtl="0" algn="l">
              <a:spcBef>
                <a:spcPts val="0"/>
              </a:spcBef>
              <a:spcAft>
                <a:spcPts val="0"/>
              </a:spcAft>
              <a:buNone/>
            </a:pPr>
            <a:r>
              <a:t/>
            </a:r>
            <a:endParaRPr>
              <a:latin typeface="Times"/>
              <a:ea typeface="Times"/>
              <a:cs typeface="Times"/>
              <a:sym typeface="Times"/>
            </a:endParaRPr>
          </a:p>
          <a:p>
            <a:pPr indent="0" lvl="0" marL="0" rtl="0" algn="l">
              <a:spcBef>
                <a:spcPts val="1600"/>
              </a:spcBef>
              <a:spcAft>
                <a:spcPts val="1600"/>
              </a:spcAft>
              <a:buNone/>
            </a:pPr>
            <a:r>
              <a:t/>
            </a:r>
            <a:endParaRPr>
              <a:latin typeface="Times"/>
              <a:ea typeface="Times"/>
              <a:cs typeface="Times"/>
              <a:sym typeface="Times"/>
            </a:endParaRPr>
          </a:p>
        </p:txBody>
      </p:sp>
      <p:pic>
        <p:nvPicPr>
          <p:cNvPr id="221" name="Google Shape;221;p26"/>
          <p:cNvPicPr preferRelativeResize="0"/>
          <p:nvPr/>
        </p:nvPicPr>
        <p:blipFill>
          <a:blip r:embed="rId3">
            <a:alphaModFix/>
          </a:blip>
          <a:stretch>
            <a:fillRect/>
          </a:stretch>
        </p:blipFill>
        <p:spPr>
          <a:xfrm>
            <a:off x="2901900" y="970975"/>
            <a:ext cx="2619375" cy="1471770"/>
          </a:xfrm>
          <a:prstGeom prst="rect">
            <a:avLst/>
          </a:prstGeom>
          <a:noFill/>
          <a:ln>
            <a:noFill/>
          </a:ln>
        </p:spPr>
      </p:pic>
      <p:pic>
        <p:nvPicPr>
          <p:cNvPr id="222" name="Google Shape;222;p26"/>
          <p:cNvPicPr preferRelativeResize="0"/>
          <p:nvPr/>
        </p:nvPicPr>
        <p:blipFill>
          <a:blip r:embed="rId4">
            <a:alphaModFix/>
          </a:blip>
          <a:stretch>
            <a:fillRect/>
          </a:stretch>
        </p:blipFill>
        <p:spPr>
          <a:xfrm>
            <a:off x="376350" y="1110050"/>
            <a:ext cx="1612825" cy="1734775"/>
          </a:xfrm>
          <a:prstGeom prst="rect">
            <a:avLst/>
          </a:prstGeom>
          <a:noFill/>
          <a:ln>
            <a:noFill/>
          </a:ln>
        </p:spPr>
      </p:pic>
      <p:sp>
        <p:nvSpPr>
          <p:cNvPr id="223" name="Google Shape;223;p26"/>
          <p:cNvSpPr/>
          <p:nvPr/>
        </p:nvSpPr>
        <p:spPr>
          <a:xfrm>
            <a:off x="2074750" y="1675675"/>
            <a:ext cx="676200" cy="161400"/>
          </a:xfrm>
          <a:prstGeom prst="rightArrow">
            <a:avLst>
              <a:gd fmla="val 50000" name="adj1"/>
              <a:gd fmla="val 50000" name="adj2"/>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4" name="Google Shape;224;p26"/>
          <p:cNvPicPr preferRelativeResize="0"/>
          <p:nvPr/>
        </p:nvPicPr>
        <p:blipFill>
          <a:blip r:embed="rId5">
            <a:alphaModFix/>
          </a:blip>
          <a:stretch>
            <a:fillRect/>
          </a:stretch>
        </p:blipFill>
        <p:spPr>
          <a:xfrm>
            <a:off x="6654773" y="257275"/>
            <a:ext cx="2412800" cy="1355675"/>
          </a:xfrm>
          <a:prstGeom prst="rect">
            <a:avLst/>
          </a:prstGeom>
          <a:noFill/>
          <a:ln>
            <a:noFill/>
          </a:ln>
        </p:spPr>
      </p:pic>
      <p:sp>
        <p:nvSpPr>
          <p:cNvPr id="225" name="Google Shape;225;p26"/>
          <p:cNvSpPr txBox="1"/>
          <p:nvPr/>
        </p:nvSpPr>
        <p:spPr>
          <a:xfrm flipH="1" rot="10800000">
            <a:off x="6611150" y="1771325"/>
            <a:ext cx="20700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0">
                <a:solidFill>
                  <a:srgbClr val="1C4587"/>
                </a:solidFill>
                <a:latin typeface="Roboto"/>
                <a:ea typeface="Roboto"/>
                <a:cs typeface="Roboto"/>
                <a:sym typeface="Roboto"/>
              </a:rPr>
              <a:t>X</a:t>
            </a:r>
            <a:endParaRPr sz="15000">
              <a:solidFill>
                <a:srgbClr val="1C4587"/>
              </a:solidFill>
              <a:latin typeface="Roboto"/>
              <a:ea typeface="Roboto"/>
              <a:cs typeface="Roboto"/>
              <a:sym typeface="Roboto"/>
            </a:endParaRPr>
          </a:p>
        </p:txBody>
      </p:sp>
      <p:pic>
        <p:nvPicPr>
          <p:cNvPr id="226" name="Google Shape;226;p26"/>
          <p:cNvPicPr preferRelativeResize="0"/>
          <p:nvPr/>
        </p:nvPicPr>
        <p:blipFill>
          <a:blip r:embed="rId6">
            <a:alphaModFix/>
          </a:blip>
          <a:stretch>
            <a:fillRect/>
          </a:stretch>
        </p:blipFill>
        <p:spPr>
          <a:xfrm>
            <a:off x="6285025" y="2414075"/>
            <a:ext cx="3295650" cy="1390650"/>
          </a:xfrm>
          <a:prstGeom prst="rect">
            <a:avLst/>
          </a:prstGeom>
          <a:noFill/>
          <a:ln>
            <a:noFill/>
          </a:ln>
        </p:spPr>
      </p:pic>
      <p:pic>
        <p:nvPicPr>
          <p:cNvPr id="227" name="Google Shape;227;p26"/>
          <p:cNvPicPr preferRelativeResize="0"/>
          <p:nvPr/>
        </p:nvPicPr>
        <p:blipFill>
          <a:blip r:embed="rId7">
            <a:alphaModFix/>
          </a:blip>
          <a:stretch>
            <a:fillRect/>
          </a:stretch>
        </p:blipFill>
        <p:spPr>
          <a:xfrm>
            <a:off x="2901888" y="2461863"/>
            <a:ext cx="2619375" cy="1743075"/>
          </a:xfrm>
          <a:prstGeom prst="rect">
            <a:avLst/>
          </a:prstGeom>
          <a:noFill/>
          <a:ln>
            <a:noFill/>
          </a:ln>
        </p:spPr>
      </p:pic>
      <p:pic>
        <p:nvPicPr>
          <p:cNvPr id="228" name="Google Shape;228;p26"/>
          <p:cNvPicPr preferRelativeResize="0"/>
          <p:nvPr/>
        </p:nvPicPr>
        <p:blipFill>
          <a:blip r:embed="rId8">
            <a:alphaModFix/>
          </a:blip>
          <a:stretch>
            <a:fillRect/>
          </a:stretch>
        </p:blipFill>
        <p:spPr>
          <a:xfrm>
            <a:off x="7709173" y="1771325"/>
            <a:ext cx="1358401" cy="797400"/>
          </a:xfrm>
          <a:prstGeom prst="rect">
            <a:avLst/>
          </a:prstGeom>
          <a:noFill/>
          <a:ln>
            <a:noFill/>
          </a:ln>
        </p:spPr>
      </p:pic>
      <p:sp>
        <p:nvSpPr>
          <p:cNvPr id="229" name="Google Shape;229;p26"/>
          <p:cNvSpPr/>
          <p:nvPr/>
        </p:nvSpPr>
        <p:spPr>
          <a:xfrm rot="5400000">
            <a:off x="1814675" y="2795813"/>
            <a:ext cx="797400" cy="1075200"/>
          </a:xfrm>
          <a:prstGeom prst="bentUpArrow">
            <a:avLst>
              <a:gd fmla="val 10287" name="adj1"/>
              <a:gd fmla="val 14215" name="adj2"/>
              <a:gd fmla="val 18300" name="adj3"/>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p:nvPr/>
        </p:nvSpPr>
        <p:spPr>
          <a:xfrm>
            <a:off x="5661200" y="3028700"/>
            <a:ext cx="483900" cy="161400"/>
          </a:xfrm>
          <a:prstGeom prst="rightArrow">
            <a:avLst>
              <a:gd fmla="val 50000" name="adj1"/>
              <a:gd fmla="val 50000" name="adj2"/>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27"/>
          <p:cNvSpPr/>
          <p:nvPr/>
        </p:nvSpPr>
        <p:spPr>
          <a:xfrm>
            <a:off x="134800" y="1140700"/>
            <a:ext cx="8520600" cy="33807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7"/>
          <p:cNvSpPr txBox="1"/>
          <p:nvPr>
            <p:ph type="title"/>
          </p:nvPr>
        </p:nvSpPr>
        <p:spPr>
          <a:xfrm>
            <a:off x="311700" y="2576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Findings: Environmental</a:t>
            </a:r>
            <a:endParaRPr sz="3600">
              <a:latin typeface="Times"/>
              <a:ea typeface="Times"/>
              <a:cs typeface="Times"/>
              <a:sym typeface="Times"/>
            </a:endParaRPr>
          </a:p>
        </p:txBody>
      </p:sp>
      <p:sp>
        <p:nvSpPr>
          <p:cNvPr id="237" name="Google Shape;237;p27"/>
          <p:cNvSpPr txBox="1"/>
          <p:nvPr>
            <p:ph idx="1" type="body"/>
          </p:nvPr>
        </p:nvSpPr>
        <p:spPr>
          <a:xfrm>
            <a:off x="186650" y="1229875"/>
            <a:ext cx="86457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a:ea typeface="Times"/>
                <a:cs typeface="Times"/>
                <a:sym typeface="Times"/>
              </a:rPr>
              <a:t>Fish Farm Process:</a:t>
            </a:r>
            <a:endParaRPr>
              <a:solidFill>
                <a:srgbClr val="FFFFFF"/>
              </a:solidFill>
              <a:latin typeface="Times"/>
              <a:ea typeface="Times"/>
              <a:cs typeface="Times"/>
              <a:sym typeface="Times"/>
            </a:endParaRPr>
          </a:p>
          <a:p>
            <a:pPr indent="-342900" lvl="0" marL="457200" rtl="0" algn="l">
              <a:spcBef>
                <a:spcPts val="1600"/>
              </a:spcBef>
              <a:spcAft>
                <a:spcPts val="0"/>
              </a:spcAft>
              <a:buClr>
                <a:srgbClr val="FFFFFF"/>
              </a:buClr>
              <a:buSzPts val="1800"/>
              <a:buFont typeface="Times"/>
              <a:buAutoNum type="arabicPeriod"/>
            </a:pPr>
            <a:r>
              <a:rPr lang="en">
                <a:solidFill>
                  <a:srgbClr val="FFFFFF"/>
                </a:solidFill>
                <a:latin typeface="Times"/>
                <a:ea typeface="Times"/>
                <a:cs typeface="Times"/>
                <a:sym typeface="Times"/>
              </a:rPr>
              <a:t>Eggs imported from primarily Ecuador and Guatemala</a:t>
            </a:r>
            <a:endParaRPr>
              <a:solidFill>
                <a:srgbClr val="FFFFFF"/>
              </a:solidFill>
              <a:latin typeface="Times"/>
              <a:ea typeface="Times"/>
              <a:cs typeface="Times"/>
              <a:sym typeface="Times"/>
            </a:endParaRPr>
          </a:p>
          <a:p>
            <a:pPr indent="-342900" lvl="0" marL="457200" rtl="0" algn="l">
              <a:spcBef>
                <a:spcPts val="0"/>
              </a:spcBef>
              <a:spcAft>
                <a:spcPts val="0"/>
              </a:spcAft>
              <a:buClr>
                <a:srgbClr val="FFFFFF"/>
              </a:buClr>
              <a:buSzPts val="1800"/>
              <a:buFont typeface="Times"/>
              <a:buAutoNum type="arabicPeriod"/>
            </a:pPr>
            <a:r>
              <a:rPr lang="en">
                <a:solidFill>
                  <a:srgbClr val="FFFFFF"/>
                </a:solidFill>
                <a:latin typeface="Times"/>
                <a:ea typeface="Times"/>
                <a:cs typeface="Times"/>
                <a:sym typeface="Times"/>
              </a:rPr>
              <a:t>Sent to a lab to undergo mutation to become larvae </a:t>
            </a:r>
            <a:endParaRPr>
              <a:solidFill>
                <a:srgbClr val="FFFFFF"/>
              </a:solidFill>
              <a:latin typeface="Times"/>
              <a:ea typeface="Times"/>
              <a:cs typeface="Times"/>
              <a:sym typeface="Times"/>
            </a:endParaRPr>
          </a:p>
          <a:p>
            <a:pPr indent="-342900" lvl="0" marL="457200" rtl="0" algn="l">
              <a:spcBef>
                <a:spcPts val="0"/>
              </a:spcBef>
              <a:spcAft>
                <a:spcPts val="0"/>
              </a:spcAft>
              <a:buClr>
                <a:srgbClr val="FFFFFF"/>
              </a:buClr>
              <a:buSzPts val="1800"/>
              <a:buFont typeface="Times"/>
              <a:buAutoNum type="arabicPeriod"/>
            </a:pPr>
            <a:r>
              <a:rPr lang="en">
                <a:solidFill>
                  <a:srgbClr val="FFFFFF"/>
                </a:solidFill>
                <a:latin typeface="Times"/>
                <a:ea typeface="Times"/>
                <a:cs typeface="Times"/>
                <a:sym typeface="Times"/>
              </a:rPr>
              <a:t>Sent to fish farms and placed into a temperature regulated tank</a:t>
            </a:r>
            <a:endParaRPr>
              <a:solidFill>
                <a:srgbClr val="FFFFFF"/>
              </a:solidFill>
              <a:latin typeface="Times"/>
              <a:ea typeface="Times"/>
              <a:cs typeface="Times"/>
              <a:sym typeface="Times"/>
            </a:endParaRPr>
          </a:p>
          <a:p>
            <a:pPr indent="-342900" lvl="0" marL="457200" rtl="0" algn="l">
              <a:spcBef>
                <a:spcPts val="0"/>
              </a:spcBef>
              <a:spcAft>
                <a:spcPts val="0"/>
              </a:spcAft>
              <a:buClr>
                <a:srgbClr val="FFFFFF"/>
              </a:buClr>
              <a:buSzPts val="1800"/>
              <a:buFont typeface="Times"/>
              <a:buAutoNum type="arabicPeriod"/>
            </a:pPr>
            <a:r>
              <a:rPr lang="en">
                <a:solidFill>
                  <a:srgbClr val="FFFFFF"/>
                </a:solidFill>
                <a:latin typeface="Times"/>
                <a:ea typeface="Times"/>
                <a:cs typeface="Times"/>
                <a:sym typeface="Times"/>
              </a:rPr>
              <a:t>Placed into a lagoon - 12 larvae per square meter</a:t>
            </a:r>
            <a:endParaRPr>
              <a:solidFill>
                <a:srgbClr val="FFFFFF"/>
              </a:solidFill>
              <a:latin typeface="Times"/>
              <a:ea typeface="Times"/>
              <a:cs typeface="Times"/>
              <a:sym typeface="Times"/>
            </a:endParaRPr>
          </a:p>
          <a:p>
            <a:pPr indent="-342900" lvl="0" marL="457200" rtl="0" algn="l">
              <a:spcBef>
                <a:spcPts val="0"/>
              </a:spcBef>
              <a:spcAft>
                <a:spcPts val="0"/>
              </a:spcAft>
              <a:buClr>
                <a:srgbClr val="FFFFFF"/>
              </a:buClr>
              <a:buSzPts val="1800"/>
              <a:buFont typeface="Times"/>
              <a:buAutoNum type="arabicPeriod"/>
            </a:pPr>
            <a:r>
              <a:rPr lang="en">
                <a:solidFill>
                  <a:srgbClr val="FFFFFF"/>
                </a:solidFill>
                <a:latin typeface="Times"/>
                <a:ea typeface="Times"/>
                <a:cs typeface="Times"/>
                <a:sym typeface="Times"/>
              </a:rPr>
              <a:t>Water freshness and oxygen regulated</a:t>
            </a:r>
            <a:endParaRPr>
              <a:solidFill>
                <a:srgbClr val="FFFFFF"/>
              </a:solidFill>
              <a:latin typeface="Times"/>
              <a:ea typeface="Times"/>
              <a:cs typeface="Times"/>
              <a:sym typeface="Times"/>
            </a:endParaRPr>
          </a:p>
          <a:p>
            <a:pPr indent="-342900" lvl="0" marL="457200" rtl="0" algn="l">
              <a:spcBef>
                <a:spcPts val="0"/>
              </a:spcBef>
              <a:spcAft>
                <a:spcPts val="0"/>
              </a:spcAft>
              <a:buClr>
                <a:srgbClr val="FFFFFF"/>
              </a:buClr>
              <a:buSzPts val="1800"/>
              <a:buFont typeface="Times"/>
              <a:buAutoNum type="arabicPeriod"/>
            </a:pPr>
            <a:r>
              <a:rPr lang="en">
                <a:solidFill>
                  <a:srgbClr val="FFFFFF"/>
                </a:solidFill>
                <a:latin typeface="Times"/>
                <a:ea typeface="Times"/>
                <a:cs typeface="Times"/>
                <a:sym typeface="Times"/>
              </a:rPr>
              <a:t>Fed manufactured feed</a:t>
            </a:r>
            <a:endParaRPr>
              <a:solidFill>
                <a:srgbClr val="FFFFFF"/>
              </a:solidFill>
              <a:latin typeface="Times"/>
              <a:ea typeface="Times"/>
              <a:cs typeface="Times"/>
              <a:sym typeface="Times"/>
            </a:endParaRPr>
          </a:p>
          <a:p>
            <a:pPr indent="-342900" lvl="0" marL="457200" rtl="0" algn="l">
              <a:spcBef>
                <a:spcPts val="0"/>
              </a:spcBef>
              <a:spcAft>
                <a:spcPts val="0"/>
              </a:spcAft>
              <a:buClr>
                <a:srgbClr val="FFFFFF"/>
              </a:buClr>
              <a:buSzPts val="1800"/>
              <a:buFont typeface="Times"/>
              <a:buAutoNum type="arabicPeriod"/>
            </a:pPr>
            <a:r>
              <a:rPr lang="en">
                <a:solidFill>
                  <a:srgbClr val="FFFFFF"/>
                </a:solidFill>
                <a:latin typeface="Times"/>
                <a:ea typeface="Times"/>
                <a:cs typeface="Times"/>
                <a:sym typeface="Times"/>
              </a:rPr>
              <a:t>Shrimp are regulated for parasites and diseases</a:t>
            </a:r>
            <a:endParaRPr>
              <a:solidFill>
                <a:srgbClr val="FFFFFF"/>
              </a:solidFill>
              <a:latin typeface="Times"/>
              <a:ea typeface="Times"/>
              <a:cs typeface="Times"/>
              <a:sym typeface="Times"/>
            </a:endParaRPr>
          </a:p>
          <a:p>
            <a:pPr indent="-342900" lvl="0" marL="457200" rtl="0" algn="l">
              <a:spcBef>
                <a:spcPts val="0"/>
              </a:spcBef>
              <a:spcAft>
                <a:spcPts val="0"/>
              </a:spcAft>
              <a:buClr>
                <a:srgbClr val="FFFFFF"/>
              </a:buClr>
              <a:buSzPts val="1800"/>
              <a:buFont typeface="Times"/>
              <a:buAutoNum type="arabicPeriod"/>
            </a:pPr>
            <a:r>
              <a:rPr lang="en">
                <a:solidFill>
                  <a:srgbClr val="FFFFFF"/>
                </a:solidFill>
                <a:latin typeface="Times"/>
                <a:ea typeface="Times"/>
                <a:cs typeface="Times"/>
                <a:sym typeface="Times"/>
              </a:rPr>
              <a:t>Shrimp removed roughly after 90 days when shrimp grow to 17-18 grams in weight</a:t>
            </a:r>
            <a:endParaRPr>
              <a:solidFill>
                <a:srgbClr val="FFFFFF"/>
              </a:solidFill>
              <a:latin typeface="Times"/>
              <a:ea typeface="Times"/>
              <a:cs typeface="Times"/>
              <a:sym typeface="Times"/>
            </a:endParaRPr>
          </a:p>
          <a:p>
            <a:pPr indent="0" lvl="0" marL="457200" rtl="0" algn="l">
              <a:spcBef>
                <a:spcPts val="1600"/>
              </a:spcBef>
              <a:spcAft>
                <a:spcPts val="1600"/>
              </a:spcAft>
              <a:buNone/>
            </a:pPr>
            <a:r>
              <a:t/>
            </a:r>
            <a:endParaRPr sz="2400">
              <a:solidFill>
                <a:srgbClr val="FFFFFF"/>
              </a:solidFill>
              <a:latin typeface="Times"/>
              <a:ea typeface="Times"/>
              <a:cs typeface="Times"/>
              <a:sym typeface="Times"/>
            </a:endParaRPr>
          </a:p>
        </p:txBody>
      </p:sp>
      <p:pic>
        <p:nvPicPr>
          <p:cNvPr id="238" name="Google Shape;238;p27"/>
          <p:cNvPicPr preferRelativeResize="0"/>
          <p:nvPr/>
        </p:nvPicPr>
        <p:blipFill>
          <a:blip r:embed="rId3">
            <a:alphaModFix/>
          </a:blip>
          <a:stretch>
            <a:fillRect/>
          </a:stretch>
        </p:blipFill>
        <p:spPr>
          <a:xfrm>
            <a:off x="6086950" y="408500"/>
            <a:ext cx="2476500" cy="1847850"/>
          </a:xfrm>
          <a:prstGeom prst="rect">
            <a:avLst/>
          </a:prstGeom>
          <a:noFill/>
          <a:ln>
            <a:noFill/>
          </a:ln>
        </p:spPr>
      </p:pic>
      <p:pic>
        <p:nvPicPr>
          <p:cNvPr id="239" name="Google Shape;239;p27"/>
          <p:cNvPicPr preferRelativeResize="0"/>
          <p:nvPr/>
        </p:nvPicPr>
        <p:blipFill>
          <a:blip r:embed="rId4">
            <a:alphaModFix/>
          </a:blip>
          <a:stretch>
            <a:fillRect/>
          </a:stretch>
        </p:blipFill>
        <p:spPr>
          <a:xfrm>
            <a:off x="6571751" y="2392687"/>
            <a:ext cx="2476500" cy="164893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Google Shape;244;p28"/>
          <p:cNvSpPr txBox="1"/>
          <p:nvPr>
            <p:ph type="title"/>
          </p:nvPr>
        </p:nvSpPr>
        <p:spPr>
          <a:xfrm>
            <a:off x="159375" y="1565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Recommendations and Long Term Effects</a:t>
            </a:r>
            <a:endParaRPr sz="3600">
              <a:latin typeface="Times"/>
              <a:ea typeface="Times"/>
              <a:cs typeface="Times"/>
              <a:sym typeface="Times"/>
            </a:endParaRPr>
          </a:p>
        </p:txBody>
      </p:sp>
      <p:sp>
        <p:nvSpPr>
          <p:cNvPr id="245" name="Google Shape;245;p28"/>
          <p:cNvSpPr/>
          <p:nvPr/>
        </p:nvSpPr>
        <p:spPr>
          <a:xfrm>
            <a:off x="159375" y="896075"/>
            <a:ext cx="6193800" cy="38265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txBox="1"/>
          <p:nvPr/>
        </p:nvSpPr>
        <p:spPr>
          <a:xfrm>
            <a:off x="70725" y="846300"/>
            <a:ext cx="6371100" cy="22722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FFFFFF"/>
              </a:buClr>
              <a:buSzPts val="1500"/>
              <a:buFont typeface="Times"/>
              <a:buChar char="●"/>
            </a:pPr>
            <a:r>
              <a:rPr lang="en" sz="1500">
                <a:solidFill>
                  <a:srgbClr val="FFFFFF"/>
                </a:solidFill>
                <a:latin typeface="Times"/>
                <a:ea typeface="Times"/>
                <a:cs typeface="Times"/>
                <a:sym typeface="Times"/>
              </a:rPr>
              <a:t>Contact </a:t>
            </a:r>
            <a:r>
              <a:rPr b="1" lang="en" sz="1500">
                <a:solidFill>
                  <a:srgbClr val="FFFFFF"/>
                </a:solidFill>
                <a:latin typeface="Times"/>
                <a:ea typeface="Times"/>
                <a:cs typeface="Times"/>
                <a:sym typeface="Times"/>
              </a:rPr>
              <a:t>authorities</a:t>
            </a:r>
            <a:endParaRPr sz="1500">
              <a:solidFill>
                <a:srgbClr val="FFFFFF"/>
              </a:solidFill>
              <a:latin typeface="Times"/>
              <a:ea typeface="Times"/>
              <a:cs typeface="Times"/>
              <a:sym typeface="Times"/>
            </a:endParaRPr>
          </a:p>
          <a:p>
            <a:pPr indent="-323850" lvl="1" marL="914400" rtl="0" algn="l">
              <a:lnSpc>
                <a:spcPct val="115000"/>
              </a:lnSpc>
              <a:spcBef>
                <a:spcPts val="0"/>
              </a:spcBef>
              <a:spcAft>
                <a:spcPts val="0"/>
              </a:spcAft>
              <a:buClr>
                <a:srgbClr val="FFFFFF"/>
              </a:buClr>
              <a:buSzPts val="1500"/>
              <a:buFont typeface="Times"/>
              <a:buChar char="○"/>
            </a:pPr>
            <a:r>
              <a:rPr lang="en" sz="1500">
                <a:solidFill>
                  <a:srgbClr val="FFFFFF"/>
                </a:solidFill>
                <a:latin typeface="Times"/>
                <a:ea typeface="Times"/>
                <a:cs typeface="Times"/>
                <a:sym typeface="Times"/>
              </a:rPr>
              <a:t>More </a:t>
            </a:r>
            <a:r>
              <a:rPr b="1" lang="en" sz="1500">
                <a:solidFill>
                  <a:srgbClr val="FFFFFF"/>
                </a:solidFill>
                <a:latin typeface="Times"/>
                <a:ea typeface="Times"/>
                <a:cs typeface="Times"/>
                <a:sym typeface="Times"/>
              </a:rPr>
              <a:t>explicit labelling</a:t>
            </a:r>
            <a:r>
              <a:rPr lang="en" sz="1500">
                <a:solidFill>
                  <a:srgbClr val="FFFFFF"/>
                </a:solidFill>
                <a:latin typeface="Times"/>
                <a:ea typeface="Times"/>
                <a:cs typeface="Times"/>
                <a:sym typeface="Times"/>
              </a:rPr>
              <a:t> identifying </a:t>
            </a:r>
            <a:r>
              <a:rPr b="1" lang="en" sz="1500">
                <a:solidFill>
                  <a:srgbClr val="FFFFFF"/>
                </a:solidFill>
                <a:latin typeface="Times"/>
                <a:ea typeface="Times"/>
                <a:cs typeface="Times"/>
                <a:sym typeface="Times"/>
              </a:rPr>
              <a:t>where and how</a:t>
            </a:r>
            <a:r>
              <a:rPr lang="en" sz="1500">
                <a:solidFill>
                  <a:srgbClr val="FFFFFF"/>
                </a:solidFill>
                <a:latin typeface="Times"/>
                <a:ea typeface="Times"/>
                <a:cs typeface="Times"/>
                <a:sym typeface="Times"/>
              </a:rPr>
              <a:t> shrimp are obtained (Similar to UK) </a:t>
            </a:r>
            <a:endParaRPr sz="1500">
              <a:solidFill>
                <a:srgbClr val="FFFFFF"/>
              </a:solidFill>
              <a:latin typeface="Times"/>
              <a:ea typeface="Times"/>
              <a:cs typeface="Times"/>
              <a:sym typeface="Times"/>
            </a:endParaRPr>
          </a:p>
          <a:p>
            <a:pPr indent="-323850" lvl="1" marL="914400" rtl="0" algn="l">
              <a:lnSpc>
                <a:spcPct val="115000"/>
              </a:lnSpc>
              <a:spcBef>
                <a:spcPts val="0"/>
              </a:spcBef>
              <a:spcAft>
                <a:spcPts val="0"/>
              </a:spcAft>
              <a:buClr>
                <a:srgbClr val="FFFFFF"/>
              </a:buClr>
              <a:buSzPts val="1500"/>
              <a:buFont typeface="Times"/>
              <a:buChar char="○"/>
            </a:pPr>
            <a:r>
              <a:rPr lang="en" sz="1500">
                <a:solidFill>
                  <a:srgbClr val="FFFFFF"/>
                </a:solidFill>
                <a:latin typeface="Times"/>
                <a:ea typeface="Times"/>
                <a:cs typeface="Times"/>
                <a:sym typeface="Times"/>
              </a:rPr>
              <a:t>Regular </a:t>
            </a:r>
            <a:r>
              <a:rPr b="1" lang="en" sz="1500">
                <a:solidFill>
                  <a:srgbClr val="FFFFFF"/>
                </a:solidFill>
                <a:latin typeface="Times"/>
                <a:ea typeface="Times"/>
                <a:cs typeface="Times"/>
                <a:sym typeface="Times"/>
              </a:rPr>
              <a:t>checkups</a:t>
            </a:r>
            <a:r>
              <a:rPr lang="en" sz="1500">
                <a:solidFill>
                  <a:srgbClr val="FFFFFF"/>
                </a:solidFill>
                <a:latin typeface="Times"/>
                <a:ea typeface="Times"/>
                <a:cs typeface="Times"/>
                <a:sym typeface="Times"/>
              </a:rPr>
              <a:t> by authorities to additionally hold vendors accountable and ensure truthful labeling</a:t>
            </a:r>
            <a:endParaRPr sz="1500">
              <a:solidFill>
                <a:srgbClr val="FFFFFF"/>
              </a:solidFill>
              <a:latin typeface="Times"/>
              <a:ea typeface="Times"/>
              <a:cs typeface="Times"/>
              <a:sym typeface="Times"/>
            </a:endParaRPr>
          </a:p>
          <a:p>
            <a:pPr indent="-323850" lvl="0" marL="457200" rtl="0" algn="l">
              <a:lnSpc>
                <a:spcPct val="115000"/>
              </a:lnSpc>
              <a:spcBef>
                <a:spcPts val="0"/>
              </a:spcBef>
              <a:spcAft>
                <a:spcPts val="0"/>
              </a:spcAft>
              <a:buClr>
                <a:srgbClr val="FFFFFF"/>
              </a:buClr>
              <a:buSzPts val="1500"/>
              <a:buFont typeface="Times"/>
              <a:buChar char="●"/>
            </a:pPr>
            <a:r>
              <a:rPr lang="en" sz="1500">
                <a:solidFill>
                  <a:srgbClr val="FFFFFF"/>
                </a:solidFill>
                <a:latin typeface="Times"/>
                <a:ea typeface="Times"/>
                <a:cs typeface="Times"/>
                <a:sym typeface="Times"/>
              </a:rPr>
              <a:t>Work with government officials to institute a </a:t>
            </a:r>
            <a:r>
              <a:rPr b="1" lang="en" sz="1500">
                <a:solidFill>
                  <a:srgbClr val="FFFFFF"/>
                </a:solidFill>
                <a:latin typeface="Times"/>
                <a:ea typeface="Times"/>
                <a:cs typeface="Times"/>
                <a:sym typeface="Times"/>
              </a:rPr>
              <a:t>ban</a:t>
            </a:r>
            <a:r>
              <a:rPr lang="en" sz="1500">
                <a:solidFill>
                  <a:srgbClr val="FFFFFF"/>
                </a:solidFill>
                <a:latin typeface="Times"/>
                <a:ea typeface="Times"/>
                <a:cs typeface="Times"/>
                <a:sym typeface="Times"/>
              </a:rPr>
              <a:t> on importations of bottom trawled shrimp</a:t>
            </a:r>
            <a:endParaRPr sz="1500">
              <a:solidFill>
                <a:srgbClr val="FFFFFF"/>
              </a:solidFill>
              <a:latin typeface="Times"/>
              <a:ea typeface="Times"/>
              <a:cs typeface="Times"/>
              <a:sym typeface="Times"/>
            </a:endParaRPr>
          </a:p>
          <a:p>
            <a:pPr indent="-323850" lvl="0" marL="457200" rtl="0" algn="l">
              <a:lnSpc>
                <a:spcPct val="115000"/>
              </a:lnSpc>
              <a:spcBef>
                <a:spcPts val="0"/>
              </a:spcBef>
              <a:spcAft>
                <a:spcPts val="0"/>
              </a:spcAft>
              <a:buClr>
                <a:srgbClr val="FFFFFF"/>
              </a:buClr>
              <a:buSzPts val="1500"/>
              <a:buFont typeface="Times"/>
              <a:buChar char="●"/>
            </a:pPr>
            <a:r>
              <a:rPr b="1" lang="en" sz="1500">
                <a:solidFill>
                  <a:srgbClr val="FFFFFF"/>
                </a:solidFill>
                <a:latin typeface="Times"/>
                <a:ea typeface="Times"/>
                <a:cs typeface="Times"/>
                <a:sym typeface="Times"/>
              </a:rPr>
              <a:t>Educational programs</a:t>
            </a:r>
            <a:r>
              <a:rPr lang="en" sz="1500">
                <a:solidFill>
                  <a:srgbClr val="FFFFFF"/>
                </a:solidFill>
                <a:latin typeface="Times"/>
                <a:ea typeface="Times"/>
                <a:cs typeface="Times"/>
                <a:sym typeface="Times"/>
              </a:rPr>
              <a:t> for workers, businesses and the general public to </a:t>
            </a:r>
            <a:r>
              <a:rPr b="1" lang="en" sz="1500">
                <a:solidFill>
                  <a:srgbClr val="FFFFFF"/>
                </a:solidFill>
                <a:latin typeface="Times"/>
                <a:ea typeface="Times"/>
                <a:cs typeface="Times"/>
                <a:sym typeface="Times"/>
              </a:rPr>
              <a:t>raise awareness</a:t>
            </a:r>
            <a:r>
              <a:rPr lang="en" sz="1500">
                <a:solidFill>
                  <a:srgbClr val="FFFFFF"/>
                </a:solidFill>
                <a:latin typeface="Times"/>
                <a:ea typeface="Times"/>
                <a:cs typeface="Times"/>
                <a:sym typeface="Times"/>
              </a:rPr>
              <a:t> about the effects of shrimp farming vs bottom trawling </a:t>
            </a:r>
            <a:endParaRPr sz="1500">
              <a:solidFill>
                <a:srgbClr val="FFFFFF"/>
              </a:solidFill>
              <a:latin typeface="Times"/>
              <a:ea typeface="Times"/>
              <a:cs typeface="Times"/>
              <a:sym typeface="Times"/>
            </a:endParaRPr>
          </a:p>
          <a:p>
            <a:pPr indent="-323850" lvl="0" marL="457200" rtl="0" algn="l">
              <a:lnSpc>
                <a:spcPct val="115000"/>
              </a:lnSpc>
              <a:spcBef>
                <a:spcPts val="0"/>
              </a:spcBef>
              <a:spcAft>
                <a:spcPts val="0"/>
              </a:spcAft>
              <a:buClr>
                <a:srgbClr val="FFFFFF"/>
              </a:buClr>
              <a:buSzPts val="1500"/>
              <a:buFont typeface="Times"/>
              <a:buChar char="●"/>
            </a:pPr>
            <a:r>
              <a:rPr b="1" lang="en" sz="1500">
                <a:solidFill>
                  <a:srgbClr val="FFFFFF"/>
                </a:solidFill>
                <a:latin typeface="Times"/>
                <a:ea typeface="Times"/>
                <a:cs typeface="Times"/>
                <a:sym typeface="Times"/>
              </a:rPr>
              <a:t>Improve standard of shrimp farms</a:t>
            </a:r>
            <a:r>
              <a:rPr lang="en" sz="1500">
                <a:solidFill>
                  <a:srgbClr val="FFFFFF"/>
                </a:solidFill>
                <a:latin typeface="Times"/>
                <a:ea typeface="Times"/>
                <a:cs typeface="Times"/>
                <a:sym typeface="Times"/>
              </a:rPr>
              <a:t> to replicate the natural marine environment</a:t>
            </a:r>
            <a:endParaRPr sz="1500">
              <a:solidFill>
                <a:srgbClr val="FFFFFF"/>
              </a:solidFill>
              <a:latin typeface="Times"/>
              <a:ea typeface="Times"/>
              <a:cs typeface="Times"/>
              <a:sym typeface="Times"/>
            </a:endParaRPr>
          </a:p>
          <a:p>
            <a:pPr indent="-323850" lvl="0" marL="457200" rtl="0" algn="l">
              <a:lnSpc>
                <a:spcPct val="115000"/>
              </a:lnSpc>
              <a:spcBef>
                <a:spcPts val="0"/>
              </a:spcBef>
              <a:spcAft>
                <a:spcPts val="0"/>
              </a:spcAft>
              <a:buClr>
                <a:srgbClr val="FFFFFF"/>
              </a:buClr>
              <a:buSzPts val="1500"/>
              <a:buFont typeface="Times"/>
              <a:buChar char="●"/>
            </a:pPr>
            <a:r>
              <a:rPr b="1" lang="en" sz="1500">
                <a:solidFill>
                  <a:srgbClr val="FFFFFF"/>
                </a:solidFill>
                <a:latin typeface="Times"/>
                <a:ea typeface="Times"/>
                <a:cs typeface="Times"/>
                <a:sym typeface="Times"/>
              </a:rPr>
              <a:t>Work with shrimp fishers</a:t>
            </a:r>
            <a:r>
              <a:rPr lang="en" sz="1500">
                <a:solidFill>
                  <a:srgbClr val="FFFFFF"/>
                </a:solidFill>
                <a:latin typeface="Times"/>
                <a:ea typeface="Times"/>
                <a:cs typeface="Times"/>
                <a:sym typeface="Times"/>
              </a:rPr>
              <a:t> to ensure more sustainable practices</a:t>
            </a:r>
            <a:endParaRPr sz="1500">
              <a:solidFill>
                <a:srgbClr val="FFFFFF"/>
              </a:solidFill>
              <a:latin typeface="Times"/>
              <a:ea typeface="Times"/>
              <a:cs typeface="Times"/>
              <a:sym typeface="Times"/>
            </a:endParaRPr>
          </a:p>
          <a:p>
            <a:pPr indent="-323850" lvl="0" marL="457200" rtl="0" algn="l">
              <a:lnSpc>
                <a:spcPct val="115000"/>
              </a:lnSpc>
              <a:spcBef>
                <a:spcPts val="0"/>
              </a:spcBef>
              <a:spcAft>
                <a:spcPts val="0"/>
              </a:spcAft>
              <a:buClr>
                <a:srgbClr val="FFFFFF"/>
              </a:buClr>
              <a:buSzPts val="1500"/>
              <a:buFont typeface="Times"/>
              <a:buChar char="●"/>
            </a:pPr>
            <a:r>
              <a:rPr lang="en" sz="1500">
                <a:solidFill>
                  <a:srgbClr val="FFFFFF"/>
                </a:solidFill>
                <a:latin typeface="Times New Roman"/>
                <a:ea typeface="Times New Roman"/>
                <a:cs typeface="Times New Roman"/>
                <a:sym typeface="Times New Roman"/>
              </a:rPr>
              <a:t>A </a:t>
            </a:r>
            <a:r>
              <a:rPr b="1" lang="en" sz="1500">
                <a:solidFill>
                  <a:srgbClr val="FFFFFF"/>
                </a:solidFill>
                <a:latin typeface="Times New Roman"/>
                <a:ea typeface="Times New Roman"/>
                <a:cs typeface="Times New Roman"/>
                <a:sym typeface="Times New Roman"/>
              </a:rPr>
              <a:t>study to identify</a:t>
            </a:r>
            <a:r>
              <a:rPr lang="en" sz="1500">
                <a:solidFill>
                  <a:srgbClr val="FFFFFF"/>
                </a:solidFill>
                <a:latin typeface="Times New Roman"/>
                <a:ea typeface="Times New Roman"/>
                <a:cs typeface="Times New Roman"/>
                <a:sym typeface="Times New Roman"/>
              </a:rPr>
              <a:t> any nutritional and taste </a:t>
            </a:r>
            <a:r>
              <a:rPr b="1" lang="en" sz="1500">
                <a:solidFill>
                  <a:srgbClr val="FFFFFF"/>
                </a:solidFill>
                <a:latin typeface="Times New Roman"/>
                <a:ea typeface="Times New Roman"/>
                <a:cs typeface="Times New Roman"/>
                <a:sym typeface="Times New Roman"/>
              </a:rPr>
              <a:t>differences</a:t>
            </a:r>
            <a:r>
              <a:rPr lang="en" sz="1500">
                <a:solidFill>
                  <a:srgbClr val="FFFFFF"/>
                </a:solidFill>
                <a:latin typeface="Times New Roman"/>
                <a:ea typeface="Times New Roman"/>
                <a:cs typeface="Times New Roman"/>
                <a:sym typeface="Times New Roman"/>
              </a:rPr>
              <a:t> between cultivated and fished shrimp </a:t>
            </a:r>
            <a:r>
              <a:rPr lang="en" sz="1500">
                <a:solidFill>
                  <a:srgbClr val="FFFFFF"/>
                </a:solidFill>
                <a:latin typeface="Times"/>
                <a:ea typeface="Times"/>
                <a:cs typeface="Times"/>
                <a:sym typeface="Times"/>
              </a:rPr>
              <a:t> </a:t>
            </a:r>
            <a:endParaRPr sz="1500">
              <a:solidFill>
                <a:srgbClr val="FFFFFF"/>
              </a:solidFill>
              <a:latin typeface="Times"/>
              <a:ea typeface="Times"/>
              <a:cs typeface="Times"/>
              <a:sym typeface="Times"/>
            </a:endParaRPr>
          </a:p>
          <a:p>
            <a:pPr indent="0" lvl="0" marL="914400" rtl="0" algn="l">
              <a:lnSpc>
                <a:spcPct val="115000"/>
              </a:lnSpc>
              <a:spcBef>
                <a:spcPts val="1600"/>
              </a:spcBef>
              <a:spcAft>
                <a:spcPts val="1600"/>
              </a:spcAft>
              <a:buNone/>
            </a:pPr>
            <a:r>
              <a:t/>
            </a:r>
            <a:endParaRPr>
              <a:solidFill>
                <a:srgbClr val="FFFFFF"/>
              </a:solidFill>
              <a:latin typeface="Times"/>
              <a:ea typeface="Times"/>
              <a:cs typeface="Times"/>
              <a:sym typeface="Times"/>
            </a:endParaRPr>
          </a:p>
        </p:txBody>
      </p:sp>
      <p:sp>
        <p:nvSpPr>
          <p:cNvPr id="247" name="Google Shape;247;p28"/>
          <p:cNvSpPr/>
          <p:nvPr/>
        </p:nvSpPr>
        <p:spPr>
          <a:xfrm>
            <a:off x="6828125" y="1209700"/>
            <a:ext cx="2088000" cy="1971300"/>
          </a:xfrm>
          <a:prstGeom prst="rect">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txBox="1"/>
          <p:nvPr/>
        </p:nvSpPr>
        <p:spPr>
          <a:xfrm>
            <a:off x="6881975" y="1330600"/>
            <a:ext cx="1980300" cy="17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Times New Roman"/>
                <a:ea typeface="Times New Roman"/>
                <a:cs typeface="Times New Roman"/>
                <a:sym typeface="Times New Roman"/>
              </a:rPr>
              <a:t>Project Limitations </a:t>
            </a:r>
            <a:endParaRPr b="1" sz="1500">
              <a:solidFill>
                <a:srgbClr val="FFFFFF"/>
              </a:solidFill>
              <a:latin typeface="Times New Roman"/>
              <a:ea typeface="Times New Roman"/>
              <a:cs typeface="Times New Roman"/>
              <a:sym typeface="Times New Roman"/>
            </a:endParaRPr>
          </a:p>
          <a:p>
            <a:pPr indent="-323850" lvl="0" marL="457200" rtl="0" algn="l">
              <a:lnSpc>
                <a:spcPct val="115000"/>
              </a:lnSpc>
              <a:spcBef>
                <a:spcPts val="1600"/>
              </a:spcBef>
              <a:spcAft>
                <a:spcPts val="0"/>
              </a:spcAft>
              <a:buClr>
                <a:srgbClr val="FFFFFF"/>
              </a:buClr>
              <a:buSzPts val="1500"/>
              <a:buFont typeface="Times New Roman"/>
              <a:buChar char="●"/>
            </a:pPr>
            <a:r>
              <a:rPr lang="en" sz="1500">
                <a:solidFill>
                  <a:srgbClr val="FFFFFF"/>
                </a:solidFill>
                <a:latin typeface="Times New Roman"/>
                <a:ea typeface="Times New Roman"/>
                <a:cs typeface="Times New Roman"/>
                <a:sym typeface="Times New Roman"/>
              </a:rPr>
              <a:t>Time</a:t>
            </a:r>
            <a:endParaRPr sz="1500">
              <a:solidFill>
                <a:srgbClr val="FFFFFF"/>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rgbClr val="FFFFFF"/>
              </a:buClr>
              <a:buSzPts val="1500"/>
              <a:buFont typeface="Times New Roman"/>
              <a:buChar char="●"/>
            </a:pPr>
            <a:r>
              <a:rPr lang="en" sz="1500">
                <a:solidFill>
                  <a:srgbClr val="FFFFFF"/>
                </a:solidFill>
                <a:latin typeface="Times New Roman"/>
                <a:ea typeface="Times New Roman"/>
                <a:cs typeface="Times New Roman"/>
                <a:sym typeface="Times New Roman"/>
              </a:rPr>
              <a:t>Sample sizes: potential bias</a:t>
            </a:r>
            <a:endParaRPr sz="1500">
              <a:solidFill>
                <a:srgbClr val="FFFFFF"/>
              </a:solidFill>
              <a:latin typeface="Times New Roman"/>
              <a:ea typeface="Times New Roman"/>
              <a:cs typeface="Times New Roman"/>
              <a:sym typeface="Times New Roman"/>
            </a:endParaRPr>
          </a:p>
          <a:p>
            <a:pPr indent="-323850" lvl="0" marL="457200" rtl="0" algn="l">
              <a:lnSpc>
                <a:spcPct val="115000"/>
              </a:lnSpc>
              <a:spcBef>
                <a:spcPts val="0"/>
              </a:spcBef>
              <a:spcAft>
                <a:spcPts val="0"/>
              </a:spcAft>
              <a:buClr>
                <a:srgbClr val="FFFFFF"/>
              </a:buClr>
              <a:buSzPts val="1500"/>
              <a:buFont typeface="Times New Roman"/>
              <a:buChar char="●"/>
            </a:pPr>
            <a:r>
              <a:rPr lang="en" sz="1500">
                <a:solidFill>
                  <a:srgbClr val="FFFFFF"/>
                </a:solidFill>
                <a:latin typeface="Times New Roman"/>
                <a:ea typeface="Times New Roman"/>
                <a:cs typeface="Times New Roman"/>
                <a:sym typeface="Times New Roman"/>
              </a:rPr>
              <a:t>Nonresponse</a:t>
            </a:r>
            <a:r>
              <a:rPr lang="en" sz="1500">
                <a:solidFill>
                  <a:schemeClr val="dk2"/>
                </a:solidFill>
                <a:latin typeface="Times New Roman"/>
                <a:ea typeface="Times New Roman"/>
                <a:cs typeface="Times New Roman"/>
                <a:sym typeface="Times New Roman"/>
              </a:rPr>
              <a:t>  </a:t>
            </a:r>
            <a:endParaRPr sz="1500">
              <a:solidFill>
                <a:schemeClr val="dk2"/>
              </a:solidFill>
              <a:latin typeface="Times New Roman"/>
              <a:ea typeface="Times New Roman"/>
              <a:cs typeface="Times New Roman"/>
              <a:sym typeface="Times New Roman"/>
            </a:endParaRPr>
          </a:p>
          <a:p>
            <a:pPr indent="0" lvl="0" marL="914400" rtl="0" algn="l">
              <a:lnSpc>
                <a:spcPct val="115000"/>
              </a:lnSpc>
              <a:spcBef>
                <a:spcPts val="1600"/>
              </a:spcBef>
              <a:spcAft>
                <a:spcPts val="0"/>
              </a:spcAft>
              <a:buNone/>
            </a:pPr>
            <a:r>
              <a:t/>
            </a:r>
            <a:endParaRPr sz="1500">
              <a:solidFill>
                <a:schemeClr val="dk2"/>
              </a:solidFill>
              <a:latin typeface="Times New Roman"/>
              <a:ea typeface="Times New Roman"/>
              <a:cs typeface="Times New Roman"/>
              <a:sym typeface="Times New Roman"/>
            </a:endParaRPr>
          </a:p>
          <a:p>
            <a:pPr indent="0" lvl="0" marL="0" rtl="0" algn="l">
              <a:lnSpc>
                <a:spcPct val="115000"/>
              </a:lnSpc>
              <a:spcBef>
                <a:spcPts val="1600"/>
              </a:spcBef>
              <a:spcAft>
                <a:spcPts val="0"/>
              </a:spcAft>
              <a:buNone/>
            </a:pPr>
            <a:r>
              <a:t/>
            </a:r>
            <a:endParaRPr sz="1500">
              <a:solidFill>
                <a:schemeClr val="dk2"/>
              </a:solidFill>
              <a:latin typeface="Times New Roman"/>
              <a:ea typeface="Times New Roman"/>
              <a:cs typeface="Times New Roman"/>
              <a:sym typeface="Times New Roman"/>
            </a:endParaRPr>
          </a:p>
          <a:p>
            <a:pPr indent="0" lvl="0" marL="0" rtl="0" algn="l">
              <a:spcBef>
                <a:spcPts val="1600"/>
              </a:spcBef>
              <a:spcAft>
                <a:spcPts val="0"/>
              </a:spcAft>
              <a:buNone/>
            </a:pPr>
            <a:r>
              <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9"/>
          <p:cNvSpPr txBox="1"/>
          <p:nvPr>
            <p:ph type="title"/>
          </p:nvPr>
        </p:nvSpPr>
        <p:spPr>
          <a:xfrm>
            <a:off x="186850" y="3204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Acknowledgments</a:t>
            </a:r>
            <a:endParaRPr sz="3600">
              <a:latin typeface="Times"/>
              <a:ea typeface="Times"/>
              <a:cs typeface="Times"/>
              <a:sym typeface="Times"/>
            </a:endParaRPr>
          </a:p>
        </p:txBody>
      </p:sp>
      <p:pic>
        <p:nvPicPr>
          <p:cNvPr id="254" name="Google Shape;254;p29"/>
          <p:cNvPicPr preferRelativeResize="0"/>
          <p:nvPr/>
        </p:nvPicPr>
        <p:blipFill rotWithShape="1">
          <a:blip r:embed="rId3">
            <a:alphaModFix/>
          </a:blip>
          <a:srcRect b="1931" l="0" r="-3241" t="0"/>
          <a:stretch/>
        </p:blipFill>
        <p:spPr>
          <a:xfrm>
            <a:off x="2775100" y="3148075"/>
            <a:ext cx="1796900" cy="1697975"/>
          </a:xfrm>
          <a:prstGeom prst="rect">
            <a:avLst/>
          </a:prstGeom>
          <a:noFill/>
          <a:ln>
            <a:noFill/>
          </a:ln>
        </p:spPr>
      </p:pic>
      <p:pic>
        <p:nvPicPr>
          <p:cNvPr id="255" name="Google Shape;255;p29"/>
          <p:cNvPicPr preferRelativeResize="0"/>
          <p:nvPr/>
        </p:nvPicPr>
        <p:blipFill>
          <a:blip r:embed="rId4">
            <a:alphaModFix/>
          </a:blip>
          <a:stretch>
            <a:fillRect/>
          </a:stretch>
        </p:blipFill>
        <p:spPr>
          <a:xfrm>
            <a:off x="6484600" y="600637"/>
            <a:ext cx="2347699" cy="2347699"/>
          </a:xfrm>
          <a:prstGeom prst="rect">
            <a:avLst/>
          </a:prstGeom>
          <a:noFill/>
          <a:ln>
            <a:noFill/>
          </a:ln>
        </p:spPr>
      </p:pic>
      <p:pic>
        <p:nvPicPr>
          <p:cNvPr id="256" name="Google Shape;256;p29"/>
          <p:cNvPicPr preferRelativeResize="0"/>
          <p:nvPr/>
        </p:nvPicPr>
        <p:blipFill>
          <a:blip r:embed="rId5">
            <a:alphaModFix/>
          </a:blip>
          <a:stretch>
            <a:fillRect/>
          </a:stretch>
        </p:blipFill>
        <p:spPr>
          <a:xfrm>
            <a:off x="186850" y="1017803"/>
            <a:ext cx="3432024" cy="1930525"/>
          </a:xfrm>
          <a:prstGeom prst="rect">
            <a:avLst/>
          </a:prstGeom>
          <a:noFill/>
          <a:ln>
            <a:noFill/>
          </a:ln>
        </p:spPr>
      </p:pic>
      <p:pic>
        <p:nvPicPr>
          <p:cNvPr id="257" name="Google Shape;257;p29"/>
          <p:cNvPicPr preferRelativeResize="0"/>
          <p:nvPr/>
        </p:nvPicPr>
        <p:blipFill>
          <a:blip r:embed="rId6">
            <a:alphaModFix/>
          </a:blip>
          <a:stretch>
            <a:fillRect/>
          </a:stretch>
        </p:blipFill>
        <p:spPr>
          <a:xfrm>
            <a:off x="3963575" y="600625"/>
            <a:ext cx="2347699" cy="2347699"/>
          </a:xfrm>
          <a:prstGeom prst="rect">
            <a:avLst/>
          </a:prstGeom>
          <a:noFill/>
          <a:ln>
            <a:noFill/>
          </a:ln>
        </p:spPr>
      </p:pic>
      <p:sp>
        <p:nvSpPr>
          <p:cNvPr id="258" name="Google Shape;258;p29"/>
          <p:cNvSpPr txBox="1"/>
          <p:nvPr/>
        </p:nvSpPr>
        <p:spPr>
          <a:xfrm>
            <a:off x="7283113" y="3427200"/>
            <a:ext cx="2141400" cy="3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chemeClr val="dk2"/>
                </a:solidFill>
                <a:latin typeface="Times New Roman"/>
                <a:ea typeface="Times New Roman"/>
                <a:cs typeface="Times New Roman"/>
                <a:sym typeface="Times New Roman"/>
              </a:rPr>
              <a:t>¡</a:t>
            </a:r>
            <a:r>
              <a:rPr b="1" lang="en" sz="2400">
                <a:solidFill>
                  <a:schemeClr val="dk2"/>
                </a:solidFill>
                <a:latin typeface="Times"/>
                <a:ea typeface="Times"/>
                <a:cs typeface="Times"/>
                <a:sym typeface="Times"/>
              </a:rPr>
              <a:t>Gracias</a:t>
            </a:r>
            <a:r>
              <a:rPr b="1" lang="en" sz="2400">
                <a:solidFill>
                  <a:schemeClr val="dk2"/>
                </a:solidFill>
                <a:latin typeface="Times New Roman"/>
                <a:ea typeface="Times New Roman"/>
                <a:cs typeface="Times New Roman"/>
                <a:sym typeface="Times New Roman"/>
              </a:rPr>
              <a:t>!</a:t>
            </a:r>
            <a:endParaRPr b="1" sz="2400">
              <a:solidFill>
                <a:schemeClr val="dk2"/>
              </a:solidFill>
              <a:latin typeface="Times New Roman"/>
              <a:ea typeface="Times New Roman"/>
              <a:cs typeface="Times New Roman"/>
              <a:sym typeface="Times New Roman"/>
            </a:endParaRPr>
          </a:p>
        </p:txBody>
      </p:sp>
      <p:pic>
        <p:nvPicPr>
          <p:cNvPr id="259" name="Google Shape;259;p29"/>
          <p:cNvPicPr preferRelativeResize="0"/>
          <p:nvPr/>
        </p:nvPicPr>
        <p:blipFill>
          <a:blip r:embed="rId7">
            <a:alphaModFix/>
          </a:blip>
          <a:stretch>
            <a:fillRect/>
          </a:stretch>
        </p:blipFill>
        <p:spPr>
          <a:xfrm>
            <a:off x="7380625" y="2998675"/>
            <a:ext cx="1112936" cy="428525"/>
          </a:xfrm>
          <a:prstGeom prst="rect">
            <a:avLst/>
          </a:prstGeom>
          <a:noFill/>
          <a:ln>
            <a:noFill/>
          </a:ln>
        </p:spPr>
      </p:pic>
      <p:pic>
        <p:nvPicPr>
          <p:cNvPr id="260" name="Google Shape;260;p29"/>
          <p:cNvPicPr preferRelativeResize="0"/>
          <p:nvPr/>
        </p:nvPicPr>
        <p:blipFill>
          <a:blip r:embed="rId8">
            <a:alphaModFix/>
          </a:blip>
          <a:stretch>
            <a:fillRect/>
          </a:stretch>
        </p:blipFill>
        <p:spPr>
          <a:xfrm>
            <a:off x="247650" y="3148075"/>
            <a:ext cx="2263972" cy="1697975"/>
          </a:xfrm>
          <a:prstGeom prst="rect">
            <a:avLst/>
          </a:prstGeom>
          <a:noFill/>
          <a:ln>
            <a:noFill/>
          </a:ln>
        </p:spPr>
      </p:pic>
      <p:pic>
        <p:nvPicPr>
          <p:cNvPr id="261" name="Google Shape;261;p29"/>
          <p:cNvPicPr preferRelativeResize="0"/>
          <p:nvPr/>
        </p:nvPicPr>
        <p:blipFill>
          <a:blip r:embed="rId9">
            <a:alphaModFix/>
          </a:blip>
          <a:stretch>
            <a:fillRect/>
          </a:stretch>
        </p:blipFill>
        <p:spPr>
          <a:xfrm>
            <a:off x="4633300" y="3119700"/>
            <a:ext cx="1541651" cy="17547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Questions?</a:t>
            </a:r>
            <a:endParaRPr sz="3600">
              <a:latin typeface="Times"/>
              <a:ea typeface="Times"/>
              <a:cs typeface="Times"/>
              <a:sym typeface="Times"/>
            </a:endParaRPr>
          </a:p>
        </p:txBody>
      </p:sp>
      <p:pic>
        <p:nvPicPr>
          <p:cNvPr id="267" name="Google Shape;267;p30"/>
          <p:cNvPicPr preferRelativeResize="0"/>
          <p:nvPr/>
        </p:nvPicPr>
        <p:blipFill>
          <a:blip r:embed="rId3">
            <a:alphaModFix/>
          </a:blip>
          <a:stretch>
            <a:fillRect/>
          </a:stretch>
        </p:blipFill>
        <p:spPr>
          <a:xfrm>
            <a:off x="171750" y="1406600"/>
            <a:ext cx="2565201" cy="2060799"/>
          </a:xfrm>
          <a:prstGeom prst="rect">
            <a:avLst/>
          </a:prstGeom>
          <a:noFill/>
          <a:ln>
            <a:noFill/>
          </a:ln>
        </p:spPr>
      </p:pic>
      <p:pic>
        <p:nvPicPr>
          <p:cNvPr id="268" name="Google Shape;268;p30"/>
          <p:cNvPicPr preferRelativeResize="0"/>
          <p:nvPr/>
        </p:nvPicPr>
        <p:blipFill>
          <a:blip r:embed="rId4">
            <a:alphaModFix/>
          </a:blip>
          <a:stretch>
            <a:fillRect/>
          </a:stretch>
        </p:blipFill>
        <p:spPr>
          <a:xfrm>
            <a:off x="5880553" y="809550"/>
            <a:ext cx="3014650" cy="2773450"/>
          </a:xfrm>
          <a:prstGeom prst="rect">
            <a:avLst/>
          </a:prstGeom>
          <a:noFill/>
          <a:ln>
            <a:noFill/>
          </a:ln>
        </p:spPr>
      </p:pic>
      <p:pic>
        <p:nvPicPr>
          <p:cNvPr id="269" name="Google Shape;269;p30"/>
          <p:cNvPicPr preferRelativeResize="0"/>
          <p:nvPr/>
        </p:nvPicPr>
        <p:blipFill>
          <a:blip r:embed="rId5">
            <a:alphaModFix/>
          </a:blip>
          <a:stretch>
            <a:fillRect/>
          </a:stretch>
        </p:blipFill>
        <p:spPr>
          <a:xfrm>
            <a:off x="2994700" y="1017801"/>
            <a:ext cx="2565199" cy="25651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4"/>
          <p:cNvSpPr txBox="1"/>
          <p:nvPr>
            <p:ph type="title"/>
          </p:nvPr>
        </p:nvSpPr>
        <p:spPr>
          <a:xfrm>
            <a:off x="545175" y="517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The IQP Experience</a:t>
            </a:r>
            <a:endParaRPr sz="3600">
              <a:latin typeface="Times"/>
              <a:ea typeface="Times"/>
              <a:cs typeface="Times"/>
              <a:sym typeface="Times"/>
            </a:endParaRPr>
          </a:p>
        </p:txBody>
      </p:sp>
      <p:pic>
        <p:nvPicPr>
          <p:cNvPr id="94" name="Google Shape;94;p14"/>
          <p:cNvPicPr preferRelativeResize="0"/>
          <p:nvPr/>
        </p:nvPicPr>
        <p:blipFill>
          <a:blip r:embed="rId3">
            <a:alphaModFix/>
          </a:blip>
          <a:stretch>
            <a:fillRect/>
          </a:stretch>
        </p:blipFill>
        <p:spPr>
          <a:xfrm>
            <a:off x="4815950" y="2413874"/>
            <a:ext cx="3602775" cy="1387225"/>
          </a:xfrm>
          <a:prstGeom prst="rect">
            <a:avLst/>
          </a:prstGeom>
          <a:noFill/>
          <a:ln>
            <a:noFill/>
          </a:ln>
        </p:spPr>
      </p:pic>
      <p:pic>
        <p:nvPicPr>
          <p:cNvPr id="95" name="Google Shape;95;p14"/>
          <p:cNvPicPr preferRelativeResize="0"/>
          <p:nvPr/>
        </p:nvPicPr>
        <p:blipFill>
          <a:blip r:embed="rId4">
            <a:alphaModFix/>
          </a:blip>
          <a:stretch>
            <a:fillRect/>
          </a:stretch>
        </p:blipFill>
        <p:spPr>
          <a:xfrm>
            <a:off x="5316550" y="346775"/>
            <a:ext cx="3102175" cy="1788450"/>
          </a:xfrm>
          <a:prstGeom prst="rect">
            <a:avLst/>
          </a:prstGeom>
          <a:noFill/>
          <a:ln>
            <a:noFill/>
          </a:ln>
        </p:spPr>
      </p:pic>
      <p:pic>
        <p:nvPicPr>
          <p:cNvPr id="96" name="Google Shape;96;p14"/>
          <p:cNvPicPr preferRelativeResize="0"/>
          <p:nvPr/>
        </p:nvPicPr>
        <p:blipFill>
          <a:blip r:embed="rId5">
            <a:alphaModFix/>
          </a:blip>
          <a:stretch>
            <a:fillRect/>
          </a:stretch>
        </p:blipFill>
        <p:spPr>
          <a:xfrm>
            <a:off x="1225700" y="1432850"/>
            <a:ext cx="2847325" cy="2847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389525" y="32247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Project Goal</a:t>
            </a:r>
            <a:endParaRPr sz="3600">
              <a:latin typeface="Times"/>
              <a:ea typeface="Times"/>
              <a:cs typeface="Times"/>
              <a:sym typeface="Times"/>
            </a:endParaRPr>
          </a:p>
        </p:txBody>
      </p:sp>
      <p:sp>
        <p:nvSpPr>
          <p:cNvPr id="102" name="Google Shape;102;p15"/>
          <p:cNvSpPr txBox="1"/>
          <p:nvPr>
            <p:ph idx="1" type="body"/>
          </p:nvPr>
        </p:nvSpPr>
        <p:spPr>
          <a:xfrm>
            <a:off x="330725" y="1154000"/>
            <a:ext cx="8170800" cy="1991100"/>
          </a:xfrm>
          <a:prstGeom prst="rect">
            <a:avLst/>
          </a:prstGeom>
        </p:spPr>
        <p:txBody>
          <a:bodyPr anchorCtr="0" anchor="t" bIns="91425" lIns="91425" spcFirstLastPara="1" rIns="91425" wrap="square" tIns="91425">
            <a:noAutofit/>
          </a:bodyPr>
          <a:lstStyle/>
          <a:p>
            <a:pPr indent="0" lvl="0" marL="0" rtl="0" algn="just">
              <a:lnSpc>
                <a:spcPct val="150000"/>
              </a:lnSpc>
              <a:spcBef>
                <a:spcPts val="0"/>
              </a:spcBef>
              <a:spcAft>
                <a:spcPts val="0"/>
              </a:spcAft>
              <a:buNone/>
            </a:pPr>
            <a:r>
              <a:rPr lang="en">
                <a:latin typeface="Times"/>
                <a:ea typeface="Times"/>
                <a:cs typeface="Times"/>
                <a:sym typeface="Times"/>
              </a:rPr>
              <a:t>The goal of our project is to determine and analyze potential alternatives to bottom trawl shrimping in Costa Rica, and how these alternatives might best be implemented in the local context.</a:t>
            </a:r>
            <a:endParaRPr>
              <a:latin typeface="Times"/>
              <a:ea typeface="Times"/>
              <a:cs typeface="Times"/>
              <a:sym typeface="Times"/>
            </a:endParaRPr>
          </a:p>
          <a:p>
            <a:pPr indent="0" lvl="0" marL="0" rtl="0" algn="just">
              <a:lnSpc>
                <a:spcPct val="150000"/>
              </a:lnSpc>
              <a:spcBef>
                <a:spcPts val="0"/>
              </a:spcBef>
              <a:spcAft>
                <a:spcPts val="0"/>
              </a:spcAft>
              <a:buNone/>
            </a:pPr>
            <a:r>
              <a:t/>
            </a:r>
            <a:endParaRPr sz="1200">
              <a:solidFill>
                <a:srgbClr val="000000"/>
              </a:solidFill>
              <a:latin typeface="Times"/>
              <a:ea typeface="Times"/>
              <a:cs typeface="Times"/>
              <a:sym typeface="Times"/>
            </a:endParaRPr>
          </a:p>
        </p:txBody>
      </p:sp>
      <p:pic>
        <p:nvPicPr>
          <p:cNvPr id="103" name="Google Shape;103;p15"/>
          <p:cNvPicPr preferRelativeResize="0"/>
          <p:nvPr/>
        </p:nvPicPr>
        <p:blipFill>
          <a:blip r:embed="rId3">
            <a:alphaModFix/>
          </a:blip>
          <a:stretch>
            <a:fillRect/>
          </a:stretch>
        </p:blipFill>
        <p:spPr>
          <a:xfrm>
            <a:off x="251512" y="2705900"/>
            <a:ext cx="3333213" cy="1752600"/>
          </a:xfrm>
          <a:prstGeom prst="rect">
            <a:avLst/>
          </a:prstGeom>
          <a:noFill/>
          <a:ln>
            <a:noFill/>
          </a:ln>
        </p:spPr>
      </p:pic>
      <p:pic>
        <p:nvPicPr>
          <p:cNvPr id="104" name="Google Shape;104;p15"/>
          <p:cNvPicPr preferRelativeResize="0"/>
          <p:nvPr/>
        </p:nvPicPr>
        <p:blipFill>
          <a:blip r:embed="rId4">
            <a:alphaModFix/>
          </a:blip>
          <a:stretch>
            <a:fillRect/>
          </a:stretch>
        </p:blipFill>
        <p:spPr>
          <a:xfrm>
            <a:off x="3717688" y="2705900"/>
            <a:ext cx="2600325" cy="1752600"/>
          </a:xfrm>
          <a:prstGeom prst="rect">
            <a:avLst/>
          </a:prstGeom>
          <a:noFill/>
          <a:ln>
            <a:noFill/>
          </a:ln>
        </p:spPr>
      </p:pic>
      <p:pic>
        <p:nvPicPr>
          <p:cNvPr id="105" name="Google Shape;105;p15"/>
          <p:cNvPicPr preferRelativeResize="0"/>
          <p:nvPr/>
        </p:nvPicPr>
        <p:blipFill>
          <a:blip r:embed="rId5">
            <a:alphaModFix/>
          </a:blip>
          <a:stretch>
            <a:fillRect/>
          </a:stretch>
        </p:blipFill>
        <p:spPr>
          <a:xfrm>
            <a:off x="6407850" y="2705900"/>
            <a:ext cx="2339787" cy="1752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Shrimp Farming</a:t>
            </a:r>
            <a:endParaRPr sz="3600">
              <a:latin typeface="Times"/>
              <a:ea typeface="Times"/>
              <a:cs typeface="Times"/>
              <a:sym typeface="Times"/>
            </a:endParaRPr>
          </a:p>
        </p:txBody>
      </p:sp>
      <p:sp>
        <p:nvSpPr>
          <p:cNvPr id="111" name="Google Shape;111;p16"/>
          <p:cNvSpPr/>
          <p:nvPr/>
        </p:nvSpPr>
        <p:spPr>
          <a:xfrm>
            <a:off x="175525" y="1449425"/>
            <a:ext cx="2752500" cy="14883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3197588" y="1449425"/>
            <a:ext cx="2752500" cy="14883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6"/>
          <p:cNvSpPr/>
          <p:nvPr/>
        </p:nvSpPr>
        <p:spPr>
          <a:xfrm>
            <a:off x="6219675" y="1449425"/>
            <a:ext cx="2673000" cy="14883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6"/>
          <p:cNvSpPr txBox="1"/>
          <p:nvPr/>
        </p:nvSpPr>
        <p:spPr>
          <a:xfrm>
            <a:off x="491425" y="1866725"/>
            <a:ext cx="21207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Times"/>
                <a:ea typeface="Times"/>
                <a:cs typeface="Times"/>
                <a:sym typeface="Times"/>
              </a:rPr>
              <a:t>Extensive</a:t>
            </a:r>
            <a:endParaRPr sz="3600">
              <a:solidFill>
                <a:srgbClr val="FFFFFF"/>
              </a:solidFill>
              <a:latin typeface="Times"/>
              <a:ea typeface="Times"/>
              <a:cs typeface="Times"/>
              <a:sym typeface="Times"/>
            </a:endParaRPr>
          </a:p>
        </p:txBody>
      </p:sp>
      <p:sp>
        <p:nvSpPr>
          <p:cNvPr id="115" name="Google Shape;115;p16"/>
          <p:cNvSpPr txBox="1"/>
          <p:nvPr/>
        </p:nvSpPr>
        <p:spPr>
          <a:xfrm>
            <a:off x="3197600" y="1866725"/>
            <a:ext cx="28530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400">
                <a:solidFill>
                  <a:srgbClr val="FFFFFF"/>
                </a:solidFill>
                <a:latin typeface="Times"/>
                <a:ea typeface="Times"/>
                <a:cs typeface="Times"/>
                <a:sym typeface="Times"/>
              </a:rPr>
              <a:t>Semi-Intensive</a:t>
            </a:r>
            <a:endParaRPr sz="3400">
              <a:solidFill>
                <a:srgbClr val="FFFFFF"/>
              </a:solidFill>
              <a:latin typeface="Times"/>
              <a:ea typeface="Times"/>
              <a:cs typeface="Times"/>
              <a:sym typeface="Times"/>
            </a:endParaRPr>
          </a:p>
        </p:txBody>
      </p:sp>
      <p:sp>
        <p:nvSpPr>
          <p:cNvPr id="116" name="Google Shape;116;p16"/>
          <p:cNvSpPr txBox="1"/>
          <p:nvPr/>
        </p:nvSpPr>
        <p:spPr>
          <a:xfrm>
            <a:off x="6636075" y="1866725"/>
            <a:ext cx="21207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FFFFFF"/>
                </a:solidFill>
                <a:latin typeface="Times"/>
                <a:ea typeface="Times"/>
                <a:cs typeface="Times"/>
                <a:sym typeface="Times"/>
              </a:rPr>
              <a:t>Intensive</a:t>
            </a:r>
            <a:endParaRPr sz="3600">
              <a:solidFill>
                <a:srgbClr val="FFFFFF"/>
              </a:solidFill>
              <a:latin typeface="Times"/>
              <a:ea typeface="Times"/>
              <a:cs typeface="Times"/>
              <a:sym typeface="Times"/>
            </a:endParaRPr>
          </a:p>
          <a:p>
            <a:pPr indent="0" lvl="0" marL="0" rtl="0" algn="l">
              <a:spcBef>
                <a:spcPts val="0"/>
              </a:spcBef>
              <a:spcAft>
                <a:spcPts val="0"/>
              </a:spcAft>
              <a:buNone/>
            </a:pPr>
            <a:r>
              <a:t/>
            </a:r>
            <a:endParaRPr sz="3600">
              <a:solidFill>
                <a:srgbClr val="FFFFFF"/>
              </a:solidFill>
              <a:latin typeface="Times"/>
              <a:ea typeface="Times"/>
              <a:cs typeface="Times"/>
              <a:sym typeface="Times"/>
            </a:endParaRPr>
          </a:p>
        </p:txBody>
      </p:sp>
      <p:sp>
        <p:nvSpPr>
          <p:cNvPr id="117" name="Google Shape;117;p16"/>
          <p:cNvSpPr/>
          <p:nvPr/>
        </p:nvSpPr>
        <p:spPr>
          <a:xfrm>
            <a:off x="578975" y="2976675"/>
            <a:ext cx="282000" cy="1040700"/>
          </a:xfrm>
          <a:prstGeom prst="downArrow">
            <a:avLst>
              <a:gd fmla="val 50000" name="adj1"/>
              <a:gd fmla="val 50000" name="adj2"/>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p:nvPr/>
        </p:nvSpPr>
        <p:spPr>
          <a:xfrm>
            <a:off x="2245125" y="2976675"/>
            <a:ext cx="282000" cy="1040700"/>
          </a:xfrm>
          <a:prstGeom prst="downArrow">
            <a:avLst>
              <a:gd fmla="val 50000" name="adj1"/>
              <a:gd fmla="val 50000" name="adj2"/>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p:nvPr/>
        </p:nvSpPr>
        <p:spPr>
          <a:xfrm>
            <a:off x="3536913" y="2976675"/>
            <a:ext cx="282000" cy="1040700"/>
          </a:xfrm>
          <a:prstGeom prst="downArrow">
            <a:avLst>
              <a:gd fmla="val 50000" name="adj1"/>
              <a:gd fmla="val 50000" name="adj2"/>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p:nvPr/>
        </p:nvSpPr>
        <p:spPr>
          <a:xfrm>
            <a:off x="5359950" y="2976675"/>
            <a:ext cx="282000" cy="1040700"/>
          </a:xfrm>
          <a:prstGeom prst="downArrow">
            <a:avLst>
              <a:gd fmla="val 50000" name="adj1"/>
              <a:gd fmla="val 50000" name="adj2"/>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p:nvPr/>
        </p:nvSpPr>
        <p:spPr>
          <a:xfrm>
            <a:off x="6595300" y="2976675"/>
            <a:ext cx="282000" cy="1040700"/>
          </a:xfrm>
          <a:prstGeom prst="downArrow">
            <a:avLst>
              <a:gd fmla="val 50000" name="adj1"/>
              <a:gd fmla="val 50000" name="adj2"/>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8474775" y="2976675"/>
            <a:ext cx="282000" cy="1040700"/>
          </a:xfrm>
          <a:prstGeom prst="downArrow">
            <a:avLst>
              <a:gd fmla="val 50000" name="adj1"/>
              <a:gd fmla="val 50000" name="adj2"/>
            </a:avLst>
          </a:prstGeom>
          <a:solidFill>
            <a:srgbClr val="1155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311700" y="4056325"/>
            <a:ext cx="2392800" cy="7395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6"/>
          <p:cNvSpPr/>
          <p:nvPr/>
        </p:nvSpPr>
        <p:spPr>
          <a:xfrm>
            <a:off x="3405863" y="4056325"/>
            <a:ext cx="2392800" cy="7395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6"/>
          <p:cNvSpPr/>
          <p:nvPr/>
        </p:nvSpPr>
        <p:spPr>
          <a:xfrm>
            <a:off x="6500025" y="4056325"/>
            <a:ext cx="2392800" cy="7395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txBox="1"/>
          <p:nvPr/>
        </p:nvSpPr>
        <p:spPr>
          <a:xfrm>
            <a:off x="296275" y="4056325"/>
            <a:ext cx="2511000" cy="7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Times"/>
                <a:ea typeface="Times"/>
                <a:cs typeface="Times"/>
                <a:sym typeface="Times"/>
              </a:rPr>
              <a:t>Wild</a:t>
            </a:r>
            <a:r>
              <a:rPr lang="en">
                <a:solidFill>
                  <a:srgbClr val="FFFFFF"/>
                </a:solidFill>
                <a:latin typeface="Times"/>
                <a:ea typeface="Times"/>
                <a:cs typeface="Times"/>
                <a:sym typeface="Times"/>
              </a:rPr>
              <a:t> larvae, </a:t>
            </a:r>
            <a:r>
              <a:rPr b="1" lang="en">
                <a:solidFill>
                  <a:srgbClr val="FFFFFF"/>
                </a:solidFill>
                <a:latin typeface="Times"/>
                <a:ea typeface="Times"/>
                <a:cs typeface="Times"/>
                <a:sym typeface="Times"/>
              </a:rPr>
              <a:t>tidal</a:t>
            </a:r>
            <a:r>
              <a:rPr lang="en">
                <a:solidFill>
                  <a:srgbClr val="FFFFFF"/>
                </a:solidFill>
                <a:latin typeface="Times"/>
                <a:ea typeface="Times"/>
                <a:cs typeface="Times"/>
                <a:sym typeface="Times"/>
              </a:rPr>
              <a:t> water exchange, and </a:t>
            </a:r>
            <a:r>
              <a:rPr b="1" lang="en">
                <a:solidFill>
                  <a:srgbClr val="FFFFFF"/>
                </a:solidFill>
                <a:latin typeface="Times"/>
                <a:ea typeface="Times"/>
                <a:cs typeface="Times"/>
                <a:sym typeface="Times"/>
              </a:rPr>
              <a:t>natural </a:t>
            </a:r>
            <a:r>
              <a:rPr lang="en">
                <a:solidFill>
                  <a:srgbClr val="FFFFFF"/>
                </a:solidFill>
                <a:latin typeface="Times"/>
                <a:ea typeface="Times"/>
                <a:cs typeface="Times"/>
                <a:sym typeface="Times"/>
              </a:rPr>
              <a:t>aeration</a:t>
            </a:r>
            <a:endParaRPr>
              <a:solidFill>
                <a:srgbClr val="FFFFFF"/>
              </a:solidFill>
              <a:latin typeface="Times"/>
              <a:ea typeface="Times"/>
              <a:cs typeface="Times"/>
              <a:sym typeface="Times"/>
            </a:endParaRPr>
          </a:p>
          <a:p>
            <a:pPr indent="0" lvl="0" marL="0" rtl="0" algn="l">
              <a:spcBef>
                <a:spcPts val="0"/>
              </a:spcBef>
              <a:spcAft>
                <a:spcPts val="0"/>
              </a:spcAft>
              <a:buNone/>
            </a:pPr>
            <a:r>
              <a:t/>
            </a:r>
            <a:endParaRPr>
              <a:solidFill>
                <a:srgbClr val="FFFFFF"/>
              </a:solidFill>
              <a:latin typeface="Times"/>
              <a:ea typeface="Times"/>
              <a:cs typeface="Times"/>
              <a:sym typeface="Times"/>
            </a:endParaRPr>
          </a:p>
          <a:p>
            <a:pPr indent="0" lvl="0" marL="0" rtl="0" algn="l">
              <a:spcBef>
                <a:spcPts val="0"/>
              </a:spcBef>
              <a:spcAft>
                <a:spcPts val="0"/>
              </a:spcAft>
              <a:buNone/>
            </a:pPr>
            <a:r>
              <a:t/>
            </a:r>
            <a:endParaRPr>
              <a:solidFill>
                <a:srgbClr val="FFFFFF"/>
              </a:solidFill>
              <a:latin typeface="Times"/>
              <a:ea typeface="Times"/>
              <a:cs typeface="Times"/>
              <a:sym typeface="Times"/>
            </a:endParaRPr>
          </a:p>
        </p:txBody>
      </p:sp>
      <p:sp>
        <p:nvSpPr>
          <p:cNvPr id="127" name="Google Shape;127;p16"/>
          <p:cNvSpPr txBox="1"/>
          <p:nvPr/>
        </p:nvSpPr>
        <p:spPr>
          <a:xfrm>
            <a:off x="3383625" y="4114700"/>
            <a:ext cx="2752500" cy="7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Times"/>
                <a:ea typeface="Times"/>
                <a:cs typeface="Times"/>
                <a:sym typeface="Times"/>
              </a:rPr>
              <a:t>½ </a:t>
            </a:r>
            <a:r>
              <a:rPr lang="en">
                <a:solidFill>
                  <a:srgbClr val="FFFFFF"/>
                </a:solidFill>
                <a:latin typeface="Times"/>
                <a:ea typeface="Times"/>
                <a:cs typeface="Times"/>
                <a:sym typeface="Times"/>
              </a:rPr>
              <a:t>wild larvae, </a:t>
            </a:r>
            <a:r>
              <a:rPr b="1" lang="en">
                <a:solidFill>
                  <a:srgbClr val="FFFFFF"/>
                </a:solidFill>
                <a:latin typeface="Times"/>
                <a:ea typeface="Times"/>
                <a:cs typeface="Times"/>
                <a:sym typeface="Times"/>
              </a:rPr>
              <a:t>½ </a:t>
            </a:r>
            <a:r>
              <a:rPr lang="en">
                <a:solidFill>
                  <a:srgbClr val="FFFFFF"/>
                </a:solidFill>
                <a:latin typeface="Times"/>
                <a:ea typeface="Times"/>
                <a:cs typeface="Times"/>
                <a:sym typeface="Times"/>
              </a:rPr>
              <a:t>from hatchery, </a:t>
            </a:r>
            <a:r>
              <a:rPr b="1" lang="en">
                <a:solidFill>
                  <a:srgbClr val="FFFFFF"/>
                </a:solidFill>
                <a:latin typeface="Times"/>
                <a:ea typeface="Times"/>
                <a:cs typeface="Times"/>
                <a:sym typeface="Times"/>
              </a:rPr>
              <a:t>less</a:t>
            </a:r>
            <a:r>
              <a:rPr lang="en">
                <a:solidFill>
                  <a:srgbClr val="FFFFFF"/>
                </a:solidFill>
                <a:latin typeface="Times"/>
                <a:ea typeface="Times"/>
                <a:cs typeface="Times"/>
                <a:sym typeface="Times"/>
              </a:rPr>
              <a:t> tidal action</a:t>
            </a:r>
            <a:endParaRPr>
              <a:solidFill>
                <a:srgbClr val="FFFFFF"/>
              </a:solidFill>
              <a:latin typeface="Times"/>
              <a:ea typeface="Times"/>
              <a:cs typeface="Times"/>
              <a:sym typeface="Times"/>
            </a:endParaRPr>
          </a:p>
          <a:p>
            <a:pPr indent="0" lvl="0" marL="0" rtl="0" algn="l">
              <a:spcBef>
                <a:spcPts val="0"/>
              </a:spcBef>
              <a:spcAft>
                <a:spcPts val="0"/>
              </a:spcAft>
              <a:buNone/>
            </a:pPr>
            <a:r>
              <a:t/>
            </a:r>
            <a:endParaRPr>
              <a:solidFill>
                <a:srgbClr val="FFFFFF"/>
              </a:solidFill>
              <a:latin typeface="Times"/>
              <a:ea typeface="Times"/>
              <a:cs typeface="Times"/>
              <a:sym typeface="Times"/>
            </a:endParaRPr>
          </a:p>
          <a:p>
            <a:pPr indent="0" lvl="0" marL="0" rtl="0" algn="l">
              <a:spcBef>
                <a:spcPts val="0"/>
              </a:spcBef>
              <a:spcAft>
                <a:spcPts val="0"/>
              </a:spcAft>
              <a:buNone/>
            </a:pPr>
            <a:r>
              <a:t/>
            </a:r>
            <a:endParaRPr>
              <a:solidFill>
                <a:srgbClr val="FFFFFF"/>
              </a:solidFill>
              <a:latin typeface="Times"/>
              <a:ea typeface="Times"/>
              <a:cs typeface="Times"/>
              <a:sym typeface="Times"/>
            </a:endParaRPr>
          </a:p>
        </p:txBody>
      </p:sp>
      <p:sp>
        <p:nvSpPr>
          <p:cNvPr id="128" name="Google Shape;128;p16"/>
          <p:cNvSpPr txBox="1"/>
          <p:nvPr/>
        </p:nvSpPr>
        <p:spPr>
          <a:xfrm>
            <a:off x="6776850" y="4114700"/>
            <a:ext cx="2853000" cy="7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rgbClr val="FFFFFF"/>
              </a:solidFill>
              <a:latin typeface="Times"/>
              <a:ea typeface="Times"/>
              <a:cs typeface="Times"/>
              <a:sym typeface="Times"/>
            </a:endParaRPr>
          </a:p>
          <a:p>
            <a:pPr indent="0" lvl="0" marL="0" rtl="0" algn="l">
              <a:spcBef>
                <a:spcPts val="0"/>
              </a:spcBef>
              <a:spcAft>
                <a:spcPts val="0"/>
              </a:spcAft>
              <a:buNone/>
            </a:pPr>
            <a:r>
              <a:t/>
            </a:r>
            <a:endParaRPr>
              <a:solidFill>
                <a:srgbClr val="FFFFFF"/>
              </a:solidFill>
              <a:latin typeface="Times"/>
              <a:ea typeface="Times"/>
              <a:cs typeface="Times"/>
              <a:sym typeface="Times"/>
            </a:endParaRPr>
          </a:p>
        </p:txBody>
      </p:sp>
      <p:sp>
        <p:nvSpPr>
          <p:cNvPr id="129" name="Google Shape;129;p16"/>
          <p:cNvSpPr txBox="1"/>
          <p:nvPr/>
        </p:nvSpPr>
        <p:spPr>
          <a:xfrm>
            <a:off x="6500050" y="4017375"/>
            <a:ext cx="2643900" cy="77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mes"/>
                <a:ea typeface="Times"/>
                <a:cs typeface="Times"/>
                <a:sym typeface="Times"/>
              </a:rPr>
              <a:t>The most </a:t>
            </a:r>
            <a:r>
              <a:rPr b="1" lang="en">
                <a:solidFill>
                  <a:srgbClr val="FFFFFF"/>
                </a:solidFill>
                <a:latin typeface="Times"/>
                <a:ea typeface="Times"/>
                <a:cs typeface="Times"/>
                <a:sym typeface="Times"/>
              </a:rPr>
              <a:t>technical</a:t>
            </a:r>
            <a:r>
              <a:rPr lang="en">
                <a:solidFill>
                  <a:srgbClr val="FFFFFF"/>
                </a:solidFill>
                <a:latin typeface="Times"/>
                <a:ea typeface="Times"/>
                <a:cs typeface="Times"/>
                <a:sym typeface="Times"/>
              </a:rPr>
              <a:t>, all larvae from </a:t>
            </a:r>
            <a:r>
              <a:rPr b="1" lang="en">
                <a:solidFill>
                  <a:srgbClr val="FFFFFF"/>
                </a:solidFill>
                <a:latin typeface="Times"/>
                <a:ea typeface="Times"/>
                <a:cs typeface="Times"/>
                <a:sym typeface="Times"/>
              </a:rPr>
              <a:t>hatchery</a:t>
            </a:r>
            <a:r>
              <a:rPr lang="en">
                <a:solidFill>
                  <a:srgbClr val="FFFFFF"/>
                </a:solidFill>
                <a:latin typeface="Times"/>
                <a:ea typeface="Times"/>
                <a:cs typeface="Times"/>
                <a:sym typeface="Times"/>
              </a:rPr>
              <a:t>, </a:t>
            </a:r>
            <a:r>
              <a:rPr b="1" lang="en">
                <a:solidFill>
                  <a:srgbClr val="FFFFFF"/>
                </a:solidFill>
                <a:latin typeface="Times"/>
                <a:ea typeface="Times"/>
                <a:cs typeface="Times"/>
                <a:sym typeface="Times"/>
              </a:rPr>
              <a:t>mechanical</a:t>
            </a:r>
            <a:r>
              <a:rPr lang="en">
                <a:solidFill>
                  <a:srgbClr val="FFFFFF"/>
                </a:solidFill>
                <a:latin typeface="Times"/>
                <a:ea typeface="Times"/>
                <a:cs typeface="Times"/>
                <a:sym typeface="Times"/>
              </a:rPr>
              <a:t> aeration, </a:t>
            </a:r>
            <a:r>
              <a:rPr b="1" lang="en">
                <a:solidFill>
                  <a:srgbClr val="FFFFFF"/>
                </a:solidFill>
                <a:latin typeface="Times"/>
                <a:ea typeface="Times"/>
                <a:cs typeface="Times"/>
                <a:sym typeface="Times"/>
              </a:rPr>
              <a:t>heavy feeding</a:t>
            </a:r>
            <a:r>
              <a:rPr lang="en">
                <a:solidFill>
                  <a:srgbClr val="FFFFFF"/>
                </a:solidFill>
                <a:latin typeface="Times"/>
                <a:ea typeface="Times"/>
                <a:cs typeface="Times"/>
                <a:sym typeface="Times"/>
              </a:rPr>
              <a:t> rates</a:t>
            </a:r>
            <a:endParaRPr>
              <a:solidFill>
                <a:srgbClr val="FFFFFF"/>
              </a:solidFill>
              <a:latin typeface="Times"/>
              <a:ea typeface="Times"/>
              <a:cs typeface="Times"/>
              <a:sym typeface="Times"/>
            </a:endParaRPr>
          </a:p>
          <a:p>
            <a:pPr indent="0" lvl="0" marL="0" rtl="0" algn="l">
              <a:spcBef>
                <a:spcPts val="0"/>
              </a:spcBef>
              <a:spcAft>
                <a:spcPts val="0"/>
              </a:spcAft>
              <a:buNone/>
            </a:pPr>
            <a:r>
              <a:t/>
            </a:r>
            <a:endParaRPr>
              <a:solidFill>
                <a:srgbClr val="FFFFFF"/>
              </a:solidFill>
              <a:latin typeface="Times"/>
              <a:ea typeface="Times"/>
              <a:cs typeface="Times"/>
              <a:sym typeface="Times"/>
            </a:endParaRPr>
          </a:p>
          <a:p>
            <a:pPr indent="0" lvl="0" marL="0" rtl="0" algn="l">
              <a:spcBef>
                <a:spcPts val="0"/>
              </a:spcBef>
              <a:spcAft>
                <a:spcPts val="0"/>
              </a:spcAft>
              <a:buNone/>
            </a:pPr>
            <a:r>
              <a:t/>
            </a:r>
            <a:endParaRPr>
              <a:solidFill>
                <a:srgbClr val="FFFFFF"/>
              </a:solidFill>
              <a:latin typeface="Times"/>
              <a:ea typeface="Times"/>
              <a:cs typeface="Times"/>
              <a:sym typeface="Times"/>
            </a:endParaRPr>
          </a:p>
        </p:txBody>
      </p:sp>
      <p:pic>
        <p:nvPicPr>
          <p:cNvPr id="130" name="Google Shape;130;p16"/>
          <p:cNvPicPr preferRelativeResize="0"/>
          <p:nvPr/>
        </p:nvPicPr>
        <p:blipFill>
          <a:blip r:embed="rId3">
            <a:alphaModFix/>
          </a:blip>
          <a:stretch>
            <a:fillRect/>
          </a:stretch>
        </p:blipFill>
        <p:spPr>
          <a:xfrm>
            <a:off x="7971162" y="3214650"/>
            <a:ext cx="564763" cy="564763"/>
          </a:xfrm>
          <a:prstGeom prst="rect">
            <a:avLst/>
          </a:prstGeom>
          <a:noFill/>
          <a:ln>
            <a:noFill/>
          </a:ln>
        </p:spPr>
      </p:pic>
      <p:pic>
        <p:nvPicPr>
          <p:cNvPr id="131" name="Google Shape;131;p16"/>
          <p:cNvPicPr preferRelativeResize="0"/>
          <p:nvPr/>
        </p:nvPicPr>
        <p:blipFill>
          <a:blip r:embed="rId3">
            <a:alphaModFix/>
          </a:blip>
          <a:stretch>
            <a:fillRect/>
          </a:stretch>
        </p:blipFill>
        <p:spPr>
          <a:xfrm>
            <a:off x="7393650" y="3214637"/>
            <a:ext cx="564774" cy="564774"/>
          </a:xfrm>
          <a:prstGeom prst="rect">
            <a:avLst/>
          </a:prstGeom>
          <a:noFill/>
          <a:ln>
            <a:noFill/>
          </a:ln>
        </p:spPr>
      </p:pic>
      <p:pic>
        <p:nvPicPr>
          <p:cNvPr id="132" name="Google Shape;132;p16"/>
          <p:cNvPicPr preferRelativeResize="0"/>
          <p:nvPr/>
        </p:nvPicPr>
        <p:blipFill>
          <a:blip r:embed="rId3">
            <a:alphaModFix/>
          </a:blip>
          <a:stretch>
            <a:fillRect/>
          </a:stretch>
        </p:blipFill>
        <p:spPr>
          <a:xfrm>
            <a:off x="6843725" y="3222062"/>
            <a:ext cx="549925" cy="549925"/>
          </a:xfrm>
          <a:prstGeom prst="rect">
            <a:avLst/>
          </a:prstGeom>
          <a:noFill/>
          <a:ln>
            <a:noFill/>
          </a:ln>
        </p:spPr>
      </p:pic>
      <p:pic>
        <p:nvPicPr>
          <p:cNvPr id="133" name="Google Shape;133;p16"/>
          <p:cNvPicPr preferRelativeResize="0"/>
          <p:nvPr/>
        </p:nvPicPr>
        <p:blipFill>
          <a:blip r:embed="rId3">
            <a:alphaModFix/>
          </a:blip>
          <a:stretch>
            <a:fillRect/>
          </a:stretch>
        </p:blipFill>
        <p:spPr>
          <a:xfrm>
            <a:off x="4725025" y="3243837"/>
            <a:ext cx="564774" cy="564774"/>
          </a:xfrm>
          <a:prstGeom prst="rect">
            <a:avLst/>
          </a:prstGeom>
          <a:noFill/>
          <a:ln>
            <a:noFill/>
          </a:ln>
        </p:spPr>
      </p:pic>
      <p:pic>
        <p:nvPicPr>
          <p:cNvPr id="134" name="Google Shape;134;p16"/>
          <p:cNvPicPr preferRelativeResize="0"/>
          <p:nvPr/>
        </p:nvPicPr>
        <p:blipFill>
          <a:blip r:embed="rId3">
            <a:alphaModFix/>
          </a:blip>
          <a:stretch>
            <a:fillRect/>
          </a:stretch>
        </p:blipFill>
        <p:spPr>
          <a:xfrm>
            <a:off x="3989600" y="3243825"/>
            <a:ext cx="564774" cy="564774"/>
          </a:xfrm>
          <a:prstGeom prst="rect">
            <a:avLst/>
          </a:prstGeom>
          <a:noFill/>
          <a:ln>
            <a:noFill/>
          </a:ln>
        </p:spPr>
      </p:pic>
      <p:pic>
        <p:nvPicPr>
          <p:cNvPr id="135" name="Google Shape;135;p16"/>
          <p:cNvPicPr preferRelativeResize="0"/>
          <p:nvPr/>
        </p:nvPicPr>
        <p:blipFill>
          <a:blip r:embed="rId3">
            <a:alphaModFix/>
          </a:blip>
          <a:stretch>
            <a:fillRect/>
          </a:stretch>
        </p:blipFill>
        <p:spPr>
          <a:xfrm>
            <a:off x="1225712" y="3243837"/>
            <a:ext cx="564774" cy="5647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7"/>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Current Shrimp Fishing Methods</a:t>
            </a:r>
            <a:endParaRPr sz="3600">
              <a:latin typeface="Times"/>
              <a:ea typeface="Times"/>
              <a:cs typeface="Times"/>
              <a:sym typeface="Times"/>
            </a:endParaRPr>
          </a:p>
        </p:txBody>
      </p:sp>
      <p:pic>
        <p:nvPicPr>
          <p:cNvPr id="141" name="Google Shape;141;p17"/>
          <p:cNvPicPr preferRelativeResize="0"/>
          <p:nvPr/>
        </p:nvPicPr>
        <p:blipFill>
          <a:blip r:embed="rId3">
            <a:alphaModFix/>
          </a:blip>
          <a:stretch>
            <a:fillRect/>
          </a:stretch>
        </p:blipFill>
        <p:spPr>
          <a:xfrm>
            <a:off x="534775" y="1174225"/>
            <a:ext cx="3059450" cy="1682925"/>
          </a:xfrm>
          <a:prstGeom prst="rect">
            <a:avLst/>
          </a:prstGeom>
          <a:noFill/>
          <a:ln>
            <a:noFill/>
          </a:ln>
        </p:spPr>
      </p:pic>
      <p:pic>
        <p:nvPicPr>
          <p:cNvPr id="142" name="Google Shape;142;p17"/>
          <p:cNvPicPr preferRelativeResize="0"/>
          <p:nvPr/>
        </p:nvPicPr>
        <p:blipFill>
          <a:blip r:embed="rId4">
            <a:alphaModFix/>
          </a:blip>
          <a:stretch>
            <a:fillRect/>
          </a:stretch>
        </p:blipFill>
        <p:spPr>
          <a:xfrm>
            <a:off x="5614475" y="1220350"/>
            <a:ext cx="2986950" cy="1682925"/>
          </a:xfrm>
          <a:prstGeom prst="rect">
            <a:avLst/>
          </a:prstGeom>
          <a:noFill/>
          <a:ln>
            <a:noFill/>
          </a:ln>
        </p:spPr>
      </p:pic>
      <p:sp>
        <p:nvSpPr>
          <p:cNvPr id="143" name="Google Shape;143;p17"/>
          <p:cNvSpPr/>
          <p:nvPr/>
        </p:nvSpPr>
        <p:spPr>
          <a:xfrm>
            <a:off x="1912100" y="2966025"/>
            <a:ext cx="304800" cy="607800"/>
          </a:xfrm>
          <a:prstGeom prst="downArrow">
            <a:avLst>
              <a:gd fmla="val 50000" name="adj1"/>
              <a:gd fmla="val 50000" name="adj2"/>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7"/>
          <p:cNvSpPr/>
          <p:nvPr/>
        </p:nvSpPr>
        <p:spPr>
          <a:xfrm>
            <a:off x="7177675" y="2966025"/>
            <a:ext cx="304800" cy="607800"/>
          </a:xfrm>
          <a:prstGeom prst="downArrow">
            <a:avLst>
              <a:gd fmla="val 50000" name="adj1"/>
              <a:gd fmla="val 50000" name="adj2"/>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7"/>
          <p:cNvSpPr/>
          <p:nvPr/>
        </p:nvSpPr>
        <p:spPr>
          <a:xfrm>
            <a:off x="1016150" y="3682700"/>
            <a:ext cx="2096700" cy="8334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7"/>
          <p:cNvSpPr/>
          <p:nvPr/>
        </p:nvSpPr>
        <p:spPr>
          <a:xfrm>
            <a:off x="6141950" y="3652625"/>
            <a:ext cx="2211600" cy="8925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457200" lvl="0" marL="0" rtl="0" algn="l">
              <a:spcBef>
                <a:spcPts val="0"/>
              </a:spcBef>
              <a:spcAft>
                <a:spcPts val="0"/>
              </a:spcAft>
              <a:buNone/>
            </a:pPr>
            <a:r>
              <a:rPr lang="en" sz="1800">
                <a:solidFill>
                  <a:srgbClr val="FFFFFF"/>
                </a:solidFill>
              </a:rPr>
              <a:t>Gill Netting</a:t>
            </a:r>
            <a:endParaRPr sz="1800">
              <a:solidFill>
                <a:srgbClr val="FFFFFF"/>
              </a:solidFill>
            </a:endParaRPr>
          </a:p>
        </p:txBody>
      </p:sp>
      <p:sp>
        <p:nvSpPr>
          <p:cNvPr id="147" name="Google Shape;147;p17"/>
          <p:cNvSpPr txBox="1"/>
          <p:nvPr/>
        </p:nvSpPr>
        <p:spPr>
          <a:xfrm>
            <a:off x="1016300" y="3705800"/>
            <a:ext cx="2096700" cy="89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rgbClr val="FFFFFF"/>
                </a:solidFill>
                <a:latin typeface="Roboto"/>
                <a:ea typeface="Roboto"/>
                <a:cs typeface="Roboto"/>
                <a:sym typeface="Roboto"/>
              </a:rPr>
              <a:t>Bottom Trawls</a:t>
            </a:r>
            <a:endParaRPr sz="1800">
              <a:solidFill>
                <a:srgbClr val="FFFFFF"/>
              </a:solidFill>
              <a:latin typeface="Roboto"/>
              <a:ea typeface="Roboto"/>
              <a:cs typeface="Roboto"/>
              <a:sym typeface="Roboto"/>
            </a:endParaRPr>
          </a:p>
        </p:txBody>
      </p:sp>
      <p:sp>
        <p:nvSpPr>
          <p:cNvPr id="148" name="Google Shape;148;p17"/>
          <p:cNvSpPr/>
          <p:nvPr/>
        </p:nvSpPr>
        <p:spPr>
          <a:xfrm>
            <a:off x="3247225" y="4114800"/>
            <a:ext cx="818100" cy="260400"/>
          </a:xfrm>
          <a:prstGeom prst="righ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0000FF"/>
              </a:highlight>
            </a:endParaRPr>
          </a:p>
        </p:txBody>
      </p:sp>
      <p:sp>
        <p:nvSpPr>
          <p:cNvPr id="149" name="Google Shape;149;p17"/>
          <p:cNvSpPr/>
          <p:nvPr/>
        </p:nvSpPr>
        <p:spPr>
          <a:xfrm>
            <a:off x="5217626" y="4114800"/>
            <a:ext cx="818100" cy="260400"/>
          </a:xfrm>
          <a:prstGeom prst="leftArrow">
            <a:avLst>
              <a:gd fmla="val 50000" name="adj1"/>
              <a:gd fmla="val 50000" name="adj2"/>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7"/>
          <p:cNvSpPr/>
          <p:nvPr/>
        </p:nvSpPr>
        <p:spPr>
          <a:xfrm>
            <a:off x="4007825" y="3122475"/>
            <a:ext cx="1209900" cy="2157300"/>
          </a:xfrm>
          <a:prstGeom prst="mathMultiply">
            <a:avLst>
              <a:gd fmla="val 2352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8"/>
          <p:cNvSpPr/>
          <p:nvPr/>
        </p:nvSpPr>
        <p:spPr>
          <a:xfrm>
            <a:off x="358425" y="1032750"/>
            <a:ext cx="5799600" cy="3492600"/>
          </a:xfrm>
          <a:prstGeom prst="rect">
            <a:avLst/>
          </a:prstGeom>
          <a:solidFill>
            <a:srgbClr val="1C458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8"/>
          <p:cNvSpPr txBox="1"/>
          <p:nvPr>
            <p:ph type="title"/>
          </p:nvPr>
        </p:nvSpPr>
        <p:spPr>
          <a:xfrm>
            <a:off x="311700" y="19492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Shrimp and the Costa Rican Economy</a:t>
            </a:r>
            <a:endParaRPr sz="3600">
              <a:latin typeface="Times"/>
              <a:ea typeface="Times"/>
              <a:cs typeface="Times"/>
              <a:sym typeface="Times"/>
            </a:endParaRPr>
          </a:p>
        </p:txBody>
      </p:sp>
      <p:sp>
        <p:nvSpPr>
          <p:cNvPr id="157" name="Google Shape;157;p18"/>
          <p:cNvSpPr txBox="1"/>
          <p:nvPr>
            <p:ph idx="1" type="body"/>
          </p:nvPr>
        </p:nvSpPr>
        <p:spPr>
          <a:xfrm>
            <a:off x="311700" y="1032750"/>
            <a:ext cx="57996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FFFFFF"/>
              </a:buClr>
              <a:buSzPts val="1400"/>
              <a:buFont typeface="Times"/>
              <a:buChar char="●"/>
            </a:pPr>
            <a:r>
              <a:rPr lang="en" sz="1400">
                <a:solidFill>
                  <a:srgbClr val="FFFFFF"/>
                </a:solidFill>
                <a:latin typeface="Times"/>
                <a:ea typeface="Times"/>
                <a:cs typeface="Times"/>
                <a:sym typeface="Times"/>
              </a:rPr>
              <a:t>Shrimp production has notably increased</a:t>
            </a:r>
            <a:endParaRPr sz="1400">
              <a:solidFill>
                <a:srgbClr val="FFFFFF"/>
              </a:solidFill>
              <a:latin typeface="Times"/>
              <a:ea typeface="Times"/>
              <a:cs typeface="Times"/>
              <a:sym typeface="Times"/>
            </a:endParaRPr>
          </a:p>
          <a:p>
            <a:pPr indent="-317500" lvl="1" marL="914400" rtl="0" algn="l">
              <a:spcBef>
                <a:spcPts val="0"/>
              </a:spcBef>
              <a:spcAft>
                <a:spcPts val="0"/>
              </a:spcAft>
              <a:buClr>
                <a:srgbClr val="FFFFFF"/>
              </a:buClr>
              <a:buSzPts val="1400"/>
              <a:buChar char="○"/>
            </a:pPr>
            <a:r>
              <a:rPr lang="en">
                <a:solidFill>
                  <a:srgbClr val="FFFFFF"/>
                </a:solidFill>
                <a:latin typeface="Times"/>
                <a:ea typeface="Times"/>
                <a:cs typeface="Times"/>
                <a:sym typeface="Times"/>
              </a:rPr>
              <a:t>In </a:t>
            </a:r>
            <a:r>
              <a:rPr b="1" lang="en">
                <a:solidFill>
                  <a:srgbClr val="FFFFFF"/>
                </a:solidFill>
                <a:latin typeface="Times"/>
                <a:ea typeface="Times"/>
                <a:cs typeface="Times"/>
                <a:sym typeface="Times"/>
              </a:rPr>
              <a:t>2003</a:t>
            </a:r>
            <a:r>
              <a:rPr lang="en">
                <a:solidFill>
                  <a:srgbClr val="FFFFFF"/>
                </a:solidFill>
                <a:latin typeface="Times"/>
                <a:ea typeface="Times"/>
                <a:cs typeface="Times"/>
                <a:sym typeface="Times"/>
              </a:rPr>
              <a:t>, </a:t>
            </a:r>
            <a:r>
              <a:rPr b="1" lang="en">
                <a:solidFill>
                  <a:srgbClr val="FFFFFF"/>
                </a:solidFill>
                <a:latin typeface="Times"/>
                <a:ea typeface="Times"/>
                <a:cs typeface="Times"/>
                <a:sym typeface="Times"/>
              </a:rPr>
              <a:t>4582</a:t>
            </a:r>
            <a:r>
              <a:rPr lang="en">
                <a:solidFill>
                  <a:srgbClr val="FFFFFF"/>
                </a:solidFill>
                <a:latin typeface="Times"/>
                <a:ea typeface="Times"/>
                <a:cs typeface="Times"/>
                <a:sym typeface="Times"/>
              </a:rPr>
              <a:t> metric tons of shrimp were produced in Costa Rica compared to </a:t>
            </a:r>
            <a:r>
              <a:rPr b="1" lang="en">
                <a:solidFill>
                  <a:srgbClr val="FFFFFF"/>
                </a:solidFill>
                <a:latin typeface="Times"/>
                <a:ea typeface="Times"/>
                <a:cs typeface="Times"/>
                <a:sym typeface="Times"/>
              </a:rPr>
              <a:t>272</a:t>
            </a:r>
            <a:r>
              <a:rPr lang="en">
                <a:solidFill>
                  <a:srgbClr val="FFFFFF"/>
                </a:solidFill>
                <a:latin typeface="Times"/>
                <a:ea typeface="Times"/>
                <a:cs typeface="Times"/>
                <a:sym typeface="Times"/>
              </a:rPr>
              <a:t> metric tons produced in </a:t>
            </a:r>
            <a:r>
              <a:rPr b="1" lang="en">
                <a:solidFill>
                  <a:srgbClr val="FFFFFF"/>
                </a:solidFill>
                <a:latin typeface="Times"/>
                <a:ea typeface="Times"/>
                <a:cs typeface="Times"/>
                <a:sym typeface="Times"/>
              </a:rPr>
              <a:t>1980</a:t>
            </a:r>
            <a:r>
              <a:rPr lang="en">
                <a:solidFill>
                  <a:srgbClr val="FFFFFF"/>
                </a:solidFill>
                <a:latin typeface="Times"/>
                <a:ea typeface="Times"/>
                <a:cs typeface="Times"/>
                <a:sym typeface="Times"/>
              </a:rPr>
              <a:t>.</a:t>
            </a:r>
            <a:endParaRPr>
              <a:solidFill>
                <a:srgbClr val="FFFFFF"/>
              </a:solidFill>
              <a:latin typeface="Times"/>
              <a:ea typeface="Times"/>
              <a:cs typeface="Times"/>
              <a:sym typeface="Times"/>
            </a:endParaRPr>
          </a:p>
          <a:p>
            <a:pPr indent="-317500" lvl="0" marL="457200" rtl="0" algn="l">
              <a:spcBef>
                <a:spcPts val="0"/>
              </a:spcBef>
              <a:spcAft>
                <a:spcPts val="0"/>
              </a:spcAft>
              <a:buClr>
                <a:srgbClr val="FFFFFF"/>
              </a:buClr>
              <a:buSzPts val="1400"/>
              <a:buFont typeface="Times"/>
              <a:buChar char="●"/>
            </a:pPr>
            <a:r>
              <a:rPr lang="en" sz="1400">
                <a:solidFill>
                  <a:srgbClr val="FFFFFF"/>
                </a:solidFill>
                <a:latin typeface="Times"/>
                <a:ea typeface="Times"/>
                <a:cs typeface="Times"/>
                <a:sym typeface="Times"/>
              </a:rPr>
              <a:t>Mostly Consumed locally but large shrimp exported to US and Europe.</a:t>
            </a:r>
            <a:endParaRPr sz="1400">
              <a:solidFill>
                <a:srgbClr val="FFFFFF"/>
              </a:solidFill>
              <a:latin typeface="Times"/>
              <a:ea typeface="Times"/>
              <a:cs typeface="Times"/>
              <a:sym typeface="Times"/>
            </a:endParaRPr>
          </a:p>
          <a:p>
            <a:pPr indent="-317500" lvl="1" marL="914400" rtl="0" algn="l">
              <a:spcBef>
                <a:spcPts val="0"/>
              </a:spcBef>
              <a:spcAft>
                <a:spcPts val="0"/>
              </a:spcAft>
              <a:buClr>
                <a:srgbClr val="FFFFFF"/>
              </a:buClr>
              <a:buSzPts val="1400"/>
              <a:buChar char="○"/>
            </a:pPr>
            <a:r>
              <a:rPr lang="en">
                <a:solidFill>
                  <a:srgbClr val="FFFFFF"/>
                </a:solidFill>
                <a:latin typeface="Times"/>
                <a:ea typeface="Times"/>
                <a:cs typeface="Times"/>
                <a:sym typeface="Times"/>
              </a:rPr>
              <a:t>Costa Rica exported </a:t>
            </a:r>
            <a:r>
              <a:rPr b="1" lang="en">
                <a:solidFill>
                  <a:srgbClr val="FFFFFF"/>
                </a:solidFill>
                <a:latin typeface="Times"/>
                <a:ea typeface="Times"/>
                <a:cs typeface="Times"/>
                <a:sym typeface="Times"/>
              </a:rPr>
              <a:t>46%</a:t>
            </a:r>
            <a:r>
              <a:rPr lang="en">
                <a:solidFill>
                  <a:srgbClr val="FFFFFF"/>
                </a:solidFill>
                <a:latin typeface="Times"/>
                <a:ea typeface="Times"/>
                <a:cs typeface="Times"/>
                <a:sym typeface="Times"/>
              </a:rPr>
              <a:t> of all the exportable shrimp to the US, </a:t>
            </a:r>
            <a:r>
              <a:rPr b="1" lang="en">
                <a:solidFill>
                  <a:srgbClr val="FFFFFF"/>
                </a:solidFill>
                <a:latin typeface="Times"/>
                <a:ea typeface="Times"/>
                <a:cs typeface="Times"/>
                <a:sym typeface="Times"/>
              </a:rPr>
              <a:t>43%</a:t>
            </a:r>
            <a:r>
              <a:rPr lang="en">
                <a:solidFill>
                  <a:srgbClr val="FFFFFF"/>
                </a:solidFill>
                <a:latin typeface="Times"/>
                <a:ea typeface="Times"/>
                <a:cs typeface="Times"/>
                <a:sym typeface="Times"/>
              </a:rPr>
              <a:t> to Spain, and  </a:t>
            </a:r>
            <a:r>
              <a:rPr b="1" lang="en">
                <a:solidFill>
                  <a:srgbClr val="FFFFFF"/>
                </a:solidFill>
                <a:latin typeface="Times"/>
                <a:ea typeface="Times"/>
                <a:cs typeface="Times"/>
                <a:sym typeface="Times"/>
              </a:rPr>
              <a:t>9%</a:t>
            </a:r>
            <a:r>
              <a:rPr lang="en">
                <a:solidFill>
                  <a:srgbClr val="FFFFFF"/>
                </a:solidFill>
                <a:latin typeface="Times"/>
                <a:ea typeface="Times"/>
                <a:cs typeface="Times"/>
                <a:sym typeface="Times"/>
              </a:rPr>
              <a:t> to Belgium</a:t>
            </a:r>
            <a:endParaRPr>
              <a:solidFill>
                <a:srgbClr val="FFFFFF"/>
              </a:solidFill>
              <a:latin typeface="Times"/>
              <a:ea typeface="Times"/>
              <a:cs typeface="Times"/>
              <a:sym typeface="Times"/>
            </a:endParaRPr>
          </a:p>
          <a:p>
            <a:pPr indent="-317500" lvl="0" marL="457200" rtl="0" algn="l">
              <a:spcBef>
                <a:spcPts val="0"/>
              </a:spcBef>
              <a:spcAft>
                <a:spcPts val="0"/>
              </a:spcAft>
              <a:buClr>
                <a:srgbClr val="FFFFFF"/>
              </a:buClr>
              <a:buSzPts val="1400"/>
              <a:buChar char="●"/>
            </a:pPr>
            <a:r>
              <a:rPr b="1" lang="en" sz="1400">
                <a:solidFill>
                  <a:srgbClr val="FFFFFF"/>
                </a:solidFill>
                <a:latin typeface="Times"/>
                <a:ea typeface="Times"/>
                <a:cs typeface="Times"/>
                <a:sym typeface="Times"/>
              </a:rPr>
              <a:t>2,500</a:t>
            </a:r>
            <a:r>
              <a:rPr lang="en" sz="1400">
                <a:solidFill>
                  <a:srgbClr val="FFFFFF"/>
                </a:solidFill>
                <a:latin typeface="Times"/>
                <a:ea typeface="Times"/>
                <a:cs typeface="Times"/>
                <a:sym typeface="Times"/>
              </a:rPr>
              <a:t> Jobs in Fishing and Aquaculture</a:t>
            </a:r>
            <a:endParaRPr sz="1400">
              <a:solidFill>
                <a:srgbClr val="FFFFFF"/>
              </a:solidFill>
              <a:latin typeface="Times"/>
              <a:ea typeface="Times"/>
              <a:cs typeface="Times"/>
              <a:sym typeface="Times"/>
            </a:endParaRPr>
          </a:p>
          <a:p>
            <a:pPr indent="-317500" lvl="1" marL="914400" rtl="0" algn="l">
              <a:spcBef>
                <a:spcPts val="0"/>
              </a:spcBef>
              <a:spcAft>
                <a:spcPts val="0"/>
              </a:spcAft>
              <a:buClr>
                <a:srgbClr val="FFFFFF"/>
              </a:buClr>
              <a:buSzPts val="1400"/>
              <a:buChar char="○"/>
            </a:pPr>
            <a:r>
              <a:rPr b="1" lang="en">
                <a:solidFill>
                  <a:srgbClr val="FFFFFF"/>
                </a:solidFill>
                <a:latin typeface="Times"/>
                <a:ea typeface="Times"/>
                <a:cs typeface="Times"/>
                <a:sym typeface="Times"/>
              </a:rPr>
              <a:t>780</a:t>
            </a:r>
            <a:r>
              <a:rPr lang="en">
                <a:solidFill>
                  <a:srgbClr val="FFFFFF"/>
                </a:solidFill>
                <a:latin typeface="Times"/>
                <a:ea typeface="Times"/>
                <a:cs typeface="Times"/>
                <a:sym typeface="Times"/>
              </a:rPr>
              <a:t> Jobs directly to shrimp</a:t>
            </a:r>
            <a:endParaRPr>
              <a:solidFill>
                <a:srgbClr val="FFFFFF"/>
              </a:solidFill>
              <a:latin typeface="Times"/>
              <a:ea typeface="Times"/>
              <a:cs typeface="Times"/>
              <a:sym typeface="Times"/>
            </a:endParaRPr>
          </a:p>
          <a:p>
            <a:pPr indent="-317500" lvl="0" marL="457200" rtl="0" algn="l">
              <a:spcBef>
                <a:spcPts val="0"/>
              </a:spcBef>
              <a:spcAft>
                <a:spcPts val="0"/>
              </a:spcAft>
              <a:buClr>
                <a:srgbClr val="FFFFFF"/>
              </a:buClr>
              <a:buSzPts val="1400"/>
              <a:buFont typeface="Times"/>
              <a:buChar char="●"/>
            </a:pPr>
            <a:r>
              <a:rPr lang="en" sz="1400">
                <a:solidFill>
                  <a:srgbClr val="FFFFFF"/>
                </a:solidFill>
                <a:latin typeface="Times"/>
                <a:ea typeface="Times"/>
                <a:cs typeface="Times"/>
                <a:sym typeface="Times"/>
              </a:rPr>
              <a:t>Diminutive shrimp sales in Costa Rica </a:t>
            </a:r>
            <a:endParaRPr sz="1400">
              <a:solidFill>
                <a:srgbClr val="FFFFFF"/>
              </a:solidFill>
              <a:latin typeface="Times"/>
              <a:ea typeface="Times"/>
              <a:cs typeface="Times"/>
              <a:sym typeface="Times"/>
            </a:endParaRPr>
          </a:p>
          <a:p>
            <a:pPr indent="-317500" lvl="1" marL="914400" rtl="0" algn="l">
              <a:spcBef>
                <a:spcPts val="0"/>
              </a:spcBef>
              <a:spcAft>
                <a:spcPts val="0"/>
              </a:spcAft>
              <a:buClr>
                <a:srgbClr val="FFFFFF"/>
              </a:buClr>
              <a:buSzPts val="1400"/>
              <a:buFont typeface="Times"/>
              <a:buChar char="○"/>
            </a:pPr>
            <a:r>
              <a:rPr lang="en">
                <a:solidFill>
                  <a:srgbClr val="FFFFFF"/>
                </a:solidFill>
                <a:latin typeface="Times"/>
                <a:ea typeface="Times"/>
                <a:cs typeface="Times"/>
                <a:sym typeface="Times"/>
              </a:rPr>
              <a:t>Free Trade agreements/Import Competition</a:t>
            </a:r>
            <a:endParaRPr>
              <a:solidFill>
                <a:srgbClr val="FFFFFF"/>
              </a:solidFill>
              <a:latin typeface="Times"/>
              <a:ea typeface="Times"/>
              <a:cs typeface="Times"/>
              <a:sym typeface="Times"/>
            </a:endParaRPr>
          </a:p>
          <a:p>
            <a:pPr indent="-317500" lvl="1" marL="914400" rtl="0" algn="l">
              <a:spcBef>
                <a:spcPts val="0"/>
              </a:spcBef>
              <a:spcAft>
                <a:spcPts val="0"/>
              </a:spcAft>
              <a:buClr>
                <a:srgbClr val="FFFFFF"/>
              </a:buClr>
              <a:buSzPts val="1400"/>
              <a:buFont typeface="Times"/>
              <a:buChar char="○"/>
            </a:pPr>
            <a:r>
              <a:rPr lang="en">
                <a:solidFill>
                  <a:srgbClr val="FFFFFF"/>
                </a:solidFill>
                <a:latin typeface="Times"/>
                <a:ea typeface="Times"/>
                <a:cs typeface="Times"/>
                <a:sym typeface="Times"/>
              </a:rPr>
              <a:t>Diesel Fuel costs</a:t>
            </a:r>
            <a:endParaRPr>
              <a:solidFill>
                <a:srgbClr val="FFFFFF"/>
              </a:solidFill>
              <a:latin typeface="Times"/>
              <a:ea typeface="Times"/>
              <a:cs typeface="Times"/>
              <a:sym typeface="Times"/>
            </a:endParaRPr>
          </a:p>
          <a:p>
            <a:pPr indent="-317500" lvl="0" marL="457200" rtl="0" algn="l">
              <a:spcBef>
                <a:spcPts val="0"/>
              </a:spcBef>
              <a:spcAft>
                <a:spcPts val="0"/>
              </a:spcAft>
              <a:buClr>
                <a:srgbClr val="FFFFFF"/>
              </a:buClr>
              <a:buSzPts val="1400"/>
              <a:buFont typeface="Times"/>
              <a:buChar char="●"/>
            </a:pPr>
            <a:r>
              <a:rPr lang="en" sz="1400">
                <a:solidFill>
                  <a:srgbClr val="FFFFFF"/>
                </a:solidFill>
                <a:latin typeface="Times"/>
                <a:ea typeface="Times"/>
                <a:cs typeface="Times"/>
                <a:sym typeface="Times"/>
              </a:rPr>
              <a:t>No universal labeling system for fish products</a:t>
            </a:r>
            <a:endParaRPr sz="1400">
              <a:solidFill>
                <a:srgbClr val="FFFFFF"/>
              </a:solidFill>
              <a:latin typeface="Times"/>
              <a:ea typeface="Times"/>
              <a:cs typeface="Times"/>
              <a:sym typeface="Times"/>
            </a:endParaRPr>
          </a:p>
        </p:txBody>
      </p:sp>
      <p:pic>
        <p:nvPicPr>
          <p:cNvPr id="158" name="Google Shape;158;p18"/>
          <p:cNvPicPr preferRelativeResize="0"/>
          <p:nvPr/>
        </p:nvPicPr>
        <p:blipFill>
          <a:blip r:embed="rId3">
            <a:alphaModFix/>
          </a:blip>
          <a:stretch>
            <a:fillRect/>
          </a:stretch>
        </p:blipFill>
        <p:spPr>
          <a:xfrm>
            <a:off x="6362225" y="1272475"/>
            <a:ext cx="2559675" cy="18352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19"/>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Times"/>
                <a:ea typeface="Times"/>
                <a:cs typeface="Times"/>
                <a:sym typeface="Times"/>
              </a:rPr>
              <a:t>Methodology</a:t>
            </a:r>
            <a:endParaRPr sz="3600">
              <a:latin typeface="Times"/>
              <a:ea typeface="Times"/>
              <a:cs typeface="Times"/>
              <a:sym typeface="Times"/>
            </a:endParaRPr>
          </a:p>
        </p:txBody>
      </p:sp>
      <p:sp>
        <p:nvSpPr>
          <p:cNvPr id="164" name="Google Shape;164;p19"/>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Times"/>
              <a:buAutoNum type="arabicPeriod"/>
            </a:pPr>
            <a:r>
              <a:rPr lang="en">
                <a:latin typeface="Times"/>
                <a:ea typeface="Times"/>
                <a:cs typeface="Times"/>
                <a:sym typeface="Times"/>
              </a:rPr>
              <a:t>Economic Impact</a:t>
            </a:r>
            <a:endParaRPr>
              <a:latin typeface="Times"/>
              <a:ea typeface="Times"/>
              <a:cs typeface="Times"/>
              <a:sym typeface="Times"/>
            </a:endParaRPr>
          </a:p>
          <a:p>
            <a:pPr indent="-342900" lvl="0" marL="457200" rtl="0" algn="l">
              <a:spcBef>
                <a:spcPts val="0"/>
              </a:spcBef>
              <a:spcAft>
                <a:spcPts val="0"/>
              </a:spcAft>
              <a:buSzPts val="1800"/>
              <a:buFont typeface="Times"/>
              <a:buAutoNum type="arabicPeriod"/>
            </a:pPr>
            <a:r>
              <a:rPr lang="en">
                <a:latin typeface="Times"/>
                <a:ea typeface="Times"/>
                <a:cs typeface="Times"/>
                <a:sym typeface="Times"/>
              </a:rPr>
              <a:t>Public Opinion and Preference</a:t>
            </a:r>
            <a:endParaRPr>
              <a:latin typeface="Times"/>
              <a:ea typeface="Times"/>
              <a:cs typeface="Times"/>
              <a:sym typeface="Times"/>
            </a:endParaRPr>
          </a:p>
          <a:p>
            <a:pPr indent="-342900" lvl="0" marL="457200" rtl="0" algn="l">
              <a:spcBef>
                <a:spcPts val="0"/>
              </a:spcBef>
              <a:spcAft>
                <a:spcPts val="0"/>
              </a:spcAft>
              <a:buSzPts val="1800"/>
              <a:buFont typeface="Times"/>
              <a:buAutoNum type="arabicPeriod"/>
            </a:pPr>
            <a:r>
              <a:rPr lang="en">
                <a:latin typeface="Times"/>
                <a:ea typeface="Times"/>
                <a:cs typeface="Times"/>
                <a:sym typeface="Times"/>
              </a:rPr>
              <a:t>Environmental Impact</a:t>
            </a:r>
            <a:endParaRPr>
              <a:latin typeface="Times"/>
              <a:ea typeface="Times"/>
              <a:cs typeface="Times"/>
              <a:sym typeface="Times"/>
            </a:endParaRPr>
          </a:p>
          <a:p>
            <a:pPr indent="-342900" lvl="0" marL="457200" rtl="0" algn="l">
              <a:spcBef>
                <a:spcPts val="0"/>
              </a:spcBef>
              <a:spcAft>
                <a:spcPts val="0"/>
              </a:spcAft>
              <a:buSzPts val="1800"/>
              <a:buFont typeface="Times"/>
              <a:buAutoNum type="arabicPeriod"/>
            </a:pPr>
            <a:r>
              <a:rPr lang="en">
                <a:latin typeface="Times"/>
                <a:ea typeface="Times"/>
                <a:cs typeface="Times"/>
                <a:sym typeface="Times"/>
              </a:rPr>
              <a:t>Data Analysis and Recommendations </a:t>
            </a:r>
            <a:endParaRPr>
              <a:latin typeface="Times"/>
              <a:ea typeface="Times"/>
              <a:cs typeface="Times"/>
              <a:sym typeface="Times"/>
            </a:endParaRPr>
          </a:p>
        </p:txBody>
      </p:sp>
      <p:pic>
        <p:nvPicPr>
          <p:cNvPr id="165" name="Google Shape;165;p19"/>
          <p:cNvPicPr preferRelativeResize="0"/>
          <p:nvPr/>
        </p:nvPicPr>
        <p:blipFill>
          <a:blip r:embed="rId3">
            <a:alphaModFix/>
          </a:blip>
          <a:stretch>
            <a:fillRect/>
          </a:stretch>
        </p:blipFill>
        <p:spPr>
          <a:xfrm>
            <a:off x="6322775" y="1630675"/>
            <a:ext cx="2509526" cy="1882150"/>
          </a:xfrm>
          <a:prstGeom prst="rect">
            <a:avLst/>
          </a:prstGeom>
          <a:noFill/>
          <a:ln>
            <a:noFill/>
          </a:ln>
        </p:spPr>
      </p:pic>
      <p:pic>
        <p:nvPicPr>
          <p:cNvPr id="166" name="Google Shape;166;p19"/>
          <p:cNvPicPr preferRelativeResize="0"/>
          <p:nvPr/>
        </p:nvPicPr>
        <p:blipFill>
          <a:blip r:embed="rId4">
            <a:alphaModFix/>
          </a:blip>
          <a:stretch>
            <a:fillRect/>
          </a:stretch>
        </p:blipFill>
        <p:spPr>
          <a:xfrm>
            <a:off x="588125" y="3137325"/>
            <a:ext cx="2091526" cy="1568650"/>
          </a:xfrm>
          <a:prstGeom prst="rect">
            <a:avLst/>
          </a:prstGeom>
          <a:noFill/>
          <a:ln>
            <a:noFill/>
          </a:ln>
        </p:spPr>
      </p:pic>
      <p:pic>
        <p:nvPicPr>
          <p:cNvPr id="167" name="Google Shape;167;p19"/>
          <p:cNvPicPr preferRelativeResize="0"/>
          <p:nvPr/>
        </p:nvPicPr>
        <p:blipFill>
          <a:blip r:embed="rId5">
            <a:alphaModFix/>
          </a:blip>
          <a:stretch>
            <a:fillRect/>
          </a:stretch>
        </p:blipFill>
        <p:spPr>
          <a:xfrm>
            <a:off x="3245225" y="3137326"/>
            <a:ext cx="2091526" cy="1568650"/>
          </a:xfrm>
          <a:prstGeom prst="rect">
            <a:avLst/>
          </a:prstGeom>
          <a:noFill/>
          <a:ln>
            <a:noFill/>
          </a:ln>
        </p:spPr>
      </p:pic>
      <p:pic>
        <p:nvPicPr>
          <p:cNvPr id="168" name="Google Shape;168;p19"/>
          <p:cNvPicPr preferRelativeResize="0"/>
          <p:nvPr/>
        </p:nvPicPr>
        <p:blipFill>
          <a:blip r:embed="rId6">
            <a:alphaModFix/>
          </a:blip>
          <a:stretch>
            <a:fillRect/>
          </a:stretch>
        </p:blipFill>
        <p:spPr>
          <a:xfrm>
            <a:off x="4393400" y="410000"/>
            <a:ext cx="1568650" cy="1568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0"/>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Methodology: Economic Impact</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
        <p:nvSpPr>
          <p:cNvPr id="174" name="Google Shape;174;p20"/>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1" marL="914400" rtl="0" algn="l">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Spoke with representatives from restaurants, grocery stores, and other businesses</a:t>
            </a:r>
            <a:endParaRPr sz="1800">
              <a:latin typeface="Times New Roman"/>
              <a:ea typeface="Times New Roman"/>
              <a:cs typeface="Times New Roman"/>
              <a:sym typeface="Times New Roman"/>
            </a:endParaRPr>
          </a:p>
          <a:p>
            <a:pPr indent="-342900" lvl="1" marL="914400" rtl="0" algn="l">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Researched online sources: PROCOMER, INCOPESCA</a:t>
            </a:r>
            <a:endParaRPr sz="1800">
              <a:latin typeface="Times New Roman"/>
              <a:ea typeface="Times New Roman"/>
              <a:cs typeface="Times New Roman"/>
              <a:sym typeface="Times New Roman"/>
            </a:endParaRPr>
          </a:p>
          <a:p>
            <a:pPr indent="-342900" lvl="1" marL="914400" rtl="0" algn="l">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Consumer survey data </a:t>
            </a:r>
            <a:endParaRPr/>
          </a:p>
        </p:txBody>
      </p:sp>
      <p:pic>
        <p:nvPicPr>
          <p:cNvPr id="175" name="Google Shape;175;p20"/>
          <p:cNvPicPr preferRelativeResize="0"/>
          <p:nvPr/>
        </p:nvPicPr>
        <p:blipFill>
          <a:blip r:embed="rId3">
            <a:alphaModFix/>
          </a:blip>
          <a:stretch>
            <a:fillRect/>
          </a:stretch>
        </p:blipFill>
        <p:spPr>
          <a:xfrm>
            <a:off x="468750" y="3041225"/>
            <a:ext cx="2113675" cy="1405600"/>
          </a:xfrm>
          <a:prstGeom prst="rect">
            <a:avLst/>
          </a:prstGeom>
          <a:noFill/>
          <a:ln>
            <a:noFill/>
          </a:ln>
        </p:spPr>
      </p:pic>
      <p:pic>
        <p:nvPicPr>
          <p:cNvPr id="176" name="Google Shape;176;p20"/>
          <p:cNvPicPr preferRelativeResize="0"/>
          <p:nvPr/>
        </p:nvPicPr>
        <p:blipFill>
          <a:blip r:embed="rId4">
            <a:alphaModFix/>
          </a:blip>
          <a:stretch>
            <a:fillRect/>
          </a:stretch>
        </p:blipFill>
        <p:spPr>
          <a:xfrm>
            <a:off x="3250048" y="2720987"/>
            <a:ext cx="2643925" cy="17258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1"/>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Methodology: Public Opinion and Preference</a:t>
            </a:r>
            <a:endParaRPr>
              <a:latin typeface="Times New Roman"/>
              <a:ea typeface="Times New Roman"/>
              <a:cs typeface="Times New Roman"/>
              <a:sym typeface="Times New Roman"/>
            </a:endParaRPr>
          </a:p>
        </p:txBody>
      </p:sp>
      <p:sp>
        <p:nvSpPr>
          <p:cNvPr id="182" name="Google Shape;182;p21"/>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p>
            <a:pPr indent="-342900" lvl="1" marL="914400" rtl="0" algn="l">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Interviewed business owners</a:t>
            </a:r>
            <a:endParaRPr sz="1800">
              <a:latin typeface="Times New Roman"/>
              <a:ea typeface="Times New Roman"/>
              <a:cs typeface="Times New Roman"/>
              <a:sym typeface="Times New Roman"/>
            </a:endParaRPr>
          </a:p>
          <a:p>
            <a:pPr indent="-342900" lvl="1" marL="914400" rtl="0" algn="l">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Consumer survey</a:t>
            </a:r>
            <a:endParaRPr sz="1800">
              <a:latin typeface="Times New Roman"/>
              <a:ea typeface="Times New Roman"/>
              <a:cs typeface="Times New Roman"/>
              <a:sym typeface="Times New Roman"/>
            </a:endParaRPr>
          </a:p>
          <a:p>
            <a:pPr indent="-342900" lvl="1" marL="914400" rtl="0" algn="just">
              <a:lnSpc>
                <a:spcPct val="150000"/>
              </a:lnSpc>
              <a:spcBef>
                <a:spcPts val="0"/>
              </a:spcBef>
              <a:spcAft>
                <a:spcPts val="0"/>
              </a:spcAft>
              <a:buSzPts val="1800"/>
              <a:buFont typeface="Times New Roman"/>
              <a:buChar char="○"/>
            </a:pPr>
            <a:r>
              <a:rPr lang="en" sz="1800">
                <a:latin typeface="Times New Roman"/>
                <a:ea typeface="Times New Roman"/>
                <a:cs typeface="Times New Roman"/>
                <a:sym typeface="Times New Roman"/>
              </a:rPr>
              <a:t>Interviewed fishermen in the Gulf of Nicoya</a:t>
            </a:r>
            <a:endParaRPr sz="1800">
              <a:latin typeface="Times New Roman"/>
              <a:ea typeface="Times New Roman"/>
              <a:cs typeface="Times New Roman"/>
              <a:sym typeface="Times New Roman"/>
            </a:endParaRPr>
          </a:p>
          <a:p>
            <a:pPr indent="0" lvl="0" marL="1371600" rtl="0" algn="just">
              <a:lnSpc>
                <a:spcPct val="150000"/>
              </a:lnSpc>
              <a:spcBef>
                <a:spcPts val="0"/>
              </a:spcBef>
              <a:spcAft>
                <a:spcPts val="0"/>
              </a:spcAft>
              <a:buNone/>
            </a:pPr>
            <a:r>
              <a:t/>
            </a:r>
            <a:endParaRPr sz="1800">
              <a:latin typeface="Times New Roman"/>
              <a:ea typeface="Times New Roman"/>
              <a:cs typeface="Times New Roman"/>
              <a:sym typeface="Times New Roman"/>
            </a:endParaRPr>
          </a:p>
        </p:txBody>
      </p:sp>
      <p:pic>
        <p:nvPicPr>
          <p:cNvPr id="183" name="Google Shape;183;p21"/>
          <p:cNvPicPr preferRelativeResize="0"/>
          <p:nvPr/>
        </p:nvPicPr>
        <p:blipFill>
          <a:blip r:embed="rId3">
            <a:alphaModFix/>
          </a:blip>
          <a:stretch>
            <a:fillRect/>
          </a:stretch>
        </p:blipFill>
        <p:spPr>
          <a:xfrm>
            <a:off x="1067125" y="2912450"/>
            <a:ext cx="3884301" cy="1984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