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5_CD6489D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09" r:id="rId3"/>
    <p:sldId id="310" r:id="rId4"/>
    <p:sldId id="311" r:id="rId5"/>
    <p:sldId id="316" r:id="rId6"/>
    <p:sldId id="312" r:id="rId7"/>
    <p:sldId id="313" r:id="rId8"/>
    <p:sldId id="261" r:id="rId9"/>
    <p:sldId id="314" r:id="rId10"/>
    <p:sldId id="308" r:id="rId11"/>
    <p:sldId id="263" r:id="rId12"/>
    <p:sldId id="317" r:id="rId13"/>
    <p:sldId id="318" r:id="rId14"/>
    <p:sldId id="319" r:id="rId15"/>
    <p:sldId id="320" r:id="rId16"/>
    <p:sldId id="321" r:id="rId17"/>
    <p:sldId id="322" r:id="rId18"/>
    <p:sldId id="323" r:id="rId19"/>
    <p:sldId id="324" r:id="rId20"/>
    <p:sldId id="326" r:id="rId21"/>
    <p:sldId id="327" r:id="rId22"/>
    <p:sldId id="328" r:id="rId23"/>
    <p:sldId id="329"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7879C-335B-0C0F-92D9-0A43D947F693}" name="Condon, Kayla" initials="CK" userId="S::kjcondon@wpi.edu::0e3c7095-e0b2-4ed6-9fcb-68b6dc8b89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D95"/>
    <a:srgbClr val="46A0DC"/>
    <a:srgbClr val="B7A079"/>
    <a:srgbClr val="2C6A8C"/>
    <a:srgbClr val="000000"/>
    <a:srgbClr val="FFFFFF"/>
    <a:srgbClr val="6D6D6D"/>
    <a:srgbClr val="AB192D"/>
    <a:srgbClr val="C4122F"/>
    <a:srgbClr val="B2B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0" autoAdjust="0"/>
    <p:restoredTop sz="76454" autoAdjust="0"/>
  </p:normalViewPr>
  <p:slideViewPr>
    <p:cSldViewPr showGuides="1">
      <p:cViewPr varScale="1">
        <p:scale>
          <a:sx n="92" d="100"/>
          <a:sy n="92" d="100"/>
        </p:scale>
        <p:origin x="1440" y="176"/>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omments/modernComment_135_CD6489D8.xml><?xml version="1.0" encoding="utf-8"?>
<p188:cmLst xmlns:a="http://schemas.openxmlformats.org/drawingml/2006/main" xmlns:r="http://schemas.openxmlformats.org/officeDocument/2006/relationships" xmlns:p188="http://schemas.microsoft.com/office/powerpoint/2018/8/main">
  <p188:cm id="{FB2C5330-5E75-314F-95FD-8065A9DD7A99}" authorId="{AA67879C-335B-0C0F-92D9-0A43D947F693}" created="2022-12-01T10:54:49.453">
    <pc:sldMkLst xmlns:pc="http://schemas.microsoft.com/office/powerpoint/2013/main/command">
      <pc:docMk/>
      <pc:sldMk cId="3445918168" sldId="309"/>
    </pc:sldMkLst>
    <p188:txBody>
      <a:bodyPr/>
      <a:lstStyle/>
      <a:p>
        <a:r>
          <a:rPr lang="en-US"/>
          <a:t>Blurry needs to be fixed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0449CD-19C8-44C0-A36B-1667EDB1312B}" type="datetimeFigureOut">
              <a:rPr lang="en-US" smtClean="0"/>
              <a:t>12/16/22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511E-AA3B-43E3-B946-406AB5E4C4BB}" type="datetimeFigureOut">
              <a:rPr lang="en-US" smtClean="0"/>
              <a:pPr/>
              <a:t>12/16/22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18777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findings, 1. User needs and challenges on a playground. 2. Further opportunities for the Chaeli Campaigns Fundraising. 3. Playhouse/Communication poster; Inclusive playground design </a:t>
            </a:r>
            <a:endParaRPr lang="en-US" dirty="0">
              <a:cs typeface="Calibri"/>
            </a:endParaRPr>
          </a:p>
          <a:p>
            <a:endParaRPr lang="en-US" dirty="0"/>
          </a:p>
          <a:p>
            <a:r>
              <a:rPr lang="en-US" dirty="0"/>
              <a:t>… our methodology was successful as we found. A lot of good information to implement</a:t>
            </a:r>
            <a:endParaRPr lang="en-US" dirty="0">
              <a:cs typeface="Calibri"/>
            </a:endParaRPr>
          </a:p>
          <a:p>
            <a:endParaRPr lang="en-US" dirty="0"/>
          </a:p>
          <a:p>
            <a:r>
              <a:rPr lang="en-US" dirty="0"/>
              <a:t>Kayla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321026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5DE6D-E175-4148-9E10-6581D2914173}" type="slidenum">
              <a:rPr lang="en-US"/>
              <a:pPr/>
              <a:t>11</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dirty="0"/>
              <a:t> After meeting with Faizah, we learned that not all students can speak, so they have a hard time telling adults what they want to do on the playground. We learned that some students use other forms of communication, such as looking at things or pointing to them. So we decided that a picture poster would be a good thing to add.</a:t>
            </a:r>
          </a:p>
          <a:p>
            <a:endParaRPr lang="en-US" dirty="0"/>
          </a:p>
          <a:p>
            <a:endParaRPr lang="en-US" dirty="0"/>
          </a:p>
          <a:p>
            <a:r>
              <a:rPr lang="en-US" dirty="0"/>
              <a:t>Add graph of </a:t>
            </a:r>
            <a:r>
              <a:rPr lang="en-US" dirty="0" err="1"/>
              <a:t>disbailites</a:t>
            </a:r>
            <a:r>
              <a:rPr lang="en-US" dirty="0"/>
              <a:t> at </a:t>
            </a:r>
            <a:r>
              <a:rPr lang="en-US" dirty="0" err="1"/>
              <a:t>Chael</a:t>
            </a:r>
            <a:r>
              <a:rPr lang="en-US" dirty="0"/>
              <a:t> Cottage and say this is what we learned </a:t>
            </a:r>
          </a:p>
          <a:p>
            <a:endParaRPr lang="en-US" dirty="0"/>
          </a:p>
          <a:p>
            <a:r>
              <a:rPr lang="en-US" dirty="0"/>
              <a:t>Amanda</a:t>
            </a:r>
          </a:p>
        </p:txBody>
      </p:sp>
    </p:spTree>
    <p:extLst>
      <p:ext uri="{BB962C8B-B14F-4D97-AF65-F5344CB8AC3E}">
        <p14:creationId xmlns:p14="http://schemas.microsoft.com/office/powerpoint/2010/main" val="417399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inclusive, but certain people were left out… this is what we noticed</a:t>
            </a:r>
          </a:p>
          <a:p>
            <a:endParaRPr lang="en-US" dirty="0"/>
          </a:p>
          <a:p>
            <a:r>
              <a:rPr lang="en-US" dirty="0"/>
              <a:t>3 graphs from interviews </a:t>
            </a:r>
          </a:p>
          <a:p>
            <a:endParaRPr lang="en-US" dirty="0"/>
          </a:p>
          <a:p>
            <a:r>
              <a:rPr lang="en-US" dirty="0"/>
              <a:t>Talk </a:t>
            </a:r>
            <a:r>
              <a:rPr lang="en-US" dirty="0" err="1"/>
              <a:t>abou</a:t>
            </a:r>
            <a:r>
              <a:rPr lang="en-US" dirty="0"/>
              <a:t> that/ summarize </a:t>
            </a:r>
            <a:r>
              <a:rPr lang="en-US" dirty="0" err="1"/>
              <a:t>thos</a:t>
            </a:r>
            <a:r>
              <a:rPr lang="en-US" dirty="0"/>
              <a:t> findings </a:t>
            </a:r>
          </a:p>
          <a:p>
            <a:endParaRPr lang="en-US" dirty="0"/>
          </a:p>
          <a:p>
            <a:r>
              <a:rPr lang="en-US" dirty="0"/>
              <a:t>Amanda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43029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10/19 students have difficulty communicating verbally, what we learned from this interview </a:t>
            </a:r>
          </a:p>
          <a:p>
            <a:endParaRPr lang="en-US" dirty="0"/>
          </a:p>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13</a:t>
            </a:fld>
            <a:endParaRPr lang="en-US"/>
          </a:p>
        </p:txBody>
      </p:sp>
    </p:spTree>
    <p:extLst>
      <p:ext uri="{BB962C8B-B14F-4D97-AF65-F5344CB8AC3E}">
        <p14:creationId xmlns:p14="http://schemas.microsoft.com/office/powerpoint/2010/main" val="276934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types, they can’t afford the subscription anymore, </a:t>
            </a:r>
          </a:p>
          <a:p>
            <a:endParaRPr lang="en-US" dirty="0"/>
          </a:p>
          <a:p>
            <a:r>
              <a:rPr lang="en-US" dirty="0"/>
              <a:t>BE NICE AND CONSIDERATE</a:t>
            </a:r>
          </a:p>
          <a:p>
            <a:endParaRPr lang="en-US" dirty="0"/>
          </a:p>
          <a:p>
            <a:r>
              <a:rPr lang="en-US" dirty="0"/>
              <a:t>Henry</a:t>
            </a:r>
          </a:p>
        </p:txBody>
      </p:sp>
      <p:sp>
        <p:nvSpPr>
          <p:cNvPr id="4" name="Slide Number Placeholder 3"/>
          <p:cNvSpPr>
            <a:spLocks noGrp="1"/>
          </p:cNvSpPr>
          <p:nvPr>
            <p:ph type="sldNum" sz="quarter" idx="5"/>
          </p:nvPr>
        </p:nvSpPr>
        <p:spPr/>
        <p:txBody>
          <a:bodyPr/>
          <a:lstStyle/>
          <a:p>
            <a:fld id="{78E4A049-8685-4352-9DC2-828F08FD542B}" type="slidenum">
              <a:rPr lang="en-US" smtClean="0"/>
              <a:pPr/>
              <a:t>14</a:t>
            </a:fld>
            <a:endParaRPr lang="en-US"/>
          </a:p>
        </p:txBody>
      </p:sp>
    </p:spTree>
    <p:extLst>
      <p:ext uri="{BB962C8B-B14F-4D97-AF65-F5344CB8AC3E}">
        <p14:creationId xmlns:p14="http://schemas.microsoft.com/office/powerpoint/2010/main" val="153247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need to increase funds for day-to-day operations… made a registry</a:t>
            </a:r>
          </a:p>
          <a:p>
            <a:endParaRPr lang="en-US" dirty="0"/>
          </a:p>
          <a:p>
            <a:r>
              <a:rPr lang="en-US" dirty="0"/>
              <a:t>GoFundMe, how we advertised, purpose of it (2 months), what we’ve made so far… funds are still coming in</a:t>
            </a:r>
          </a:p>
          <a:p>
            <a:endParaRPr lang="en-US" dirty="0"/>
          </a:p>
          <a:p>
            <a:r>
              <a:rPr lang="en-US" dirty="0"/>
              <a:t>Amanda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15</a:t>
            </a:fld>
            <a:endParaRPr lang="en-US"/>
          </a:p>
        </p:txBody>
      </p:sp>
    </p:spTree>
    <p:extLst>
      <p:ext uri="{BB962C8B-B14F-4D97-AF65-F5344CB8AC3E}">
        <p14:creationId xmlns:p14="http://schemas.microsoft.com/office/powerpoint/2010/main" val="372337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grants we found… what the document looks like what information is on it</a:t>
            </a:r>
          </a:p>
          <a:p>
            <a:endParaRPr lang="en-US" dirty="0"/>
          </a:p>
          <a:p>
            <a:r>
              <a:rPr lang="en-US" dirty="0"/>
              <a:t>Kayla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16</a:t>
            </a:fld>
            <a:endParaRPr lang="en-US"/>
          </a:p>
        </p:txBody>
      </p:sp>
    </p:spTree>
    <p:extLst>
      <p:ext uri="{BB962C8B-B14F-4D97-AF65-F5344CB8AC3E}">
        <p14:creationId xmlns:p14="http://schemas.microsoft.com/office/powerpoint/2010/main" val="150996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did it, what we did (got feedback from speech therapist, </a:t>
            </a:r>
            <a:r>
              <a:rPr lang="en-US" dirty="0" err="1"/>
              <a:t>etc</a:t>
            </a:r>
            <a:r>
              <a:rPr lang="en-US" dirty="0"/>
              <a:t>), process of creating</a:t>
            </a:r>
          </a:p>
          <a:p>
            <a:endParaRPr lang="en-US" dirty="0"/>
          </a:p>
          <a:p>
            <a:r>
              <a:rPr lang="en-US" dirty="0"/>
              <a:t>Henry</a:t>
            </a:r>
          </a:p>
        </p:txBody>
      </p:sp>
      <p:sp>
        <p:nvSpPr>
          <p:cNvPr id="4" name="Slide Number Placeholder 3"/>
          <p:cNvSpPr>
            <a:spLocks noGrp="1"/>
          </p:cNvSpPr>
          <p:nvPr>
            <p:ph type="sldNum" sz="quarter" idx="5"/>
          </p:nvPr>
        </p:nvSpPr>
        <p:spPr/>
        <p:txBody>
          <a:bodyPr/>
          <a:lstStyle/>
          <a:p>
            <a:fld id="{78E4A049-8685-4352-9DC2-828F08FD542B}" type="slidenum">
              <a:rPr lang="en-US" smtClean="0"/>
              <a:pPr/>
              <a:t>17</a:t>
            </a:fld>
            <a:endParaRPr lang="en-US"/>
          </a:p>
        </p:txBody>
      </p:sp>
    </p:spTree>
    <p:extLst>
      <p:ext uri="{BB962C8B-B14F-4D97-AF65-F5344CB8AC3E}">
        <p14:creationId xmlns:p14="http://schemas.microsoft.com/office/powerpoint/2010/main" val="93524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chose a playhouse, </a:t>
            </a:r>
          </a:p>
          <a:p>
            <a:endParaRPr lang="en-US" dirty="0"/>
          </a:p>
          <a:p>
            <a:r>
              <a:rPr lang="en-US" dirty="0"/>
              <a:t>Graph of what they want, what activities we added to it and why</a:t>
            </a:r>
          </a:p>
          <a:p>
            <a:r>
              <a:rPr lang="en-US" dirty="0"/>
              <a:t>The goal of it</a:t>
            </a:r>
          </a:p>
          <a:p>
            <a:endParaRPr lang="en-US" dirty="0"/>
          </a:p>
          <a:p>
            <a:r>
              <a:rPr lang="en-US" dirty="0"/>
              <a:t>Add CAD drawing and hand drawings??</a:t>
            </a:r>
          </a:p>
          <a:p>
            <a:endParaRPr lang="en-US" dirty="0"/>
          </a:p>
          <a:p>
            <a:r>
              <a:rPr lang="en-US" dirty="0"/>
              <a:t>Amanda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18</a:t>
            </a:fld>
            <a:endParaRPr lang="en-US"/>
          </a:p>
        </p:txBody>
      </p:sp>
    </p:spTree>
    <p:extLst>
      <p:ext uri="{BB962C8B-B14F-4D97-AF65-F5344CB8AC3E}">
        <p14:creationId xmlns:p14="http://schemas.microsoft.com/office/powerpoint/2010/main" val="370848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chose the space we did</a:t>
            </a:r>
          </a:p>
          <a:p>
            <a:endParaRPr lang="en-US" dirty="0"/>
          </a:p>
          <a:p>
            <a:r>
              <a:rPr lang="en-US" dirty="0"/>
              <a:t>Roof, sand, available space, structure </a:t>
            </a:r>
            <a:r>
              <a:rPr lang="en-US" dirty="0" err="1"/>
              <a:t>etc</a:t>
            </a:r>
            <a:endParaRPr lang="en-US" dirty="0"/>
          </a:p>
          <a:p>
            <a:endParaRPr lang="en-US" dirty="0">
              <a:cs typeface="Calibri"/>
            </a:endParaRPr>
          </a:p>
          <a:p>
            <a:r>
              <a:rPr lang="en-US" dirty="0">
                <a:cs typeface="Calibri"/>
              </a:rPr>
              <a:t>Amanda</a:t>
            </a:r>
          </a:p>
        </p:txBody>
      </p:sp>
      <p:sp>
        <p:nvSpPr>
          <p:cNvPr id="4" name="Slide Number Placeholder 3"/>
          <p:cNvSpPr>
            <a:spLocks noGrp="1"/>
          </p:cNvSpPr>
          <p:nvPr>
            <p:ph type="sldNum" sz="quarter" idx="5"/>
          </p:nvPr>
        </p:nvSpPr>
        <p:spPr/>
        <p:txBody>
          <a:bodyPr/>
          <a:lstStyle/>
          <a:p>
            <a:fld id="{78E4A049-8685-4352-9DC2-828F08FD542B}" type="slidenum">
              <a:rPr lang="en-US" smtClean="0"/>
              <a:pPr/>
              <a:t>19</a:t>
            </a:fld>
            <a:endParaRPr lang="en-US"/>
          </a:p>
        </p:txBody>
      </p:sp>
    </p:spTree>
    <p:extLst>
      <p:ext uri="{BB962C8B-B14F-4D97-AF65-F5344CB8AC3E}">
        <p14:creationId xmlns:p14="http://schemas.microsoft.com/office/powerpoint/2010/main" val="399001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was to adapt a playground to be more inclusive to preschool children of all abilities at Chaeli Cottage to further the educational and outreach purposes of the school.</a:t>
            </a:r>
          </a:p>
          <a:p>
            <a:endParaRPr lang="en-US" dirty="0"/>
          </a:p>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18584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materials (put a picture of this here), where we got our money (acknowledge 2008 GE Foundation Fund)</a:t>
            </a:r>
          </a:p>
          <a:p>
            <a:r>
              <a:rPr lang="en-US" dirty="0"/>
              <a:t>Go through what each material is and why we chose it, how it was actually built (the screws hold it this way… reinforced by wood glue… </a:t>
            </a:r>
            <a:r>
              <a:rPr lang="en-US" dirty="0" err="1"/>
              <a:t>etc</a:t>
            </a:r>
            <a:r>
              <a:rPr lang="en-US" dirty="0"/>
              <a:t>)</a:t>
            </a:r>
          </a:p>
          <a:p>
            <a:endParaRPr lang="en-US" dirty="0"/>
          </a:p>
          <a:p>
            <a:endParaRPr lang="en-US" dirty="0"/>
          </a:p>
          <a:p>
            <a:r>
              <a:rPr lang="en-US" dirty="0"/>
              <a:t>After the presentation we will invite you outside to get a tour of the playhouse</a:t>
            </a:r>
          </a:p>
          <a:p>
            <a:endParaRPr lang="en-US" dirty="0"/>
          </a:p>
          <a:p>
            <a:endParaRPr lang="en-US" dirty="0"/>
          </a:p>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20</a:t>
            </a:fld>
            <a:endParaRPr lang="en-US"/>
          </a:p>
        </p:txBody>
      </p:sp>
    </p:spTree>
    <p:extLst>
      <p:ext uri="{BB962C8B-B14F-4D97-AF65-F5344CB8AC3E}">
        <p14:creationId xmlns:p14="http://schemas.microsoft.com/office/powerpoint/2010/main" val="194566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Henry</a:t>
            </a:r>
          </a:p>
        </p:txBody>
      </p:sp>
      <p:sp>
        <p:nvSpPr>
          <p:cNvPr id="4" name="Slide Number Placeholder 3"/>
          <p:cNvSpPr>
            <a:spLocks noGrp="1"/>
          </p:cNvSpPr>
          <p:nvPr>
            <p:ph type="sldNum" sz="quarter" idx="5"/>
          </p:nvPr>
        </p:nvSpPr>
        <p:spPr/>
        <p:txBody>
          <a:bodyPr/>
          <a:lstStyle/>
          <a:p>
            <a:fld id="{78E4A049-8685-4352-9DC2-828F08FD542B}" type="slidenum">
              <a:rPr lang="en-US" smtClean="0"/>
              <a:pPr/>
              <a:t>21</a:t>
            </a:fld>
            <a:endParaRPr lang="en-US"/>
          </a:p>
        </p:txBody>
      </p:sp>
    </p:spTree>
    <p:extLst>
      <p:ext uri="{BB962C8B-B14F-4D97-AF65-F5344CB8AC3E}">
        <p14:creationId xmlns:p14="http://schemas.microsoft.com/office/powerpoint/2010/main" val="2853627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Recomedations</a:t>
            </a:r>
            <a:r>
              <a:rPr lang="en-US" dirty="0"/>
              <a:t> and conclusion</a:t>
            </a:r>
          </a:p>
          <a:p>
            <a:endParaRPr lang="en-US" dirty="0"/>
          </a:p>
          <a:p>
            <a:r>
              <a:rPr lang="en-US" dirty="0"/>
              <a:t>Acknowledge and thank Warren and </a:t>
            </a:r>
            <a:r>
              <a:rPr lang="en-US" dirty="0" err="1"/>
              <a:t>happinest</a:t>
            </a:r>
            <a:r>
              <a:rPr lang="en-US" dirty="0"/>
              <a:t> </a:t>
            </a:r>
          </a:p>
          <a:p>
            <a:endParaRPr lang="en-US" dirty="0"/>
          </a:p>
          <a:p>
            <a:endParaRPr lang="en-US" dirty="0"/>
          </a:p>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22</a:t>
            </a:fld>
            <a:endParaRPr lang="en-US"/>
          </a:p>
        </p:txBody>
      </p:sp>
    </p:spTree>
    <p:extLst>
      <p:ext uri="{BB962C8B-B14F-4D97-AF65-F5344CB8AC3E}">
        <p14:creationId xmlns:p14="http://schemas.microsoft.com/office/powerpoint/2010/main" val="73319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everyone outside for a tour of the playhouse</a:t>
            </a:r>
          </a:p>
        </p:txBody>
      </p:sp>
      <p:sp>
        <p:nvSpPr>
          <p:cNvPr id="4" name="Slide Number Placeholder 3"/>
          <p:cNvSpPr>
            <a:spLocks noGrp="1"/>
          </p:cNvSpPr>
          <p:nvPr>
            <p:ph type="sldNum" sz="quarter" idx="5"/>
          </p:nvPr>
        </p:nvSpPr>
        <p:spPr/>
        <p:txBody>
          <a:bodyPr/>
          <a:lstStyle/>
          <a:p>
            <a:fld id="{78E4A049-8685-4352-9DC2-828F08FD542B}" type="slidenum">
              <a:rPr lang="en-US" smtClean="0"/>
              <a:pPr/>
              <a:t>23</a:t>
            </a:fld>
            <a:endParaRPr lang="en-US"/>
          </a:p>
        </p:txBody>
      </p:sp>
    </p:spTree>
    <p:extLst>
      <p:ext uri="{BB962C8B-B14F-4D97-AF65-F5344CB8AC3E}">
        <p14:creationId xmlns:p14="http://schemas.microsoft.com/office/powerpoint/2010/main" val="294555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meet our goal, we identified three objectives that guided our work. </a:t>
            </a:r>
          </a:p>
          <a:p>
            <a:pPr marL="228600" indent="-228600">
              <a:buAutoNum type="arabicPeriod"/>
            </a:pPr>
            <a:r>
              <a:rPr lang="en-US" dirty="0"/>
              <a:t>Identify the needs of all users on the playground</a:t>
            </a:r>
          </a:p>
          <a:p>
            <a:pPr marL="228600" indent="-228600">
              <a:buAutoNum type="arabicPeriod"/>
            </a:pPr>
            <a:r>
              <a:rPr lang="en-US" dirty="0"/>
              <a:t>Expand The Chaeli Campaign’s </a:t>
            </a:r>
            <a:r>
              <a:rPr lang="en-US" dirty="0" err="1"/>
              <a:t>fundriaisng</a:t>
            </a:r>
            <a:r>
              <a:rPr lang="en-US" dirty="0"/>
              <a:t> opportunities</a:t>
            </a:r>
          </a:p>
          <a:p>
            <a:pPr marL="228600" indent="-228600">
              <a:buAutoNum type="arabicPeriod"/>
            </a:pPr>
            <a:r>
              <a:rPr lang="en-US" dirty="0"/>
              <a:t>Create and test an inclusive and affordable playground design</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69283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research, interviews, meetings, observation</a:t>
            </a:r>
          </a:p>
          <a:p>
            <a:endParaRPr lang="en-US" dirty="0"/>
          </a:p>
          <a:p>
            <a:r>
              <a:rPr lang="en-US" dirty="0"/>
              <a:t>Different methods we did and why we did them</a:t>
            </a:r>
          </a:p>
          <a:p>
            <a:endParaRPr lang="en-US" dirty="0"/>
          </a:p>
          <a:p>
            <a:endParaRPr lang="en-US" dirty="0"/>
          </a:p>
          <a:p>
            <a:r>
              <a:rPr lang="en-US" dirty="0"/>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48610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RESEARCHED</a:t>
            </a:r>
          </a:p>
          <a:p>
            <a:r>
              <a:rPr lang="en-US" dirty="0"/>
              <a:t>Playgrounds and childhood development,</a:t>
            </a:r>
          </a:p>
          <a:p>
            <a:r>
              <a:rPr lang="en-US" dirty="0"/>
              <a:t>Goal of this</a:t>
            </a:r>
          </a:p>
          <a:p>
            <a:endParaRPr lang="en-US" dirty="0"/>
          </a:p>
          <a:p>
            <a:r>
              <a:rPr lang="en-US" dirty="0"/>
              <a:t>Kayla</a:t>
            </a: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18151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findings, </a:t>
            </a:r>
          </a:p>
          <a:p>
            <a:endParaRPr lang="en-US" dirty="0"/>
          </a:p>
          <a:p>
            <a:r>
              <a:rPr lang="en-US" dirty="0"/>
              <a:t>FIELD TRIPS, observation at Chaeli Cottage, our tour</a:t>
            </a:r>
          </a:p>
          <a:p>
            <a:endParaRPr lang="en-US" dirty="0"/>
          </a:p>
          <a:p>
            <a:r>
              <a:rPr lang="en-US" dirty="0"/>
              <a:t>Kayla</a:t>
            </a: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198338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talked to , why we talked to them,, what we asked, </a:t>
            </a:r>
            <a:r>
              <a:rPr lang="en-US" dirty="0" err="1"/>
              <a:t>etc</a:t>
            </a:r>
            <a:endParaRPr lang="en-US" dirty="0"/>
          </a:p>
          <a:p>
            <a:r>
              <a:rPr lang="en-US" dirty="0"/>
              <a:t>What our goal was</a:t>
            </a:r>
          </a:p>
          <a:p>
            <a:endParaRPr lang="en-US" dirty="0"/>
          </a:p>
          <a:p>
            <a:r>
              <a:rPr lang="en-US" dirty="0"/>
              <a:t>NO ANALYSIS</a:t>
            </a:r>
          </a:p>
          <a:p>
            <a:endParaRPr lang="en-US" dirty="0"/>
          </a:p>
          <a:p>
            <a:r>
              <a:rPr lang="en-US" dirty="0"/>
              <a:t>Henry</a:t>
            </a:r>
          </a:p>
        </p:txBody>
      </p:sp>
      <p:sp>
        <p:nvSpPr>
          <p:cNvPr id="4" name="Slide Number Placeholder 3"/>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7243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5863" y="696913"/>
            <a:ext cx="4546600" cy="3409950"/>
          </a:xfrm>
          <a:ln/>
        </p:spPr>
      </p:sp>
      <p:sp>
        <p:nvSpPr>
          <p:cNvPr id="68611" name="Rectangle 3"/>
          <p:cNvSpPr>
            <a:spLocks noGrp="1" noChangeArrowheads="1"/>
          </p:cNvSpPr>
          <p:nvPr>
            <p:ph type="body" idx="1"/>
          </p:nvPr>
        </p:nvSpPr>
        <p:spPr>
          <a:xfrm>
            <a:off x="883652" y="4339341"/>
            <a:ext cx="5076721" cy="4106681"/>
          </a:xfrm>
          <a:noFill/>
          <a:ln/>
        </p:spPr>
        <p:txBody>
          <a:bodyPr/>
          <a:lstStyle/>
          <a:p>
            <a:r>
              <a:rPr lang="en-US" dirty="0"/>
              <a:t>What grants we found, what tools we found, </a:t>
            </a:r>
          </a:p>
          <a:p>
            <a:endParaRPr lang="en-US" dirty="0"/>
          </a:p>
          <a:p>
            <a:r>
              <a:rPr lang="en-US" dirty="0"/>
              <a:t>Kayla</a:t>
            </a:r>
          </a:p>
          <a:p>
            <a:endParaRPr lang="en-US" dirty="0">
              <a:cs typeface="Calibri"/>
            </a:endParaRPr>
          </a:p>
          <a:p>
            <a:endParaRPr lang="en-US" dirty="0">
              <a:cs typeface="Calibri"/>
            </a:endParaRPr>
          </a:p>
          <a:p>
            <a:r>
              <a:rPr lang="en-US" dirty="0">
                <a:cs typeface="Calibri"/>
              </a:rPr>
              <a:t>Who we interviewed, why, </a:t>
            </a:r>
          </a:p>
          <a:p>
            <a:r>
              <a:rPr lang="en-US" dirty="0">
                <a:cs typeface="Calibri"/>
              </a:rPr>
              <a:t>What was our goal</a:t>
            </a:r>
          </a:p>
          <a:p>
            <a:endParaRPr lang="en-US" dirty="0">
              <a:cs typeface="Calibri"/>
            </a:endParaRPr>
          </a:p>
          <a:p>
            <a:r>
              <a:rPr lang="en-US" dirty="0">
                <a:cs typeface="Calibri"/>
              </a:rPr>
              <a:t>Henry</a:t>
            </a:r>
          </a:p>
        </p:txBody>
      </p:sp>
    </p:spTree>
    <p:extLst>
      <p:ext uri="{BB962C8B-B14F-4D97-AF65-F5344CB8AC3E}">
        <p14:creationId xmlns:p14="http://schemas.microsoft.com/office/powerpoint/2010/main" val="155064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Golf day, giving Tuesday, did this to expand our knowledge and help the organization</a:t>
            </a:r>
          </a:p>
          <a:p>
            <a:endParaRPr lang="en-US" dirty="0"/>
          </a:p>
          <a:p>
            <a:endParaRPr lang="en-US" dirty="0"/>
          </a:p>
          <a:p>
            <a:r>
              <a:rPr lang="en-US" dirty="0">
                <a:cs typeface="Calibri"/>
              </a:rPr>
              <a:t>Who we interviewed, why, </a:t>
            </a:r>
          </a:p>
          <a:p>
            <a:r>
              <a:rPr lang="en-US" dirty="0">
                <a:cs typeface="Calibri"/>
              </a:rPr>
              <a:t>What was our goal</a:t>
            </a:r>
          </a:p>
          <a:p>
            <a:endParaRPr lang="en-US" dirty="0">
              <a:cs typeface="Calibri"/>
            </a:endParaRPr>
          </a:p>
          <a:p>
            <a:r>
              <a:rPr lang="en-US" dirty="0">
                <a:cs typeface="Calibri"/>
              </a:rPr>
              <a:t>Nick</a:t>
            </a: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57620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5_CD6489D8.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077200" cy="1524000"/>
          </a:xfrm>
        </p:spPr>
        <p:txBody>
          <a:bodyPr/>
          <a:lstStyle/>
          <a:p>
            <a:r>
              <a:rPr lang="en-US" dirty="0">
                <a:latin typeface="Verdana"/>
                <a:ea typeface="Verdana"/>
              </a:rPr>
              <a:t>Adapting an Inclusive and Accessible Playground at Chaeli Cottage</a:t>
            </a:r>
            <a:endParaRPr lang="en-US" dirty="0"/>
          </a:p>
        </p:txBody>
      </p:sp>
      <p:sp>
        <p:nvSpPr>
          <p:cNvPr id="4" name="Slide Number Placeholder 3"/>
          <p:cNvSpPr>
            <a:spLocks noGrp="1"/>
          </p:cNvSpPr>
          <p:nvPr>
            <p:ph type="sldNum" sz="quarter" idx="4294967295"/>
          </p:nvPr>
        </p:nvSpPr>
        <p:spPr>
          <a:xfrm>
            <a:off x="0" y="6387664"/>
            <a:ext cx="535497" cy="365125"/>
          </a:xfrm>
        </p:spPr>
        <p:txBody>
          <a:bodyPr/>
          <a:lstStyle/>
          <a:p>
            <a:fld id="{BFEBEB0A-9E3D-4B14-9782-E2AE3DA60D96}" type="slidenum">
              <a:rPr lang="en-US" smtClean="0"/>
              <a:pPr/>
              <a:t>1</a:t>
            </a:fld>
            <a:endParaRPr lang="en-US" dirty="0"/>
          </a:p>
        </p:txBody>
      </p:sp>
      <p:sp>
        <p:nvSpPr>
          <p:cNvPr id="6" name="Subtitle 5">
            <a:extLst>
              <a:ext uri="{FF2B5EF4-FFF2-40B4-BE49-F238E27FC236}">
                <a16:creationId xmlns:a16="http://schemas.microsoft.com/office/drawing/2014/main" id="{3412D007-56B2-1915-339F-035CAC538A85}"/>
              </a:ext>
            </a:extLst>
          </p:cNvPr>
          <p:cNvSpPr>
            <a:spLocks noGrp="1"/>
          </p:cNvSpPr>
          <p:nvPr>
            <p:ph type="subTitle" idx="1"/>
          </p:nvPr>
        </p:nvSpPr>
        <p:spPr/>
        <p:txBody>
          <a:bodyPr/>
          <a:lstStyle/>
          <a:p>
            <a:r>
              <a:rPr lang="en-US">
                <a:latin typeface="Verdana"/>
                <a:ea typeface="Verdana"/>
              </a:rPr>
              <a:t>Nick Battaglino, Amanda Borden, Kayla Condon, Henry Sniezek</a:t>
            </a:r>
            <a:endParaRPr lang="en-US"/>
          </a:p>
        </p:txBody>
      </p:sp>
      <p:pic>
        <p:nvPicPr>
          <p:cNvPr id="3" name="Picture 2">
            <a:extLst>
              <a:ext uri="{FF2B5EF4-FFF2-40B4-BE49-F238E27FC236}">
                <a16:creationId xmlns:a16="http://schemas.microsoft.com/office/drawing/2014/main" id="{D459AD63-D429-DFD7-9A44-BBA176326F30}"/>
              </a:ext>
            </a:extLst>
          </p:cNvPr>
          <p:cNvPicPr>
            <a:picLocks noChangeAspect="1"/>
          </p:cNvPicPr>
          <p:nvPr/>
        </p:nvPicPr>
        <p:blipFill>
          <a:blip r:embed="rId3"/>
          <a:stretch>
            <a:fillRect/>
          </a:stretch>
        </p:blipFill>
        <p:spPr>
          <a:xfrm>
            <a:off x="0" y="3561"/>
            <a:ext cx="9144000" cy="6850878"/>
          </a:xfrm>
          <a:prstGeom prst="rect">
            <a:avLst/>
          </a:prstGeom>
        </p:spPr>
      </p:pic>
    </p:spTree>
    <p:extLst>
      <p:ext uri="{BB962C8B-B14F-4D97-AF65-F5344CB8AC3E}">
        <p14:creationId xmlns:p14="http://schemas.microsoft.com/office/powerpoint/2010/main" val="428309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83AE-D2CD-B816-C178-AAC518A22D96}"/>
              </a:ext>
            </a:extLst>
          </p:cNvPr>
          <p:cNvSpPr>
            <a:spLocks noGrp="1"/>
          </p:cNvSpPr>
          <p:nvPr>
            <p:ph type="title"/>
          </p:nvPr>
        </p:nvSpPr>
        <p:spPr/>
        <p:txBody>
          <a:bodyPr/>
          <a:lstStyle/>
          <a:p>
            <a:r>
              <a:rPr lang="en-US">
                <a:latin typeface="Verdana"/>
                <a:ea typeface="Verdana"/>
              </a:rPr>
              <a:t>Findings Overview</a:t>
            </a:r>
            <a:endParaRPr lang="en-US"/>
          </a:p>
        </p:txBody>
      </p:sp>
      <p:sp>
        <p:nvSpPr>
          <p:cNvPr id="3" name="Slide Number Placeholder 2">
            <a:extLst>
              <a:ext uri="{FF2B5EF4-FFF2-40B4-BE49-F238E27FC236}">
                <a16:creationId xmlns:a16="http://schemas.microsoft.com/office/drawing/2014/main" id="{B408052E-F325-CAC7-CDBF-3091405FF9DD}"/>
              </a:ext>
            </a:extLst>
          </p:cNvPr>
          <p:cNvSpPr>
            <a:spLocks noGrp="1"/>
          </p:cNvSpPr>
          <p:nvPr>
            <p:ph type="sldNum" sz="quarter" idx="12"/>
          </p:nvPr>
        </p:nvSpPr>
        <p:spPr/>
        <p:txBody>
          <a:bodyPr/>
          <a:lstStyle/>
          <a:p>
            <a:fld id="{BFEBEB0A-9E3D-4B14-9782-E2AE3DA60D96}" type="slidenum">
              <a:rPr lang="en-US" smtClean="0"/>
              <a:pPr/>
              <a:t>10</a:t>
            </a:fld>
            <a:endParaRPr lang="en-US"/>
          </a:p>
        </p:txBody>
      </p:sp>
      <p:sp>
        <p:nvSpPr>
          <p:cNvPr id="4" name="Footer Placeholder 3">
            <a:extLst>
              <a:ext uri="{FF2B5EF4-FFF2-40B4-BE49-F238E27FC236}">
                <a16:creationId xmlns:a16="http://schemas.microsoft.com/office/drawing/2014/main" id="{1ABE36EA-49A5-177D-C14B-BF5D2B185FE3}"/>
              </a:ext>
            </a:extLst>
          </p:cNvPr>
          <p:cNvSpPr>
            <a:spLocks noGrp="1"/>
          </p:cNvSpPr>
          <p:nvPr>
            <p:ph type="ftr" sz="quarter" idx="11"/>
          </p:nvPr>
        </p:nvSpPr>
        <p:spPr/>
        <p:txBody>
          <a:bodyPr/>
          <a:lstStyle/>
          <a:p>
            <a:endParaRPr lang="en-US"/>
          </a:p>
        </p:txBody>
      </p:sp>
      <p:sp>
        <p:nvSpPr>
          <p:cNvPr id="5" name="Rounded Rectangle 4">
            <a:extLst>
              <a:ext uri="{FF2B5EF4-FFF2-40B4-BE49-F238E27FC236}">
                <a16:creationId xmlns:a16="http://schemas.microsoft.com/office/drawing/2014/main" id="{57C605E9-9671-C34B-BF0D-E184AC4DEB45}"/>
              </a:ext>
            </a:extLst>
          </p:cNvPr>
          <p:cNvSpPr/>
          <p:nvPr/>
        </p:nvSpPr>
        <p:spPr bwMode="auto">
          <a:xfrm>
            <a:off x="266700" y="1616350"/>
            <a:ext cx="8610600" cy="1355450"/>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latin typeface="+mn-lt"/>
              </a:rPr>
              <a:t>User Needs and Challenges on the </a:t>
            </a:r>
          </a:p>
          <a:p>
            <a:pPr algn="ctr"/>
            <a:r>
              <a:rPr lang="en-US" sz="3000" dirty="0">
                <a:solidFill>
                  <a:schemeClr val="bg1"/>
                </a:solidFill>
                <a:latin typeface="+mn-lt"/>
              </a:rPr>
              <a:t>Playground</a:t>
            </a:r>
          </a:p>
        </p:txBody>
      </p:sp>
      <p:sp>
        <p:nvSpPr>
          <p:cNvPr id="6" name="Rounded Rectangle 5">
            <a:extLst>
              <a:ext uri="{FF2B5EF4-FFF2-40B4-BE49-F238E27FC236}">
                <a16:creationId xmlns:a16="http://schemas.microsoft.com/office/drawing/2014/main" id="{74933F25-E586-3768-12D0-841B6E0F416D}"/>
              </a:ext>
            </a:extLst>
          </p:cNvPr>
          <p:cNvSpPr/>
          <p:nvPr/>
        </p:nvSpPr>
        <p:spPr bwMode="auto">
          <a:xfrm>
            <a:off x="266700" y="3194683"/>
            <a:ext cx="8610600" cy="1355450"/>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rPr>
              <a:t>Further Opportunities for The Chaeli </a:t>
            </a:r>
          </a:p>
          <a:p>
            <a:pPr algn="ctr"/>
            <a:r>
              <a:rPr lang="en-US" sz="3000" dirty="0">
                <a:solidFill>
                  <a:schemeClr val="bg1"/>
                </a:solidFill>
              </a:rPr>
              <a:t>Campaign’s Fundraising</a:t>
            </a:r>
            <a:endParaRPr lang="en-US" sz="3000" dirty="0">
              <a:solidFill>
                <a:schemeClr val="bg1"/>
              </a:solidFill>
              <a:latin typeface="+mn-lt"/>
            </a:endParaRPr>
          </a:p>
        </p:txBody>
      </p:sp>
      <p:sp>
        <p:nvSpPr>
          <p:cNvPr id="7" name="Rounded Rectangle 6">
            <a:extLst>
              <a:ext uri="{FF2B5EF4-FFF2-40B4-BE49-F238E27FC236}">
                <a16:creationId xmlns:a16="http://schemas.microsoft.com/office/drawing/2014/main" id="{BC527A22-7E26-F49B-0269-398F874ED1CC}"/>
              </a:ext>
            </a:extLst>
          </p:cNvPr>
          <p:cNvSpPr/>
          <p:nvPr/>
        </p:nvSpPr>
        <p:spPr bwMode="auto">
          <a:xfrm>
            <a:off x="266700" y="4725968"/>
            <a:ext cx="8610600" cy="1355450"/>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latin typeface="+mn-lt"/>
              </a:rPr>
              <a:t>A Playhouse and Communication Poster: </a:t>
            </a:r>
          </a:p>
          <a:p>
            <a:pPr algn="ctr"/>
            <a:r>
              <a:rPr lang="en-US" sz="3000" dirty="0">
                <a:solidFill>
                  <a:schemeClr val="bg1"/>
                </a:solidFill>
              </a:rPr>
              <a:t>An Inclusive Playground Design</a:t>
            </a:r>
            <a:endParaRPr lang="en-US" sz="3000" dirty="0">
              <a:solidFill>
                <a:schemeClr val="bg1"/>
              </a:solidFill>
              <a:latin typeface="+mn-lt"/>
            </a:endParaRPr>
          </a:p>
        </p:txBody>
      </p:sp>
    </p:spTree>
    <p:extLst>
      <p:ext uri="{BB962C8B-B14F-4D97-AF65-F5344CB8AC3E}">
        <p14:creationId xmlns:p14="http://schemas.microsoft.com/office/powerpoint/2010/main" val="134834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latin typeface="Verdana"/>
                <a:ea typeface="Verdana"/>
              </a:rPr>
              <a:t>User Needs and Challenges</a:t>
            </a:r>
            <a:endParaRPr lang="en-US" dirty="0"/>
          </a:p>
        </p:txBody>
      </p:sp>
      <p:sp>
        <p:nvSpPr>
          <p:cNvPr id="11" name="Slide Number Placeholder 10"/>
          <p:cNvSpPr>
            <a:spLocks noGrp="1"/>
          </p:cNvSpPr>
          <p:nvPr>
            <p:ph type="sldNum" sz="quarter" idx="12"/>
          </p:nvPr>
        </p:nvSpPr>
        <p:spPr/>
        <p:txBody>
          <a:bodyPr/>
          <a:lstStyle/>
          <a:p>
            <a:fld id="{BFEBEB0A-9E3D-4B14-9782-E2AE3DA60D96}" type="slidenum">
              <a:rPr lang="en-US" smtClean="0"/>
              <a:pPr/>
              <a:t>11</a:t>
            </a:fld>
            <a:endParaRPr lang="en-US"/>
          </a:p>
        </p:txBody>
      </p:sp>
      <p:pic>
        <p:nvPicPr>
          <p:cNvPr id="5" name="Picture 4" descr="Chart, pie chart&#10;&#10;Description automatically generated">
            <a:extLst>
              <a:ext uri="{FF2B5EF4-FFF2-40B4-BE49-F238E27FC236}">
                <a16:creationId xmlns:a16="http://schemas.microsoft.com/office/drawing/2014/main" id="{89EBB6D9-8F5C-C7E7-21AC-30436D5A1E1F}"/>
              </a:ext>
            </a:extLst>
          </p:cNvPr>
          <p:cNvPicPr>
            <a:picLocks noChangeAspect="1"/>
          </p:cNvPicPr>
          <p:nvPr/>
        </p:nvPicPr>
        <p:blipFill>
          <a:blip r:embed="rId3"/>
          <a:stretch>
            <a:fillRect/>
          </a:stretch>
        </p:blipFill>
        <p:spPr>
          <a:xfrm>
            <a:off x="766596" y="1447800"/>
            <a:ext cx="7610807" cy="4622473"/>
          </a:xfrm>
          <a:prstGeom prst="rect">
            <a:avLst/>
          </a:prstGeom>
        </p:spPr>
      </p:pic>
    </p:spTree>
    <p:extLst>
      <p:ext uri="{BB962C8B-B14F-4D97-AF65-F5344CB8AC3E}">
        <p14:creationId xmlns:p14="http://schemas.microsoft.com/office/powerpoint/2010/main" val="403155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5D8D-0CAE-BFD5-5808-2D3A082AF56F}"/>
              </a:ext>
            </a:extLst>
          </p:cNvPr>
          <p:cNvSpPr>
            <a:spLocks noGrp="1"/>
          </p:cNvSpPr>
          <p:nvPr>
            <p:ph type="title"/>
          </p:nvPr>
        </p:nvSpPr>
        <p:spPr/>
        <p:txBody>
          <a:bodyPr/>
          <a:lstStyle/>
          <a:p>
            <a:r>
              <a:rPr lang="en-US" dirty="0"/>
              <a:t>Inclusivity of Existing Playground</a:t>
            </a:r>
          </a:p>
        </p:txBody>
      </p:sp>
      <p:sp>
        <p:nvSpPr>
          <p:cNvPr id="3" name="Slide Number Placeholder 2">
            <a:extLst>
              <a:ext uri="{FF2B5EF4-FFF2-40B4-BE49-F238E27FC236}">
                <a16:creationId xmlns:a16="http://schemas.microsoft.com/office/drawing/2014/main" id="{BBAB8ADE-85F9-917A-6C4E-BAE1DC4DB9A1}"/>
              </a:ext>
            </a:extLst>
          </p:cNvPr>
          <p:cNvSpPr>
            <a:spLocks noGrp="1"/>
          </p:cNvSpPr>
          <p:nvPr>
            <p:ph type="sldNum" sz="quarter" idx="12"/>
          </p:nvPr>
        </p:nvSpPr>
        <p:spPr/>
        <p:txBody>
          <a:bodyPr/>
          <a:lstStyle/>
          <a:p>
            <a:fld id="{BFEBEB0A-9E3D-4B14-9782-E2AE3DA60D96}" type="slidenum">
              <a:rPr lang="en-US" smtClean="0"/>
              <a:pPr/>
              <a:t>12</a:t>
            </a:fld>
            <a:endParaRPr lang="en-US" dirty="0"/>
          </a:p>
        </p:txBody>
      </p:sp>
      <p:sp>
        <p:nvSpPr>
          <p:cNvPr id="4" name="Footer Placeholder 3">
            <a:extLst>
              <a:ext uri="{FF2B5EF4-FFF2-40B4-BE49-F238E27FC236}">
                <a16:creationId xmlns:a16="http://schemas.microsoft.com/office/drawing/2014/main" id="{BC76A400-4103-9F64-B8C0-1D8F9299C5D4}"/>
              </a:ext>
            </a:extLst>
          </p:cNvPr>
          <p:cNvSpPr>
            <a:spLocks noGrp="1"/>
          </p:cNvSpPr>
          <p:nvPr>
            <p:ph type="ftr" sz="quarter" idx="11"/>
          </p:nvPr>
        </p:nvSpPr>
        <p:spPr/>
        <p:txBody>
          <a:bodyPr/>
          <a:lstStyle/>
          <a:p>
            <a:endParaRPr lang="en-US" dirty="0"/>
          </a:p>
        </p:txBody>
      </p:sp>
      <p:pic>
        <p:nvPicPr>
          <p:cNvPr id="5" name="image3.png" descr="Chart">
            <a:extLst>
              <a:ext uri="{FF2B5EF4-FFF2-40B4-BE49-F238E27FC236}">
                <a16:creationId xmlns:a16="http://schemas.microsoft.com/office/drawing/2014/main" id="{27F3BF7A-543F-8BA6-4AA0-D8C6A150CC68}"/>
              </a:ext>
            </a:extLst>
          </p:cNvPr>
          <p:cNvPicPr/>
          <p:nvPr/>
        </p:nvPicPr>
        <p:blipFill rotWithShape="1">
          <a:blip r:embed="rId3"/>
          <a:srcRect l="1650" r="1695"/>
          <a:stretch/>
        </p:blipFill>
        <p:spPr bwMode="auto">
          <a:xfrm>
            <a:off x="457201" y="1423712"/>
            <a:ext cx="3581400" cy="2310088"/>
          </a:xfrm>
          <a:prstGeom prst="rect">
            <a:avLst/>
          </a:prstGeom>
          <a:ln>
            <a:noFill/>
          </a:ln>
          <a:extLst>
            <a:ext uri="{53640926-AAD7-44D8-BBD7-CCE9431645EC}">
              <a14:shadowObscured xmlns:a14="http://schemas.microsoft.com/office/drawing/2010/main"/>
            </a:ext>
          </a:extLst>
        </p:spPr>
      </p:pic>
      <p:pic>
        <p:nvPicPr>
          <p:cNvPr id="6" name="image4.png" descr="Chart">
            <a:extLst>
              <a:ext uri="{FF2B5EF4-FFF2-40B4-BE49-F238E27FC236}">
                <a16:creationId xmlns:a16="http://schemas.microsoft.com/office/drawing/2014/main" id="{2786C9CA-F3CF-1C2E-B51E-A6C9C5DE6156}"/>
              </a:ext>
            </a:extLst>
          </p:cNvPr>
          <p:cNvPicPr/>
          <p:nvPr/>
        </p:nvPicPr>
        <p:blipFill>
          <a:blip r:embed="rId4"/>
          <a:srcRect/>
          <a:stretch>
            <a:fillRect/>
          </a:stretch>
        </p:blipFill>
        <p:spPr>
          <a:xfrm>
            <a:off x="4724400" y="1423712"/>
            <a:ext cx="3695701" cy="2310088"/>
          </a:xfrm>
          <a:prstGeom prst="rect">
            <a:avLst/>
          </a:prstGeom>
          <a:ln/>
        </p:spPr>
      </p:pic>
      <p:pic>
        <p:nvPicPr>
          <p:cNvPr id="7" name="image7.png" descr="Chart">
            <a:extLst>
              <a:ext uri="{FF2B5EF4-FFF2-40B4-BE49-F238E27FC236}">
                <a16:creationId xmlns:a16="http://schemas.microsoft.com/office/drawing/2014/main" id="{07124E6E-DF64-EB26-3357-333EB3D8E271}"/>
              </a:ext>
            </a:extLst>
          </p:cNvPr>
          <p:cNvPicPr/>
          <p:nvPr/>
        </p:nvPicPr>
        <p:blipFill>
          <a:blip r:embed="rId5"/>
          <a:srcRect/>
          <a:stretch>
            <a:fillRect/>
          </a:stretch>
        </p:blipFill>
        <p:spPr>
          <a:xfrm>
            <a:off x="2724149" y="3905687"/>
            <a:ext cx="3695701" cy="2310089"/>
          </a:xfrm>
          <a:prstGeom prst="rect">
            <a:avLst/>
          </a:prstGeom>
          <a:ln/>
        </p:spPr>
      </p:pic>
    </p:spTree>
    <p:extLst>
      <p:ext uri="{BB962C8B-B14F-4D97-AF65-F5344CB8AC3E}">
        <p14:creationId xmlns:p14="http://schemas.microsoft.com/office/powerpoint/2010/main" val="301516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B39E-D3E5-56EB-B741-5833F436C339}"/>
              </a:ext>
            </a:extLst>
          </p:cNvPr>
          <p:cNvSpPr>
            <a:spLocks noGrp="1"/>
          </p:cNvSpPr>
          <p:nvPr>
            <p:ph type="title"/>
          </p:nvPr>
        </p:nvSpPr>
        <p:spPr/>
        <p:txBody>
          <a:bodyPr/>
          <a:lstStyle/>
          <a:p>
            <a:r>
              <a:rPr lang="en-US" dirty="0"/>
              <a:t>Communication</a:t>
            </a:r>
          </a:p>
        </p:txBody>
      </p:sp>
      <p:sp>
        <p:nvSpPr>
          <p:cNvPr id="3" name="Slide Number Placeholder 2">
            <a:extLst>
              <a:ext uri="{FF2B5EF4-FFF2-40B4-BE49-F238E27FC236}">
                <a16:creationId xmlns:a16="http://schemas.microsoft.com/office/drawing/2014/main" id="{448B6B64-2529-0818-CAF7-69B1B4495718}"/>
              </a:ext>
            </a:extLst>
          </p:cNvPr>
          <p:cNvSpPr>
            <a:spLocks noGrp="1"/>
          </p:cNvSpPr>
          <p:nvPr>
            <p:ph type="sldNum" sz="quarter" idx="12"/>
          </p:nvPr>
        </p:nvSpPr>
        <p:spPr/>
        <p:txBody>
          <a:bodyPr/>
          <a:lstStyle/>
          <a:p>
            <a:fld id="{BFEBEB0A-9E3D-4B14-9782-E2AE3DA60D96}" type="slidenum">
              <a:rPr lang="en-US" smtClean="0"/>
              <a:pPr/>
              <a:t>13</a:t>
            </a:fld>
            <a:endParaRPr lang="en-US"/>
          </a:p>
        </p:txBody>
      </p:sp>
      <p:sp>
        <p:nvSpPr>
          <p:cNvPr id="4" name="Footer Placeholder 3">
            <a:extLst>
              <a:ext uri="{FF2B5EF4-FFF2-40B4-BE49-F238E27FC236}">
                <a16:creationId xmlns:a16="http://schemas.microsoft.com/office/drawing/2014/main" id="{F94DE7E9-2C0A-7573-1A33-BA7E54BA710C}"/>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C3AAC3A3-8079-432E-C40E-0742310844E1}"/>
              </a:ext>
            </a:extLst>
          </p:cNvPr>
          <p:cNvSpPr txBox="1"/>
          <p:nvPr/>
        </p:nvSpPr>
        <p:spPr>
          <a:xfrm>
            <a:off x="685800" y="2781300"/>
            <a:ext cx="3886200" cy="1295400"/>
          </a:xfrm>
          <a:prstGeom prst="rect">
            <a:avLst/>
          </a:prstGeom>
          <a:noFill/>
        </p:spPr>
        <p:txBody>
          <a:bodyPr wrap="square" rtlCol="0">
            <a:noAutofit/>
          </a:bodyPr>
          <a:lstStyle/>
          <a:p>
            <a:pPr algn="ctr"/>
            <a:r>
              <a:rPr lang="en-US" sz="7500" b="1" dirty="0">
                <a:solidFill>
                  <a:schemeClr val="bg2"/>
                </a:solidFill>
              </a:rPr>
              <a:t>52.6%</a:t>
            </a:r>
          </a:p>
        </p:txBody>
      </p:sp>
      <p:sp>
        <p:nvSpPr>
          <p:cNvPr id="7" name="TextBox 6">
            <a:extLst>
              <a:ext uri="{FF2B5EF4-FFF2-40B4-BE49-F238E27FC236}">
                <a16:creationId xmlns:a16="http://schemas.microsoft.com/office/drawing/2014/main" id="{229509EF-7EBA-9FBF-3ED9-BC59F503924A}"/>
              </a:ext>
            </a:extLst>
          </p:cNvPr>
          <p:cNvSpPr txBox="1"/>
          <p:nvPr/>
        </p:nvSpPr>
        <p:spPr>
          <a:xfrm>
            <a:off x="4876800" y="2419350"/>
            <a:ext cx="3352800" cy="2095500"/>
          </a:xfrm>
          <a:prstGeom prst="rect">
            <a:avLst/>
          </a:prstGeom>
          <a:noFill/>
        </p:spPr>
        <p:txBody>
          <a:bodyPr wrap="square" rtlCol="0">
            <a:noAutofit/>
          </a:bodyPr>
          <a:lstStyle/>
          <a:p>
            <a:pPr algn="ctr"/>
            <a:r>
              <a:rPr lang="en-US" sz="3000" dirty="0"/>
              <a:t>of students have difficulty communicating verbally</a:t>
            </a:r>
          </a:p>
        </p:txBody>
      </p:sp>
    </p:spTree>
    <p:extLst>
      <p:ext uri="{BB962C8B-B14F-4D97-AF65-F5344CB8AC3E}">
        <p14:creationId xmlns:p14="http://schemas.microsoft.com/office/powerpoint/2010/main" val="410545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41A-C78D-ED9A-C3BC-EE3002685EA7}"/>
              </a:ext>
            </a:extLst>
          </p:cNvPr>
          <p:cNvSpPr>
            <a:spLocks noGrp="1"/>
          </p:cNvSpPr>
          <p:nvPr>
            <p:ph type="title"/>
          </p:nvPr>
        </p:nvSpPr>
        <p:spPr/>
        <p:txBody>
          <a:bodyPr/>
          <a:lstStyle/>
          <a:p>
            <a:r>
              <a:rPr lang="en-US" dirty="0"/>
              <a:t>Current Fundraising Strategies</a:t>
            </a:r>
          </a:p>
        </p:txBody>
      </p:sp>
      <p:sp>
        <p:nvSpPr>
          <p:cNvPr id="3" name="Slide Number Placeholder 2">
            <a:extLst>
              <a:ext uri="{FF2B5EF4-FFF2-40B4-BE49-F238E27FC236}">
                <a16:creationId xmlns:a16="http://schemas.microsoft.com/office/drawing/2014/main" id="{7A22B58D-2839-87D1-C0A6-A52560B4969F}"/>
              </a:ext>
            </a:extLst>
          </p:cNvPr>
          <p:cNvSpPr>
            <a:spLocks noGrp="1"/>
          </p:cNvSpPr>
          <p:nvPr>
            <p:ph type="sldNum" sz="quarter" idx="12"/>
          </p:nvPr>
        </p:nvSpPr>
        <p:spPr/>
        <p:txBody>
          <a:bodyPr/>
          <a:lstStyle/>
          <a:p>
            <a:fld id="{BFEBEB0A-9E3D-4B14-9782-E2AE3DA60D96}" type="slidenum">
              <a:rPr lang="en-US" smtClean="0"/>
              <a:pPr/>
              <a:t>14</a:t>
            </a:fld>
            <a:endParaRPr lang="en-US" dirty="0"/>
          </a:p>
        </p:txBody>
      </p:sp>
      <p:sp>
        <p:nvSpPr>
          <p:cNvPr id="4" name="Footer Placeholder 3">
            <a:extLst>
              <a:ext uri="{FF2B5EF4-FFF2-40B4-BE49-F238E27FC236}">
                <a16:creationId xmlns:a16="http://schemas.microsoft.com/office/drawing/2014/main" id="{1AFF79D7-2DC8-26A0-B531-E0B0A95E3DF2}"/>
              </a:ext>
            </a:extLst>
          </p:cNvPr>
          <p:cNvSpPr>
            <a:spLocks noGrp="1"/>
          </p:cNvSpPr>
          <p:nvPr>
            <p:ph type="ftr" sz="quarter" idx="11"/>
          </p:nvPr>
        </p:nvSpPr>
        <p:spPr/>
        <p:txBody>
          <a:bodyPr/>
          <a:lstStyle/>
          <a:p>
            <a:endParaRPr lang="en-US" dirty="0"/>
          </a:p>
        </p:txBody>
      </p:sp>
      <p:sp>
        <p:nvSpPr>
          <p:cNvPr id="5" name="Rounded Rectangle 4">
            <a:extLst>
              <a:ext uri="{FF2B5EF4-FFF2-40B4-BE49-F238E27FC236}">
                <a16:creationId xmlns:a16="http://schemas.microsoft.com/office/drawing/2014/main" id="{B2493C04-D3F1-9156-3118-494AA064E855}"/>
              </a:ext>
            </a:extLst>
          </p:cNvPr>
          <p:cNvSpPr/>
          <p:nvPr/>
        </p:nvSpPr>
        <p:spPr bwMode="auto">
          <a:xfrm>
            <a:off x="2400300" y="1600200"/>
            <a:ext cx="4343400" cy="1143000"/>
          </a:xfrm>
          <a:prstGeom prst="roundRect">
            <a:avLst/>
          </a:prstGeom>
          <a:solidFill>
            <a:schemeClr val="accent2"/>
          </a:solidFill>
          <a:ln w="12700" cap="sq" algn="ctr">
            <a:noFill/>
            <a:miter lim="800000"/>
            <a:headEnd/>
            <a:tailEnd/>
          </a:ln>
          <a:effectLst/>
        </p:spPr>
        <p:txBody>
          <a:bodyPr wrap="none" rtlCol="0" anchor="ctr"/>
          <a:lstStyle/>
          <a:p>
            <a:pPr algn="ctr"/>
            <a:r>
              <a:rPr lang="en-US" sz="3000" dirty="0">
                <a:solidFill>
                  <a:schemeClr val="bg1"/>
                </a:solidFill>
                <a:latin typeface="+mn-lt"/>
              </a:rPr>
              <a:t>Grants</a:t>
            </a:r>
          </a:p>
        </p:txBody>
      </p:sp>
      <p:sp>
        <p:nvSpPr>
          <p:cNvPr id="6" name="Rounded Rectangle 5">
            <a:extLst>
              <a:ext uri="{FF2B5EF4-FFF2-40B4-BE49-F238E27FC236}">
                <a16:creationId xmlns:a16="http://schemas.microsoft.com/office/drawing/2014/main" id="{EF6522AB-BDB6-5317-D3AF-A44DA3567915}"/>
              </a:ext>
            </a:extLst>
          </p:cNvPr>
          <p:cNvSpPr/>
          <p:nvPr/>
        </p:nvSpPr>
        <p:spPr bwMode="auto">
          <a:xfrm>
            <a:off x="1892673" y="3188353"/>
            <a:ext cx="5358653" cy="1143000"/>
          </a:xfrm>
          <a:prstGeom prst="roundRect">
            <a:avLst/>
          </a:prstGeom>
          <a:solidFill>
            <a:schemeClr val="accent2"/>
          </a:solidFill>
          <a:ln w="12700" cap="sq" algn="ctr">
            <a:noFill/>
            <a:miter lim="800000"/>
            <a:headEnd/>
            <a:tailEnd/>
          </a:ln>
          <a:effectLst/>
        </p:spPr>
        <p:txBody>
          <a:bodyPr wrap="none" rtlCol="0" anchor="ctr"/>
          <a:lstStyle/>
          <a:p>
            <a:pPr algn="ctr"/>
            <a:r>
              <a:rPr lang="en-US" sz="3000" dirty="0">
                <a:solidFill>
                  <a:schemeClr val="bg1"/>
                </a:solidFill>
                <a:latin typeface="+mn-lt"/>
              </a:rPr>
              <a:t>Goal-Oriented Fundraisers</a:t>
            </a:r>
          </a:p>
        </p:txBody>
      </p:sp>
      <p:sp>
        <p:nvSpPr>
          <p:cNvPr id="7" name="Rounded Rectangle 6">
            <a:extLst>
              <a:ext uri="{FF2B5EF4-FFF2-40B4-BE49-F238E27FC236}">
                <a16:creationId xmlns:a16="http://schemas.microsoft.com/office/drawing/2014/main" id="{A96C0BDE-EA12-F9DA-19EF-F57E3776D332}"/>
              </a:ext>
            </a:extLst>
          </p:cNvPr>
          <p:cNvSpPr/>
          <p:nvPr/>
        </p:nvSpPr>
        <p:spPr bwMode="auto">
          <a:xfrm>
            <a:off x="2400300" y="4776507"/>
            <a:ext cx="4343400" cy="1143000"/>
          </a:xfrm>
          <a:prstGeom prst="roundRect">
            <a:avLst/>
          </a:prstGeom>
          <a:solidFill>
            <a:schemeClr val="accent2"/>
          </a:solidFill>
          <a:ln w="12700" cap="sq" algn="ctr">
            <a:noFill/>
            <a:miter lim="800000"/>
            <a:headEnd/>
            <a:tailEnd/>
          </a:ln>
          <a:effectLst/>
        </p:spPr>
        <p:txBody>
          <a:bodyPr wrap="none" rtlCol="0" anchor="ctr"/>
          <a:lstStyle/>
          <a:p>
            <a:pPr algn="ctr"/>
            <a:r>
              <a:rPr lang="en-US" sz="3000" dirty="0">
                <a:solidFill>
                  <a:schemeClr val="bg1"/>
                </a:solidFill>
                <a:latin typeface="+mn-lt"/>
              </a:rPr>
              <a:t>Long-Term Strategies</a:t>
            </a:r>
          </a:p>
        </p:txBody>
      </p:sp>
    </p:spTree>
    <p:extLst>
      <p:ext uri="{BB962C8B-B14F-4D97-AF65-F5344CB8AC3E}">
        <p14:creationId xmlns:p14="http://schemas.microsoft.com/office/powerpoint/2010/main" val="202921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A2BB-9A05-12EC-03BD-E16A41DD0B43}"/>
              </a:ext>
            </a:extLst>
          </p:cNvPr>
          <p:cNvSpPr>
            <a:spLocks noGrp="1"/>
          </p:cNvSpPr>
          <p:nvPr>
            <p:ph type="title"/>
          </p:nvPr>
        </p:nvSpPr>
        <p:spPr/>
        <p:txBody>
          <a:bodyPr/>
          <a:lstStyle/>
          <a:p>
            <a:r>
              <a:rPr lang="en-US" dirty="0"/>
              <a:t>Registry</a:t>
            </a:r>
          </a:p>
        </p:txBody>
      </p:sp>
      <p:sp>
        <p:nvSpPr>
          <p:cNvPr id="3" name="Slide Number Placeholder 2">
            <a:extLst>
              <a:ext uri="{FF2B5EF4-FFF2-40B4-BE49-F238E27FC236}">
                <a16:creationId xmlns:a16="http://schemas.microsoft.com/office/drawing/2014/main" id="{4FEDBB8E-EC0F-CA9E-CDDE-13031D9A6D40}"/>
              </a:ext>
            </a:extLst>
          </p:cNvPr>
          <p:cNvSpPr>
            <a:spLocks noGrp="1"/>
          </p:cNvSpPr>
          <p:nvPr>
            <p:ph type="sldNum" sz="quarter" idx="12"/>
          </p:nvPr>
        </p:nvSpPr>
        <p:spPr/>
        <p:txBody>
          <a:bodyPr/>
          <a:lstStyle/>
          <a:p>
            <a:fld id="{BFEBEB0A-9E3D-4B14-9782-E2AE3DA60D96}" type="slidenum">
              <a:rPr lang="en-US" smtClean="0"/>
              <a:pPr/>
              <a:t>15</a:t>
            </a:fld>
            <a:endParaRPr lang="en-US" dirty="0"/>
          </a:p>
        </p:txBody>
      </p:sp>
      <p:sp>
        <p:nvSpPr>
          <p:cNvPr id="4" name="Footer Placeholder 3">
            <a:extLst>
              <a:ext uri="{FF2B5EF4-FFF2-40B4-BE49-F238E27FC236}">
                <a16:creationId xmlns:a16="http://schemas.microsoft.com/office/drawing/2014/main" id="{33B7745C-F549-E8BA-1DC8-0ABCE42243F5}"/>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42786CF1-12C5-5400-5EE2-071B3078A5FC}"/>
              </a:ext>
            </a:extLst>
          </p:cNvPr>
          <p:cNvPicPr>
            <a:picLocks noChangeAspect="1"/>
          </p:cNvPicPr>
          <p:nvPr/>
        </p:nvPicPr>
        <p:blipFill>
          <a:blip r:embed="rId3"/>
          <a:stretch>
            <a:fillRect/>
          </a:stretch>
        </p:blipFill>
        <p:spPr>
          <a:xfrm>
            <a:off x="316919" y="1524000"/>
            <a:ext cx="8510161" cy="4495800"/>
          </a:xfrm>
          <a:prstGeom prst="rect">
            <a:avLst/>
          </a:prstGeom>
        </p:spPr>
      </p:pic>
    </p:spTree>
    <p:extLst>
      <p:ext uri="{BB962C8B-B14F-4D97-AF65-F5344CB8AC3E}">
        <p14:creationId xmlns:p14="http://schemas.microsoft.com/office/powerpoint/2010/main" val="301944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34FB-13BF-905F-1261-3C9C5AF60192}"/>
              </a:ext>
            </a:extLst>
          </p:cNvPr>
          <p:cNvSpPr>
            <a:spLocks noGrp="1"/>
          </p:cNvSpPr>
          <p:nvPr>
            <p:ph type="title"/>
          </p:nvPr>
        </p:nvSpPr>
        <p:spPr/>
        <p:txBody>
          <a:bodyPr/>
          <a:lstStyle/>
          <a:p>
            <a:r>
              <a:rPr lang="en-US" dirty="0"/>
              <a:t>Grant Documentation</a:t>
            </a:r>
          </a:p>
        </p:txBody>
      </p:sp>
      <p:sp>
        <p:nvSpPr>
          <p:cNvPr id="3" name="Slide Number Placeholder 2">
            <a:extLst>
              <a:ext uri="{FF2B5EF4-FFF2-40B4-BE49-F238E27FC236}">
                <a16:creationId xmlns:a16="http://schemas.microsoft.com/office/drawing/2014/main" id="{2AB306FE-215A-64DC-B8D8-306CBE323774}"/>
              </a:ext>
            </a:extLst>
          </p:cNvPr>
          <p:cNvSpPr>
            <a:spLocks noGrp="1"/>
          </p:cNvSpPr>
          <p:nvPr>
            <p:ph type="sldNum" sz="quarter" idx="12"/>
          </p:nvPr>
        </p:nvSpPr>
        <p:spPr/>
        <p:txBody>
          <a:bodyPr/>
          <a:lstStyle/>
          <a:p>
            <a:fld id="{BFEBEB0A-9E3D-4B14-9782-E2AE3DA60D96}" type="slidenum">
              <a:rPr lang="en-US" smtClean="0"/>
              <a:pPr/>
              <a:t>16</a:t>
            </a:fld>
            <a:endParaRPr lang="en-US" dirty="0"/>
          </a:p>
        </p:txBody>
      </p:sp>
      <p:sp>
        <p:nvSpPr>
          <p:cNvPr id="4" name="Footer Placeholder 3">
            <a:extLst>
              <a:ext uri="{FF2B5EF4-FFF2-40B4-BE49-F238E27FC236}">
                <a16:creationId xmlns:a16="http://schemas.microsoft.com/office/drawing/2014/main" id="{56C518D1-18F9-8AC0-7FD7-50D24AA1E265}"/>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7C79331C-E84A-1F20-1057-BADDA148B63E}"/>
              </a:ext>
            </a:extLst>
          </p:cNvPr>
          <p:cNvPicPr>
            <a:picLocks noChangeAspect="1"/>
          </p:cNvPicPr>
          <p:nvPr/>
        </p:nvPicPr>
        <p:blipFill>
          <a:blip r:embed="rId3"/>
          <a:stretch>
            <a:fillRect/>
          </a:stretch>
        </p:blipFill>
        <p:spPr>
          <a:xfrm>
            <a:off x="1000125" y="1371600"/>
            <a:ext cx="7143750" cy="4749197"/>
          </a:xfrm>
          <a:prstGeom prst="rect">
            <a:avLst/>
          </a:prstGeom>
        </p:spPr>
      </p:pic>
    </p:spTree>
    <p:extLst>
      <p:ext uri="{BB962C8B-B14F-4D97-AF65-F5344CB8AC3E}">
        <p14:creationId xmlns:p14="http://schemas.microsoft.com/office/powerpoint/2010/main" val="278802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48AC-B084-EB15-A441-E955280EBA15}"/>
              </a:ext>
            </a:extLst>
          </p:cNvPr>
          <p:cNvSpPr>
            <a:spLocks noGrp="1"/>
          </p:cNvSpPr>
          <p:nvPr>
            <p:ph type="title"/>
          </p:nvPr>
        </p:nvSpPr>
        <p:spPr/>
        <p:txBody>
          <a:bodyPr/>
          <a:lstStyle/>
          <a:p>
            <a:r>
              <a:rPr lang="en-US" dirty="0"/>
              <a:t>Communication Poster</a:t>
            </a:r>
          </a:p>
        </p:txBody>
      </p:sp>
      <p:sp>
        <p:nvSpPr>
          <p:cNvPr id="3" name="Slide Number Placeholder 2">
            <a:extLst>
              <a:ext uri="{FF2B5EF4-FFF2-40B4-BE49-F238E27FC236}">
                <a16:creationId xmlns:a16="http://schemas.microsoft.com/office/drawing/2014/main" id="{4F35498C-769E-E3A8-67E8-60AFA520EFDF}"/>
              </a:ext>
            </a:extLst>
          </p:cNvPr>
          <p:cNvSpPr>
            <a:spLocks noGrp="1"/>
          </p:cNvSpPr>
          <p:nvPr>
            <p:ph type="sldNum" sz="quarter" idx="12"/>
          </p:nvPr>
        </p:nvSpPr>
        <p:spPr/>
        <p:txBody>
          <a:bodyPr/>
          <a:lstStyle/>
          <a:p>
            <a:fld id="{BFEBEB0A-9E3D-4B14-9782-E2AE3DA60D96}" type="slidenum">
              <a:rPr lang="en-US" smtClean="0"/>
              <a:pPr/>
              <a:t>17</a:t>
            </a:fld>
            <a:endParaRPr lang="en-US" dirty="0"/>
          </a:p>
        </p:txBody>
      </p:sp>
      <p:sp>
        <p:nvSpPr>
          <p:cNvPr id="4" name="Footer Placeholder 3">
            <a:extLst>
              <a:ext uri="{FF2B5EF4-FFF2-40B4-BE49-F238E27FC236}">
                <a16:creationId xmlns:a16="http://schemas.microsoft.com/office/drawing/2014/main" id="{B2A88F03-83BD-7CF7-1EBA-3B3E9D280AEA}"/>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B1E308EB-C077-1B68-0730-69FD7C958B9E}"/>
              </a:ext>
            </a:extLst>
          </p:cNvPr>
          <p:cNvPicPr>
            <a:picLocks noChangeAspect="1"/>
          </p:cNvPicPr>
          <p:nvPr/>
        </p:nvPicPr>
        <p:blipFill>
          <a:blip r:embed="rId3"/>
          <a:stretch>
            <a:fillRect/>
          </a:stretch>
        </p:blipFill>
        <p:spPr>
          <a:xfrm>
            <a:off x="228601" y="1409700"/>
            <a:ext cx="8723739" cy="4914900"/>
          </a:xfrm>
          <a:prstGeom prst="rect">
            <a:avLst/>
          </a:prstGeom>
        </p:spPr>
      </p:pic>
    </p:spTree>
    <p:extLst>
      <p:ext uri="{BB962C8B-B14F-4D97-AF65-F5344CB8AC3E}">
        <p14:creationId xmlns:p14="http://schemas.microsoft.com/office/powerpoint/2010/main" val="229030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8D92-56D1-CCC5-1017-5609C8620533}"/>
              </a:ext>
            </a:extLst>
          </p:cNvPr>
          <p:cNvSpPr>
            <a:spLocks noGrp="1"/>
          </p:cNvSpPr>
          <p:nvPr>
            <p:ph type="title"/>
          </p:nvPr>
        </p:nvSpPr>
        <p:spPr/>
        <p:txBody>
          <a:bodyPr/>
          <a:lstStyle/>
          <a:p>
            <a:r>
              <a:rPr lang="en-US" dirty="0"/>
              <a:t>Playhouse Design</a:t>
            </a:r>
          </a:p>
        </p:txBody>
      </p:sp>
      <p:sp>
        <p:nvSpPr>
          <p:cNvPr id="3" name="Slide Number Placeholder 2">
            <a:extLst>
              <a:ext uri="{FF2B5EF4-FFF2-40B4-BE49-F238E27FC236}">
                <a16:creationId xmlns:a16="http://schemas.microsoft.com/office/drawing/2014/main" id="{96E47386-47CB-F064-3B5D-ED299238EEB5}"/>
              </a:ext>
            </a:extLst>
          </p:cNvPr>
          <p:cNvSpPr>
            <a:spLocks noGrp="1"/>
          </p:cNvSpPr>
          <p:nvPr>
            <p:ph type="sldNum" sz="quarter" idx="12"/>
          </p:nvPr>
        </p:nvSpPr>
        <p:spPr/>
        <p:txBody>
          <a:bodyPr/>
          <a:lstStyle/>
          <a:p>
            <a:fld id="{BFEBEB0A-9E3D-4B14-9782-E2AE3DA60D96}" type="slidenum">
              <a:rPr lang="en-US" smtClean="0"/>
              <a:pPr/>
              <a:t>18</a:t>
            </a:fld>
            <a:endParaRPr lang="en-US" dirty="0"/>
          </a:p>
        </p:txBody>
      </p:sp>
      <p:sp>
        <p:nvSpPr>
          <p:cNvPr id="4" name="Footer Placeholder 3">
            <a:extLst>
              <a:ext uri="{FF2B5EF4-FFF2-40B4-BE49-F238E27FC236}">
                <a16:creationId xmlns:a16="http://schemas.microsoft.com/office/drawing/2014/main" id="{3F826052-4381-CC18-3901-D8E67C24A53B}"/>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366B3F35-B5C4-AF71-5BBB-81C296E262A2}"/>
              </a:ext>
            </a:extLst>
          </p:cNvPr>
          <p:cNvPicPr>
            <a:picLocks noChangeAspect="1"/>
          </p:cNvPicPr>
          <p:nvPr/>
        </p:nvPicPr>
        <p:blipFill>
          <a:blip r:embed="rId3"/>
          <a:stretch>
            <a:fillRect/>
          </a:stretch>
        </p:blipFill>
        <p:spPr>
          <a:xfrm>
            <a:off x="264459" y="2019300"/>
            <a:ext cx="4536514" cy="3505200"/>
          </a:xfrm>
          <a:prstGeom prst="rect">
            <a:avLst/>
          </a:prstGeom>
        </p:spPr>
      </p:pic>
      <p:pic>
        <p:nvPicPr>
          <p:cNvPr id="8" name="Picture 7">
            <a:extLst>
              <a:ext uri="{FF2B5EF4-FFF2-40B4-BE49-F238E27FC236}">
                <a16:creationId xmlns:a16="http://schemas.microsoft.com/office/drawing/2014/main" id="{EFF1229C-B342-9D01-A386-8E2140C175B5}"/>
              </a:ext>
            </a:extLst>
          </p:cNvPr>
          <p:cNvPicPr>
            <a:picLocks noChangeAspect="1"/>
          </p:cNvPicPr>
          <p:nvPr/>
        </p:nvPicPr>
        <p:blipFill rotWithShape="1">
          <a:blip r:embed="rId4">
            <a:extLst>
              <a:ext uri="{28A0092B-C50C-407E-A947-70E740481C1C}">
                <a14:useLocalDpi xmlns:a14="http://schemas.microsoft.com/office/drawing/2010/main" val="0"/>
              </a:ext>
            </a:extLst>
          </a:blip>
          <a:srcRect l="26540" r="13987"/>
          <a:stretch/>
        </p:blipFill>
        <p:spPr bwMode="auto">
          <a:xfrm rot="5400000">
            <a:off x="5386111" y="1777262"/>
            <a:ext cx="3108419" cy="39200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975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EEFE-AEC0-BF2A-80D0-1F703FF4912F}"/>
              </a:ext>
            </a:extLst>
          </p:cNvPr>
          <p:cNvSpPr>
            <a:spLocks noGrp="1"/>
          </p:cNvSpPr>
          <p:nvPr>
            <p:ph type="title"/>
          </p:nvPr>
        </p:nvSpPr>
        <p:spPr/>
        <p:txBody>
          <a:bodyPr/>
          <a:lstStyle/>
          <a:p>
            <a:r>
              <a:rPr lang="en-US" dirty="0"/>
              <a:t>Playground Location</a:t>
            </a:r>
          </a:p>
        </p:txBody>
      </p:sp>
      <p:sp>
        <p:nvSpPr>
          <p:cNvPr id="3" name="Slide Number Placeholder 2">
            <a:extLst>
              <a:ext uri="{FF2B5EF4-FFF2-40B4-BE49-F238E27FC236}">
                <a16:creationId xmlns:a16="http://schemas.microsoft.com/office/drawing/2014/main" id="{E1B3D5FF-B271-72BC-7BCB-90DEB28D1CBE}"/>
              </a:ext>
            </a:extLst>
          </p:cNvPr>
          <p:cNvSpPr>
            <a:spLocks noGrp="1"/>
          </p:cNvSpPr>
          <p:nvPr>
            <p:ph type="sldNum" sz="quarter" idx="12"/>
          </p:nvPr>
        </p:nvSpPr>
        <p:spPr/>
        <p:txBody>
          <a:bodyPr/>
          <a:lstStyle/>
          <a:p>
            <a:fld id="{BFEBEB0A-9E3D-4B14-9782-E2AE3DA60D96}" type="slidenum">
              <a:rPr lang="en-US" smtClean="0"/>
              <a:pPr/>
              <a:t>19</a:t>
            </a:fld>
            <a:endParaRPr lang="en-US" dirty="0"/>
          </a:p>
        </p:txBody>
      </p:sp>
      <p:sp>
        <p:nvSpPr>
          <p:cNvPr id="4" name="Footer Placeholder 3">
            <a:extLst>
              <a:ext uri="{FF2B5EF4-FFF2-40B4-BE49-F238E27FC236}">
                <a16:creationId xmlns:a16="http://schemas.microsoft.com/office/drawing/2014/main" id="{1AC52B37-E746-AFE8-8A99-096FD0293BD5}"/>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90510968-D732-C93F-01C4-962AD4DF4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79" r="4274" b="10219"/>
          <a:stretch/>
        </p:blipFill>
        <p:spPr bwMode="auto">
          <a:xfrm>
            <a:off x="1552813" y="1600200"/>
            <a:ext cx="6038374" cy="45657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2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C9D0-19D2-19F5-443F-2BD844FB46F5}"/>
              </a:ext>
            </a:extLst>
          </p:cNvPr>
          <p:cNvSpPr>
            <a:spLocks noGrp="1"/>
          </p:cNvSpPr>
          <p:nvPr>
            <p:ph type="title"/>
          </p:nvPr>
        </p:nvSpPr>
        <p:spPr/>
        <p:txBody>
          <a:bodyPr/>
          <a:lstStyle/>
          <a:p>
            <a:r>
              <a:rPr lang="en-US" dirty="0"/>
              <a:t>Our Goal</a:t>
            </a:r>
          </a:p>
        </p:txBody>
      </p:sp>
      <p:sp>
        <p:nvSpPr>
          <p:cNvPr id="5" name="Slide Number Placeholder 4">
            <a:extLst>
              <a:ext uri="{FF2B5EF4-FFF2-40B4-BE49-F238E27FC236}">
                <a16:creationId xmlns:a16="http://schemas.microsoft.com/office/drawing/2014/main" id="{8616ACBC-37BC-A680-D27E-B81342A94174}"/>
              </a:ext>
            </a:extLst>
          </p:cNvPr>
          <p:cNvSpPr>
            <a:spLocks noGrp="1"/>
          </p:cNvSpPr>
          <p:nvPr>
            <p:ph type="sldNum" sz="quarter" idx="12"/>
          </p:nvPr>
        </p:nvSpPr>
        <p:spPr/>
        <p:txBody>
          <a:bodyPr/>
          <a:lstStyle/>
          <a:p>
            <a:fld id="{963B0023-0CED-47F7-85AE-654F0B232C29}" type="slidenum">
              <a:rPr lang="en-US" smtClean="0"/>
              <a:pPr/>
              <a:t>2</a:t>
            </a:fld>
            <a:endParaRPr lang="en-US" dirty="0"/>
          </a:p>
        </p:txBody>
      </p:sp>
      <p:pic>
        <p:nvPicPr>
          <p:cNvPr id="8" name="Picture 7">
            <a:extLst>
              <a:ext uri="{FF2B5EF4-FFF2-40B4-BE49-F238E27FC236}">
                <a16:creationId xmlns:a16="http://schemas.microsoft.com/office/drawing/2014/main" id="{C7B65328-6766-9D09-9E97-B7C0AEE1C3DA}"/>
              </a:ext>
            </a:extLst>
          </p:cNvPr>
          <p:cNvPicPr>
            <a:picLocks noChangeAspect="1"/>
          </p:cNvPicPr>
          <p:nvPr/>
        </p:nvPicPr>
        <p:blipFill rotWithShape="1">
          <a:blip r:embed="rId4"/>
          <a:srcRect l="12477" t="17883" r="12290" b="21337"/>
          <a:stretch/>
        </p:blipFill>
        <p:spPr>
          <a:xfrm>
            <a:off x="1501227" y="1359993"/>
            <a:ext cx="5905390" cy="4736007"/>
          </a:xfrm>
          <a:prstGeom prst="rect">
            <a:avLst/>
          </a:prstGeom>
        </p:spPr>
      </p:pic>
    </p:spTree>
    <p:extLst>
      <p:ext uri="{BB962C8B-B14F-4D97-AF65-F5344CB8AC3E}">
        <p14:creationId xmlns:p14="http://schemas.microsoft.com/office/powerpoint/2010/main" val="344591816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6BDD-5804-BB84-BB0D-5CF71AA3B28D}"/>
              </a:ext>
            </a:extLst>
          </p:cNvPr>
          <p:cNvSpPr>
            <a:spLocks noGrp="1"/>
          </p:cNvSpPr>
          <p:nvPr>
            <p:ph type="title"/>
          </p:nvPr>
        </p:nvSpPr>
        <p:spPr/>
        <p:txBody>
          <a:bodyPr/>
          <a:lstStyle/>
          <a:p>
            <a:r>
              <a:rPr lang="en-US" dirty="0"/>
              <a:t>Materials and Building Process</a:t>
            </a:r>
          </a:p>
        </p:txBody>
      </p:sp>
      <p:sp>
        <p:nvSpPr>
          <p:cNvPr id="3" name="Slide Number Placeholder 2">
            <a:extLst>
              <a:ext uri="{FF2B5EF4-FFF2-40B4-BE49-F238E27FC236}">
                <a16:creationId xmlns:a16="http://schemas.microsoft.com/office/drawing/2014/main" id="{942CF488-A307-5CAB-3B87-F7A6AF316B9A}"/>
              </a:ext>
            </a:extLst>
          </p:cNvPr>
          <p:cNvSpPr>
            <a:spLocks noGrp="1"/>
          </p:cNvSpPr>
          <p:nvPr>
            <p:ph type="sldNum" sz="quarter" idx="12"/>
          </p:nvPr>
        </p:nvSpPr>
        <p:spPr/>
        <p:txBody>
          <a:bodyPr/>
          <a:lstStyle/>
          <a:p>
            <a:fld id="{BFEBEB0A-9E3D-4B14-9782-E2AE3DA60D96}" type="slidenum">
              <a:rPr lang="en-US" smtClean="0"/>
              <a:pPr/>
              <a:t>20</a:t>
            </a:fld>
            <a:endParaRPr lang="en-US" dirty="0"/>
          </a:p>
        </p:txBody>
      </p:sp>
      <p:sp>
        <p:nvSpPr>
          <p:cNvPr id="4" name="Footer Placeholder 3">
            <a:extLst>
              <a:ext uri="{FF2B5EF4-FFF2-40B4-BE49-F238E27FC236}">
                <a16:creationId xmlns:a16="http://schemas.microsoft.com/office/drawing/2014/main" id="{50769032-5310-EFE8-FD54-BF6085138C85}"/>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E1FB81E2-634D-FA61-40C9-BDBC7651E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932" y="1584512"/>
            <a:ext cx="2616868" cy="4419600"/>
          </a:xfrm>
          <a:prstGeom prst="rect">
            <a:avLst/>
          </a:prstGeom>
        </p:spPr>
      </p:pic>
      <p:pic>
        <p:nvPicPr>
          <p:cNvPr id="10" name="Picture 9">
            <a:extLst>
              <a:ext uri="{FF2B5EF4-FFF2-40B4-BE49-F238E27FC236}">
                <a16:creationId xmlns:a16="http://schemas.microsoft.com/office/drawing/2014/main" id="{585C2463-AE65-1551-5118-D34A8652B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69" y="1851212"/>
            <a:ext cx="5181600" cy="3886200"/>
          </a:xfrm>
          <a:prstGeom prst="rect">
            <a:avLst/>
          </a:prstGeom>
        </p:spPr>
      </p:pic>
    </p:spTree>
    <p:extLst>
      <p:ext uri="{BB962C8B-B14F-4D97-AF65-F5344CB8AC3E}">
        <p14:creationId xmlns:p14="http://schemas.microsoft.com/office/powerpoint/2010/main" val="328440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AD90-1139-E2E2-A65F-43F3FA262944}"/>
              </a:ext>
            </a:extLst>
          </p:cNvPr>
          <p:cNvSpPr>
            <a:spLocks noGrp="1"/>
          </p:cNvSpPr>
          <p:nvPr>
            <p:ph type="title"/>
          </p:nvPr>
        </p:nvSpPr>
        <p:spPr/>
        <p:txBody>
          <a:bodyPr/>
          <a:lstStyle/>
          <a:p>
            <a:r>
              <a:rPr lang="en-US" dirty="0"/>
              <a:t>Limitations</a:t>
            </a:r>
          </a:p>
        </p:txBody>
      </p:sp>
      <p:sp>
        <p:nvSpPr>
          <p:cNvPr id="3" name="Slide Number Placeholder 2">
            <a:extLst>
              <a:ext uri="{FF2B5EF4-FFF2-40B4-BE49-F238E27FC236}">
                <a16:creationId xmlns:a16="http://schemas.microsoft.com/office/drawing/2014/main" id="{BE366DA1-FC39-E4C3-748F-D578AD3CB5DA}"/>
              </a:ext>
            </a:extLst>
          </p:cNvPr>
          <p:cNvSpPr>
            <a:spLocks noGrp="1"/>
          </p:cNvSpPr>
          <p:nvPr>
            <p:ph type="sldNum" sz="quarter" idx="12"/>
          </p:nvPr>
        </p:nvSpPr>
        <p:spPr/>
        <p:txBody>
          <a:bodyPr/>
          <a:lstStyle/>
          <a:p>
            <a:fld id="{BFEBEB0A-9E3D-4B14-9782-E2AE3DA60D96}" type="slidenum">
              <a:rPr lang="en-US" smtClean="0"/>
              <a:pPr/>
              <a:t>21</a:t>
            </a:fld>
            <a:endParaRPr lang="en-US" dirty="0"/>
          </a:p>
        </p:txBody>
      </p:sp>
      <p:sp>
        <p:nvSpPr>
          <p:cNvPr id="4" name="Footer Placeholder 3">
            <a:extLst>
              <a:ext uri="{FF2B5EF4-FFF2-40B4-BE49-F238E27FC236}">
                <a16:creationId xmlns:a16="http://schemas.microsoft.com/office/drawing/2014/main" id="{CF563161-C599-1F28-103D-4F6EA2F993DB}"/>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B38D9E4A-A6E0-7B5D-A21E-0F7F61A19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47" y="1418665"/>
            <a:ext cx="3595408" cy="4724400"/>
          </a:xfrm>
          <a:prstGeom prst="rect">
            <a:avLst/>
          </a:prstGeom>
        </p:spPr>
      </p:pic>
      <p:pic>
        <p:nvPicPr>
          <p:cNvPr id="8" name="Picture 7">
            <a:extLst>
              <a:ext uri="{FF2B5EF4-FFF2-40B4-BE49-F238E27FC236}">
                <a16:creationId xmlns:a16="http://schemas.microsoft.com/office/drawing/2014/main" id="{A125AD7F-6EC5-1CC8-29BB-B7905BDCE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344" y="2141973"/>
            <a:ext cx="4472544" cy="3327400"/>
          </a:xfrm>
          <a:prstGeom prst="rect">
            <a:avLst/>
          </a:prstGeom>
        </p:spPr>
      </p:pic>
    </p:spTree>
    <p:extLst>
      <p:ext uri="{BB962C8B-B14F-4D97-AF65-F5344CB8AC3E}">
        <p14:creationId xmlns:p14="http://schemas.microsoft.com/office/powerpoint/2010/main" val="386182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C0D7-1889-51CC-A0E0-4B59CE730AF8}"/>
              </a:ext>
            </a:extLst>
          </p:cNvPr>
          <p:cNvSpPr>
            <a:spLocks noGrp="1"/>
          </p:cNvSpPr>
          <p:nvPr>
            <p:ph type="title"/>
          </p:nvPr>
        </p:nvSpPr>
        <p:spPr/>
        <p:txBody>
          <a:bodyPr/>
          <a:lstStyle/>
          <a:p>
            <a:r>
              <a:rPr lang="en-US" dirty="0"/>
              <a:t>Concluding Remarks</a:t>
            </a:r>
          </a:p>
        </p:txBody>
      </p:sp>
      <p:sp>
        <p:nvSpPr>
          <p:cNvPr id="3" name="Slide Number Placeholder 2">
            <a:extLst>
              <a:ext uri="{FF2B5EF4-FFF2-40B4-BE49-F238E27FC236}">
                <a16:creationId xmlns:a16="http://schemas.microsoft.com/office/drawing/2014/main" id="{A48E1385-459E-96B6-3F89-F99EFF980D5E}"/>
              </a:ext>
            </a:extLst>
          </p:cNvPr>
          <p:cNvSpPr>
            <a:spLocks noGrp="1"/>
          </p:cNvSpPr>
          <p:nvPr>
            <p:ph type="sldNum" sz="quarter" idx="12"/>
          </p:nvPr>
        </p:nvSpPr>
        <p:spPr/>
        <p:txBody>
          <a:bodyPr/>
          <a:lstStyle/>
          <a:p>
            <a:fld id="{BFEBEB0A-9E3D-4B14-9782-E2AE3DA60D96}" type="slidenum">
              <a:rPr lang="en-US" smtClean="0"/>
              <a:pPr/>
              <a:t>22</a:t>
            </a:fld>
            <a:endParaRPr lang="en-US" dirty="0"/>
          </a:p>
        </p:txBody>
      </p:sp>
      <p:sp>
        <p:nvSpPr>
          <p:cNvPr id="4" name="Footer Placeholder 3">
            <a:extLst>
              <a:ext uri="{FF2B5EF4-FFF2-40B4-BE49-F238E27FC236}">
                <a16:creationId xmlns:a16="http://schemas.microsoft.com/office/drawing/2014/main" id="{ABC353CE-EFCD-F6EA-DA9A-9872084754E3}"/>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C20C5392-56AF-786E-A5F4-84D5427162E4}"/>
              </a:ext>
            </a:extLst>
          </p:cNvPr>
          <p:cNvPicPr>
            <a:picLocks noChangeAspect="1"/>
          </p:cNvPicPr>
          <p:nvPr/>
        </p:nvPicPr>
        <p:blipFill>
          <a:blip r:embed="rId3"/>
          <a:stretch>
            <a:fillRect/>
          </a:stretch>
        </p:blipFill>
        <p:spPr>
          <a:xfrm>
            <a:off x="3931139" y="3364621"/>
            <a:ext cx="5011154" cy="2823253"/>
          </a:xfrm>
          <a:prstGeom prst="rect">
            <a:avLst/>
          </a:prstGeom>
        </p:spPr>
      </p:pic>
      <p:pic>
        <p:nvPicPr>
          <p:cNvPr id="7" name="Picture 6">
            <a:extLst>
              <a:ext uri="{FF2B5EF4-FFF2-40B4-BE49-F238E27FC236}">
                <a16:creationId xmlns:a16="http://schemas.microsoft.com/office/drawing/2014/main" id="{E7AF42D1-83E9-2EA4-719A-DE166F72C12A}"/>
              </a:ext>
            </a:extLst>
          </p:cNvPr>
          <p:cNvPicPr>
            <a:picLocks noChangeAspect="1"/>
          </p:cNvPicPr>
          <p:nvPr/>
        </p:nvPicPr>
        <p:blipFill rotWithShape="1">
          <a:blip r:embed="rId4">
            <a:extLst>
              <a:ext uri="{28A0092B-C50C-407E-A947-70E740481C1C}">
                <a14:useLocalDpi xmlns:a14="http://schemas.microsoft.com/office/drawing/2010/main" val="0"/>
              </a:ext>
            </a:extLst>
          </a:blip>
          <a:srcRect l="26540" r="13987"/>
          <a:stretch/>
        </p:blipFill>
        <p:spPr bwMode="auto">
          <a:xfrm rot="5400000">
            <a:off x="597166" y="1231635"/>
            <a:ext cx="2823253" cy="3560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63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2F40-A950-EF0F-BA04-5A563B6D2A98}"/>
              </a:ext>
            </a:extLst>
          </p:cNvPr>
          <p:cNvSpPr>
            <a:spLocks noGrp="1"/>
          </p:cNvSpPr>
          <p:nvPr>
            <p:ph type="title"/>
          </p:nvPr>
        </p:nvSpPr>
        <p:spPr>
          <a:xfrm>
            <a:off x="457200" y="342900"/>
            <a:ext cx="8229600" cy="800100"/>
          </a:xfrm>
        </p:spPr>
        <p:txBody>
          <a:bodyPr vert="horz" lIns="91440" tIns="45720" rIns="91440" bIns="45720" rtlCol="0" anchor="b" anchorCtr="0">
            <a:normAutofit/>
          </a:bodyPr>
          <a:lstStyle/>
          <a:p>
            <a:r>
              <a:rPr lang="en-US" b="1" kern="1200">
                <a:latin typeface="Verdana" pitchFamily="34" charset="0"/>
                <a:ea typeface="Verdana" pitchFamily="34" charset="0"/>
                <a:cs typeface="Verdana" pitchFamily="34" charset="0"/>
              </a:rPr>
              <a:t>Thank you!</a:t>
            </a:r>
          </a:p>
        </p:txBody>
      </p:sp>
      <p:pic>
        <p:nvPicPr>
          <p:cNvPr id="5" name="Picture 4">
            <a:extLst>
              <a:ext uri="{FF2B5EF4-FFF2-40B4-BE49-F238E27FC236}">
                <a16:creationId xmlns:a16="http://schemas.microsoft.com/office/drawing/2014/main" id="{6D7E9472-AEBF-6952-0BE8-5B4D1EBC9404}"/>
              </a:ext>
            </a:extLst>
          </p:cNvPr>
          <p:cNvPicPr>
            <a:picLocks noChangeAspect="1"/>
          </p:cNvPicPr>
          <p:nvPr/>
        </p:nvPicPr>
        <p:blipFill rotWithShape="1">
          <a:blip r:embed="rId3">
            <a:extLst>
              <a:ext uri="{28A0092B-C50C-407E-A947-70E740481C1C}">
                <a14:useLocalDpi xmlns:a14="http://schemas.microsoft.com/office/drawing/2010/main" val="0"/>
              </a:ext>
            </a:extLst>
          </a:blip>
          <a:srcRect r="7813"/>
          <a:stretch/>
        </p:blipFill>
        <p:spPr bwMode="auto">
          <a:xfrm rot="5400000">
            <a:off x="342900" y="2095500"/>
            <a:ext cx="4495800" cy="3657600"/>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D5D81E93-334D-5759-ED0E-265E881D89F1}"/>
              </a:ext>
            </a:extLst>
          </p:cNvPr>
          <p:cNvSpPr>
            <a:spLocks noGrp="1"/>
          </p:cNvSpPr>
          <p:nvPr>
            <p:ph type="sldNum" sz="quarter" idx="12"/>
          </p:nvPr>
        </p:nvSpPr>
        <p:spPr>
          <a:xfrm>
            <a:off x="1" y="6387664"/>
            <a:ext cx="457200" cy="394136"/>
          </a:xfrm>
        </p:spPr>
        <p:txBody>
          <a:bodyPr vert="horz" lIns="91440" tIns="45720" rIns="91440" bIns="45720" rtlCol="0" anchor="ctr">
            <a:normAutofit/>
          </a:bodyPr>
          <a:lstStyle/>
          <a:p>
            <a:pPr>
              <a:spcAft>
                <a:spcPts val="600"/>
              </a:spcAft>
            </a:pPr>
            <a:fld id="{BFEBEB0A-9E3D-4B14-9782-E2AE3DA60D96}" type="slidenum">
              <a:rPr lang="en-US" smtClean="0"/>
              <a:pPr>
                <a:spcAft>
                  <a:spcPts val="600"/>
                </a:spcAft>
              </a:pPr>
              <a:t>23</a:t>
            </a:fld>
            <a:endParaRPr lang="en-US"/>
          </a:p>
        </p:txBody>
      </p:sp>
      <p:sp>
        <p:nvSpPr>
          <p:cNvPr id="11" name="Footer Placeholder 5">
            <a:extLst>
              <a:ext uri="{FF2B5EF4-FFF2-40B4-BE49-F238E27FC236}">
                <a16:creationId xmlns:a16="http://schemas.microsoft.com/office/drawing/2014/main" id="{2331296D-DA88-64D1-A212-DFC4A51A35AD}"/>
              </a:ext>
            </a:extLst>
          </p:cNvPr>
          <p:cNvSpPr>
            <a:spLocks noGrp="1"/>
          </p:cNvSpPr>
          <p:nvPr>
            <p:ph type="ftr" sz="quarter" idx="11"/>
          </p:nvPr>
        </p:nvSpPr>
        <p:spPr>
          <a:xfrm>
            <a:off x="457200" y="6400800"/>
            <a:ext cx="5105400" cy="304800"/>
          </a:xfrm>
        </p:spPr>
        <p:txBody>
          <a:bodyPr/>
          <a:lstStyle/>
          <a:p>
            <a:endParaRPr lang="en-US"/>
          </a:p>
        </p:txBody>
      </p:sp>
      <p:sp>
        <p:nvSpPr>
          <p:cNvPr id="7" name="Rounded Rectangle 6">
            <a:extLst>
              <a:ext uri="{FF2B5EF4-FFF2-40B4-BE49-F238E27FC236}">
                <a16:creationId xmlns:a16="http://schemas.microsoft.com/office/drawing/2014/main" id="{E1761814-8505-FA8E-ADEF-80AB8EDC8353}"/>
              </a:ext>
            </a:extLst>
          </p:cNvPr>
          <p:cNvSpPr/>
          <p:nvPr/>
        </p:nvSpPr>
        <p:spPr bwMode="auto">
          <a:xfrm>
            <a:off x="4572000" y="2688141"/>
            <a:ext cx="4343400" cy="2209800"/>
          </a:xfrm>
          <a:prstGeom prst="roundRect">
            <a:avLst/>
          </a:prstGeom>
          <a:solidFill>
            <a:schemeClr val="accent2"/>
          </a:solidFill>
          <a:ln w="12700" cap="sq" algn="ctr">
            <a:noFill/>
            <a:miter lim="800000"/>
            <a:headEnd/>
            <a:tailEnd/>
          </a:ln>
          <a:effectLst/>
        </p:spPr>
        <p:txBody>
          <a:bodyPr wrap="none" rtlCol="0" anchor="ctr"/>
          <a:lstStyle/>
          <a:p>
            <a:pPr algn="ctr"/>
            <a:r>
              <a:rPr lang="en-US" sz="3000" dirty="0">
                <a:solidFill>
                  <a:schemeClr val="bg1"/>
                </a:solidFill>
                <a:latin typeface="+mn-lt"/>
              </a:rPr>
              <a:t>We now invite you</a:t>
            </a:r>
          </a:p>
          <a:p>
            <a:pPr algn="ctr"/>
            <a:r>
              <a:rPr lang="en-US" sz="3000" dirty="0">
                <a:solidFill>
                  <a:schemeClr val="bg1"/>
                </a:solidFill>
                <a:latin typeface="+mn-lt"/>
              </a:rPr>
              <a:t> to take a tour </a:t>
            </a:r>
          </a:p>
          <a:p>
            <a:pPr algn="ctr"/>
            <a:r>
              <a:rPr lang="en-US" sz="3000" dirty="0">
                <a:solidFill>
                  <a:schemeClr val="bg1"/>
                </a:solidFill>
                <a:latin typeface="+mn-lt"/>
              </a:rPr>
              <a:t>of the playhouse.</a:t>
            </a:r>
          </a:p>
        </p:txBody>
      </p:sp>
    </p:spTree>
    <p:extLst>
      <p:ext uri="{BB962C8B-B14F-4D97-AF65-F5344CB8AC3E}">
        <p14:creationId xmlns:p14="http://schemas.microsoft.com/office/powerpoint/2010/main" val="257613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83E5-5498-BE8C-AE12-D403DD079BEA}"/>
              </a:ext>
            </a:extLst>
          </p:cNvPr>
          <p:cNvSpPr>
            <a:spLocks noGrp="1"/>
          </p:cNvSpPr>
          <p:nvPr>
            <p:ph type="title"/>
          </p:nvPr>
        </p:nvSpPr>
        <p:spPr/>
        <p:txBody>
          <a:bodyPr/>
          <a:lstStyle/>
          <a:p>
            <a:r>
              <a:rPr lang="en-US" dirty="0"/>
              <a:t>Our Objectives</a:t>
            </a:r>
          </a:p>
        </p:txBody>
      </p:sp>
      <p:sp>
        <p:nvSpPr>
          <p:cNvPr id="3" name="Content Placeholder 2">
            <a:extLst>
              <a:ext uri="{FF2B5EF4-FFF2-40B4-BE49-F238E27FC236}">
                <a16:creationId xmlns:a16="http://schemas.microsoft.com/office/drawing/2014/main" id="{80DAA562-F337-A384-A6B6-FEBCFDE71926}"/>
              </a:ext>
            </a:extLst>
          </p:cNvPr>
          <p:cNvSpPr>
            <a:spLocks noGrp="1"/>
          </p:cNvSpPr>
          <p:nvPr>
            <p:ph idx="1"/>
          </p:nvPr>
        </p:nvSpPr>
        <p:spPr/>
        <p:txBody>
          <a:bodyPr/>
          <a:lstStyle/>
          <a:p>
            <a:pPr>
              <a:lnSpc>
                <a:spcPct val="200000"/>
              </a:lnSpc>
            </a:pPr>
            <a:r>
              <a:rPr lang="en-US" dirty="0"/>
              <a:t>Identify the needs of all users on the playground</a:t>
            </a:r>
          </a:p>
          <a:p>
            <a:pPr>
              <a:lnSpc>
                <a:spcPct val="200000"/>
              </a:lnSpc>
            </a:pPr>
            <a:r>
              <a:rPr lang="en-US" dirty="0"/>
              <a:t>Expand The Chaeli Campaign’s fundraising opportunities</a:t>
            </a:r>
          </a:p>
          <a:p>
            <a:pPr>
              <a:lnSpc>
                <a:spcPct val="200000"/>
              </a:lnSpc>
            </a:pPr>
            <a:r>
              <a:rPr lang="en-US" dirty="0"/>
              <a:t>Create and test and inclusive and accessible playground design</a:t>
            </a:r>
          </a:p>
        </p:txBody>
      </p:sp>
      <p:sp>
        <p:nvSpPr>
          <p:cNvPr id="4" name="Footer Placeholder 3">
            <a:extLst>
              <a:ext uri="{FF2B5EF4-FFF2-40B4-BE49-F238E27FC236}">
                <a16:creationId xmlns:a16="http://schemas.microsoft.com/office/drawing/2014/main" id="{FF608374-DFF7-7B3F-17FA-04280791C0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4AF72-C485-1283-C4E5-4B025BDD0FF8}"/>
              </a:ext>
            </a:extLst>
          </p:cNvPr>
          <p:cNvSpPr>
            <a:spLocks noGrp="1"/>
          </p:cNvSpPr>
          <p:nvPr>
            <p:ph type="sldNum" sz="quarter" idx="12"/>
          </p:nvPr>
        </p:nvSpPr>
        <p:spPr/>
        <p:txBody>
          <a:bodyPr/>
          <a:lstStyle/>
          <a:p>
            <a:fld id="{963B0023-0CED-47F7-85AE-654F0B232C29}" type="slidenum">
              <a:rPr lang="en-US" smtClean="0"/>
              <a:pPr/>
              <a:t>3</a:t>
            </a:fld>
            <a:endParaRPr lang="en-US" dirty="0"/>
          </a:p>
        </p:txBody>
      </p:sp>
    </p:spTree>
    <p:extLst>
      <p:ext uri="{BB962C8B-B14F-4D97-AF65-F5344CB8AC3E}">
        <p14:creationId xmlns:p14="http://schemas.microsoft.com/office/powerpoint/2010/main" val="322595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17-EBBF-7777-C971-9661C19E7511}"/>
              </a:ext>
            </a:extLst>
          </p:cNvPr>
          <p:cNvSpPr>
            <a:spLocks noGrp="1"/>
          </p:cNvSpPr>
          <p:nvPr>
            <p:ph type="title"/>
          </p:nvPr>
        </p:nvSpPr>
        <p:spPr/>
        <p:txBody>
          <a:bodyPr/>
          <a:lstStyle/>
          <a:p>
            <a:r>
              <a:rPr lang="en-US" dirty="0"/>
              <a:t>Methodology Overview</a:t>
            </a:r>
          </a:p>
        </p:txBody>
      </p:sp>
      <p:sp>
        <p:nvSpPr>
          <p:cNvPr id="4" name="Footer Placeholder 3">
            <a:extLst>
              <a:ext uri="{FF2B5EF4-FFF2-40B4-BE49-F238E27FC236}">
                <a16:creationId xmlns:a16="http://schemas.microsoft.com/office/drawing/2014/main" id="{45817E52-2F69-5967-A5BA-EE586E2560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8ADBDA-1C72-9237-A4A4-30DB50CE939A}"/>
              </a:ext>
            </a:extLst>
          </p:cNvPr>
          <p:cNvSpPr>
            <a:spLocks noGrp="1"/>
          </p:cNvSpPr>
          <p:nvPr>
            <p:ph type="sldNum" sz="quarter" idx="12"/>
          </p:nvPr>
        </p:nvSpPr>
        <p:spPr/>
        <p:txBody>
          <a:bodyPr/>
          <a:lstStyle/>
          <a:p>
            <a:fld id="{963B0023-0CED-47F7-85AE-654F0B232C29}" type="slidenum">
              <a:rPr lang="en-US" smtClean="0"/>
              <a:pPr/>
              <a:t>4</a:t>
            </a:fld>
            <a:endParaRPr lang="en-US" dirty="0"/>
          </a:p>
        </p:txBody>
      </p:sp>
      <p:sp>
        <p:nvSpPr>
          <p:cNvPr id="10" name="Rounded Rectangle 9">
            <a:extLst>
              <a:ext uri="{FF2B5EF4-FFF2-40B4-BE49-F238E27FC236}">
                <a16:creationId xmlns:a16="http://schemas.microsoft.com/office/drawing/2014/main" id="{3C4789AE-4C1B-2B5B-C50E-FC90C76DFF65}"/>
              </a:ext>
            </a:extLst>
          </p:cNvPr>
          <p:cNvSpPr/>
          <p:nvPr/>
        </p:nvSpPr>
        <p:spPr bwMode="auto">
          <a:xfrm>
            <a:off x="762001" y="2119105"/>
            <a:ext cx="3200400" cy="1437033"/>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latin typeface="+mn-lt"/>
              </a:rPr>
              <a:t>Research</a:t>
            </a:r>
          </a:p>
        </p:txBody>
      </p:sp>
      <p:sp>
        <p:nvSpPr>
          <p:cNvPr id="12" name="Rounded Rectangle 11">
            <a:extLst>
              <a:ext uri="{FF2B5EF4-FFF2-40B4-BE49-F238E27FC236}">
                <a16:creationId xmlns:a16="http://schemas.microsoft.com/office/drawing/2014/main" id="{70664FA2-FF1B-85B8-E1DF-0B6923898D1A}"/>
              </a:ext>
            </a:extLst>
          </p:cNvPr>
          <p:cNvSpPr/>
          <p:nvPr/>
        </p:nvSpPr>
        <p:spPr bwMode="auto">
          <a:xfrm>
            <a:off x="5181600" y="2119105"/>
            <a:ext cx="3200400" cy="1418811"/>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latin typeface="+mn-lt"/>
              </a:rPr>
              <a:t>Interviews</a:t>
            </a:r>
          </a:p>
        </p:txBody>
      </p:sp>
      <p:sp>
        <p:nvSpPr>
          <p:cNvPr id="13" name="Rounded Rectangle 12">
            <a:extLst>
              <a:ext uri="{FF2B5EF4-FFF2-40B4-BE49-F238E27FC236}">
                <a16:creationId xmlns:a16="http://schemas.microsoft.com/office/drawing/2014/main" id="{40B52196-3672-58B9-4A31-AD1773A543B3}"/>
              </a:ext>
            </a:extLst>
          </p:cNvPr>
          <p:cNvSpPr/>
          <p:nvPr/>
        </p:nvSpPr>
        <p:spPr bwMode="auto">
          <a:xfrm>
            <a:off x="2971800" y="4140269"/>
            <a:ext cx="3200400" cy="1418811"/>
          </a:xfrm>
          <a:prstGeom prst="roundRect">
            <a:avLst/>
          </a:prstGeom>
          <a:solidFill>
            <a:schemeClr val="bg2"/>
          </a:solidFill>
          <a:ln w="12700" cap="sq" algn="ctr">
            <a:noFill/>
            <a:miter lim="800000"/>
            <a:headEnd/>
            <a:tailEnd/>
          </a:ln>
          <a:effectLst/>
        </p:spPr>
        <p:txBody>
          <a:bodyPr wrap="none" rtlCol="0" anchor="ctr"/>
          <a:lstStyle/>
          <a:p>
            <a:pPr algn="ctr"/>
            <a:r>
              <a:rPr lang="en-US" sz="3000" dirty="0">
                <a:solidFill>
                  <a:schemeClr val="bg1"/>
                </a:solidFill>
                <a:latin typeface="+mn-lt"/>
              </a:rPr>
              <a:t>Observation</a:t>
            </a:r>
          </a:p>
        </p:txBody>
      </p:sp>
    </p:spTree>
    <p:extLst>
      <p:ext uri="{BB962C8B-B14F-4D97-AF65-F5344CB8AC3E}">
        <p14:creationId xmlns:p14="http://schemas.microsoft.com/office/powerpoint/2010/main" val="53573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CFAE-EB41-4F92-2C02-259796BE766A}"/>
              </a:ext>
            </a:extLst>
          </p:cNvPr>
          <p:cNvSpPr>
            <a:spLocks noGrp="1"/>
          </p:cNvSpPr>
          <p:nvPr>
            <p:ph type="title"/>
          </p:nvPr>
        </p:nvSpPr>
        <p:spPr/>
        <p:txBody>
          <a:bodyPr/>
          <a:lstStyle/>
          <a:p>
            <a:r>
              <a:rPr lang="en-US" dirty="0"/>
              <a:t>Background Research</a:t>
            </a:r>
          </a:p>
        </p:txBody>
      </p:sp>
      <p:pic>
        <p:nvPicPr>
          <p:cNvPr id="6" name="Content Placeholder 5">
            <a:extLst>
              <a:ext uri="{FF2B5EF4-FFF2-40B4-BE49-F238E27FC236}">
                <a16:creationId xmlns:a16="http://schemas.microsoft.com/office/drawing/2014/main" id="{AE6FBD94-0145-2A6B-012C-60CD8D3F84D3}"/>
              </a:ext>
            </a:extLst>
          </p:cNvPr>
          <p:cNvPicPr>
            <a:picLocks noGrp="1" noChangeAspect="1"/>
          </p:cNvPicPr>
          <p:nvPr>
            <p:ph idx="1"/>
          </p:nvPr>
        </p:nvPicPr>
        <p:blipFill>
          <a:blip r:embed="rId3"/>
          <a:stretch>
            <a:fillRect/>
          </a:stretch>
        </p:blipFill>
        <p:spPr>
          <a:xfrm>
            <a:off x="1376261" y="1681435"/>
            <a:ext cx="6391477" cy="4217506"/>
          </a:xfrm>
          <a:prstGeom prst="rect">
            <a:avLst/>
          </a:prstGeom>
        </p:spPr>
      </p:pic>
      <p:sp>
        <p:nvSpPr>
          <p:cNvPr id="5" name="Slide Number Placeholder 4">
            <a:extLst>
              <a:ext uri="{FF2B5EF4-FFF2-40B4-BE49-F238E27FC236}">
                <a16:creationId xmlns:a16="http://schemas.microsoft.com/office/drawing/2014/main" id="{6C60F599-8383-4BF3-42BE-673B48C47057}"/>
              </a:ext>
            </a:extLst>
          </p:cNvPr>
          <p:cNvSpPr>
            <a:spLocks noGrp="1"/>
          </p:cNvSpPr>
          <p:nvPr>
            <p:ph type="sldNum" sz="quarter" idx="12"/>
          </p:nvPr>
        </p:nvSpPr>
        <p:spPr/>
        <p:txBody>
          <a:bodyPr/>
          <a:lstStyle/>
          <a:p>
            <a:fld id="{963B0023-0CED-47F7-85AE-654F0B232C29}" type="slidenum">
              <a:rPr lang="en-US" smtClean="0"/>
              <a:pPr/>
              <a:t>5</a:t>
            </a:fld>
            <a:endParaRPr lang="en-US" dirty="0"/>
          </a:p>
        </p:txBody>
      </p:sp>
      <p:sp>
        <p:nvSpPr>
          <p:cNvPr id="11" name="TextBox 10">
            <a:extLst>
              <a:ext uri="{FF2B5EF4-FFF2-40B4-BE49-F238E27FC236}">
                <a16:creationId xmlns:a16="http://schemas.microsoft.com/office/drawing/2014/main" id="{193B55A8-D7A2-092F-3CD9-B50DE188D499}"/>
              </a:ext>
            </a:extLst>
          </p:cNvPr>
          <p:cNvSpPr txBox="1"/>
          <p:nvPr/>
        </p:nvSpPr>
        <p:spPr>
          <a:xfrm>
            <a:off x="7924800" y="5898941"/>
            <a:ext cx="457200" cy="197059"/>
          </a:xfrm>
          <a:prstGeom prst="rect">
            <a:avLst/>
          </a:prstGeom>
          <a:noFill/>
        </p:spPr>
        <p:txBody>
          <a:bodyPr wrap="square" rtlCol="0">
            <a:noAutofit/>
          </a:bodyPr>
          <a:lstStyle/>
          <a:p>
            <a:pPr algn="ctr"/>
            <a:r>
              <a:rPr lang="en-US" sz="1600" dirty="0"/>
              <a:t> </a:t>
            </a:r>
          </a:p>
        </p:txBody>
      </p:sp>
    </p:spTree>
    <p:extLst>
      <p:ext uri="{BB962C8B-B14F-4D97-AF65-F5344CB8AC3E}">
        <p14:creationId xmlns:p14="http://schemas.microsoft.com/office/powerpoint/2010/main" val="37165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3A83-43DE-9AFA-6804-631973993B33}"/>
              </a:ext>
            </a:extLst>
          </p:cNvPr>
          <p:cNvSpPr>
            <a:spLocks noGrp="1"/>
          </p:cNvSpPr>
          <p:nvPr>
            <p:ph type="title"/>
          </p:nvPr>
        </p:nvSpPr>
        <p:spPr/>
        <p:txBody>
          <a:bodyPr/>
          <a:lstStyle/>
          <a:p>
            <a:r>
              <a:rPr lang="en-US" dirty="0"/>
              <a:t>Site Observations</a:t>
            </a:r>
          </a:p>
        </p:txBody>
      </p:sp>
      <p:sp>
        <p:nvSpPr>
          <p:cNvPr id="3" name="Content Placeholder 2">
            <a:extLst>
              <a:ext uri="{FF2B5EF4-FFF2-40B4-BE49-F238E27FC236}">
                <a16:creationId xmlns:a16="http://schemas.microsoft.com/office/drawing/2014/main" id="{0B999442-A679-5212-5CB2-65E9742A449B}"/>
              </a:ext>
            </a:extLst>
          </p:cNvPr>
          <p:cNvSpPr>
            <a:spLocks noGrp="1"/>
          </p:cNvSpPr>
          <p:nvPr>
            <p:ph sz="half" idx="1"/>
          </p:nvPr>
        </p:nvSpPr>
        <p:spPr>
          <a:xfrm>
            <a:off x="762000" y="1676400"/>
            <a:ext cx="3810000" cy="1447800"/>
          </a:xfrm>
        </p:spPr>
        <p:txBody>
          <a:bodyPr>
            <a:normAutofit/>
          </a:bodyPr>
          <a:lstStyle/>
          <a:p>
            <a:r>
              <a:rPr lang="en-US" dirty="0"/>
              <a:t>Chaeli Cottage</a:t>
            </a:r>
          </a:p>
          <a:p>
            <a:r>
              <a:rPr lang="en-US" dirty="0"/>
              <a:t>Ocean View</a:t>
            </a:r>
          </a:p>
          <a:p>
            <a:r>
              <a:rPr lang="en-US" dirty="0" err="1"/>
              <a:t>Masiphumelele</a:t>
            </a:r>
            <a:endParaRPr lang="en-US" dirty="0"/>
          </a:p>
        </p:txBody>
      </p:sp>
      <p:sp>
        <p:nvSpPr>
          <p:cNvPr id="5" name="Slide Number Placeholder 4">
            <a:extLst>
              <a:ext uri="{FF2B5EF4-FFF2-40B4-BE49-F238E27FC236}">
                <a16:creationId xmlns:a16="http://schemas.microsoft.com/office/drawing/2014/main" id="{2DD44FBA-1855-950F-5304-DF807328D7FA}"/>
              </a:ext>
            </a:extLst>
          </p:cNvPr>
          <p:cNvSpPr>
            <a:spLocks noGrp="1"/>
          </p:cNvSpPr>
          <p:nvPr>
            <p:ph type="sldNum" sz="quarter" idx="12"/>
          </p:nvPr>
        </p:nvSpPr>
        <p:spPr/>
        <p:txBody>
          <a:bodyPr/>
          <a:lstStyle/>
          <a:p>
            <a:fld id="{BFEBEB0A-9E3D-4B14-9782-E2AE3DA60D96}" type="slidenum">
              <a:rPr lang="en-US" smtClean="0"/>
              <a:pPr/>
              <a:t>6</a:t>
            </a:fld>
            <a:endParaRPr lang="en-US" dirty="0"/>
          </a:p>
        </p:txBody>
      </p:sp>
      <p:pic>
        <p:nvPicPr>
          <p:cNvPr id="7" name="Picture 6">
            <a:extLst>
              <a:ext uri="{FF2B5EF4-FFF2-40B4-BE49-F238E27FC236}">
                <a16:creationId xmlns:a16="http://schemas.microsoft.com/office/drawing/2014/main" id="{BF06770B-23D1-89A5-9F18-F72C676816A5}"/>
              </a:ext>
            </a:extLst>
          </p:cNvPr>
          <p:cNvPicPr>
            <a:picLocks noChangeAspect="1"/>
          </p:cNvPicPr>
          <p:nvPr/>
        </p:nvPicPr>
        <p:blipFill>
          <a:blip r:embed="rId3"/>
          <a:stretch>
            <a:fillRect/>
          </a:stretch>
        </p:blipFill>
        <p:spPr>
          <a:xfrm>
            <a:off x="4719484" y="2247900"/>
            <a:ext cx="3967316" cy="2743200"/>
          </a:xfrm>
          <a:prstGeom prst="rect">
            <a:avLst/>
          </a:prstGeom>
        </p:spPr>
      </p:pic>
      <p:pic>
        <p:nvPicPr>
          <p:cNvPr id="8" name="Picture 7">
            <a:extLst>
              <a:ext uri="{FF2B5EF4-FFF2-40B4-BE49-F238E27FC236}">
                <a16:creationId xmlns:a16="http://schemas.microsoft.com/office/drawing/2014/main" id="{D75C46CF-E653-AE43-4BCA-3B20216AB2DD}"/>
              </a:ext>
            </a:extLst>
          </p:cNvPr>
          <p:cNvPicPr>
            <a:picLocks noChangeAspect="1"/>
          </p:cNvPicPr>
          <p:nvPr/>
        </p:nvPicPr>
        <p:blipFill rotWithShape="1">
          <a:blip r:embed="rId4"/>
          <a:srcRect l="12477" t="17883" r="12290" b="21337"/>
          <a:stretch/>
        </p:blipFill>
        <p:spPr>
          <a:xfrm>
            <a:off x="1397942" y="3429000"/>
            <a:ext cx="2945459" cy="2362200"/>
          </a:xfrm>
          <a:prstGeom prst="rect">
            <a:avLst/>
          </a:prstGeom>
        </p:spPr>
      </p:pic>
      <p:sp>
        <p:nvSpPr>
          <p:cNvPr id="9" name="TextBox 8">
            <a:extLst>
              <a:ext uri="{FF2B5EF4-FFF2-40B4-BE49-F238E27FC236}">
                <a16:creationId xmlns:a16="http://schemas.microsoft.com/office/drawing/2014/main" id="{BC45874F-2EB1-B063-1B4F-881B67896916}"/>
              </a:ext>
            </a:extLst>
          </p:cNvPr>
          <p:cNvSpPr txBox="1"/>
          <p:nvPr/>
        </p:nvSpPr>
        <p:spPr>
          <a:xfrm>
            <a:off x="4343401" y="5486400"/>
            <a:ext cx="228599" cy="304800"/>
          </a:xfrm>
          <a:prstGeom prst="rect">
            <a:avLst/>
          </a:prstGeom>
          <a:noFill/>
        </p:spPr>
        <p:txBody>
          <a:bodyPr wrap="square" rtlCol="0">
            <a:noAutofit/>
          </a:bodyPr>
          <a:lstStyle/>
          <a:p>
            <a:pPr algn="ctr"/>
            <a:endParaRPr lang="en-US" sz="1600" dirty="0"/>
          </a:p>
        </p:txBody>
      </p:sp>
      <p:sp>
        <p:nvSpPr>
          <p:cNvPr id="10" name="TextBox 9">
            <a:extLst>
              <a:ext uri="{FF2B5EF4-FFF2-40B4-BE49-F238E27FC236}">
                <a16:creationId xmlns:a16="http://schemas.microsoft.com/office/drawing/2014/main" id="{1043F098-6ABA-5D4A-1A5C-1ABF3F6DC947}"/>
              </a:ext>
            </a:extLst>
          </p:cNvPr>
          <p:cNvSpPr txBox="1"/>
          <p:nvPr/>
        </p:nvSpPr>
        <p:spPr>
          <a:xfrm>
            <a:off x="8229600" y="4610100"/>
            <a:ext cx="228600" cy="190500"/>
          </a:xfrm>
          <a:prstGeom prst="rect">
            <a:avLst/>
          </a:prstGeom>
          <a:noFill/>
        </p:spPr>
        <p:txBody>
          <a:bodyPr wrap="square" rtlCol="0">
            <a:noAutofit/>
          </a:bodyPr>
          <a:lstStyle/>
          <a:p>
            <a:pPr algn="ctr"/>
            <a:endParaRPr lang="en-US" sz="1600" dirty="0"/>
          </a:p>
        </p:txBody>
      </p:sp>
    </p:spTree>
    <p:extLst>
      <p:ext uri="{BB962C8B-B14F-4D97-AF65-F5344CB8AC3E}">
        <p14:creationId xmlns:p14="http://schemas.microsoft.com/office/powerpoint/2010/main" val="363158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0D0A-533E-F857-5108-84D8388B04F4}"/>
              </a:ext>
            </a:extLst>
          </p:cNvPr>
          <p:cNvSpPr>
            <a:spLocks noGrp="1"/>
          </p:cNvSpPr>
          <p:nvPr>
            <p:ph type="title"/>
          </p:nvPr>
        </p:nvSpPr>
        <p:spPr/>
        <p:txBody>
          <a:bodyPr/>
          <a:lstStyle/>
          <a:p>
            <a:r>
              <a:rPr lang="en-US" dirty="0"/>
              <a:t>Interviews with Professional Staff</a:t>
            </a:r>
          </a:p>
        </p:txBody>
      </p:sp>
      <p:sp>
        <p:nvSpPr>
          <p:cNvPr id="5" name="Slide Number Placeholder 4">
            <a:extLst>
              <a:ext uri="{FF2B5EF4-FFF2-40B4-BE49-F238E27FC236}">
                <a16:creationId xmlns:a16="http://schemas.microsoft.com/office/drawing/2014/main" id="{62D36BF9-2244-2426-45BB-A5115BC6FA68}"/>
              </a:ext>
            </a:extLst>
          </p:cNvPr>
          <p:cNvSpPr>
            <a:spLocks noGrp="1"/>
          </p:cNvSpPr>
          <p:nvPr>
            <p:ph type="sldNum" sz="quarter" idx="12"/>
          </p:nvPr>
        </p:nvSpPr>
        <p:spPr/>
        <p:txBody>
          <a:bodyPr/>
          <a:lstStyle/>
          <a:p>
            <a:fld id="{BFEBEB0A-9E3D-4B14-9782-E2AE3DA60D96}" type="slidenum">
              <a:rPr lang="en-US" smtClean="0"/>
              <a:pPr/>
              <a:t>7</a:t>
            </a:fld>
            <a:endParaRPr lang="en-US" dirty="0"/>
          </a:p>
        </p:txBody>
      </p:sp>
      <p:sp>
        <p:nvSpPr>
          <p:cNvPr id="6" name="Footer Placeholder 5">
            <a:extLst>
              <a:ext uri="{FF2B5EF4-FFF2-40B4-BE49-F238E27FC236}">
                <a16:creationId xmlns:a16="http://schemas.microsoft.com/office/drawing/2014/main" id="{47AC37DA-AFDD-A12A-09A1-98E3FEED4EE8}"/>
              </a:ext>
            </a:extLst>
          </p:cNvPr>
          <p:cNvSpPr>
            <a:spLocks noGrp="1"/>
          </p:cNvSpPr>
          <p:nvPr>
            <p:ph type="ftr" sz="quarter" idx="11"/>
          </p:nvPr>
        </p:nvSpPr>
        <p:spPr/>
        <p:txBody>
          <a:bodyPr/>
          <a:lstStyle/>
          <a:p>
            <a:endParaRPr lang="en-US" dirty="0"/>
          </a:p>
        </p:txBody>
      </p:sp>
      <p:graphicFrame>
        <p:nvGraphicFramePr>
          <p:cNvPr id="11" name="Table 11">
            <a:extLst>
              <a:ext uri="{FF2B5EF4-FFF2-40B4-BE49-F238E27FC236}">
                <a16:creationId xmlns:a16="http://schemas.microsoft.com/office/drawing/2014/main" id="{1E825F24-9486-3DA1-FC42-31ED88F304A3}"/>
              </a:ext>
            </a:extLst>
          </p:cNvPr>
          <p:cNvGraphicFramePr>
            <a:graphicFrameLocks noGrp="1"/>
          </p:cNvGraphicFramePr>
          <p:nvPr>
            <p:ph sz="half" idx="1"/>
            <p:extLst>
              <p:ext uri="{D42A27DB-BD31-4B8C-83A1-F6EECF244321}">
                <p14:modId xmlns:p14="http://schemas.microsoft.com/office/powerpoint/2010/main" val="3889533177"/>
              </p:ext>
            </p:extLst>
          </p:nvPr>
        </p:nvGraphicFramePr>
        <p:xfrm>
          <a:off x="2743200" y="1600200"/>
          <a:ext cx="3657600" cy="42672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338286734"/>
                    </a:ext>
                  </a:extLst>
                </a:gridCol>
              </a:tblGrid>
              <a:tr h="711200">
                <a:tc>
                  <a:txBody>
                    <a:bodyPr/>
                    <a:lstStyle/>
                    <a:p>
                      <a:pPr algn="ctr"/>
                      <a:r>
                        <a:rPr lang="en-US" sz="2400" dirty="0"/>
                        <a:t>Interviewees</a:t>
                      </a:r>
                    </a:p>
                  </a:txBody>
                  <a:tcPr/>
                </a:tc>
                <a:extLst>
                  <a:ext uri="{0D108BD9-81ED-4DB2-BD59-A6C34878D82A}">
                    <a16:rowId xmlns:a16="http://schemas.microsoft.com/office/drawing/2014/main" val="1398025792"/>
                  </a:ext>
                </a:extLst>
              </a:tr>
              <a:tr h="711200">
                <a:tc>
                  <a:txBody>
                    <a:bodyPr/>
                    <a:lstStyle/>
                    <a:p>
                      <a:pPr algn="ctr"/>
                      <a:r>
                        <a:rPr lang="en-US" sz="2000" dirty="0"/>
                        <a:t>Occupational Therapist</a:t>
                      </a:r>
                    </a:p>
                  </a:txBody>
                  <a:tcPr/>
                </a:tc>
                <a:extLst>
                  <a:ext uri="{0D108BD9-81ED-4DB2-BD59-A6C34878D82A}">
                    <a16:rowId xmlns:a16="http://schemas.microsoft.com/office/drawing/2014/main" val="1910581807"/>
                  </a:ext>
                </a:extLst>
              </a:tr>
              <a:tr h="711200">
                <a:tc>
                  <a:txBody>
                    <a:bodyPr/>
                    <a:lstStyle/>
                    <a:p>
                      <a:pPr algn="ctr"/>
                      <a:r>
                        <a:rPr lang="en-US" sz="2000" dirty="0"/>
                        <a:t>Physio Therapist</a:t>
                      </a:r>
                    </a:p>
                  </a:txBody>
                  <a:tcPr/>
                </a:tc>
                <a:extLst>
                  <a:ext uri="{0D108BD9-81ED-4DB2-BD59-A6C34878D82A}">
                    <a16:rowId xmlns:a16="http://schemas.microsoft.com/office/drawing/2014/main" val="3262584979"/>
                  </a:ext>
                </a:extLst>
              </a:tr>
              <a:tr h="71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Principal</a:t>
                      </a:r>
                    </a:p>
                    <a:p>
                      <a:pPr algn="ctr"/>
                      <a:endParaRPr lang="en-US" sz="2000" dirty="0"/>
                    </a:p>
                  </a:txBody>
                  <a:tcPr/>
                </a:tc>
                <a:extLst>
                  <a:ext uri="{0D108BD9-81ED-4DB2-BD59-A6C34878D82A}">
                    <a16:rowId xmlns:a16="http://schemas.microsoft.com/office/drawing/2014/main" val="551115185"/>
                  </a:ext>
                </a:extLst>
              </a:tr>
              <a:tr h="711200">
                <a:tc>
                  <a:txBody>
                    <a:bodyPr/>
                    <a:lstStyle/>
                    <a:p>
                      <a:pPr algn="ctr"/>
                      <a:r>
                        <a:rPr lang="en-US" sz="2000" dirty="0"/>
                        <a:t>Speech Therapist</a:t>
                      </a:r>
                    </a:p>
                  </a:txBody>
                  <a:tcPr/>
                </a:tc>
                <a:extLst>
                  <a:ext uri="{0D108BD9-81ED-4DB2-BD59-A6C34878D82A}">
                    <a16:rowId xmlns:a16="http://schemas.microsoft.com/office/drawing/2014/main" val="2140000343"/>
                  </a:ext>
                </a:extLst>
              </a:tr>
              <a:tr h="711200">
                <a:tc>
                  <a:txBody>
                    <a:bodyPr/>
                    <a:lstStyle/>
                    <a:p>
                      <a:pPr algn="ctr"/>
                      <a:r>
                        <a:rPr lang="en-US" sz="2000" dirty="0"/>
                        <a:t>Teacher</a:t>
                      </a:r>
                    </a:p>
                  </a:txBody>
                  <a:tcPr/>
                </a:tc>
                <a:extLst>
                  <a:ext uri="{0D108BD9-81ED-4DB2-BD59-A6C34878D82A}">
                    <a16:rowId xmlns:a16="http://schemas.microsoft.com/office/drawing/2014/main" val="1251299755"/>
                  </a:ext>
                </a:extLst>
              </a:tr>
            </a:tbl>
          </a:graphicData>
        </a:graphic>
      </p:graphicFrame>
    </p:spTree>
    <p:extLst>
      <p:ext uri="{BB962C8B-B14F-4D97-AF65-F5344CB8AC3E}">
        <p14:creationId xmlns:p14="http://schemas.microsoft.com/office/powerpoint/2010/main" val="126212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2" name="Rectangle 18"/>
          <p:cNvSpPr>
            <a:spLocks noGrp="1" noChangeArrowheads="1"/>
          </p:cNvSpPr>
          <p:nvPr>
            <p:ph type="title"/>
          </p:nvPr>
        </p:nvSpPr>
        <p:spPr>
          <a:xfrm>
            <a:off x="457200" y="440872"/>
            <a:ext cx="8229600" cy="800100"/>
          </a:xfrm>
        </p:spPr>
        <p:txBody>
          <a:bodyPr/>
          <a:lstStyle/>
          <a:p>
            <a:r>
              <a:rPr lang="en-US" dirty="0">
                <a:latin typeface="Verdana"/>
                <a:ea typeface="Verdana"/>
              </a:rPr>
              <a:t>Researched Grants in the U.S.</a:t>
            </a:r>
            <a:endParaRPr lang="en-US" dirty="0"/>
          </a:p>
        </p:txBody>
      </p:sp>
      <p:sp>
        <p:nvSpPr>
          <p:cNvPr id="23" name="Slide Number Placeholder 22"/>
          <p:cNvSpPr>
            <a:spLocks noGrp="1"/>
          </p:cNvSpPr>
          <p:nvPr>
            <p:ph type="sldNum" sz="quarter" idx="12"/>
          </p:nvPr>
        </p:nvSpPr>
        <p:spPr/>
        <p:txBody>
          <a:bodyPr/>
          <a:lstStyle/>
          <a:p>
            <a:fld id="{BFEBEB0A-9E3D-4B14-9782-E2AE3DA60D96}" type="slidenum">
              <a:rPr lang="en-US" smtClean="0"/>
              <a:pPr/>
              <a:t>8</a:t>
            </a:fld>
            <a:endParaRPr lang="en-US"/>
          </a:p>
        </p:txBody>
      </p:sp>
      <p:pic>
        <p:nvPicPr>
          <p:cNvPr id="3" name="Picture 2">
            <a:extLst>
              <a:ext uri="{FF2B5EF4-FFF2-40B4-BE49-F238E27FC236}">
                <a16:creationId xmlns:a16="http://schemas.microsoft.com/office/drawing/2014/main" id="{AD9D267E-C099-C547-362A-97DED06711CB}"/>
              </a:ext>
            </a:extLst>
          </p:cNvPr>
          <p:cNvPicPr>
            <a:picLocks noChangeAspect="1"/>
          </p:cNvPicPr>
          <p:nvPr/>
        </p:nvPicPr>
        <p:blipFill rotWithShape="1">
          <a:blip r:embed="rId3"/>
          <a:srcRect l="121" t="4517" r="-121" b="3011"/>
          <a:stretch/>
        </p:blipFill>
        <p:spPr>
          <a:xfrm>
            <a:off x="4102608" y="1447800"/>
            <a:ext cx="5029200" cy="3120155"/>
          </a:xfrm>
          <a:prstGeom prst="rect">
            <a:avLst/>
          </a:prstGeom>
        </p:spPr>
      </p:pic>
      <p:pic>
        <p:nvPicPr>
          <p:cNvPr id="4" name="Picture 3">
            <a:extLst>
              <a:ext uri="{FF2B5EF4-FFF2-40B4-BE49-F238E27FC236}">
                <a16:creationId xmlns:a16="http://schemas.microsoft.com/office/drawing/2014/main" id="{197805E4-C040-A1AD-DBF0-DAA06F889F2B}"/>
              </a:ext>
            </a:extLst>
          </p:cNvPr>
          <p:cNvPicPr>
            <a:picLocks noChangeAspect="1"/>
          </p:cNvPicPr>
          <p:nvPr/>
        </p:nvPicPr>
        <p:blipFill rotWithShape="1">
          <a:blip r:embed="rId4"/>
          <a:srcRect l="6724" r="4921"/>
          <a:stretch/>
        </p:blipFill>
        <p:spPr>
          <a:xfrm>
            <a:off x="435864" y="1328883"/>
            <a:ext cx="3733800" cy="1955800"/>
          </a:xfrm>
          <a:prstGeom prst="rect">
            <a:avLst/>
          </a:prstGeom>
        </p:spPr>
      </p:pic>
      <p:pic>
        <p:nvPicPr>
          <p:cNvPr id="5" name="Picture 4">
            <a:extLst>
              <a:ext uri="{FF2B5EF4-FFF2-40B4-BE49-F238E27FC236}">
                <a16:creationId xmlns:a16="http://schemas.microsoft.com/office/drawing/2014/main" id="{5264F9FB-9D3E-5BF0-912A-A4734133CD06}"/>
              </a:ext>
            </a:extLst>
          </p:cNvPr>
          <p:cNvPicPr>
            <a:picLocks noChangeAspect="1"/>
          </p:cNvPicPr>
          <p:nvPr/>
        </p:nvPicPr>
        <p:blipFill>
          <a:blip r:embed="rId5"/>
          <a:stretch>
            <a:fillRect/>
          </a:stretch>
        </p:blipFill>
        <p:spPr>
          <a:xfrm>
            <a:off x="1181100" y="4932800"/>
            <a:ext cx="6781800" cy="1003300"/>
          </a:xfrm>
          <a:prstGeom prst="rect">
            <a:avLst/>
          </a:prstGeom>
        </p:spPr>
      </p:pic>
      <p:sp>
        <p:nvSpPr>
          <p:cNvPr id="6" name="TextBox 5">
            <a:extLst>
              <a:ext uri="{FF2B5EF4-FFF2-40B4-BE49-F238E27FC236}">
                <a16:creationId xmlns:a16="http://schemas.microsoft.com/office/drawing/2014/main" id="{7CD4F949-B5FF-D236-70AB-A1631965EDD1}"/>
              </a:ext>
            </a:extLst>
          </p:cNvPr>
          <p:cNvSpPr txBox="1"/>
          <p:nvPr/>
        </p:nvSpPr>
        <p:spPr>
          <a:xfrm>
            <a:off x="4953000" y="3597567"/>
            <a:ext cx="152400" cy="288633"/>
          </a:xfrm>
          <a:prstGeom prst="rect">
            <a:avLst/>
          </a:prstGeom>
          <a:noFill/>
        </p:spPr>
        <p:txBody>
          <a:bodyPr wrap="square" rtlCol="0">
            <a:noAutofit/>
          </a:bodyPr>
          <a:lstStyle/>
          <a:p>
            <a:pPr algn="ctr"/>
            <a:endParaRPr lang="en-US" sz="1600" dirty="0" err="1"/>
          </a:p>
        </p:txBody>
      </p:sp>
      <p:sp>
        <p:nvSpPr>
          <p:cNvPr id="8" name="TextBox 7">
            <a:extLst>
              <a:ext uri="{FF2B5EF4-FFF2-40B4-BE49-F238E27FC236}">
                <a16:creationId xmlns:a16="http://schemas.microsoft.com/office/drawing/2014/main" id="{16C3524F-5E17-A049-85D2-D988C1DE00CB}"/>
              </a:ext>
            </a:extLst>
          </p:cNvPr>
          <p:cNvSpPr txBox="1"/>
          <p:nvPr/>
        </p:nvSpPr>
        <p:spPr>
          <a:xfrm>
            <a:off x="8839200" y="3284683"/>
            <a:ext cx="292608" cy="168567"/>
          </a:xfrm>
          <a:prstGeom prst="rect">
            <a:avLst/>
          </a:prstGeom>
          <a:noFill/>
        </p:spPr>
        <p:txBody>
          <a:bodyPr wrap="square" rtlCol="0">
            <a:noAutofit/>
          </a:bodyPr>
          <a:lstStyle/>
          <a:p>
            <a:pPr algn="ctr"/>
            <a:endParaRPr lang="en-US" sz="1600" dirty="0"/>
          </a:p>
        </p:txBody>
      </p:sp>
      <p:sp>
        <p:nvSpPr>
          <p:cNvPr id="9" name="TextBox 8">
            <a:extLst>
              <a:ext uri="{FF2B5EF4-FFF2-40B4-BE49-F238E27FC236}">
                <a16:creationId xmlns:a16="http://schemas.microsoft.com/office/drawing/2014/main" id="{850786B1-67A3-37BC-4AAE-404EEE3425A5}"/>
              </a:ext>
            </a:extLst>
          </p:cNvPr>
          <p:cNvSpPr txBox="1"/>
          <p:nvPr/>
        </p:nvSpPr>
        <p:spPr>
          <a:xfrm>
            <a:off x="3657600" y="2438400"/>
            <a:ext cx="228600" cy="304800"/>
          </a:xfrm>
          <a:prstGeom prst="rect">
            <a:avLst/>
          </a:prstGeom>
          <a:noFill/>
        </p:spPr>
        <p:txBody>
          <a:bodyPr wrap="square" rtlCol="0">
            <a:noAutofit/>
          </a:bodyPr>
          <a:lstStyle/>
          <a:p>
            <a:pPr algn="ctr"/>
            <a:endParaRPr lang="en-US" sz="1600" dirty="0"/>
          </a:p>
        </p:txBody>
      </p:sp>
      <p:sp>
        <p:nvSpPr>
          <p:cNvPr id="11" name="TextBox 10">
            <a:extLst>
              <a:ext uri="{FF2B5EF4-FFF2-40B4-BE49-F238E27FC236}">
                <a16:creationId xmlns:a16="http://schemas.microsoft.com/office/drawing/2014/main" id="{1EF5F36C-FCA2-C524-0122-F2EEED472D38}"/>
              </a:ext>
            </a:extLst>
          </p:cNvPr>
          <p:cNvSpPr txBox="1"/>
          <p:nvPr/>
        </p:nvSpPr>
        <p:spPr>
          <a:xfrm>
            <a:off x="756138" y="6541477"/>
            <a:ext cx="0" cy="0"/>
          </a:xfrm>
          <a:prstGeom prst="rect">
            <a:avLst/>
          </a:prstGeom>
          <a:noFill/>
        </p:spPr>
        <p:txBody>
          <a:bodyPr wrap="none" rtlCol="0">
            <a:noAutofit/>
          </a:bodyPr>
          <a:lstStyle/>
          <a:p>
            <a:pPr algn="ctr"/>
            <a:endParaRPr lang="en-US" sz="1600" dirty="0">
              <a:solidFill>
                <a:schemeClr val="tx2"/>
              </a:solidFill>
            </a:endParaRPr>
          </a:p>
        </p:txBody>
      </p:sp>
      <p:sp>
        <p:nvSpPr>
          <p:cNvPr id="2" name="TextBox 1">
            <a:extLst>
              <a:ext uri="{FF2B5EF4-FFF2-40B4-BE49-F238E27FC236}">
                <a16:creationId xmlns:a16="http://schemas.microsoft.com/office/drawing/2014/main" id="{72001F29-63AB-EB0F-FD5A-73254078C08D}"/>
              </a:ext>
            </a:extLst>
          </p:cNvPr>
          <p:cNvSpPr txBox="1"/>
          <p:nvPr/>
        </p:nvSpPr>
        <p:spPr>
          <a:xfrm>
            <a:off x="1129553" y="6589059"/>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70310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8749-088A-A7B6-28CA-23706F6C0002}"/>
              </a:ext>
            </a:extLst>
          </p:cNvPr>
          <p:cNvSpPr>
            <a:spLocks noGrp="1"/>
          </p:cNvSpPr>
          <p:nvPr>
            <p:ph type="title"/>
          </p:nvPr>
        </p:nvSpPr>
        <p:spPr/>
        <p:txBody>
          <a:bodyPr/>
          <a:lstStyle/>
          <a:p>
            <a:r>
              <a:rPr lang="en-US" dirty="0"/>
              <a:t>Aided in Fundraising Events</a:t>
            </a:r>
          </a:p>
        </p:txBody>
      </p:sp>
      <p:sp>
        <p:nvSpPr>
          <p:cNvPr id="3" name="Slide Number Placeholder 2">
            <a:extLst>
              <a:ext uri="{FF2B5EF4-FFF2-40B4-BE49-F238E27FC236}">
                <a16:creationId xmlns:a16="http://schemas.microsoft.com/office/drawing/2014/main" id="{ABF7073A-224C-804F-8CED-D5576EBC13A7}"/>
              </a:ext>
            </a:extLst>
          </p:cNvPr>
          <p:cNvSpPr>
            <a:spLocks noGrp="1"/>
          </p:cNvSpPr>
          <p:nvPr>
            <p:ph type="sldNum" sz="quarter" idx="12"/>
          </p:nvPr>
        </p:nvSpPr>
        <p:spPr/>
        <p:txBody>
          <a:bodyPr/>
          <a:lstStyle/>
          <a:p>
            <a:fld id="{BFEBEB0A-9E3D-4B14-9782-E2AE3DA60D96}" type="slidenum">
              <a:rPr lang="en-US" smtClean="0"/>
              <a:pPr/>
              <a:t>9</a:t>
            </a:fld>
            <a:endParaRPr lang="en-US" dirty="0"/>
          </a:p>
        </p:txBody>
      </p:sp>
      <p:sp>
        <p:nvSpPr>
          <p:cNvPr id="4" name="Footer Placeholder 3">
            <a:extLst>
              <a:ext uri="{FF2B5EF4-FFF2-40B4-BE49-F238E27FC236}">
                <a16:creationId xmlns:a16="http://schemas.microsoft.com/office/drawing/2014/main" id="{07A42B28-CAF5-75E6-C8E8-0ABF7C12DA0C}"/>
              </a:ext>
            </a:extLst>
          </p:cNvPr>
          <p:cNvSpPr>
            <a:spLocks noGrp="1"/>
          </p:cNvSpPr>
          <p:nvPr>
            <p:ph type="ftr" sz="quarter" idx="11"/>
          </p:nvPr>
        </p:nvSpPr>
        <p:spPr>
          <a:xfrm>
            <a:off x="762000" y="6387664"/>
            <a:ext cx="3424518" cy="394136"/>
          </a:xfrm>
        </p:spPr>
        <p:txBody>
          <a:bodyPr lIns="91440" tIns="45720" rIns="91440" bIns="45720" anchor="t"/>
          <a:lstStyle/>
          <a:p>
            <a:endParaRPr lang="en-US">
              <a:ea typeface="Verdana"/>
            </a:endParaRPr>
          </a:p>
        </p:txBody>
      </p:sp>
      <p:pic>
        <p:nvPicPr>
          <p:cNvPr id="1026" name="Picture 2">
            <a:extLst>
              <a:ext uri="{FF2B5EF4-FFF2-40B4-BE49-F238E27FC236}">
                <a16:creationId xmlns:a16="http://schemas.microsoft.com/office/drawing/2014/main" id="{2623FABB-D367-47B4-6BBC-2225FFBB7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5531"/>
            <a:ext cx="3276600" cy="46394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EDA034D-C2AD-9F94-33D7-C2C98A1DF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636762"/>
            <a:ext cx="4520647" cy="4476969"/>
          </a:xfrm>
          <a:prstGeom prst="rect">
            <a:avLst/>
          </a:prstGeom>
        </p:spPr>
      </p:pic>
    </p:spTree>
    <p:extLst>
      <p:ext uri="{BB962C8B-B14F-4D97-AF65-F5344CB8AC3E}">
        <p14:creationId xmlns:p14="http://schemas.microsoft.com/office/powerpoint/2010/main" val="3426775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WPI_2012White</Template>
  <TotalTime>2908</TotalTime>
  <Words>809</Words>
  <Application>Microsoft Macintosh PowerPoint</Application>
  <PresentationFormat>On-screen Show (4:3)</PresentationFormat>
  <Paragraphs>214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Times New Roman</vt:lpstr>
      <vt:lpstr>Verdana</vt:lpstr>
      <vt:lpstr>Wingdings</vt:lpstr>
      <vt:lpstr>WPI-White</vt:lpstr>
      <vt:lpstr>Adapting an Inclusive and Accessible Playground at Chaeli Cottage</vt:lpstr>
      <vt:lpstr>Our Goal</vt:lpstr>
      <vt:lpstr>Our Objectives</vt:lpstr>
      <vt:lpstr>Methodology Overview</vt:lpstr>
      <vt:lpstr>Background Research</vt:lpstr>
      <vt:lpstr>Site Observations</vt:lpstr>
      <vt:lpstr>Interviews with Professional Staff</vt:lpstr>
      <vt:lpstr>Researched Grants in the U.S.</vt:lpstr>
      <vt:lpstr>Aided in Fundraising Events</vt:lpstr>
      <vt:lpstr>Findings Overview</vt:lpstr>
      <vt:lpstr>User Needs and Challenges</vt:lpstr>
      <vt:lpstr>Inclusivity of Existing Playground</vt:lpstr>
      <vt:lpstr>Communication</vt:lpstr>
      <vt:lpstr>Current Fundraising Strategies</vt:lpstr>
      <vt:lpstr>Registry</vt:lpstr>
      <vt:lpstr>Grant Documentation</vt:lpstr>
      <vt:lpstr>Communication Poster</vt:lpstr>
      <vt:lpstr>Playhouse Design</vt:lpstr>
      <vt:lpstr>Playground Location</vt:lpstr>
      <vt:lpstr>Materials and Building Process</vt:lpstr>
      <vt:lpstr>Limitations</vt:lpstr>
      <vt:lpstr>Concluding Remarks</vt:lpstr>
      <vt:lpstr>Thank you!</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 </dc:title>
  <dc:creator>Choi, Yejee</dc:creator>
  <cp:lastModifiedBy>Condon, Kayla</cp:lastModifiedBy>
  <cp:revision>4</cp:revision>
  <dcterms:created xsi:type="dcterms:W3CDTF">2016-10-10T17:55:03Z</dcterms:created>
  <dcterms:modified xsi:type="dcterms:W3CDTF">2022-12-16T10:08:48Z</dcterms:modified>
</cp:coreProperties>
</file>